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68510C9-B658-488F-8FE9-BAA43AE4E536}">
  <a:tblStyle styleId="{D68510C9-B658-488F-8FE9-BAA43AE4E53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liwc.net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highlight>
                  <a:srgbClr val="FCFCFA"/>
                </a:highlight>
                <a:latin typeface="Trebuchet MS"/>
                <a:ea typeface="Trebuchet MS"/>
                <a:cs typeface="Trebuchet MS"/>
                <a:sym typeface="Trebuchet MS"/>
              </a:rPr>
              <a:t>Linguistic Inquiry and Word Count (LIWC)is the gold standard in computerized text analysis.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highlight>
                  <a:srgbClr val="FCFCFA"/>
                </a:highlight>
                <a:latin typeface="Trebuchet MS"/>
                <a:ea typeface="Trebuchet MS"/>
                <a:cs typeface="Trebuchet MS"/>
                <a:sym typeface="Trebuchet MS"/>
              </a:rPr>
              <a:t>Learn how the words we use in everyday language reveal our thoughts, feelings, personality, and motivations.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highlight>
                  <a:srgbClr val="FCFCFA"/>
                </a:highlight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2015 is the gold standard in computerized text analysis. Learn how the words we use in everyday language reveal our thoughts, feelings, personality, and motivations.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12000"/>
            </a:lvl1pPr>
            <a:lvl2pPr>
              <a:spcBef>
                <a:spcPts val="0"/>
              </a:spcBef>
              <a:buSzPct val="100000"/>
              <a:defRPr sz="12000"/>
            </a:lvl2pPr>
            <a:lvl3pPr>
              <a:spcBef>
                <a:spcPts val="0"/>
              </a:spcBef>
              <a:buSzPct val="100000"/>
              <a:defRPr sz="12000"/>
            </a:lvl3pPr>
            <a:lvl4pPr>
              <a:spcBef>
                <a:spcPts val="0"/>
              </a:spcBef>
              <a:buSzPct val="100000"/>
              <a:defRPr sz="12000"/>
            </a:lvl4pPr>
            <a:lvl5pPr>
              <a:spcBef>
                <a:spcPts val="0"/>
              </a:spcBef>
              <a:buSzPct val="100000"/>
              <a:defRPr sz="12000"/>
            </a:lvl5pPr>
            <a:lvl6pPr>
              <a:spcBef>
                <a:spcPts val="0"/>
              </a:spcBef>
              <a:buSzPct val="100000"/>
              <a:defRPr sz="12000"/>
            </a:lvl6pPr>
            <a:lvl7pPr>
              <a:spcBef>
                <a:spcPts val="0"/>
              </a:spcBef>
              <a:buSzPct val="100000"/>
              <a:defRPr sz="12000"/>
            </a:lvl7pPr>
            <a:lvl8pPr>
              <a:spcBef>
                <a:spcPts val="0"/>
              </a:spcBef>
              <a:buSzPct val="100000"/>
              <a:defRPr sz="12000"/>
            </a:lvl8pPr>
            <a:lvl9pPr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800"/>
              <a:t>“Narco” Emotions:</a:t>
            </a:r>
            <a:r>
              <a:rPr lang="en"/>
              <a:t> </a:t>
            </a:r>
            <a:r>
              <a:rPr lang="en" sz="3600">
                <a:solidFill>
                  <a:schemeClr val="dk2"/>
                </a:solidFill>
              </a:rPr>
              <a:t>Affect and Desensitization in Social Media during the Mexican Drug War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39125" y="3099025"/>
            <a:ext cx="8282399" cy="174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r">
              <a:spcBef>
                <a:spcPts val="0"/>
              </a:spcBef>
              <a:buNone/>
            </a:pPr>
            <a:r>
              <a:rPr lang="en" sz="1800"/>
              <a:t>Authors: Munmun De Choudhury, Andrés Monroy-Hernández, Gloria Mark</a:t>
            </a:r>
          </a:p>
          <a:p>
            <a:pPr algn="r">
              <a:spcBef>
                <a:spcPts val="0"/>
              </a:spcBef>
              <a:buNone/>
            </a:pPr>
            <a:r>
              <a:rPr lang="en" sz="1800"/>
              <a:t>Presented by: Arturo Reyes López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9375"/>
            <a:ext cx="1322150" cy="7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34" y="3406247"/>
            <a:ext cx="348875" cy="3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Statistics on Drug War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“Narco” blog (highly popular anonymously curated).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25" y="1987437"/>
            <a:ext cx="50101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6332600" y="2469025"/>
            <a:ext cx="2451299" cy="10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25 million hits by month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100 most-visited websites in Mexico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Twitter Postings Analysis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35500" y="1468825"/>
            <a:ext cx="8520599" cy="343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Social media data from Twitter (Twitter’s Firehose stream):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200"/>
              <a:t>Use of LIWC to classify posts with “narco” words by emotions</a:t>
            </a:r>
            <a:r>
              <a:rPr lang="en" sz="10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01" y="2748475"/>
            <a:ext cx="5544450" cy="212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Shape 129"/>
          <p:cNvGraphicFramePr/>
          <p:nvPr/>
        </p:nvGraphicFramePr>
        <p:xfrm>
          <a:off x="6150175" y="2611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{D68510C9-B658-488F-8FE9-BAA43AE4E536}</a:tableStyleId>
              </a:tblPr>
              <a:tblGrid>
                <a:gridCol w="1017850"/>
                <a:gridCol w="1024425"/>
                <a:gridCol w="595275"/>
              </a:tblGrid>
              <a:tr h="3570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2010-2011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2012</a:t>
                      </a:r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Monterrey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18%</a:t>
                      </a:r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Reynosa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29%</a:t>
                      </a:r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Saltillo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32%</a:t>
                      </a:r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Veracruz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28%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30%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Shape 130"/>
          <p:cNvSpPr txBox="1"/>
          <p:nvPr/>
        </p:nvSpPr>
        <p:spPr>
          <a:xfrm>
            <a:off x="6245775" y="4473350"/>
            <a:ext cx="2494199" cy="2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 1.- Increase of Narco Posts by city.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Postings on Twitter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49" y="1410800"/>
            <a:ext cx="5662611" cy="31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in Negative Affect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7150"/>
            <a:ext cx="4190500" cy="379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725" y="1257924"/>
            <a:ext cx="4356850" cy="370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in Activation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160400"/>
            <a:ext cx="4563100" cy="38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863" y="1160400"/>
            <a:ext cx="4414211" cy="38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in Social Media Use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" y="1310164"/>
            <a:ext cx="4530474" cy="367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250" y="1366971"/>
            <a:ext cx="4314822" cy="357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Negative aspect: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b="1" lang="en"/>
              <a:t>Results: Excessive exposure to violence</a:t>
            </a:r>
            <a:r>
              <a:rPr lang="en"/>
              <a:t> is associated with </a:t>
            </a:r>
            <a:r>
              <a:rPr b="1" lang="en"/>
              <a:t>desensitization on social media postings</a:t>
            </a:r>
            <a:r>
              <a:rPr lang="en"/>
              <a:t>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Positive aspects</a:t>
            </a:r>
            <a:r>
              <a:rPr lang="en"/>
              <a:t>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➢"/>
            </a:pPr>
            <a:r>
              <a:rPr lang="en"/>
              <a:t>Mexicans created citizen</a:t>
            </a:r>
            <a:r>
              <a:rPr b="1" lang="en"/>
              <a:t> alert network to be informed.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b="1" lang="en"/>
              <a:t>Well-being</a:t>
            </a:r>
            <a:r>
              <a:rPr lang="en"/>
              <a:t> </a:t>
            </a:r>
            <a:r>
              <a:rPr b="1" lang="en"/>
              <a:t>can be measured</a:t>
            </a:r>
            <a:r>
              <a:rPr lang="en"/>
              <a:t> </a:t>
            </a:r>
            <a:r>
              <a:rPr b="1" lang="en"/>
              <a:t>on Social Media</a:t>
            </a:r>
            <a:r>
              <a:rPr lang="en"/>
              <a:t> to create prevention strategies and humanitarian aid.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367850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800"/>
              </a:spcAft>
            </a:pPr>
            <a:r>
              <a:rPr lang="en"/>
              <a:t>Who owns the data in Social Media? Do you think that currently there is enough protection for world citizens to avoid censorship on Social Media?</a:t>
            </a:r>
          </a:p>
          <a:p>
            <a:pPr lvl="0" rtl="0" algn="just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800"/>
              </a:spcAft>
            </a:pPr>
            <a:r>
              <a:rPr lang="en"/>
              <a:t>What are the advantages of using social media versus the disadvantages to expose our data to everyone?</a:t>
            </a:r>
          </a:p>
          <a:p>
            <a:pPr lvl="0" rtl="0" algn="just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800"/>
              </a:spcAft>
            </a:pPr>
            <a:r>
              <a:rPr lang="en"/>
              <a:t>How Social media content can influence our thoughts and behaviours?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1803700" y="2388725"/>
            <a:ext cx="5622599" cy="13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/>
              <a:t>Thank you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>
            <a:hlinkClick/>
          </p:cNvPr>
          <p:cNvSpPr/>
          <p:nvPr/>
        </p:nvSpPr>
        <p:spPr>
          <a:xfrm>
            <a:off x="572225" y="207425"/>
            <a:ext cx="7999550" cy="4450824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599" cy="3366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en"/>
              <a:t>Social context</a:t>
            </a:r>
            <a:r>
              <a:rPr lang="en"/>
              <a:t>: Mexican Drug War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en"/>
              <a:t>Research</a:t>
            </a:r>
            <a:r>
              <a:rPr lang="en"/>
              <a:t>: Affective responses in social media and how they might indicate desensitization to violence experienced.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en"/>
              <a:t>Results:</a:t>
            </a:r>
            <a:r>
              <a:rPr lang="en"/>
              <a:t> People using Twitter in the studied regions of Mexico lose sensitivity to the violence over the time.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b="1" lang="en"/>
              <a:t>Conclusions:</a:t>
            </a:r>
            <a:r>
              <a:rPr lang="en"/>
              <a:t> Positive &amp; Negative aspects.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Social Context  in México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Since 2010, </a:t>
            </a:r>
            <a:r>
              <a:rPr b="1" lang="en"/>
              <a:t>Mexico</a:t>
            </a:r>
            <a:r>
              <a:rPr lang="en"/>
              <a:t> is living a </a:t>
            </a:r>
            <a:r>
              <a:rPr b="1" lang="en"/>
              <a:t>Drug War</a:t>
            </a:r>
            <a:r>
              <a:rPr lang="en"/>
              <a:t>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 2011,INEGI:The war has taken </a:t>
            </a:r>
            <a:r>
              <a:rPr b="1" lang="en"/>
              <a:t>60,000 lives</a:t>
            </a:r>
            <a:r>
              <a:rPr lang="en"/>
              <a:t>, </a:t>
            </a:r>
            <a:r>
              <a:rPr b="1" lang="en"/>
              <a:t>displaced 2 million people.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Citizens</a:t>
            </a:r>
            <a:r>
              <a:rPr lang="en"/>
              <a:t> have </a:t>
            </a:r>
            <a:r>
              <a:rPr b="1" lang="en"/>
              <a:t>created alert networks in Social Media</a:t>
            </a:r>
            <a:r>
              <a:rPr lang="en"/>
              <a:t> to inform about violence.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Exposure to violence may cause </a:t>
            </a:r>
            <a:r>
              <a:rPr b="1" lang="en"/>
              <a:t>desensitization</a:t>
            </a:r>
            <a:r>
              <a:rPr lang="en"/>
              <a:t>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en"/>
              <a:t>How social media can</a:t>
            </a:r>
            <a:r>
              <a:rPr lang="en"/>
              <a:t> be used to </a:t>
            </a:r>
            <a:r>
              <a:rPr b="1" lang="en"/>
              <a:t>gauge the well-being of a</a:t>
            </a:r>
            <a:r>
              <a:rPr lang="en"/>
              <a:t> </a:t>
            </a:r>
            <a:r>
              <a:rPr b="1" lang="en"/>
              <a:t>society</a:t>
            </a:r>
            <a:r>
              <a:rPr lang="en"/>
              <a:t> experiencing violence?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Metrics to be studied the impact of desensitization on Social Media: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Negative Affect</a:t>
            </a:r>
            <a:r>
              <a:rPr lang="en"/>
              <a:t>: Exposure to violence may produce aversive responses: increased heart rate, fear, discomfort, disgust.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Activation</a:t>
            </a:r>
            <a:r>
              <a:rPr lang="en"/>
              <a:t>:Measures the intensity of an emotion.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Research Questions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How does the expression of </a:t>
            </a:r>
            <a:r>
              <a:rPr b="1" lang="en"/>
              <a:t>Negative Affect</a:t>
            </a:r>
            <a:r>
              <a:rPr lang="en"/>
              <a:t> in social media change over the time, subject to prolonged violence exposure?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How does the expression of </a:t>
            </a:r>
            <a:r>
              <a:rPr b="1" lang="en"/>
              <a:t>activation</a:t>
            </a:r>
            <a:r>
              <a:rPr lang="en"/>
              <a:t> in social media change over time, subject to prolonged violence exposure?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How does the </a:t>
            </a:r>
            <a:r>
              <a:rPr b="1" lang="en"/>
              <a:t>level of social media use</a:t>
            </a:r>
            <a:r>
              <a:rPr lang="en"/>
              <a:t> change over time, subject to prolonged violence exposure?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and Methods 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00325"/>
            <a:ext cx="8520599" cy="33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</a:pPr>
            <a:r>
              <a:rPr lang="en"/>
              <a:t>4 major cities: Monterrey, Reynosa, Saltillo, Veracruz.</a:t>
            </a: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425" y="1643425"/>
            <a:ext cx="5134103" cy="33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8677" y="1693874"/>
            <a:ext cx="1275773" cy="128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366275" y="2955975"/>
            <a:ext cx="2681400" cy="3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(August 2010- December 2012)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Postings Classification Method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en"/>
              <a:t>LIWC</a:t>
            </a:r>
            <a:r>
              <a:rPr lang="en"/>
              <a:t> (Spanish Linguistic Inquiry and Word Count): </a:t>
            </a:r>
            <a:r>
              <a:rPr b="1" lang="en"/>
              <a:t>Negative affect.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Negative affect categories: negative emotion, sadness, anger, anxiety, inhibition.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en"/>
              <a:t>ANEW</a:t>
            </a:r>
            <a:r>
              <a:rPr lang="en"/>
              <a:t> (Affective Norms for English Words) lexicon: </a:t>
            </a:r>
            <a:r>
              <a:rPr b="1" lang="en"/>
              <a:t>Activation</a:t>
            </a:r>
            <a:r>
              <a:rPr lang="en"/>
              <a:t> - sentiment analysis.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b="1" lang="en"/>
              <a:t>Regular expression match</a:t>
            </a:r>
            <a:r>
              <a:rPr lang="en"/>
              <a:t> to classify the words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Statistics on Drug War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84475"/>
            <a:ext cx="8520599" cy="35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/>
              <a:t>Web search interest on violence-related phrases:</a:t>
            </a:r>
          </a:p>
          <a:p>
            <a:pPr indent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75" y="1995900"/>
            <a:ext cx="3989099" cy="20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400" y="2115950"/>
            <a:ext cx="4093700" cy="14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