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411" r:id="rId6"/>
    <p:sldId id="412" r:id="rId7"/>
    <p:sldId id="413" r:id="rId8"/>
    <p:sldId id="414" r:id="rId9"/>
    <p:sldId id="415" r:id="rId10"/>
    <p:sldId id="416" r:id="rId11"/>
    <p:sldId id="419" r:id="rId12"/>
    <p:sldId id="417" r:id="rId13"/>
    <p:sldId id="418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74865" autoAdjust="0"/>
  </p:normalViewPr>
  <p:slideViewPr>
    <p:cSldViewPr snapToGrid="0">
      <p:cViewPr varScale="1">
        <p:scale>
          <a:sx n="60" d="100"/>
          <a:sy n="60" d="100"/>
        </p:scale>
        <p:origin x="68" y="6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https://www.tutorialspoint.com/software_testing_dictionary/assertion_testing.htm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4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7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wright.dev/python/docs/codege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playwright.dev/python/docs/codegen#preserve-authenticated-stat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ryia-tuleik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Playwright </a:t>
            </a:r>
            <a:r>
              <a:rPr lang="en-US" dirty="0" err="1"/>
              <a:t>Codegen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689B2F-EADB-E139-9F0D-72DDC228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Exercise</a:t>
            </a:r>
            <a:endParaRPr lang="en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525451-335B-FA7F-305C-2AE7A7F521D5}"/>
              </a:ext>
            </a:extLst>
          </p:cNvPr>
          <p:cNvSpPr txBox="1"/>
          <p:nvPr/>
        </p:nvSpPr>
        <p:spPr>
          <a:xfrm>
            <a:off x="594360" y="2407347"/>
            <a:ext cx="11058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Required</a:t>
            </a:r>
            <a:r>
              <a:rPr lang="sv-SE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bg1"/>
                </a:solidFill>
              </a:rPr>
              <a:t>Go </a:t>
            </a:r>
            <a:r>
              <a:rPr lang="sv-SE" dirty="0" err="1">
                <a:solidFill>
                  <a:schemeClr val="bg1"/>
                </a:solidFill>
              </a:rPr>
              <a:t>through</a:t>
            </a:r>
            <a:r>
              <a:rPr lang="sv-SE" dirty="0">
                <a:solidFill>
                  <a:schemeClr val="bg1"/>
                </a:solidFill>
              </a:rPr>
              <a:t> the </a:t>
            </a:r>
            <a:r>
              <a:rPr lang="sv-SE" dirty="0" err="1">
                <a:solidFill>
                  <a:schemeClr val="bg1"/>
                </a:solidFill>
              </a:rPr>
              <a:t>slides</a:t>
            </a:r>
            <a:r>
              <a:rPr lang="sv-SE" dirty="0">
                <a:solidFill>
                  <a:schemeClr val="bg1"/>
                </a:solidFill>
              </a:rPr>
              <a:t> and check </a:t>
            </a:r>
            <a:r>
              <a:rPr lang="sv-SE" dirty="0" err="1">
                <a:solidFill>
                  <a:schemeClr val="bg1"/>
                </a:solidFill>
              </a:rPr>
              <a:t>mentioned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links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with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reading</a:t>
            </a:r>
            <a:r>
              <a:rPr lang="sv-SE" dirty="0">
                <a:solidFill>
                  <a:schemeClr val="bg1"/>
                </a:solidFill>
              </a:rPr>
              <a:t> material </a:t>
            </a:r>
            <a:r>
              <a:rPr lang="sv-SE" dirty="0" err="1">
                <a:solidFill>
                  <a:schemeClr val="bg1"/>
                </a:solidFill>
              </a:rPr>
              <a:t>along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with</a:t>
            </a:r>
            <a:r>
              <a:rPr lang="sv-SE" dirty="0">
                <a:solidFill>
                  <a:schemeClr val="bg1"/>
                </a:solidFill>
              </a:rPr>
              <a:t> practical </a:t>
            </a:r>
            <a:r>
              <a:rPr lang="sv-SE" dirty="0" err="1">
                <a:solidFill>
                  <a:schemeClr val="bg1"/>
                </a:solidFill>
              </a:rPr>
              <a:t>exercise</a:t>
            </a:r>
            <a:r>
              <a:rPr lang="sv-SE" dirty="0">
                <a:solidFill>
                  <a:schemeClr val="bg1"/>
                </a:solidFill>
              </a:rPr>
              <a:t>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bg1"/>
                </a:solidFill>
              </a:rPr>
              <a:t>Run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Codegen</a:t>
            </a:r>
            <a:r>
              <a:rPr lang="sv-SE" dirty="0">
                <a:solidFill>
                  <a:schemeClr val="bg1"/>
                </a:solidFill>
              </a:rPr>
              <a:t> from </a:t>
            </a:r>
            <a:r>
              <a:rPr lang="sv-SE" dirty="0" err="1">
                <a:solidFill>
                  <a:schemeClr val="bg1"/>
                </a:solidFill>
              </a:rPr>
              <a:t>your</a:t>
            </a:r>
            <a:r>
              <a:rPr lang="sv-SE" dirty="0">
                <a:solidFill>
                  <a:schemeClr val="bg1"/>
                </a:solidFill>
              </a:rPr>
              <a:t> VS </a:t>
            </a:r>
            <a:r>
              <a:rPr lang="sv-SE" dirty="0" err="1">
                <a:solidFill>
                  <a:schemeClr val="bg1"/>
                </a:solidFill>
              </a:rPr>
              <a:t>Code</a:t>
            </a:r>
            <a:r>
              <a:rPr lang="sv-SE" dirty="0">
                <a:solidFill>
                  <a:schemeClr val="bg1"/>
                </a:solidFill>
              </a:rPr>
              <a:t>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bg1"/>
                </a:solidFill>
              </a:rPr>
              <a:t>Record a test scenario </a:t>
            </a:r>
            <a:r>
              <a:rPr lang="sv-SE" dirty="0" err="1">
                <a:solidFill>
                  <a:schemeClr val="bg1"/>
                </a:solidFill>
              </a:rPr>
              <a:t>mentioned</a:t>
            </a:r>
            <a:r>
              <a:rPr lang="sv-SE" dirty="0">
                <a:solidFill>
                  <a:schemeClr val="bg1"/>
                </a:solidFill>
              </a:rPr>
              <a:t> in the </a:t>
            </a:r>
            <a:r>
              <a:rPr lang="sv-SE" dirty="0" err="1">
                <a:solidFill>
                  <a:schemeClr val="bg1"/>
                </a:solidFill>
              </a:rPr>
              <a:t>slides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above</a:t>
            </a:r>
            <a:endParaRPr lang="sv-S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bg1"/>
                </a:solidFill>
              </a:rPr>
              <a:t>Check </a:t>
            </a:r>
            <a:r>
              <a:rPr lang="sv-SE" dirty="0" err="1">
                <a:solidFill>
                  <a:schemeClr val="bg1"/>
                </a:solidFill>
              </a:rPr>
              <a:t>official</a:t>
            </a:r>
            <a:r>
              <a:rPr lang="sv-SE" dirty="0">
                <a:solidFill>
                  <a:schemeClr val="bg1"/>
                </a:solidFill>
              </a:rPr>
              <a:t> test generator </a:t>
            </a:r>
            <a:r>
              <a:rPr lang="sv-SE" dirty="0" err="1">
                <a:solidFill>
                  <a:schemeClr val="bg1"/>
                </a:solidFill>
              </a:rPr>
              <a:t>documentation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here</a:t>
            </a:r>
            <a:r>
              <a:rPr lang="sv-SE" dirty="0">
                <a:solidFill>
                  <a:schemeClr val="bg1"/>
                </a:solidFill>
              </a:rPr>
              <a:t>: </a:t>
            </a:r>
            <a:r>
              <a:rPr lang="sv-SE" dirty="0">
                <a:solidFill>
                  <a:schemeClr val="bg1"/>
                </a:solidFill>
                <a:hlinkClick r:id="rId3"/>
              </a:rPr>
              <a:t>https://playwright.dev/python/docs/codegen</a:t>
            </a:r>
            <a:endParaRPr lang="sv-S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bg1"/>
                </a:solidFill>
              </a:rPr>
              <a:t>Save </a:t>
            </a:r>
            <a:r>
              <a:rPr lang="sv-SE" dirty="0" err="1">
                <a:solidFill>
                  <a:schemeClr val="bg1"/>
                </a:solidFill>
              </a:rPr>
              <a:t>generated</a:t>
            </a:r>
            <a:r>
              <a:rPr lang="sv-SE" dirty="0">
                <a:solidFill>
                  <a:schemeClr val="bg1"/>
                </a:solidFill>
              </a:rPr>
              <a:t> test script in a </a:t>
            </a:r>
            <a:r>
              <a:rPr lang="sv-SE" dirty="0" err="1">
                <a:solidFill>
                  <a:schemeClr val="bg1"/>
                </a:solidFill>
              </a:rPr>
              <a:t>specified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file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using</a:t>
            </a:r>
            <a:r>
              <a:rPr lang="sv-SE" dirty="0">
                <a:solidFill>
                  <a:schemeClr val="bg1"/>
                </a:solidFill>
              </a:rPr>
              <a:t> –o option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bg1"/>
                </a:solidFill>
              </a:rPr>
              <a:t>Run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your</a:t>
            </a:r>
            <a:r>
              <a:rPr lang="sv-SE" dirty="0">
                <a:solidFill>
                  <a:schemeClr val="bg1"/>
                </a:solidFill>
              </a:rPr>
              <a:t> test in different </a:t>
            </a:r>
            <a:r>
              <a:rPr lang="sv-SE" dirty="0" err="1">
                <a:solidFill>
                  <a:schemeClr val="bg1"/>
                </a:solidFill>
              </a:rPr>
              <a:t>viewport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sizes</a:t>
            </a:r>
            <a:r>
              <a:rPr lang="sv-SE" dirty="0">
                <a:solidFill>
                  <a:schemeClr val="bg1"/>
                </a:solidFill>
              </a:rPr>
              <a:t> (</a:t>
            </a:r>
            <a:r>
              <a:rPr lang="sv-SE" dirty="0" err="1">
                <a:solidFill>
                  <a:schemeClr val="bg1"/>
                </a:solidFill>
              </a:rPr>
              <a:t>refer</a:t>
            </a:r>
            <a:r>
              <a:rPr lang="sv-SE" dirty="0">
                <a:solidFill>
                  <a:schemeClr val="bg1"/>
                </a:solidFill>
              </a:rPr>
              <a:t> to </a:t>
            </a:r>
            <a:r>
              <a:rPr lang="sv-SE" dirty="0" err="1">
                <a:solidFill>
                  <a:schemeClr val="bg1"/>
                </a:solidFill>
              </a:rPr>
              <a:t>documentation</a:t>
            </a:r>
            <a:r>
              <a:rPr lang="sv-SE" dirty="0">
                <a:solidFill>
                  <a:schemeClr val="bg1"/>
                </a:solidFill>
              </a:rPr>
              <a:t> and </a:t>
            </a:r>
            <a:r>
              <a:rPr lang="sv-SE" dirty="0" err="1">
                <a:solidFill>
                  <a:schemeClr val="bg1"/>
                </a:solidFill>
              </a:rPr>
              <a:t>help</a:t>
            </a:r>
            <a:r>
              <a:rPr lang="sv-SE" dirty="0">
                <a:solidFill>
                  <a:schemeClr val="bg1"/>
                </a:solidFill>
              </a:rPr>
              <a:t> info in the terminal)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bg1"/>
                </a:solidFill>
              </a:rPr>
              <a:t>Run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your</a:t>
            </a:r>
            <a:r>
              <a:rPr lang="sv-SE" dirty="0">
                <a:solidFill>
                  <a:schemeClr val="bg1"/>
                </a:solidFill>
              </a:rPr>
              <a:t> test in different </a:t>
            </a:r>
            <a:r>
              <a:rPr lang="sv-SE" dirty="0" err="1">
                <a:solidFill>
                  <a:schemeClr val="bg1"/>
                </a:solidFill>
              </a:rPr>
              <a:t>device</a:t>
            </a:r>
            <a:r>
              <a:rPr lang="sv-SE" dirty="0">
                <a:solidFill>
                  <a:schemeClr val="bg1"/>
                </a:solidFill>
              </a:rPr>
              <a:t> emulators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bg1"/>
                </a:solidFill>
              </a:rPr>
              <a:t>Emulate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running</a:t>
            </a:r>
            <a:r>
              <a:rPr lang="sv-SE" dirty="0">
                <a:solidFill>
                  <a:schemeClr val="bg1"/>
                </a:solidFill>
              </a:rPr>
              <a:t> a test in different color schemas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b="1" dirty="0" err="1">
                <a:solidFill>
                  <a:schemeClr val="bg1"/>
                </a:solidFill>
              </a:rPr>
              <a:t>Optional</a:t>
            </a:r>
            <a:r>
              <a:rPr lang="sv-SE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bg1"/>
                </a:solidFill>
              </a:rPr>
              <a:t>Add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assertions</a:t>
            </a:r>
            <a:endParaRPr lang="sv-S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bg1"/>
                </a:solidFill>
              </a:rPr>
              <a:t>Check </a:t>
            </a:r>
            <a:r>
              <a:rPr lang="sv-SE" dirty="0" err="1">
                <a:solidFill>
                  <a:schemeClr val="bg1"/>
                </a:solidFill>
              </a:rPr>
              <a:t>locators</a:t>
            </a:r>
            <a:endParaRPr lang="sv-S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bg1"/>
                </a:solidFill>
              </a:rPr>
              <a:t>Create</a:t>
            </a:r>
            <a:r>
              <a:rPr lang="sv-SE" dirty="0">
                <a:solidFill>
                  <a:schemeClr val="bg1"/>
                </a:solidFill>
              </a:rPr>
              <a:t> a test for </a:t>
            </a:r>
            <a:r>
              <a:rPr lang="sv-SE" dirty="0" err="1">
                <a:solidFill>
                  <a:schemeClr val="bg1"/>
                </a:solidFill>
              </a:rPr>
              <a:t>github</a:t>
            </a:r>
            <a:r>
              <a:rPr lang="sv-SE" dirty="0">
                <a:solidFill>
                  <a:schemeClr val="bg1"/>
                </a:solidFill>
              </a:rPr>
              <a:t> login </a:t>
            </a:r>
            <a:r>
              <a:rPr lang="sv-SE" dirty="0" err="1">
                <a:solidFill>
                  <a:schemeClr val="bg1"/>
                </a:solidFill>
              </a:rPr>
              <a:t>with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preserved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authenticated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state</a:t>
            </a:r>
            <a:r>
              <a:rPr lang="sv-SE" dirty="0">
                <a:solidFill>
                  <a:schemeClr val="bg1"/>
                </a:solidFill>
              </a:rPr>
              <a:t> (as </a:t>
            </a:r>
            <a:r>
              <a:rPr lang="sv-SE" dirty="0" err="1">
                <a:solidFill>
                  <a:schemeClr val="bg1"/>
                </a:solidFill>
              </a:rPr>
              <a:t>described</a:t>
            </a:r>
            <a:r>
              <a:rPr lang="sv-SE" dirty="0">
                <a:solidFill>
                  <a:schemeClr val="bg1"/>
                </a:solidFill>
              </a:rPr>
              <a:t> at </a:t>
            </a:r>
            <a:r>
              <a:rPr lang="sv-SE" dirty="0">
                <a:solidFill>
                  <a:schemeClr val="bg1"/>
                </a:solidFill>
                <a:hlinkClick r:id="rId4"/>
              </a:rPr>
              <a:t>https://playwright.dev/python/docs/codegen#preserve-authenticated-state</a:t>
            </a:r>
            <a:r>
              <a:rPr lang="sv-SE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69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6670506" cy="1645920"/>
          </a:xfrm>
        </p:spPr>
        <p:txBody>
          <a:bodyPr/>
          <a:lstStyle/>
          <a:p>
            <a:r>
              <a:rPr lang="en-US" dirty="0"/>
              <a:t>Maryia Tuleika</a:t>
            </a:r>
          </a:p>
          <a:p>
            <a:r>
              <a:rPr lang="en-US" dirty="0">
                <a:hlinkClick r:id="rId3"/>
              </a:rPr>
              <a:t>https://www.linkedin.com/in/maryia-tuleika/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689B2F-EADB-E139-9F0D-72DDC228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Test scenario</a:t>
            </a:r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FBF4A0-F20B-D308-12B0-E371823BC2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Open</a:t>
            </a:r>
            <a:r>
              <a:rPr lang="sv-SE" dirty="0"/>
              <a:t> web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 item ”My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Playwright</a:t>
            </a:r>
            <a:r>
              <a:rPr lang="sv-SE" dirty="0"/>
              <a:t> test”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Mark item </a:t>
            </a:r>
            <a:r>
              <a:rPr lang="sv-SE" dirty="0" err="1"/>
              <a:t>complete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Remove</a:t>
            </a:r>
            <a:r>
              <a:rPr lang="sv-SE" dirty="0"/>
              <a:t> item</a:t>
            </a:r>
            <a:endParaRPr lang="en-SE" dirty="0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55E5D26-9CEA-0862-503F-1C69C31F66B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81" y="1892609"/>
            <a:ext cx="4895941" cy="3063487"/>
          </a:xfrm>
        </p:spPr>
      </p:pic>
    </p:spTree>
    <p:extLst>
      <p:ext uri="{BB962C8B-B14F-4D97-AF65-F5344CB8AC3E}">
        <p14:creationId xmlns:p14="http://schemas.microsoft.com/office/powerpoint/2010/main" val="85600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689B2F-EADB-E139-9F0D-72DDC228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Test scenario</a:t>
            </a:r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FBF4A0-F20B-D308-12B0-E371823BC2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668136"/>
            <a:ext cx="4010033" cy="3111879"/>
          </a:xfrm>
        </p:spPr>
        <p:txBody>
          <a:bodyPr>
            <a:normAutofit fontScale="92500" lnSpcReduction="20000"/>
          </a:bodyPr>
          <a:lstStyle/>
          <a:p>
            <a:r>
              <a:rPr lang="sv-SE" b="0" i="0" dirty="0">
                <a:solidFill>
                  <a:srgbClr val="000000"/>
                </a:solidFill>
                <a:effectLst/>
                <a:latin typeface="JetBrains Mono"/>
              </a:rPr>
              <a:t>1.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JetBrains Mono"/>
              </a:rPr>
              <a:t>Run</a:t>
            </a:r>
            <a:r>
              <a:rPr lang="sv-SE" b="0" i="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JetBrains Mono"/>
              </a:rPr>
              <a:t>following</a:t>
            </a:r>
            <a:r>
              <a:rPr lang="sv-SE" b="0" i="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JetBrains Mono"/>
              </a:rPr>
              <a:t>command</a:t>
            </a:r>
            <a:r>
              <a:rPr lang="sv-SE" b="0" i="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sv-SE" dirty="0">
                <a:solidFill>
                  <a:srgbClr val="000000"/>
                </a:solidFill>
                <a:latin typeface="JetBrains Mono"/>
              </a:rPr>
              <a:t>in VS </a:t>
            </a:r>
            <a:r>
              <a:rPr lang="sv-SE" dirty="0" err="1">
                <a:solidFill>
                  <a:srgbClr val="000000"/>
                </a:solidFill>
                <a:latin typeface="JetBrains Mono"/>
              </a:rPr>
              <a:t>Code</a:t>
            </a:r>
            <a:r>
              <a:rPr lang="sv-SE" dirty="0">
                <a:solidFill>
                  <a:srgbClr val="000000"/>
                </a:solidFill>
                <a:latin typeface="JetBrains Mono"/>
              </a:rPr>
              <a:t> terminal:</a:t>
            </a:r>
          </a:p>
          <a:p>
            <a:r>
              <a:rPr lang="sv-SE" b="1" i="0" dirty="0" err="1">
                <a:solidFill>
                  <a:srgbClr val="000000"/>
                </a:solidFill>
                <a:effectLst/>
                <a:latin typeface="JetBrains Mono"/>
              </a:rPr>
              <a:t>playwright</a:t>
            </a:r>
            <a:r>
              <a:rPr lang="sv-SE" b="1" i="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sv-SE" b="1" i="0" dirty="0" err="1">
                <a:solidFill>
                  <a:srgbClr val="000000"/>
                </a:solidFill>
                <a:effectLst/>
                <a:latin typeface="JetBrains Mono"/>
              </a:rPr>
              <a:t>codegen</a:t>
            </a:r>
            <a:r>
              <a:rPr lang="sv-SE" b="1" i="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sv-SE" b="1" i="0" dirty="0" err="1">
                <a:solidFill>
                  <a:srgbClr val="000000"/>
                </a:solidFill>
                <a:effectLst/>
                <a:latin typeface="JetBrains Mono"/>
              </a:rPr>
              <a:t>demo</a:t>
            </a:r>
            <a:r>
              <a:rPr lang="sv-SE" b="1" i="0" dirty="0" err="1">
                <a:solidFill>
                  <a:srgbClr val="9B703F"/>
                </a:solidFill>
                <a:effectLst/>
                <a:latin typeface="JetBrains Mono"/>
              </a:rPr>
              <a:t>.playwright.dev</a:t>
            </a:r>
            <a:r>
              <a:rPr lang="sv-SE" b="1" i="0" dirty="0">
                <a:solidFill>
                  <a:srgbClr val="000000"/>
                </a:solidFill>
                <a:effectLst/>
                <a:latin typeface="JetBrains Mono"/>
              </a:rPr>
              <a:t>/</a:t>
            </a:r>
            <a:r>
              <a:rPr lang="sv-SE" b="1" i="0" dirty="0" err="1">
                <a:solidFill>
                  <a:srgbClr val="000000"/>
                </a:solidFill>
                <a:effectLst/>
                <a:latin typeface="JetBrains Mono"/>
              </a:rPr>
              <a:t>todomvc</a:t>
            </a:r>
            <a:r>
              <a:rPr lang="sv-SE" b="1" i="0" dirty="0">
                <a:solidFill>
                  <a:srgbClr val="000000"/>
                </a:solidFill>
                <a:effectLst/>
                <a:latin typeface="JetBrains Mono"/>
              </a:rPr>
              <a:t>/#/</a:t>
            </a:r>
          </a:p>
          <a:p>
            <a:r>
              <a:rPr lang="sv-SE" i="0" dirty="0">
                <a:solidFill>
                  <a:srgbClr val="000000"/>
                </a:solidFill>
                <a:effectLst/>
                <a:latin typeface="JetBrains Mono"/>
              </a:rPr>
              <a:t>It </a:t>
            </a:r>
            <a:r>
              <a:rPr lang="sv-SE" i="0" dirty="0" err="1">
                <a:solidFill>
                  <a:srgbClr val="000000"/>
                </a:solidFill>
                <a:effectLst/>
                <a:latin typeface="JetBrains Mono"/>
              </a:rPr>
              <a:t>will</a:t>
            </a:r>
            <a:r>
              <a:rPr lang="sv-SE" i="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sv-SE" i="0" dirty="0" err="1">
                <a:solidFill>
                  <a:srgbClr val="000000"/>
                </a:solidFill>
                <a:effectLst/>
                <a:latin typeface="JetBrains Mono"/>
              </a:rPr>
              <a:t>open</a:t>
            </a:r>
            <a:r>
              <a:rPr lang="sv-SE" i="0" dirty="0">
                <a:solidFill>
                  <a:srgbClr val="000000"/>
                </a:solidFill>
                <a:effectLst/>
                <a:latin typeface="JetBrains Mono"/>
              </a:rPr>
              <a:t> 2 </a:t>
            </a:r>
            <a:r>
              <a:rPr lang="sv-SE" i="0" dirty="0" err="1">
                <a:solidFill>
                  <a:srgbClr val="000000"/>
                </a:solidFill>
                <a:effectLst/>
                <a:latin typeface="JetBrains Mono"/>
              </a:rPr>
              <a:t>windows</a:t>
            </a:r>
            <a:r>
              <a:rPr lang="sv-SE" i="0" dirty="0"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lang="sv-SE" i="0" dirty="0" err="1">
                <a:solidFill>
                  <a:srgbClr val="000000"/>
                </a:solidFill>
                <a:effectLst/>
                <a:latin typeface="JetBrains Mono"/>
              </a:rPr>
              <a:t>Chromium</a:t>
            </a:r>
            <a:r>
              <a:rPr lang="sv-SE" i="0" dirty="0">
                <a:solidFill>
                  <a:srgbClr val="000000"/>
                </a:solidFill>
                <a:effectLst/>
                <a:latin typeface="JetBrains Mono"/>
              </a:rPr>
              <a:t> and </a:t>
            </a:r>
            <a:r>
              <a:rPr lang="sv-SE" i="0" dirty="0" err="1">
                <a:solidFill>
                  <a:srgbClr val="000000"/>
                </a:solidFill>
                <a:effectLst/>
                <a:latin typeface="JetBrains Mono"/>
              </a:rPr>
              <a:t>Playwright</a:t>
            </a:r>
            <a:r>
              <a:rPr lang="sv-SE" i="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sv-SE" i="0" dirty="0" err="1">
                <a:solidFill>
                  <a:srgbClr val="000000"/>
                </a:solidFill>
                <a:effectLst/>
                <a:latin typeface="JetBrains Mono"/>
              </a:rPr>
              <a:t>inspector</a:t>
            </a:r>
            <a:endParaRPr lang="sv-SE" i="0" dirty="0"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lang="sv-SE" dirty="0">
                <a:solidFill>
                  <a:srgbClr val="000000"/>
                </a:solidFill>
                <a:latin typeface="JetBrains Mono"/>
              </a:rPr>
              <a:t>2. Record test scenario</a:t>
            </a:r>
          </a:p>
          <a:p>
            <a:r>
              <a:rPr lang="sv-SE" dirty="0">
                <a:solidFill>
                  <a:srgbClr val="000000"/>
                </a:solidFill>
                <a:latin typeface="JetBrains Mono"/>
              </a:rPr>
              <a:t>3. Copy </a:t>
            </a:r>
            <a:r>
              <a:rPr lang="sv-SE" dirty="0" err="1">
                <a:solidFill>
                  <a:srgbClr val="000000"/>
                </a:solidFill>
                <a:latin typeface="JetBrains Mono"/>
              </a:rPr>
              <a:t>recorded</a:t>
            </a:r>
            <a:r>
              <a:rPr lang="sv-SE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JetBrains Mono"/>
              </a:rPr>
              <a:t>code</a:t>
            </a:r>
            <a:r>
              <a:rPr lang="sv-SE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JetBrains Mono"/>
              </a:rPr>
              <a:t>into</a:t>
            </a:r>
            <a:r>
              <a:rPr lang="sv-SE" dirty="0">
                <a:solidFill>
                  <a:srgbClr val="000000"/>
                </a:solidFill>
                <a:latin typeface="JetBrains Mono"/>
              </a:rPr>
              <a:t> VS </a:t>
            </a:r>
            <a:r>
              <a:rPr lang="sv-SE" dirty="0" err="1">
                <a:solidFill>
                  <a:srgbClr val="000000"/>
                </a:solidFill>
                <a:latin typeface="JetBrains Mono"/>
              </a:rPr>
              <a:t>code</a:t>
            </a:r>
            <a:endParaRPr lang="sv-SE" dirty="0">
              <a:solidFill>
                <a:srgbClr val="000000"/>
              </a:solidFill>
              <a:latin typeface="JetBrains Mono"/>
            </a:endParaRPr>
          </a:p>
          <a:p>
            <a:r>
              <a:rPr lang="sv-SE" dirty="0">
                <a:solidFill>
                  <a:srgbClr val="000000"/>
                </a:solidFill>
                <a:latin typeface="JetBrains Mono"/>
              </a:rPr>
              <a:t>4. Close </a:t>
            </a:r>
            <a:r>
              <a:rPr lang="sv-SE" dirty="0" err="1">
                <a:solidFill>
                  <a:srgbClr val="000000"/>
                </a:solidFill>
                <a:latin typeface="JetBrains Mono"/>
              </a:rPr>
              <a:t>Codegen</a:t>
            </a:r>
            <a:r>
              <a:rPr lang="sv-SE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JetBrains Mono"/>
              </a:rPr>
              <a:t>windows</a:t>
            </a:r>
            <a:endParaRPr lang="en-SE" dirty="0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5BC22996-1A43-0DFD-A160-EA1DC3031E0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49" y="2511846"/>
            <a:ext cx="6401319" cy="2353267"/>
          </a:xfrm>
        </p:spPr>
      </p:pic>
    </p:spTree>
    <p:extLst>
      <p:ext uri="{BB962C8B-B14F-4D97-AF65-F5344CB8AC3E}">
        <p14:creationId xmlns:p14="http://schemas.microsoft.com/office/powerpoint/2010/main" val="76440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689B2F-EADB-E139-9F0D-72DDC228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explanation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298CA-B70E-4E66-FC17-1B6011E1D9A6}"/>
              </a:ext>
            </a:extLst>
          </p:cNvPr>
          <p:cNvSpPr txBox="1"/>
          <p:nvPr/>
        </p:nvSpPr>
        <p:spPr>
          <a:xfrm>
            <a:off x="794784" y="3059668"/>
            <a:ext cx="7381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88"/>
                </a:solidFill>
                <a:effectLst/>
                <a:latin typeface="JetBrains Mono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playwright.sync_api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 </a:t>
            </a:r>
            <a:r>
              <a:rPr lang="en-US" b="0" i="0" dirty="0">
                <a:solidFill>
                  <a:srgbClr val="000088"/>
                </a:solidFill>
                <a:effectLst/>
                <a:latin typeface="JetBrains Mon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 Playwright,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sync_playwright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, expect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4F741-54C5-8C8C-6E5A-A3D5F845DF30}"/>
              </a:ext>
            </a:extLst>
          </p:cNvPr>
          <p:cNvSpPr txBox="1"/>
          <p:nvPr/>
        </p:nvSpPr>
        <p:spPr>
          <a:xfrm>
            <a:off x="794784" y="2516153"/>
            <a:ext cx="49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</a:rPr>
              <a:t>Import </a:t>
            </a:r>
            <a:r>
              <a:rPr lang="sv-SE" b="1" dirty="0" err="1">
                <a:solidFill>
                  <a:schemeClr val="bg1"/>
                </a:solidFill>
              </a:rPr>
              <a:t>libraries</a:t>
            </a:r>
            <a:r>
              <a:rPr lang="sv-SE" b="1" dirty="0">
                <a:solidFill>
                  <a:schemeClr val="bg1"/>
                </a:solidFill>
              </a:rPr>
              <a:t>:</a:t>
            </a:r>
            <a:endParaRPr lang="en-SE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3F6BED-DA10-192B-2CEF-FDAFD8064402}"/>
              </a:ext>
            </a:extLst>
          </p:cNvPr>
          <p:cNvSpPr txBox="1"/>
          <p:nvPr/>
        </p:nvSpPr>
        <p:spPr>
          <a:xfrm>
            <a:off x="794784" y="3987762"/>
            <a:ext cx="49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Create</a:t>
            </a:r>
            <a:r>
              <a:rPr lang="sv-SE" b="1" dirty="0">
                <a:solidFill>
                  <a:schemeClr val="bg1"/>
                </a:solidFill>
              </a:rPr>
              <a:t> browser </a:t>
            </a:r>
            <a:r>
              <a:rPr lang="sv-SE" b="1" dirty="0" err="1">
                <a:solidFill>
                  <a:schemeClr val="bg1"/>
                </a:solidFill>
              </a:rPr>
              <a:t>context</a:t>
            </a:r>
            <a:r>
              <a:rPr lang="sv-SE" b="1" dirty="0">
                <a:solidFill>
                  <a:schemeClr val="bg1"/>
                </a:solidFill>
              </a:rPr>
              <a:t>:</a:t>
            </a:r>
            <a:endParaRPr lang="en-SE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1EE70-99F2-8A59-0F7A-085A8B561CED}"/>
              </a:ext>
            </a:extLst>
          </p:cNvPr>
          <p:cNvSpPr txBox="1"/>
          <p:nvPr/>
        </p:nvSpPr>
        <p:spPr>
          <a:xfrm>
            <a:off x="794784" y="4454191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browser = 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playwright.chromium.launch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(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headless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=</a:t>
            </a:r>
            <a:r>
              <a:rPr lang="sv-SE" b="0" i="0" dirty="0" err="1">
                <a:solidFill>
                  <a:srgbClr val="000088"/>
                </a:solidFill>
                <a:effectLst/>
                <a:latin typeface="JetBrains Mono"/>
              </a:rPr>
              <a:t>False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) 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context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 = 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browser.new_context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() </a:t>
            </a:r>
          </a:p>
          <a:p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page = 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context.new_page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()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8809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689B2F-EADB-E139-9F0D-72DDC228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explanation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298CA-B70E-4E66-FC17-1B6011E1D9A6}"/>
              </a:ext>
            </a:extLst>
          </p:cNvPr>
          <p:cNvSpPr txBox="1"/>
          <p:nvPr/>
        </p:nvSpPr>
        <p:spPr>
          <a:xfrm>
            <a:off x="821365" y="3059668"/>
            <a:ext cx="7381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playwright.chromium.launch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4F741-54C5-8C8C-6E5A-A3D5F845DF30}"/>
              </a:ext>
            </a:extLst>
          </p:cNvPr>
          <p:cNvSpPr txBox="1"/>
          <p:nvPr/>
        </p:nvSpPr>
        <p:spPr>
          <a:xfrm>
            <a:off x="821365" y="2687954"/>
            <a:ext cx="49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Launch</a:t>
            </a:r>
            <a:r>
              <a:rPr lang="sv-SE" b="1" dirty="0">
                <a:solidFill>
                  <a:schemeClr val="bg1"/>
                </a:solidFill>
              </a:rPr>
              <a:t> browser:</a:t>
            </a:r>
            <a:endParaRPr lang="en-SE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3F6BED-DA10-192B-2CEF-FDAFD8064402}"/>
              </a:ext>
            </a:extLst>
          </p:cNvPr>
          <p:cNvSpPr txBox="1"/>
          <p:nvPr/>
        </p:nvSpPr>
        <p:spPr>
          <a:xfrm>
            <a:off x="794784" y="3457112"/>
            <a:ext cx="49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Run</a:t>
            </a:r>
            <a:r>
              <a:rPr lang="sv-SE" b="1" dirty="0">
                <a:solidFill>
                  <a:schemeClr val="bg1"/>
                </a:solidFill>
              </a:rPr>
              <a:t> test in </a:t>
            </a:r>
            <a:r>
              <a:rPr lang="sv-SE" b="1" dirty="0" err="1">
                <a:solidFill>
                  <a:schemeClr val="bg1"/>
                </a:solidFill>
              </a:rPr>
              <a:t>headless</a:t>
            </a:r>
            <a:r>
              <a:rPr lang="sv-SE" b="1" dirty="0">
                <a:solidFill>
                  <a:schemeClr val="bg1"/>
                </a:solidFill>
              </a:rPr>
              <a:t> mode = no UI :</a:t>
            </a:r>
            <a:endParaRPr lang="en-SE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1EE70-99F2-8A59-0F7A-085A8B561CED}"/>
              </a:ext>
            </a:extLst>
          </p:cNvPr>
          <p:cNvSpPr txBox="1"/>
          <p:nvPr/>
        </p:nvSpPr>
        <p:spPr>
          <a:xfrm>
            <a:off x="794784" y="381596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headless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=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False</a:t>
            </a:r>
            <a:endParaRPr lang="en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D3EB00-846B-DC5A-D8E9-CC200AA1365A}"/>
              </a:ext>
            </a:extLst>
          </p:cNvPr>
          <p:cNvSpPr txBox="1"/>
          <p:nvPr/>
        </p:nvSpPr>
        <p:spPr>
          <a:xfrm>
            <a:off x="5853404" y="3168789"/>
            <a:ext cx="49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Create</a:t>
            </a:r>
            <a:r>
              <a:rPr lang="sv-SE" b="1" dirty="0">
                <a:solidFill>
                  <a:schemeClr val="bg1"/>
                </a:solidFill>
              </a:rPr>
              <a:t> browser </a:t>
            </a:r>
            <a:r>
              <a:rPr lang="sv-SE" b="1" dirty="0" err="1">
                <a:solidFill>
                  <a:schemeClr val="bg1"/>
                </a:solidFill>
              </a:rPr>
              <a:t>context</a:t>
            </a:r>
            <a:r>
              <a:rPr lang="sv-SE" b="1" dirty="0">
                <a:solidFill>
                  <a:schemeClr val="bg1"/>
                </a:solidFill>
              </a:rPr>
              <a:t>:</a:t>
            </a:r>
            <a:endParaRPr lang="en-SE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9DAE2-16BB-B3A5-5B82-86AA178843E5}"/>
              </a:ext>
            </a:extLst>
          </p:cNvPr>
          <p:cNvSpPr txBox="1"/>
          <p:nvPr/>
        </p:nvSpPr>
        <p:spPr>
          <a:xfrm>
            <a:off x="5853404" y="3689623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browser = 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playwright.chromium.launch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(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headless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=</a:t>
            </a:r>
            <a:r>
              <a:rPr lang="sv-SE" b="0" i="0" dirty="0" err="1">
                <a:solidFill>
                  <a:srgbClr val="000088"/>
                </a:solidFill>
                <a:effectLst/>
                <a:latin typeface="JetBrains Mono"/>
              </a:rPr>
              <a:t>False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) 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context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 = 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browser.new_context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() </a:t>
            </a:r>
          </a:p>
          <a:p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page = 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context.new_page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()</a:t>
            </a: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8BA15-3689-BF3D-86BF-7282EED851E4}"/>
              </a:ext>
            </a:extLst>
          </p:cNvPr>
          <p:cNvSpPr txBox="1"/>
          <p:nvPr/>
        </p:nvSpPr>
        <p:spPr>
          <a:xfrm>
            <a:off x="821365" y="4203199"/>
            <a:ext cx="49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Create</a:t>
            </a:r>
            <a:r>
              <a:rPr lang="sv-SE" b="1" dirty="0">
                <a:solidFill>
                  <a:schemeClr val="bg1"/>
                </a:solidFill>
              </a:rPr>
              <a:t> </a:t>
            </a:r>
            <a:r>
              <a:rPr lang="sv-SE" b="1" dirty="0" err="1">
                <a:solidFill>
                  <a:schemeClr val="bg1"/>
                </a:solidFill>
              </a:rPr>
              <a:t>isolated</a:t>
            </a:r>
            <a:r>
              <a:rPr lang="sv-SE" b="1" dirty="0">
                <a:solidFill>
                  <a:schemeClr val="bg1"/>
                </a:solidFill>
              </a:rPr>
              <a:t> browser session:</a:t>
            </a:r>
            <a:endParaRPr lang="en-SE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81E1F-481A-986B-A5C5-86B3FAD28252}"/>
              </a:ext>
            </a:extLst>
          </p:cNvPr>
          <p:cNvSpPr txBox="1"/>
          <p:nvPr/>
        </p:nvSpPr>
        <p:spPr>
          <a:xfrm>
            <a:off x="821365" y="456204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new_context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()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5E9D1-1179-2625-3070-248FCDFD20BF}"/>
              </a:ext>
            </a:extLst>
          </p:cNvPr>
          <p:cNvSpPr txBox="1"/>
          <p:nvPr/>
        </p:nvSpPr>
        <p:spPr>
          <a:xfrm>
            <a:off x="821365" y="4949286"/>
            <a:ext cx="49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Open</a:t>
            </a:r>
            <a:r>
              <a:rPr lang="sv-SE" b="1" dirty="0">
                <a:solidFill>
                  <a:schemeClr val="bg1"/>
                </a:solidFill>
              </a:rPr>
              <a:t> new page (</a:t>
            </a:r>
            <a:r>
              <a:rPr lang="sv-SE" b="1" dirty="0" err="1">
                <a:solidFill>
                  <a:schemeClr val="bg1"/>
                </a:solidFill>
              </a:rPr>
              <a:t>tab</a:t>
            </a:r>
            <a:r>
              <a:rPr lang="sv-SE" b="1" dirty="0">
                <a:solidFill>
                  <a:schemeClr val="bg1"/>
                </a:solidFill>
              </a:rPr>
              <a:t>) in browser:</a:t>
            </a:r>
            <a:endParaRPr lang="en-SE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0540D5-D5B6-5366-AFAE-BC39AD77BAAE}"/>
              </a:ext>
            </a:extLst>
          </p:cNvPr>
          <p:cNvSpPr txBox="1"/>
          <p:nvPr/>
        </p:nvSpPr>
        <p:spPr>
          <a:xfrm>
            <a:off x="821365" y="530813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new_page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()</a:t>
            </a:r>
            <a:endParaRPr lang="en-S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764237-DEE7-82ED-45B1-22E7F3EFFE37}"/>
              </a:ext>
            </a:extLst>
          </p:cNvPr>
          <p:cNvCxnSpPr/>
          <p:nvPr/>
        </p:nvCxnSpPr>
        <p:spPr>
          <a:xfrm flipH="1" flipV="1">
            <a:off x="3721395" y="3211033"/>
            <a:ext cx="2147777" cy="64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37E03-B5F7-8FE9-3005-6EA01ACFD4E4}"/>
              </a:ext>
            </a:extLst>
          </p:cNvPr>
          <p:cNvCxnSpPr/>
          <p:nvPr/>
        </p:nvCxnSpPr>
        <p:spPr>
          <a:xfrm flipH="1">
            <a:off x="2498651" y="3888283"/>
            <a:ext cx="3404545" cy="11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0ABCF9-F9F6-7CC2-55F9-28AEA2D23C8B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287227" y="4151288"/>
            <a:ext cx="1566177" cy="25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DE5812-E91C-101C-4489-A6404E7D0D25}"/>
              </a:ext>
            </a:extLst>
          </p:cNvPr>
          <p:cNvCxnSpPr/>
          <p:nvPr/>
        </p:nvCxnSpPr>
        <p:spPr>
          <a:xfrm flipH="1">
            <a:off x="4100180" y="4499931"/>
            <a:ext cx="1803016" cy="63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04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689B2F-EADB-E139-9F0D-72DDC228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explanation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29AD7-4019-BDFA-E269-35126A243AA4}"/>
              </a:ext>
            </a:extLst>
          </p:cNvPr>
          <p:cNvSpPr txBox="1"/>
          <p:nvPr/>
        </p:nvSpPr>
        <p:spPr>
          <a:xfrm>
            <a:off x="821365" y="3059668"/>
            <a:ext cx="7381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page.goto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(</a:t>
            </a:r>
            <a:r>
              <a:rPr lang="sv-SE" b="0" i="0" dirty="0">
                <a:solidFill>
                  <a:srgbClr val="008800"/>
                </a:solidFill>
                <a:effectLst/>
                <a:latin typeface="JetBrains Mono"/>
              </a:rPr>
              <a:t>"https://demo.playwright.dev/todomvc/#/"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)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EE100-8E9F-2859-F9B5-9E78F2794124}"/>
              </a:ext>
            </a:extLst>
          </p:cNvPr>
          <p:cNvSpPr txBox="1"/>
          <p:nvPr/>
        </p:nvSpPr>
        <p:spPr>
          <a:xfrm>
            <a:off x="821365" y="2687954"/>
            <a:ext cx="49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Open</a:t>
            </a:r>
            <a:r>
              <a:rPr lang="sv-SE" b="1" dirty="0">
                <a:solidFill>
                  <a:schemeClr val="bg1"/>
                </a:solidFill>
              </a:rPr>
              <a:t> </a:t>
            </a:r>
            <a:r>
              <a:rPr lang="sv-SE" b="1" dirty="0" err="1">
                <a:solidFill>
                  <a:schemeClr val="bg1"/>
                </a:solidFill>
              </a:rPr>
              <a:t>website</a:t>
            </a:r>
            <a:r>
              <a:rPr lang="sv-SE" b="1" dirty="0">
                <a:solidFill>
                  <a:schemeClr val="bg1"/>
                </a:solidFill>
              </a:rPr>
              <a:t>:</a:t>
            </a:r>
            <a:endParaRPr lang="en-SE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F1A8BB-2135-F9C2-EF06-7AC0C4C04CDC}"/>
              </a:ext>
            </a:extLst>
          </p:cNvPr>
          <p:cNvSpPr txBox="1"/>
          <p:nvPr/>
        </p:nvSpPr>
        <p:spPr>
          <a:xfrm>
            <a:off x="821365" y="3970133"/>
            <a:ext cx="7381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get_by_placeholder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("What needs to be done?")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60CDB-1541-1E79-82F7-507ACEDD6147}"/>
              </a:ext>
            </a:extLst>
          </p:cNvPr>
          <p:cNvSpPr txBox="1"/>
          <p:nvPr/>
        </p:nvSpPr>
        <p:spPr>
          <a:xfrm>
            <a:off x="821365" y="3600801"/>
            <a:ext cx="49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Find</a:t>
            </a:r>
            <a:r>
              <a:rPr lang="sv-SE" b="1" dirty="0">
                <a:solidFill>
                  <a:schemeClr val="bg1"/>
                </a:solidFill>
              </a:rPr>
              <a:t> HTML element:</a:t>
            </a:r>
            <a:endParaRPr lang="en-SE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D87738-8E93-6CAF-B656-2527A8705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5" y="4511266"/>
            <a:ext cx="7676321" cy="157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17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689B2F-EADB-E139-9F0D-72DDC228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explanation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29AD7-4019-BDFA-E269-35126A243AA4}"/>
              </a:ext>
            </a:extLst>
          </p:cNvPr>
          <p:cNvSpPr txBox="1"/>
          <p:nvPr/>
        </p:nvSpPr>
        <p:spPr>
          <a:xfrm>
            <a:off x="821365" y="3059668"/>
            <a:ext cx="7381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click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() – 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simulates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left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mouse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click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 </a:t>
            </a:r>
          </a:p>
          <a:p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fill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() – 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sends</a:t>
            </a:r>
            <a:r>
              <a:rPr lang="sv-SE" dirty="0">
                <a:solidFill>
                  <a:srgbClr val="000000"/>
                </a:solidFill>
                <a:highlight>
                  <a:srgbClr val="F3F4F6"/>
                </a:highlight>
                <a:latin typeface="JetBrains Mono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3F4F6"/>
                </a:highlight>
                <a:latin typeface="JetBrains Mono"/>
              </a:rPr>
              <a:t>function</a:t>
            </a:r>
            <a:r>
              <a:rPr lang="sv-SE" dirty="0">
                <a:solidFill>
                  <a:srgbClr val="000000"/>
                </a:solidFill>
                <a:highlight>
                  <a:srgbClr val="F3F4F6"/>
                </a:highlight>
                <a:latin typeface="JetBrains Mono"/>
              </a:rPr>
              <a:t> arguments to the web element</a:t>
            </a:r>
          </a:p>
          <a:p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press("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Enter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") – 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simulates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pressing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Enter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button</a:t>
            </a:r>
            <a:endParaRPr lang="sv-SE" b="0" i="0" dirty="0">
              <a:solidFill>
                <a:srgbClr val="000000"/>
              </a:solidFill>
              <a:effectLst/>
              <a:highlight>
                <a:srgbClr val="F3F4F6"/>
              </a:highlight>
              <a:latin typeface="JetBrains Mono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3F4F6"/>
                </a:highlight>
                <a:latin typeface="JetBrains Mono"/>
              </a:rPr>
              <a:t>check() – </a:t>
            </a:r>
            <a:r>
              <a:rPr lang="sv-SE" dirty="0" err="1">
                <a:solidFill>
                  <a:srgbClr val="000000"/>
                </a:solidFill>
                <a:highlight>
                  <a:srgbClr val="F3F4F6"/>
                </a:highlight>
                <a:latin typeface="JetBrains Mono"/>
              </a:rPr>
              <a:t>adds</a:t>
            </a:r>
            <a:r>
              <a:rPr lang="sv-SE" dirty="0">
                <a:solidFill>
                  <a:srgbClr val="000000"/>
                </a:solidFill>
                <a:highlight>
                  <a:srgbClr val="F3F4F6"/>
                </a:highlight>
                <a:latin typeface="JetBrains Mono"/>
              </a:rPr>
              <a:t> a check to a checkbox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EE100-8E9F-2859-F9B5-9E78F2794124}"/>
              </a:ext>
            </a:extLst>
          </p:cNvPr>
          <p:cNvSpPr txBox="1"/>
          <p:nvPr/>
        </p:nvSpPr>
        <p:spPr>
          <a:xfrm>
            <a:off x="821365" y="2687954"/>
            <a:ext cx="49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Interact</a:t>
            </a:r>
            <a:r>
              <a:rPr lang="sv-SE" b="1" dirty="0">
                <a:solidFill>
                  <a:schemeClr val="bg1"/>
                </a:solidFill>
              </a:rPr>
              <a:t> </a:t>
            </a:r>
            <a:r>
              <a:rPr lang="sv-SE" b="1" dirty="0" err="1">
                <a:solidFill>
                  <a:schemeClr val="bg1"/>
                </a:solidFill>
              </a:rPr>
              <a:t>with</a:t>
            </a:r>
            <a:r>
              <a:rPr lang="sv-SE" b="1" dirty="0">
                <a:solidFill>
                  <a:schemeClr val="bg1"/>
                </a:solidFill>
              </a:rPr>
              <a:t> HTML element:</a:t>
            </a:r>
            <a:endParaRPr lang="en-SE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FB8B5-F529-939F-9CB6-A4BBD119D930}"/>
              </a:ext>
            </a:extLst>
          </p:cNvPr>
          <p:cNvSpPr txBox="1"/>
          <p:nvPr/>
        </p:nvSpPr>
        <p:spPr>
          <a:xfrm>
            <a:off x="821365" y="4715943"/>
            <a:ext cx="7381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000000"/>
                </a:solidFill>
                <a:highlight>
                  <a:srgbClr val="F3F4F6"/>
                </a:highlight>
                <a:latin typeface="JetBrains Mono"/>
              </a:rPr>
              <a:t>c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ontext.close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()</a:t>
            </a:r>
          </a:p>
          <a:p>
            <a:r>
              <a:rPr lang="sv-SE" dirty="0" err="1">
                <a:solidFill>
                  <a:srgbClr val="000000"/>
                </a:solidFill>
                <a:highlight>
                  <a:srgbClr val="F3F4F6"/>
                </a:highlight>
                <a:latin typeface="JetBrains Mono"/>
              </a:rPr>
              <a:t>b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rowser.close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() </a:t>
            </a:r>
            <a:endParaRPr lang="sv-SE" dirty="0">
              <a:solidFill>
                <a:srgbClr val="000000"/>
              </a:solidFill>
              <a:highlight>
                <a:srgbClr val="F3F4F6"/>
              </a:highlight>
              <a:latin typeface="JetBrains Mon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98C35-8364-713A-16FF-355EEBD002A0}"/>
              </a:ext>
            </a:extLst>
          </p:cNvPr>
          <p:cNvSpPr txBox="1"/>
          <p:nvPr/>
        </p:nvSpPr>
        <p:spPr>
          <a:xfrm>
            <a:off x="821365" y="4344229"/>
            <a:ext cx="49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</a:rPr>
              <a:t>Close browser:</a:t>
            </a:r>
            <a:endParaRPr lang="en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4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3AFD-D31E-37B8-D094-3D0891CF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Assertions</a:t>
            </a:r>
            <a:endParaRPr lang="en-SE" dirty="0"/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E295E255-84D8-A6C6-FDD8-40E7E852D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1" y="3138728"/>
            <a:ext cx="8187069" cy="35208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BA18E8-96FA-132D-4F27-E46527409C90}"/>
              </a:ext>
            </a:extLst>
          </p:cNvPr>
          <p:cNvSpPr txBox="1"/>
          <p:nvPr/>
        </p:nvSpPr>
        <p:spPr>
          <a:xfrm>
            <a:off x="754911" y="2530549"/>
            <a:ext cx="841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</a:rPr>
              <a:t>Assertion</a:t>
            </a:r>
            <a:r>
              <a:rPr lang="sv-SE" dirty="0">
                <a:solidFill>
                  <a:schemeClr val="bg1"/>
                </a:solidFill>
              </a:rPr>
              <a:t> is a </a:t>
            </a:r>
            <a:r>
              <a:rPr lang="sv-SE" dirty="0" err="1">
                <a:solidFill>
                  <a:schemeClr val="bg1"/>
                </a:solidFill>
              </a:rPr>
              <a:t>checkpoint</a:t>
            </a:r>
            <a:r>
              <a:rPr lang="sv-SE" dirty="0">
                <a:solidFill>
                  <a:schemeClr val="bg1"/>
                </a:solidFill>
              </a:rPr>
              <a:t> in test </a:t>
            </a:r>
            <a:r>
              <a:rPr lang="sv-SE" dirty="0" err="1">
                <a:solidFill>
                  <a:schemeClr val="bg1"/>
                </a:solidFill>
              </a:rPr>
              <a:t>code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that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validates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functionality</a:t>
            </a:r>
            <a:r>
              <a:rPr lang="sv-SE" dirty="0">
                <a:solidFill>
                  <a:schemeClr val="bg1"/>
                </a:solidFill>
              </a:rPr>
              <a:t>.  </a:t>
            </a:r>
            <a:endParaRPr lang="en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9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689B2F-EADB-E139-9F0D-72DDC228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Codegen</a:t>
            </a:r>
            <a:r>
              <a:rPr lang="sv-SE" dirty="0"/>
              <a:t> – </a:t>
            </a:r>
            <a:r>
              <a:rPr lang="sv-SE" dirty="0" err="1"/>
              <a:t>additional</a:t>
            </a:r>
            <a:r>
              <a:rPr lang="sv-SE" dirty="0"/>
              <a:t> features</a:t>
            </a:r>
            <a:endParaRPr lang="en-SE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957467E-0A6D-B064-114C-4076591B6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065" y="2530738"/>
            <a:ext cx="6858000" cy="37804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04892A-2879-0BDA-F76A-D18AAF64B02B}"/>
              </a:ext>
            </a:extLst>
          </p:cNvPr>
          <p:cNvSpPr txBox="1"/>
          <p:nvPr/>
        </p:nvSpPr>
        <p:spPr>
          <a:xfrm>
            <a:off x="901108" y="3609753"/>
            <a:ext cx="2724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playwright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codegen</a:t>
            </a:r>
            <a:r>
              <a:rPr lang="sv-SE" b="0" i="0" dirty="0">
                <a:solidFill>
                  <a:srgbClr val="000000"/>
                </a:solidFill>
                <a:effectLst/>
                <a:highlight>
                  <a:srgbClr val="F3F4F6"/>
                </a:highlight>
                <a:latin typeface="JetBrains Mono"/>
              </a:rPr>
              <a:t> </a:t>
            </a:r>
            <a:r>
              <a:rPr lang="sv-SE" b="0" i="0" dirty="0">
                <a:solidFill>
                  <a:srgbClr val="880000"/>
                </a:solidFill>
                <a:effectLst/>
                <a:latin typeface="JetBrains Mono"/>
              </a:rPr>
              <a:t>--</a:t>
            </a:r>
            <a:r>
              <a:rPr lang="sv-SE" b="0" i="0" dirty="0" err="1">
                <a:solidFill>
                  <a:srgbClr val="880000"/>
                </a:solidFill>
                <a:effectLst/>
                <a:latin typeface="JetBrains Mono"/>
              </a:rPr>
              <a:t>help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855477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230e9df3-be65-4c73-a93b-d1236ebd677e"/>
    <ds:schemaRef ds:uri="16c05727-aa75-4e4a-9b5f-8a80a1165891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71af3243-3dd4-4a8d-8c0d-dd76da1f02a5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{FB18129E-AB3C-440B-9903-8DD0C4B0156D}tf78853419_win32</Template>
  <TotalTime>1452</TotalTime>
  <Words>478</Words>
  <Application>Microsoft Office PowerPoint</Application>
  <PresentationFormat>Widescreen</PresentationFormat>
  <Paragraphs>74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JetBrains Mono</vt:lpstr>
      <vt:lpstr>Custom</vt:lpstr>
      <vt:lpstr>Playwright Codegen</vt:lpstr>
      <vt:lpstr>Test scenario</vt:lpstr>
      <vt:lpstr>Test scenario</vt:lpstr>
      <vt:lpstr>Code explanation</vt:lpstr>
      <vt:lpstr>Code explanation</vt:lpstr>
      <vt:lpstr>Code explanation</vt:lpstr>
      <vt:lpstr>Code explanation</vt:lpstr>
      <vt:lpstr>Assertions</vt:lpstr>
      <vt:lpstr>Codegen – additional features</vt:lpstr>
      <vt:lpstr>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Maryia Tuleika</dc:creator>
  <cp:lastModifiedBy>Maryia Tuleika</cp:lastModifiedBy>
  <cp:revision>37</cp:revision>
  <dcterms:created xsi:type="dcterms:W3CDTF">2024-06-26T13:11:35Z</dcterms:created>
  <dcterms:modified xsi:type="dcterms:W3CDTF">2024-06-27T13:45:06Z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