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
  </p:notesMasterIdLst>
  <p:sldIdLst>
    <p:sldId id="259" r:id="rId2"/>
    <p:sldId id="260" r:id="rId3"/>
  </p:sldIdLst>
  <p:sldSz cx="329184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672" userDrawn="1">
          <p15:clr>
            <a:srgbClr val="A4A3A4"/>
          </p15:clr>
        </p15:guide>
        <p15:guide id="2" pos="1036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6CE112B-52F6-CF10-351A-38A36FD98164}" name="Mary Kate Durka" initials="MD" userId="a1a6dae2519027a2" providerId="Windows Live"/>
  <p188:author id="{EFC57D6A-28ED-08B0-FF76-35A320496D70}" name="Mary Burleson" initials="MB" userId="S::burleson@asurite.asu.edu::e3d66888-cfa2-45b8-94aa-9ef6bbf68ab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3E56"/>
    <a:srgbClr val="B85374"/>
    <a:srgbClr val="403050"/>
    <a:srgbClr val="563E6A"/>
    <a:srgbClr val="664B7E"/>
    <a:srgbClr val="FF65A1"/>
    <a:srgbClr val="EF5D92"/>
    <a:srgbClr val="DA5585"/>
    <a:srgbClr val="C54B74"/>
    <a:srgbClr val="A958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C29D95-D064-3546-B322-842B7D306343}" v="1" dt="2025-10-01T19:06:43.5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00"/>
    <p:restoredTop sz="94595"/>
  </p:normalViewPr>
  <p:slideViewPr>
    <p:cSldViewPr snapToGrid="0">
      <p:cViewPr varScale="1">
        <p:scale>
          <a:sx n="18" d="100"/>
          <a:sy n="18" d="100"/>
        </p:scale>
        <p:origin x="3560" y="448"/>
      </p:cViewPr>
      <p:guideLst>
        <p:guide orient="horz" pos="12672"/>
        <p:guide pos="103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11" Type="http://schemas.microsoft.com/office/2018/10/relationships/authors" Target="author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 Kate Durka" userId="a1a6dae2519027a2" providerId="LiveId" clId="{515FAF04-27A2-5278-9712-D0D40F371A00}"/>
    <pc:docChg chg="addSld modSld">
      <pc:chgData name="Mary Kate Durka" userId="a1a6dae2519027a2" providerId="LiveId" clId="{515FAF04-27A2-5278-9712-D0D40F371A00}" dt="2025-10-01T19:06:43.571" v="0"/>
      <pc:docMkLst>
        <pc:docMk/>
      </pc:docMkLst>
      <pc:sldChg chg="add">
        <pc:chgData name="Mary Kate Durka" userId="a1a6dae2519027a2" providerId="LiveId" clId="{515FAF04-27A2-5278-9712-D0D40F371A00}" dt="2025-10-01T19:06:43.571" v="0"/>
        <pc:sldMkLst>
          <pc:docMk/>
          <pc:sldMk cId="1180579755" sldId="2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455597-FA6B-114E-AAB1-B3D37DB99BC3}" type="datetimeFigureOut">
              <a:rPr lang="en-US" smtClean="0"/>
              <a:t>10/1/25</a:t>
            </a:fld>
            <a:endParaRPr lang="en-US"/>
          </a:p>
        </p:txBody>
      </p:sp>
      <p:sp>
        <p:nvSpPr>
          <p:cNvPr id="4" name="Slide Image Placeholder 3"/>
          <p:cNvSpPr>
            <a:spLocks noGrp="1" noRot="1" noChangeAspect="1"/>
          </p:cNvSpPr>
          <p:nvPr>
            <p:ph type="sldImg" idx="2"/>
          </p:nvPr>
        </p:nvSpPr>
        <p:spPr>
          <a:xfrm>
            <a:off x="2166938" y="1143000"/>
            <a:ext cx="2524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18BC9-3C0C-BB41-9203-B178EDF24E08}" type="slidenum">
              <a:rPr lang="en-US" smtClean="0"/>
              <a:t>‹#›</a:t>
            </a:fld>
            <a:endParaRPr lang="en-US"/>
          </a:p>
        </p:txBody>
      </p:sp>
    </p:spTree>
    <p:extLst>
      <p:ext uri="{BB962C8B-B14F-4D97-AF65-F5344CB8AC3E}">
        <p14:creationId xmlns:p14="http://schemas.microsoft.com/office/powerpoint/2010/main" val="2825553880"/>
      </p:ext>
    </p:extLst>
  </p:cSld>
  <p:clrMap bg1="lt1" tx1="dk1" bg2="lt2" tx2="dk2" accent1="accent1" accent2="accent2" accent3="accent3" accent4="accent4" accent5="accent5" accent6="accent6" hlink="hlink" folHlink="folHlink"/>
  <p:notesStyle>
    <a:lvl1pPr marL="0" algn="l" defTabSz="914121" rtl="0" eaLnBrk="1" latinLnBrk="0" hangingPunct="1">
      <a:defRPr sz="1199" kern="1200">
        <a:solidFill>
          <a:schemeClr val="tx1"/>
        </a:solidFill>
        <a:latin typeface="+mn-lt"/>
        <a:ea typeface="+mn-ea"/>
        <a:cs typeface="+mn-cs"/>
      </a:defRPr>
    </a:lvl1pPr>
    <a:lvl2pPr marL="457060" algn="l" defTabSz="914121" rtl="0" eaLnBrk="1" latinLnBrk="0" hangingPunct="1">
      <a:defRPr sz="1199" kern="1200">
        <a:solidFill>
          <a:schemeClr val="tx1"/>
        </a:solidFill>
        <a:latin typeface="+mn-lt"/>
        <a:ea typeface="+mn-ea"/>
        <a:cs typeface="+mn-cs"/>
      </a:defRPr>
    </a:lvl2pPr>
    <a:lvl3pPr marL="914121" algn="l" defTabSz="914121" rtl="0" eaLnBrk="1" latinLnBrk="0" hangingPunct="1">
      <a:defRPr sz="1199" kern="1200">
        <a:solidFill>
          <a:schemeClr val="tx1"/>
        </a:solidFill>
        <a:latin typeface="+mn-lt"/>
        <a:ea typeface="+mn-ea"/>
        <a:cs typeface="+mn-cs"/>
      </a:defRPr>
    </a:lvl3pPr>
    <a:lvl4pPr marL="1371181" algn="l" defTabSz="914121" rtl="0" eaLnBrk="1" latinLnBrk="0" hangingPunct="1">
      <a:defRPr sz="1199" kern="1200">
        <a:solidFill>
          <a:schemeClr val="tx1"/>
        </a:solidFill>
        <a:latin typeface="+mn-lt"/>
        <a:ea typeface="+mn-ea"/>
        <a:cs typeface="+mn-cs"/>
      </a:defRPr>
    </a:lvl4pPr>
    <a:lvl5pPr marL="1828241" algn="l" defTabSz="914121" rtl="0" eaLnBrk="1" latinLnBrk="0" hangingPunct="1">
      <a:defRPr sz="1199" kern="1200">
        <a:solidFill>
          <a:schemeClr val="tx1"/>
        </a:solidFill>
        <a:latin typeface="+mn-lt"/>
        <a:ea typeface="+mn-ea"/>
        <a:cs typeface="+mn-cs"/>
      </a:defRPr>
    </a:lvl5pPr>
    <a:lvl6pPr marL="2285302" algn="l" defTabSz="914121" rtl="0" eaLnBrk="1" latinLnBrk="0" hangingPunct="1">
      <a:defRPr sz="1199" kern="1200">
        <a:solidFill>
          <a:schemeClr val="tx1"/>
        </a:solidFill>
        <a:latin typeface="+mn-lt"/>
        <a:ea typeface="+mn-ea"/>
        <a:cs typeface="+mn-cs"/>
      </a:defRPr>
    </a:lvl6pPr>
    <a:lvl7pPr marL="2742364" algn="l" defTabSz="914121" rtl="0" eaLnBrk="1" latinLnBrk="0" hangingPunct="1">
      <a:defRPr sz="1199" kern="1200">
        <a:solidFill>
          <a:schemeClr val="tx1"/>
        </a:solidFill>
        <a:latin typeface="+mn-lt"/>
        <a:ea typeface="+mn-ea"/>
        <a:cs typeface="+mn-cs"/>
      </a:defRPr>
    </a:lvl7pPr>
    <a:lvl8pPr marL="3199423" algn="l" defTabSz="914121" rtl="0" eaLnBrk="1" latinLnBrk="0" hangingPunct="1">
      <a:defRPr sz="1199" kern="1200">
        <a:solidFill>
          <a:schemeClr val="tx1"/>
        </a:solidFill>
        <a:latin typeface="+mn-lt"/>
        <a:ea typeface="+mn-ea"/>
        <a:cs typeface="+mn-cs"/>
      </a:defRPr>
    </a:lvl8pPr>
    <a:lvl9pPr marL="3656483" algn="l" defTabSz="914121" rtl="0" eaLnBrk="1" latinLnBrk="0" hangingPunct="1">
      <a:defRPr sz="119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18BC9-3C0C-BB41-9203-B178EDF24E08}" type="slidenum">
              <a:rPr lang="en-US" smtClean="0"/>
              <a:t>1</a:t>
            </a:fld>
            <a:endParaRPr lang="en-US"/>
          </a:p>
        </p:txBody>
      </p:sp>
    </p:spTree>
    <p:extLst>
      <p:ext uri="{BB962C8B-B14F-4D97-AF65-F5344CB8AC3E}">
        <p14:creationId xmlns:p14="http://schemas.microsoft.com/office/powerpoint/2010/main" val="2020549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584530"/>
            <a:ext cx="27980640" cy="14007253"/>
          </a:xfrm>
        </p:spPr>
        <p:txBody>
          <a:bodyPr anchor="b"/>
          <a:lstStyle>
            <a:lvl1pPr algn="ctr">
              <a:defRPr sz="21600"/>
            </a:lvl1pPr>
          </a:lstStyle>
          <a:p>
            <a:r>
              <a:rPr lang="en-US"/>
              <a:t>Click to edit Master title style</a:t>
            </a:r>
            <a:endParaRPr lang="en-US" dirty="0"/>
          </a:p>
        </p:txBody>
      </p:sp>
      <p:sp>
        <p:nvSpPr>
          <p:cNvPr id="3" name="Subtitle 2"/>
          <p:cNvSpPr>
            <a:spLocks noGrp="1"/>
          </p:cNvSpPr>
          <p:nvPr>
            <p:ph type="subTitle" idx="1"/>
          </p:nvPr>
        </p:nvSpPr>
        <p:spPr>
          <a:xfrm>
            <a:off x="4114800" y="21131956"/>
            <a:ext cx="24688800" cy="9713804"/>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6BE241-2A12-4F4F-A885-DA1C98EBE674}"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654093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BE241-2A12-4F4F-A885-DA1C98EBE674}"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1828528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2142067"/>
            <a:ext cx="7098030" cy="34096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2142067"/>
            <a:ext cx="20882610"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BE241-2A12-4F4F-A885-DA1C98EBE674}"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2880241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6BE241-2A12-4F4F-A885-DA1C98EBE674}"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2703105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10030472"/>
            <a:ext cx="28392120" cy="16736057"/>
          </a:xfrm>
        </p:spPr>
        <p:txBody>
          <a:bodyPr anchor="b"/>
          <a:lstStyle>
            <a:lvl1pPr>
              <a:defRPr sz="21600"/>
            </a:lvl1pPr>
          </a:lstStyle>
          <a:p>
            <a:r>
              <a:rPr lang="en-US"/>
              <a:t>Click to edit Master title style</a:t>
            </a:r>
            <a:endParaRPr lang="en-US" dirty="0"/>
          </a:p>
        </p:txBody>
      </p:sp>
      <p:sp>
        <p:nvSpPr>
          <p:cNvPr id="3" name="Text Placeholder 2"/>
          <p:cNvSpPr>
            <a:spLocks noGrp="1"/>
          </p:cNvSpPr>
          <p:nvPr>
            <p:ph type="body" idx="1"/>
          </p:nvPr>
        </p:nvSpPr>
        <p:spPr>
          <a:xfrm>
            <a:off x="2245997" y="26924858"/>
            <a:ext cx="28392120" cy="8801097"/>
          </a:xfrm>
        </p:spPr>
        <p:txBody>
          <a:bodyPr/>
          <a:lstStyle>
            <a:lvl1pPr marL="0" indent="0">
              <a:buNone/>
              <a:defRPr sz="8640">
                <a:solidFill>
                  <a:schemeClr val="tx1">
                    <a:tint val="82000"/>
                  </a:schemeClr>
                </a:solidFill>
              </a:defRPr>
            </a:lvl1pPr>
            <a:lvl2pPr marL="1645920" indent="0">
              <a:buNone/>
              <a:defRPr sz="7200">
                <a:solidFill>
                  <a:schemeClr val="tx1">
                    <a:tint val="82000"/>
                  </a:schemeClr>
                </a:solidFill>
              </a:defRPr>
            </a:lvl2pPr>
            <a:lvl3pPr marL="3291840" indent="0">
              <a:buNone/>
              <a:defRPr sz="6480">
                <a:solidFill>
                  <a:schemeClr val="tx1">
                    <a:tint val="82000"/>
                  </a:schemeClr>
                </a:solidFill>
              </a:defRPr>
            </a:lvl3pPr>
            <a:lvl4pPr marL="4937760" indent="0">
              <a:buNone/>
              <a:defRPr sz="5760">
                <a:solidFill>
                  <a:schemeClr val="tx1">
                    <a:tint val="82000"/>
                  </a:schemeClr>
                </a:solidFill>
              </a:defRPr>
            </a:lvl4pPr>
            <a:lvl5pPr marL="6583680" indent="0">
              <a:buNone/>
              <a:defRPr sz="5760">
                <a:solidFill>
                  <a:schemeClr val="tx1">
                    <a:tint val="82000"/>
                  </a:schemeClr>
                </a:solidFill>
              </a:defRPr>
            </a:lvl5pPr>
            <a:lvl6pPr marL="8229600" indent="0">
              <a:buNone/>
              <a:defRPr sz="5760">
                <a:solidFill>
                  <a:schemeClr val="tx1">
                    <a:tint val="82000"/>
                  </a:schemeClr>
                </a:solidFill>
              </a:defRPr>
            </a:lvl6pPr>
            <a:lvl7pPr marL="9875520" indent="0">
              <a:buNone/>
              <a:defRPr sz="5760">
                <a:solidFill>
                  <a:schemeClr val="tx1">
                    <a:tint val="82000"/>
                  </a:schemeClr>
                </a:solidFill>
              </a:defRPr>
            </a:lvl7pPr>
            <a:lvl8pPr marL="11521440" indent="0">
              <a:buNone/>
              <a:defRPr sz="5760">
                <a:solidFill>
                  <a:schemeClr val="tx1">
                    <a:tint val="82000"/>
                  </a:schemeClr>
                </a:solidFill>
              </a:defRPr>
            </a:lvl8pPr>
            <a:lvl9pPr marL="13167360" indent="0">
              <a:buNone/>
              <a:defRPr sz="5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6BE241-2A12-4F4F-A885-DA1C98EBE674}"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296461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10710333"/>
            <a:ext cx="1399032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10710333"/>
            <a:ext cx="1399032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6BE241-2A12-4F4F-A885-DA1C98EBE674}" type="datetimeFigureOut">
              <a:rPr lang="en-US" smtClean="0"/>
              <a:t>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3837102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142076"/>
            <a:ext cx="28392120" cy="7776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9862823"/>
            <a:ext cx="13926024" cy="483361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2267431" y="14696440"/>
            <a:ext cx="13926024"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9862823"/>
            <a:ext cx="13994608" cy="4833617"/>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16664942" y="14696440"/>
            <a:ext cx="13994608"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6BE241-2A12-4F4F-A885-DA1C98EBE674}" type="datetimeFigureOut">
              <a:rPr lang="en-US" smtClean="0"/>
              <a:t>10/1/25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928535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6BE241-2A12-4F4F-A885-DA1C98EBE674}" type="datetimeFigureOut">
              <a:rPr lang="en-US" smtClean="0"/>
              <a:t>10/1/25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35047905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6BE241-2A12-4F4F-A885-DA1C98EBE674}" type="datetimeFigureOut">
              <a:rPr lang="en-US" smtClean="0"/>
              <a:t>10/1/25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1495181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82240"/>
            <a:ext cx="10617041" cy="9387840"/>
          </a:xfrm>
        </p:spPr>
        <p:txBody>
          <a:bodyPr anchor="b"/>
          <a:lstStyle>
            <a:lvl1pPr>
              <a:defRPr sz="11520"/>
            </a:lvl1pPr>
          </a:lstStyle>
          <a:p>
            <a:r>
              <a:rPr lang="en-US"/>
              <a:t>Click to edit Master title style</a:t>
            </a:r>
            <a:endParaRPr lang="en-US" dirty="0"/>
          </a:p>
        </p:txBody>
      </p:sp>
      <p:sp>
        <p:nvSpPr>
          <p:cNvPr id="3" name="Content Placeholder 2"/>
          <p:cNvSpPr>
            <a:spLocks noGrp="1"/>
          </p:cNvSpPr>
          <p:nvPr>
            <p:ph idx="1"/>
          </p:nvPr>
        </p:nvSpPr>
        <p:spPr>
          <a:xfrm>
            <a:off x="13994608" y="5792902"/>
            <a:ext cx="16664940" cy="28591933"/>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12070080"/>
            <a:ext cx="10617041" cy="22361316"/>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46BE241-2A12-4F4F-A885-DA1C98EBE674}" type="datetimeFigureOut">
              <a:rPr lang="en-US" smtClean="0"/>
              <a:t>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760368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2682240"/>
            <a:ext cx="10617041" cy="9387840"/>
          </a:xfrm>
        </p:spPr>
        <p:txBody>
          <a:bodyPr anchor="b"/>
          <a:lstStyle>
            <a:lvl1pPr>
              <a:defRPr sz="11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5792902"/>
            <a:ext cx="16664940" cy="28591933"/>
          </a:xfrm>
        </p:spPr>
        <p:txBody>
          <a:bodyPr anchor="t"/>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2267428" y="12070080"/>
            <a:ext cx="10617041" cy="22361316"/>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546BE241-2A12-4F4F-A885-DA1C98EBE674}" type="datetimeFigureOut">
              <a:rPr lang="en-US" smtClean="0"/>
              <a:t>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18EFA34-6CBA-4F8E-9A7F-F5A221823E07}" type="slidenum">
              <a:rPr lang="en-US" smtClean="0"/>
              <a:t>‹#›</a:t>
            </a:fld>
            <a:endParaRPr lang="en-US"/>
          </a:p>
        </p:txBody>
      </p:sp>
    </p:spTree>
    <p:extLst>
      <p:ext uri="{BB962C8B-B14F-4D97-AF65-F5344CB8AC3E}">
        <p14:creationId xmlns:p14="http://schemas.microsoft.com/office/powerpoint/2010/main" val="951376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3000"/>
            <a:extLst>
              <a:ext uri="{BEBA8EAE-BF5A-486C-A8C5-ECC9F3942E4B}">
                <a14:imgProps xmlns:a14="http://schemas.microsoft.com/office/drawing/2010/main">
                  <a14:imgLayer r:embed="rId14">
                    <a14:imgEffect>
                      <a14:colorTemperature colorTemp="7200"/>
                    </a14:imgEffect>
                    <a14:imgEffect>
                      <a14:brightnessContrast bright="-40000" contrast="40000"/>
                    </a14:imgEffect>
                  </a14:imgLayer>
                </a14:imgProps>
              </a:ext>
            </a:extLst>
          </a:blip>
          <a:srcRect/>
          <a:tile tx="0" ty="0" sx="25000" sy="25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2142076"/>
            <a:ext cx="28392120" cy="7776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10710333"/>
            <a:ext cx="2839212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37290595"/>
            <a:ext cx="7406640" cy="2142067"/>
          </a:xfrm>
          <a:prstGeom prst="rect">
            <a:avLst/>
          </a:prstGeom>
        </p:spPr>
        <p:txBody>
          <a:bodyPr vert="horz" lIns="91440" tIns="45720" rIns="91440" bIns="45720" rtlCol="0" anchor="ctr"/>
          <a:lstStyle>
            <a:lvl1pPr algn="l">
              <a:defRPr sz="4320">
                <a:solidFill>
                  <a:schemeClr val="tx1">
                    <a:tint val="82000"/>
                  </a:schemeClr>
                </a:solidFill>
              </a:defRPr>
            </a:lvl1pPr>
          </a:lstStyle>
          <a:p>
            <a:fld id="{546BE241-2A12-4F4F-A885-DA1C98EBE674}" type="datetimeFigureOut">
              <a:rPr lang="en-US" smtClean="0"/>
              <a:t>10/1/25</a:t>
            </a:fld>
            <a:endParaRPr lang="en-US"/>
          </a:p>
        </p:txBody>
      </p:sp>
      <p:sp>
        <p:nvSpPr>
          <p:cNvPr id="5" name="Footer Placeholder 4"/>
          <p:cNvSpPr>
            <a:spLocks noGrp="1"/>
          </p:cNvSpPr>
          <p:nvPr>
            <p:ph type="ftr" sz="quarter" idx="3"/>
          </p:nvPr>
        </p:nvSpPr>
        <p:spPr>
          <a:xfrm>
            <a:off x="10904220" y="37290595"/>
            <a:ext cx="11109960" cy="2142067"/>
          </a:xfrm>
          <a:prstGeom prst="rect">
            <a:avLst/>
          </a:prstGeom>
        </p:spPr>
        <p:txBody>
          <a:bodyPr vert="horz" lIns="91440" tIns="45720" rIns="91440" bIns="45720" rtlCol="0" anchor="ctr"/>
          <a:lstStyle>
            <a:lvl1pPr algn="ctr">
              <a:defRPr sz="4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23248620" y="37290595"/>
            <a:ext cx="7406640" cy="2142067"/>
          </a:xfrm>
          <a:prstGeom prst="rect">
            <a:avLst/>
          </a:prstGeom>
        </p:spPr>
        <p:txBody>
          <a:bodyPr vert="horz" lIns="91440" tIns="45720" rIns="91440" bIns="45720" rtlCol="0" anchor="ctr"/>
          <a:lstStyle>
            <a:lvl1pPr algn="r">
              <a:defRPr sz="4320">
                <a:solidFill>
                  <a:schemeClr val="tx1">
                    <a:tint val="82000"/>
                  </a:schemeClr>
                </a:solidFill>
              </a:defRPr>
            </a:lvl1pPr>
          </a:lstStyle>
          <a:p>
            <a:fld id="{718EFA34-6CBA-4F8E-9A7F-F5A221823E07}" type="slidenum">
              <a:rPr lang="en-US" smtClean="0"/>
              <a:t>‹#›</a:t>
            </a:fld>
            <a:endParaRPr lang="en-US"/>
          </a:p>
        </p:txBody>
      </p:sp>
    </p:spTree>
    <p:extLst>
      <p:ext uri="{BB962C8B-B14F-4D97-AF65-F5344CB8AC3E}">
        <p14:creationId xmlns:p14="http://schemas.microsoft.com/office/powerpoint/2010/main" val="41371342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hyperlink" Target="https://dx.doi.org/10.1037/sgd0000147" TargetMode="External"/><Relationship Id="rId13" Type="http://schemas.openxmlformats.org/officeDocument/2006/relationships/hyperlink" Target="https://dx.doi.org/10.1037/0022-3514.76.1.114" TargetMode="External"/><Relationship Id="rId3" Type="http://schemas.openxmlformats.org/officeDocument/2006/relationships/hyperlink" Target="https://doi.org/10.1037/sgd0000306" TargetMode="External"/><Relationship Id="rId7" Type="http://schemas.openxmlformats.org/officeDocument/2006/relationships/hyperlink" Target="https://doi.org/10.1093/pubmed/fdw021p" TargetMode="External"/><Relationship Id="rId12" Type="http://schemas.openxmlformats.org/officeDocument/2006/relationships/hyperlink" Target="https://doi.org/10.1037/ort0000297365" TargetMode="External"/><Relationship Id="rId2" Type="http://schemas.openxmlformats.org/officeDocument/2006/relationships/hyperlink" Target="https://doi.org/10.1207/s15327752jpa6703_13" TargetMode="External"/><Relationship Id="rId16" Type="http://schemas.openxmlformats.org/officeDocument/2006/relationships/image" Target="../media/image8.png"/><Relationship Id="rId1" Type="http://schemas.openxmlformats.org/officeDocument/2006/relationships/slideLayout" Target="../slideLayouts/slideLayout1.xml"/><Relationship Id="rId6" Type="http://schemas.openxmlformats.org/officeDocument/2006/relationships/hyperlink" Target="https://doi.org/10.1111/j.1469-7610.2008.01924.x" TargetMode="External"/><Relationship Id="rId11" Type="http://schemas.openxmlformats.org/officeDocument/2006/relationships/hyperlink" Target="https://doi.org/10.1080/00224499.2017.1387755" TargetMode="External"/><Relationship Id="rId5" Type="http://schemas.openxmlformats.org/officeDocument/2006/relationships/hyperlink" Target="https://doi.org/10.1023/B:JOBA.0000007455.08539.94" TargetMode="External"/><Relationship Id="rId15" Type="http://schemas.openxmlformats.org/officeDocument/2006/relationships/hyperlink" Target="https://doi.org/10.1111/acps.13405" TargetMode="External"/><Relationship Id="rId10" Type="http://schemas.openxmlformats.org/officeDocument/2006/relationships/hyperlink" Target="https://doi.org/10.1300/J082v41n02_04" TargetMode="External"/><Relationship Id="rId4" Type="http://schemas.openxmlformats.org/officeDocument/2006/relationships/hyperlink" Target="https://doi.org/10.1037/0022-3514.78.2.350" TargetMode="External"/><Relationship Id="rId9" Type="http://schemas.openxmlformats.org/officeDocument/2006/relationships/hyperlink" Target="https://doi.org/10.1080/13811118.2022.2064254" TargetMode="External"/><Relationship Id="rId14" Type="http://schemas.openxmlformats.org/officeDocument/2006/relationships/hyperlink" Target="https://doi.org/10.1037/0022-3514.54.6.106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E398B0-67E4-9605-17D8-5B76067794E5}"/>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B14C590E-5604-4C37-8225-AE8D755492CD}"/>
              </a:ext>
            </a:extLst>
          </p:cNvPr>
          <p:cNvSpPr txBox="1"/>
          <p:nvPr/>
        </p:nvSpPr>
        <p:spPr>
          <a:xfrm>
            <a:off x="16834787" y="25850624"/>
            <a:ext cx="15375691" cy="14043444"/>
          </a:xfrm>
          <a:prstGeom prst="rect">
            <a:avLst/>
          </a:prstGeom>
          <a:solidFill>
            <a:schemeClr val="tx1"/>
          </a:solidFill>
        </p:spPr>
        <p:txBody>
          <a:bodyPr wrap="square" rtlCol="0">
            <a:noAutofit/>
          </a:bodyPr>
          <a:lstStyle/>
          <a:p>
            <a:pPr algn="ctr">
              <a:spcBef>
                <a:spcPts val="100"/>
              </a:spcBef>
            </a:pPr>
            <a:r>
              <a:rPr lang="en-US" sz="4950" dirty="0">
                <a:solidFill>
                  <a:schemeClr val="bg1"/>
                </a:solidFill>
                <a:latin typeface="Narkisim" panose="020E0502050101010101" pitchFamily="34" charset="-79"/>
                <a:cs typeface="Narkisim" panose="020E0502050101010101" pitchFamily="34" charset="-79"/>
              </a:rPr>
              <a:t>Confusion Matrix: Naïve Bayes Model</a:t>
            </a: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949"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400" spc="100" dirty="0">
              <a:solidFill>
                <a:schemeClr val="bg1"/>
              </a:solidFill>
              <a:latin typeface="Narkisim" panose="020E0502050101010101" pitchFamily="34" charset="-79"/>
              <a:cs typeface="Narkisim" panose="020E0502050101010101" pitchFamily="34" charset="-79"/>
            </a:endParaRPr>
          </a:p>
          <a:p>
            <a:pPr algn="ctr">
              <a:spcBef>
                <a:spcPts val="100"/>
              </a:spcBef>
            </a:pPr>
            <a:endParaRPr lang="en-US" sz="4000" spc="100" dirty="0">
              <a:solidFill>
                <a:schemeClr val="bg1"/>
              </a:solidFill>
              <a:latin typeface="Narkisim" panose="020E0502050101010101" pitchFamily="34" charset="-79"/>
              <a:cs typeface="Narkisim" panose="020E0502050101010101" pitchFamily="34" charset="-79"/>
            </a:endParaRPr>
          </a:p>
          <a:p>
            <a:pPr algn="ctr">
              <a:spcBef>
                <a:spcPts val="100"/>
              </a:spcBef>
            </a:pPr>
            <a:r>
              <a:rPr lang="en-US" sz="4949" spc="100" dirty="0">
                <a:solidFill>
                  <a:schemeClr val="bg1"/>
                </a:solidFill>
                <a:latin typeface="Narkisim" panose="020E0502050101010101" pitchFamily="34" charset="-79"/>
                <a:cs typeface="Narkisim" panose="020E0502050101010101" pitchFamily="34" charset="-79"/>
              </a:rPr>
              <a:t>Discussion</a:t>
            </a:r>
          </a:p>
          <a:p>
            <a:pPr marL="419055" indent="-419055">
              <a:spcBef>
                <a:spcPts val="100"/>
              </a:spcBef>
              <a:buClr>
                <a:schemeClr val="accent1">
                  <a:lumMod val="60000"/>
                  <a:lumOff val="40000"/>
                </a:schemeClr>
              </a:buClr>
              <a:buSzPct val="150000"/>
              <a:buFont typeface="Narkisim" panose="020E0502050101010101" pitchFamily="34" charset="-79"/>
              <a:buChar char="»"/>
              <a:defRPr/>
            </a:pPr>
            <a:endParaRPr lang="en-US" sz="2750" spc="100" dirty="0">
              <a:solidFill>
                <a:schemeClr val="bg1"/>
              </a:solidFill>
              <a:latin typeface="Narkisim" panose="020E0502050101010101" pitchFamily="34" charset="-79"/>
              <a:cs typeface="Narkisim" panose="020E0502050101010101" pitchFamily="34" charset="-79"/>
            </a:endParaRPr>
          </a:p>
          <a:p>
            <a:pPr marL="419055" indent="-419055">
              <a:spcBef>
                <a:spcPts val="100"/>
              </a:spcBef>
              <a:buFont typeface="Arial" panose="020B0604020202020204" pitchFamily="34" charset="0"/>
              <a:buChar char="•"/>
            </a:pPr>
            <a:endParaRPr lang="en-US" sz="2750" spc="100" dirty="0">
              <a:solidFill>
                <a:schemeClr val="bg1"/>
              </a:solidFill>
              <a:latin typeface="Narkisim" panose="020E0502050101010101" pitchFamily="34" charset="-79"/>
              <a:cs typeface="Narkisim" panose="020E0502050101010101" pitchFamily="34" charset="-79"/>
            </a:endParaRPr>
          </a:p>
        </p:txBody>
      </p:sp>
      <p:pic>
        <p:nvPicPr>
          <p:cNvPr id="3" name="Picture 2">
            <a:extLst>
              <a:ext uri="{FF2B5EF4-FFF2-40B4-BE49-F238E27FC236}">
                <a16:creationId xmlns:a16="http://schemas.microsoft.com/office/drawing/2014/main" id="{637BEE75-3265-A535-57F7-75E923F25E94}"/>
              </a:ext>
            </a:extLst>
          </p:cNvPr>
          <p:cNvPicPr>
            <a:picLocks noChangeAspect="1"/>
          </p:cNvPicPr>
          <p:nvPr/>
        </p:nvPicPr>
        <p:blipFill>
          <a:blip r:embed="rId3"/>
          <a:stretch>
            <a:fillRect/>
          </a:stretch>
        </p:blipFill>
        <p:spPr>
          <a:xfrm>
            <a:off x="29818254" y="36151344"/>
            <a:ext cx="2189080" cy="2182153"/>
          </a:xfrm>
          <a:prstGeom prst="rect">
            <a:avLst/>
          </a:prstGeom>
        </p:spPr>
      </p:pic>
      <p:sp>
        <p:nvSpPr>
          <p:cNvPr id="21" name="TextBox 20">
            <a:extLst>
              <a:ext uri="{FF2B5EF4-FFF2-40B4-BE49-F238E27FC236}">
                <a16:creationId xmlns:a16="http://schemas.microsoft.com/office/drawing/2014/main" id="{476E1C1E-7107-A230-E03D-8BD7A3189F37}"/>
              </a:ext>
            </a:extLst>
          </p:cNvPr>
          <p:cNvSpPr txBox="1"/>
          <p:nvPr/>
        </p:nvSpPr>
        <p:spPr>
          <a:xfrm>
            <a:off x="707922" y="16461527"/>
            <a:ext cx="31502556" cy="9179343"/>
          </a:xfrm>
          <a:prstGeom prst="rect">
            <a:avLst/>
          </a:prstGeom>
          <a:solidFill>
            <a:schemeClr val="tx1"/>
          </a:solidFill>
        </p:spPr>
        <p:txBody>
          <a:bodyPr wrap="square" rtlCol="0">
            <a:noAutofit/>
          </a:bodyPr>
          <a:lstStyle/>
          <a:p>
            <a:pPr algn="ctr"/>
            <a:endParaRPr lang="en-US" sz="5500">
              <a:solidFill>
                <a:schemeClr val="bg1"/>
              </a:solidFill>
              <a:latin typeface="Narkisim" panose="020E0502050101010101" pitchFamily="34" charset="-79"/>
              <a:cs typeface="Narkisim" panose="020E0502050101010101" pitchFamily="34" charset="-79"/>
            </a:endParaRPr>
          </a:p>
        </p:txBody>
      </p:sp>
      <p:pic>
        <p:nvPicPr>
          <p:cNvPr id="86" name="Picture 85">
            <a:extLst>
              <a:ext uri="{FF2B5EF4-FFF2-40B4-BE49-F238E27FC236}">
                <a16:creationId xmlns:a16="http://schemas.microsoft.com/office/drawing/2014/main" id="{1534DE2F-8F68-AA59-A8C4-F58E65E8D75D}"/>
              </a:ext>
            </a:extLst>
          </p:cNvPr>
          <p:cNvPicPr>
            <a:picLocks noChangeAspect="1"/>
          </p:cNvPicPr>
          <p:nvPr/>
        </p:nvPicPr>
        <p:blipFill>
          <a:blip r:embed="rId4"/>
          <a:stretch>
            <a:fillRect/>
          </a:stretch>
        </p:blipFill>
        <p:spPr>
          <a:xfrm>
            <a:off x="707922" y="17308046"/>
            <a:ext cx="31502556" cy="7875639"/>
          </a:xfrm>
          <a:prstGeom prst="rect">
            <a:avLst/>
          </a:prstGeom>
        </p:spPr>
      </p:pic>
      <p:sp>
        <p:nvSpPr>
          <p:cNvPr id="82" name="Rectangle 81">
            <a:extLst>
              <a:ext uri="{FF2B5EF4-FFF2-40B4-BE49-F238E27FC236}">
                <a16:creationId xmlns:a16="http://schemas.microsoft.com/office/drawing/2014/main" id="{111D484E-1F0E-39C0-9B45-4ECFB1CB1C98}"/>
              </a:ext>
            </a:extLst>
          </p:cNvPr>
          <p:cNvSpPr/>
          <p:nvPr/>
        </p:nvSpPr>
        <p:spPr>
          <a:xfrm>
            <a:off x="707920" y="25850624"/>
            <a:ext cx="15375691" cy="14043442"/>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4950" dirty="0">
                <a:solidFill>
                  <a:schemeClr val="bg1"/>
                </a:solidFill>
                <a:latin typeface="Narkisim" panose="020E0502050101010101" pitchFamily="34" charset="-79"/>
                <a:cs typeface="Narkisim" panose="020E0502050101010101" pitchFamily="34" charset="-79"/>
              </a:rPr>
              <a:t>Confusion Matrix: Logistic Regression Model</a:t>
            </a: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950" dirty="0">
              <a:solidFill>
                <a:schemeClr val="bg1"/>
              </a:solidFill>
              <a:latin typeface="Narkisim" panose="020E0502050101010101" pitchFamily="34" charset="-79"/>
              <a:cs typeface="Narkisim" panose="020E0502050101010101" pitchFamily="34" charset="-79"/>
            </a:endParaRPr>
          </a:p>
          <a:p>
            <a:pPr algn="ctr"/>
            <a:endParaRPr lang="en-US" sz="4000" dirty="0">
              <a:solidFill>
                <a:schemeClr val="bg1"/>
              </a:solidFill>
              <a:latin typeface="Narkisim" panose="020E0502050101010101" pitchFamily="34" charset="-79"/>
              <a:cs typeface="Narkisim" panose="020E0502050101010101" pitchFamily="34" charset="-79"/>
            </a:endParaRPr>
          </a:p>
          <a:p>
            <a:pPr algn="ctr"/>
            <a:endParaRPr lang="en-US" sz="4000" dirty="0">
              <a:solidFill>
                <a:schemeClr val="bg1"/>
              </a:solidFill>
              <a:latin typeface="Narkisim" panose="020E0502050101010101" pitchFamily="34" charset="-79"/>
              <a:cs typeface="Narkisim" panose="020E0502050101010101" pitchFamily="34" charset="-79"/>
            </a:endParaRPr>
          </a:p>
          <a:p>
            <a:pPr algn="ctr"/>
            <a:endParaRPr lang="en-US" sz="1400" dirty="0">
              <a:solidFill>
                <a:schemeClr val="bg1"/>
              </a:solidFill>
              <a:latin typeface="Narkisim" panose="020E0502050101010101" pitchFamily="34" charset="-79"/>
              <a:cs typeface="Narkisim" panose="020E0502050101010101" pitchFamily="34" charset="-79"/>
            </a:endParaRPr>
          </a:p>
          <a:p>
            <a:pPr algn="ctr"/>
            <a:r>
              <a:rPr lang="en-US" sz="4950" dirty="0">
                <a:solidFill>
                  <a:schemeClr val="bg1"/>
                </a:solidFill>
                <a:latin typeface="Narkisim" panose="020E0502050101010101" pitchFamily="34" charset="-79"/>
                <a:cs typeface="Narkisim" panose="020E0502050101010101" pitchFamily="34" charset="-79"/>
              </a:rPr>
              <a:t>Performance Metrics for All Models</a:t>
            </a:r>
          </a:p>
        </p:txBody>
      </p:sp>
      <p:sp>
        <p:nvSpPr>
          <p:cNvPr id="4" name="Rectangle 3">
            <a:extLst>
              <a:ext uri="{FF2B5EF4-FFF2-40B4-BE49-F238E27FC236}">
                <a16:creationId xmlns:a16="http://schemas.microsoft.com/office/drawing/2014/main" id="{C67038F0-884E-0042-23FA-53D5895054E1}"/>
              </a:ext>
            </a:extLst>
          </p:cNvPr>
          <p:cNvSpPr/>
          <p:nvPr/>
        </p:nvSpPr>
        <p:spPr>
          <a:xfrm>
            <a:off x="0" y="0"/>
            <a:ext cx="32918400" cy="3704757"/>
          </a:xfrm>
          <a:prstGeom prst="rect">
            <a:avLst/>
          </a:prstGeom>
          <a:solidFill>
            <a:srgbClr val="563E6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11"/>
          </a:p>
        </p:txBody>
      </p:sp>
      <p:sp>
        <p:nvSpPr>
          <p:cNvPr id="5" name="Rectangle 4">
            <a:extLst>
              <a:ext uri="{FF2B5EF4-FFF2-40B4-BE49-F238E27FC236}">
                <a16:creationId xmlns:a16="http://schemas.microsoft.com/office/drawing/2014/main" id="{A92A521F-C3ED-0683-FD63-69A96C58D606}"/>
              </a:ext>
            </a:extLst>
          </p:cNvPr>
          <p:cNvSpPr/>
          <p:nvPr/>
        </p:nvSpPr>
        <p:spPr>
          <a:xfrm>
            <a:off x="0" y="3712566"/>
            <a:ext cx="32918400" cy="531934"/>
          </a:xfrm>
          <a:prstGeom prst="rect">
            <a:avLst/>
          </a:prstGeom>
          <a:solidFill>
            <a:srgbClr val="B853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11"/>
          </a:p>
        </p:txBody>
      </p:sp>
      <p:sp>
        <p:nvSpPr>
          <p:cNvPr id="7" name="TextBox 6">
            <a:extLst>
              <a:ext uri="{FF2B5EF4-FFF2-40B4-BE49-F238E27FC236}">
                <a16:creationId xmlns:a16="http://schemas.microsoft.com/office/drawing/2014/main" id="{659671D0-B8FC-B767-5B74-E5C7F81D3546}"/>
              </a:ext>
            </a:extLst>
          </p:cNvPr>
          <p:cNvSpPr txBox="1">
            <a:spLocks/>
          </p:cNvSpPr>
          <p:nvPr/>
        </p:nvSpPr>
        <p:spPr>
          <a:xfrm>
            <a:off x="707920" y="4457220"/>
            <a:ext cx="15375691" cy="11810801"/>
          </a:xfrm>
          <a:prstGeom prst="rect">
            <a:avLst/>
          </a:prstGeom>
          <a:solidFill>
            <a:schemeClr val="tx1"/>
          </a:solidFill>
        </p:spPr>
        <p:txBody>
          <a:bodyPr wrap="square" rtlCol="0">
            <a:noAutofit/>
          </a:bodyPr>
          <a:lstStyle/>
          <a:p>
            <a:pPr marL="433388" indent="-433388" algn="ctr">
              <a:lnSpc>
                <a:spcPct val="110000"/>
              </a:lnSpc>
              <a:spcBef>
                <a:spcPts val="100"/>
              </a:spcBef>
              <a:spcAft>
                <a:spcPts val="500"/>
              </a:spcAft>
            </a:pPr>
            <a:r>
              <a:rPr lang="en-US" sz="4400" spc="100" dirty="0">
                <a:solidFill>
                  <a:schemeClr val="bg1"/>
                </a:solidFill>
                <a:latin typeface="Narkisim" panose="020E0502050101010101" pitchFamily="34" charset="-79"/>
                <a:cs typeface="Narkisim" panose="020E0502050101010101" pitchFamily="34" charset="-79"/>
              </a:rPr>
              <a:t>Introduction</a:t>
            </a:r>
          </a:p>
          <a:p>
            <a:pPr algn="ctr">
              <a:lnSpc>
                <a:spcPct val="110000"/>
              </a:lnSpc>
              <a:spcAft>
                <a:spcPts val="500"/>
              </a:spcAft>
              <a:buClr>
                <a:schemeClr val="accent1">
                  <a:lumMod val="60000"/>
                  <a:lumOff val="40000"/>
                </a:schemeClr>
              </a:buClr>
              <a:buSzPct val="150000"/>
            </a:pPr>
            <a:r>
              <a:rPr lang="en-US" sz="4000" spc="100" dirty="0">
                <a:solidFill>
                  <a:schemeClr val="bg1"/>
                </a:solidFill>
                <a:latin typeface="Narkisim" panose="020E0502050101010101" pitchFamily="34" charset="-79"/>
                <a:cs typeface="Narkisim" panose="020E0502050101010101" pitchFamily="34" charset="-79"/>
              </a:rPr>
              <a:t>Mental Health Among LGBTQ+ </a:t>
            </a: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pPr>
            <a:r>
              <a:rPr lang="en-US" sz="3000" spc="100" dirty="0">
                <a:solidFill>
                  <a:schemeClr val="bg1"/>
                </a:solidFill>
                <a:latin typeface="Narkisim" panose="020E0502050101010101" pitchFamily="34" charset="-79"/>
                <a:cs typeface="Narkisim" panose="020E0502050101010101" pitchFamily="34" charset="-79"/>
              </a:rPr>
              <a:t>Increasing suicide rates over the past several decades pose an ever-growing concern to society. Of particular concern are sexual minority communities which report higher levels of depression, anxiety, difficulties in emotion regulation, and suicidality (</a:t>
            </a:r>
            <a:r>
              <a:rPr lang="en-US" sz="3000" spc="100" dirty="0" err="1">
                <a:solidFill>
                  <a:schemeClr val="bg1"/>
                </a:solidFill>
                <a:latin typeface="Narkisim" panose="020E0502050101010101" pitchFamily="34" charset="-79"/>
                <a:cs typeface="Narkisim" panose="020E0502050101010101" pitchFamily="34" charset="-79"/>
              </a:rPr>
              <a:t>Wittgens</a:t>
            </a:r>
            <a:r>
              <a:rPr lang="en-US" sz="3000" spc="100" dirty="0">
                <a:solidFill>
                  <a:schemeClr val="bg1"/>
                </a:solidFill>
                <a:latin typeface="Narkisim" panose="020E0502050101010101" pitchFamily="34" charset="-79"/>
                <a:cs typeface="Narkisim" panose="020E0502050101010101" pitchFamily="34" charset="-79"/>
              </a:rPr>
              <a:t>, et al., 2022; </a:t>
            </a:r>
            <a:r>
              <a:rPr lang="en-US" sz="3200" b="0" i="0" u="none" strike="noStrike" dirty="0" err="1">
                <a:solidFill>
                  <a:schemeClr val="bg1"/>
                </a:solidFill>
                <a:effectLst/>
                <a:latin typeface="Narkisim" panose="020E0502050101010101" pitchFamily="34" charset="-79"/>
                <a:cs typeface="Narkisim" panose="020E0502050101010101" pitchFamily="34" charset="-79"/>
              </a:rPr>
              <a:t>Hatzenbuehler</a:t>
            </a:r>
            <a:r>
              <a:rPr lang="en-US" sz="3200" b="0" i="0" u="none" strike="noStrike" dirty="0">
                <a:solidFill>
                  <a:schemeClr val="bg1"/>
                </a:solidFill>
                <a:effectLst/>
                <a:latin typeface="Narkisim" panose="020E0502050101010101" pitchFamily="34" charset="-79"/>
                <a:cs typeface="Narkisim" panose="020E0502050101010101" pitchFamily="34" charset="-79"/>
              </a:rPr>
              <a:t>, et al., </a:t>
            </a:r>
            <a:r>
              <a:rPr lang="en-US" sz="3000" spc="100" dirty="0">
                <a:solidFill>
                  <a:schemeClr val="bg1"/>
                </a:solidFill>
                <a:latin typeface="Narkisim" panose="020E0502050101010101" pitchFamily="34" charset="-79"/>
                <a:cs typeface="Narkisim" panose="020E0502050101010101" pitchFamily="34" charset="-79"/>
              </a:rPr>
              <a:t> 2008;</a:t>
            </a:r>
            <a:r>
              <a:rPr lang="en-US" sz="3200" b="0" i="0" u="none" strike="noStrike" dirty="0">
                <a:solidFill>
                  <a:schemeClr val="bg1"/>
                </a:solidFill>
                <a:effectLst/>
                <a:latin typeface="Narkisim" panose="020E0502050101010101" pitchFamily="34" charset="-79"/>
                <a:cs typeface="Narkisim" panose="020E0502050101010101" pitchFamily="34" charset="-79"/>
              </a:rPr>
              <a:t> </a:t>
            </a:r>
            <a:r>
              <a:rPr lang="en-US" sz="3200" b="0" i="0" u="none" strike="noStrike" dirty="0" err="1">
                <a:solidFill>
                  <a:schemeClr val="bg1"/>
                </a:solidFill>
                <a:effectLst/>
                <a:latin typeface="Narkisim" panose="020E0502050101010101" pitchFamily="34" charset="-79"/>
                <a:cs typeface="Narkisim" panose="020E0502050101010101" pitchFamily="34" charset="-79"/>
              </a:rPr>
              <a:t>Kapatais</a:t>
            </a:r>
            <a:r>
              <a:rPr lang="en-US" sz="3200" b="0" i="0" u="none" strike="noStrike" dirty="0">
                <a:solidFill>
                  <a:schemeClr val="bg1"/>
                </a:solidFill>
                <a:effectLst/>
                <a:latin typeface="Narkisim" panose="020E0502050101010101" pitchFamily="34" charset="-79"/>
                <a:cs typeface="Narkisim" panose="020E0502050101010101" pitchFamily="34" charset="-79"/>
              </a:rPr>
              <a:t>, et al., 2023)</a:t>
            </a:r>
            <a:endParaRPr lang="en-US" sz="3000" spc="100" dirty="0">
              <a:solidFill>
                <a:schemeClr val="bg1"/>
              </a:solidFill>
              <a:latin typeface="Narkisim" panose="020E0502050101010101" pitchFamily="34" charset="-79"/>
              <a:cs typeface="Narkisim" panose="020E0502050101010101" pitchFamily="34" charset="-79"/>
            </a:endParaRPr>
          </a:p>
          <a:p>
            <a:pPr marL="500063" indent="-500063">
              <a:lnSpc>
                <a:spcPct val="110000"/>
              </a:lnSpc>
              <a:spcAft>
                <a:spcPts val="500"/>
              </a:spcAft>
              <a:buClr>
                <a:schemeClr val="accent1">
                  <a:lumMod val="60000"/>
                  <a:lumOff val="40000"/>
                </a:schemeClr>
              </a:buClr>
              <a:buSzPct val="150000"/>
              <a:buFont typeface="Narkisim" panose="020E0502050101010101" pitchFamily="34" charset="-79"/>
              <a:buChar char="»"/>
            </a:pPr>
            <a:r>
              <a:rPr lang="en-US" sz="3000" spc="100" dirty="0">
                <a:solidFill>
                  <a:schemeClr val="bg1"/>
                </a:solidFill>
                <a:latin typeface="Narkisim" panose="020E0502050101010101" pitchFamily="34" charset="-79"/>
                <a:cs typeface="Narkisim" panose="020E0502050101010101" pitchFamily="34" charset="-79"/>
              </a:rPr>
              <a:t>Bisexual individuals make up the largest group among sexual minorities, and within our sample, while consistently reporting worse mental health outcomes when compared to both heterosexual and homosexual individuals; this includes higher risk of depression, anxiety, self-harm, suicidality, alcohol or drug abuse, and lower physical health (</a:t>
            </a:r>
            <a:r>
              <a:rPr lang="en-US" sz="3000" spc="100" dirty="0" err="1">
                <a:solidFill>
                  <a:schemeClr val="bg1"/>
                </a:solidFill>
                <a:latin typeface="Narkisim" panose="020E0502050101010101" pitchFamily="34" charset="-79"/>
                <a:cs typeface="Narkisim" panose="020E0502050101010101" pitchFamily="34" charset="-79"/>
              </a:rPr>
              <a:t>Wittgens</a:t>
            </a:r>
            <a:r>
              <a:rPr lang="en-US" sz="3000" spc="100" dirty="0">
                <a:solidFill>
                  <a:schemeClr val="bg1"/>
                </a:solidFill>
                <a:latin typeface="Narkisim" panose="020E0502050101010101" pitchFamily="34" charset="-79"/>
                <a:cs typeface="Narkisim" panose="020E0502050101010101" pitchFamily="34" charset="-79"/>
              </a:rPr>
              <a:t>, et al., 2022; Hickson et al., 2017; </a:t>
            </a:r>
            <a:r>
              <a:rPr lang="en-US" sz="3000" spc="100" dirty="0" err="1">
                <a:solidFill>
                  <a:schemeClr val="bg1"/>
                </a:solidFill>
                <a:latin typeface="Narkisim" panose="020E0502050101010101" pitchFamily="34" charset="-79"/>
                <a:cs typeface="Narkisim" panose="020E0502050101010101" pitchFamily="34" charset="-79"/>
              </a:rPr>
              <a:t>Borgogna</a:t>
            </a:r>
            <a:r>
              <a:rPr lang="en-US" sz="3000" spc="100" dirty="0">
                <a:solidFill>
                  <a:schemeClr val="bg1"/>
                </a:solidFill>
                <a:latin typeface="Narkisim" panose="020E0502050101010101" pitchFamily="34" charset="-79"/>
                <a:cs typeface="Narkisim" panose="020E0502050101010101" pitchFamily="34" charset="-79"/>
              </a:rPr>
              <a:t> et al., 2019; Ross et al., 2018; Feinstein, et al., 2017).</a:t>
            </a:r>
          </a:p>
          <a:p>
            <a:pPr marL="500063" indent="-500063">
              <a:lnSpc>
                <a:spcPct val="110000"/>
              </a:lnSpc>
              <a:spcAft>
                <a:spcPts val="500"/>
              </a:spcAft>
              <a:buClr>
                <a:schemeClr val="accent1">
                  <a:lumMod val="60000"/>
                  <a:lumOff val="40000"/>
                </a:schemeClr>
              </a:buClr>
              <a:buSzPct val="150000"/>
              <a:buFont typeface="Narkisim" panose="020E0502050101010101" pitchFamily="34" charset="-79"/>
              <a:buChar char="»"/>
            </a:pPr>
            <a:endParaRPr lang="en-US" sz="3000" spc="100" dirty="0">
              <a:solidFill>
                <a:schemeClr val="bg1"/>
              </a:solidFill>
              <a:latin typeface="Narkisim" panose="020E0502050101010101" pitchFamily="34" charset="-79"/>
              <a:cs typeface="Narkisim" panose="020E0502050101010101" pitchFamily="34" charset="-79"/>
            </a:endParaRPr>
          </a:p>
          <a:p>
            <a:pPr algn="ctr" defTabSz="419055">
              <a:lnSpc>
                <a:spcPct val="110000"/>
              </a:lnSpc>
              <a:spcBef>
                <a:spcPts val="100"/>
              </a:spcBef>
              <a:spcAft>
                <a:spcPts val="500"/>
              </a:spcAft>
              <a:defRPr/>
            </a:pPr>
            <a:r>
              <a:rPr lang="en-US" sz="4400" spc="100" dirty="0">
                <a:solidFill>
                  <a:prstClr val="white"/>
                </a:solidFill>
                <a:latin typeface="Narkisim" panose="020E0502050101010101" pitchFamily="34" charset="-79"/>
                <a:cs typeface="Narkisim" panose="020E0502050101010101" pitchFamily="34" charset="-79"/>
              </a:rPr>
              <a:t>The Current Study</a:t>
            </a:r>
            <a:endParaRPr lang="en-US" sz="4400" spc="100" dirty="0">
              <a:solidFill>
                <a:schemeClr val="bg1"/>
              </a:solidFill>
              <a:latin typeface="Narkisim" panose="020E0502050101010101" pitchFamily="34" charset="-79"/>
              <a:cs typeface="Narkisim" panose="020E0502050101010101" pitchFamily="34" charset="-79"/>
            </a:endParaRPr>
          </a:p>
          <a:p>
            <a:pPr algn="ctr" defTabSz="419055">
              <a:lnSpc>
                <a:spcPct val="110000"/>
              </a:lnSpc>
              <a:spcBef>
                <a:spcPts val="100"/>
              </a:spcBef>
              <a:spcAft>
                <a:spcPts val="500"/>
              </a:spcAft>
              <a:defRPr/>
            </a:pPr>
            <a:r>
              <a:rPr lang="en-US" sz="4000" spc="100" dirty="0">
                <a:solidFill>
                  <a:prstClr val="white"/>
                </a:solidFill>
                <a:latin typeface="Narkisim" panose="020E0502050101010101" pitchFamily="34" charset="-79"/>
                <a:cs typeface="Narkisim" panose="020E0502050101010101" pitchFamily="34" charset="-79"/>
              </a:rPr>
              <a:t>Methods</a:t>
            </a:r>
            <a:endParaRPr lang="en-US" sz="2800" spc="100" dirty="0">
              <a:solidFill>
                <a:schemeClr val="bg1"/>
              </a:solidFill>
              <a:latin typeface="Narkisim" panose="020E0502050101010101" pitchFamily="34" charset="-79"/>
              <a:cs typeface="Narkisim" panose="020E0502050101010101" pitchFamily="34" charset="-79"/>
            </a:endParaRPr>
          </a:p>
          <a:p>
            <a:pPr marL="419055" indent="-419055">
              <a:lnSpc>
                <a:spcPct val="110000"/>
              </a:lnSpc>
              <a:spcBef>
                <a:spcPts val="100"/>
              </a:spcBef>
              <a:spcAft>
                <a:spcPts val="500"/>
              </a:spcAft>
              <a:buClr>
                <a:schemeClr val="accent1">
                  <a:lumMod val="60000"/>
                  <a:lumOff val="40000"/>
                </a:schemeClr>
              </a:buClr>
              <a:buSzPct val="150000"/>
              <a:buFont typeface="Narkisim" panose="020E0502050101010101" pitchFamily="34" charset="-79"/>
              <a:buChar char="»"/>
              <a:defRPr/>
            </a:pPr>
            <a:r>
              <a:rPr lang="en-US" sz="2800" spc="100" dirty="0">
                <a:solidFill>
                  <a:schemeClr val="bg1"/>
                </a:solidFill>
                <a:latin typeface="Narkisim" panose="020E0502050101010101" pitchFamily="34" charset="-79"/>
                <a:cs typeface="Narkisim" panose="020E0502050101010101" pitchFamily="34" charset="-79"/>
              </a:rPr>
              <a:t>All analyses were conducted on data collected online in 2024 through Connect, an online data collection platform. </a:t>
            </a:r>
          </a:p>
          <a:p>
            <a:pPr marL="419055" indent="-419055">
              <a:lnSpc>
                <a:spcPct val="110000"/>
              </a:lnSpc>
              <a:spcBef>
                <a:spcPts val="100"/>
              </a:spcBef>
              <a:spcAft>
                <a:spcPts val="500"/>
              </a:spcAft>
              <a:buClr>
                <a:schemeClr val="accent1">
                  <a:lumMod val="60000"/>
                  <a:lumOff val="40000"/>
                </a:schemeClr>
              </a:buClr>
              <a:buSzPct val="150000"/>
              <a:buFont typeface="Narkisim" panose="020E0502050101010101" pitchFamily="34" charset="-79"/>
              <a:buChar char="»"/>
              <a:defRPr/>
            </a:pPr>
            <a:r>
              <a:rPr lang="en-US" sz="2800" spc="100" dirty="0">
                <a:solidFill>
                  <a:schemeClr val="bg1"/>
                </a:solidFill>
                <a:latin typeface="Narkisim" panose="020E0502050101010101" pitchFamily="34" charset="-79"/>
                <a:cs typeface="Narkisim" panose="020E0502050101010101" pitchFamily="34" charset="-79"/>
              </a:rPr>
              <a:t>625 sexual minority individuals in romantic relationships were recruited (n=109 lesbian; n=102 gay; n=395 bisexual; n=19 other; mean age = 34.5).</a:t>
            </a:r>
          </a:p>
          <a:p>
            <a:pPr marL="419055" indent="-419055">
              <a:lnSpc>
                <a:spcPct val="110000"/>
              </a:lnSpc>
              <a:spcBef>
                <a:spcPts val="100"/>
              </a:spcBef>
              <a:spcAft>
                <a:spcPts val="500"/>
              </a:spcAft>
              <a:buClr>
                <a:schemeClr val="accent1">
                  <a:lumMod val="60000"/>
                  <a:lumOff val="40000"/>
                </a:schemeClr>
              </a:buClr>
              <a:buSzPct val="150000"/>
              <a:buFont typeface="Narkisim" panose="020E0502050101010101" pitchFamily="34" charset="-79"/>
              <a:buChar char="»"/>
              <a:defRPr/>
            </a:pPr>
            <a:r>
              <a:rPr lang="en-US" sz="2800" spc="100" dirty="0">
                <a:solidFill>
                  <a:schemeClr val="bg1"/>
                </a:solidFill>
                <a:latin typeface="Narkisim" panose="020E0502050101010101" pitchFamily="34" charset="-79"/>
                <a:cs typeface="Narkisim" panose="020E0502050101010101" pitchFamily="34" charset="-79"/>
              </a:rPr>
              <a:t>Models were constructed to predict the presence of suicidal ideation at any level within the past two weeks (item taken from the BDI-II, Beck, et al., 1996). </a:t>
            </a:r>
          </a:p>
          <a:p>
            <a:pPr>
              <a:lnSpc>
                <a:spcPct val="110000"/>
              </a:lnSpc>
              <a:spcAft>
                <a:spcPts val="1000"/>
              </a:spcAft>
              <a:buClr>
                <a:schemeClr val="accent1">
                  <a:lumMod val="60000"/>
                  <a:lumOff val="40000"/>
                </a:schemeClr>
              </a:buClr>
              <a:buSzPct val="150000"/>
            </a:pPr>
            <a:endParaRPr lang="en-US" sz="2750" dirty="0">
              <a:solidFill>
                <a:schemeClr val="bg1"/>
              </a:solidFill>
              <a:latin typeface="Narkisim" panose="020E0502050101010101" pitchFamily="34" charset="-79"/>
              <a:cs typeface="Narkisim" panose="020E0502050101010101" pitchFamily="34" charset="-79"/>
            </a:endParaRPr>
          </a:p>
        </p:txBody>
      </p:sp>
      <p:sp>
        <p:nvSpPr>
          <p:cNvPr id="11" name="TextBox 10">
            <a:extLst>
              <a:ext uri="{FF2B5EF4-FFF2-40B4-BE49-F238E27FC236}">
                <a16:creationId xmlns:a16="http://schemas.microsoft.com/office/drawing/2014/main" id="{C3430EE3-8287-D34A-2D6B-1F6174D4E3DA}"/>
              </a:ext>
            </a:extLst>
          </p:cNvPr>
          <p:cNvSpPr txBox="1"/>
          <p:nvPr/>
        </p:nvSpPr>
        <p:spPr>
          <a:xfrm>
            <a:off x="9391651" y="339535"/>
            <a:ext cx="23239251" cy="1938992"/>
          </a:xfrm>
          <a:prstGeom prst="rect">
            <a:avLst/>
          </a:prstGeom>
          <a:noFill/>
        </p:spPr>
        <p:txBody>
          <a:bodyPr wrap="square" rtlCol="0">
            <a:spAutoFit/>
          </a:bodyPr>
          <a:lstStyle/>
          <a:p>
            <a:pPr algn="ctr"/>
            <a:r>
              <a:rPr lang="en-US" sz="6000" dirty="0">
                <a:solidFill>
                  <a:schemeClr val="bg1"/>
                </a:solidFill>
                <a:latin typeface="Narkisim" panose="020E0502050101010101" pitchFamily="34" charset="-79"/>
                <a:cs typeface="Narkisim" panose="020E0502050101010101" pitchFamily="34" charset="-79"/>
              </a:rPr>
              <a:t>Detecting Suicidal Ideation Among LGBTQ+ Individuals: </a:t>
            </a:r>
          </a:p>
          <a:p>
            <a:pPr algn="ctr"/>
            <a:r>
              <a:rPr lang="en-US" sz="6000" dirty="0">
                <a:solidFill>
                  <a:schemeClr val="bg1"/>
                </a:solidFill>
                <a:latin typeface="Narkisim" panose="020E0502050101010101" pitchFamily="34" charset="-79"/>
                <a:cs typeface="Narkisim" panose="020E0502050101010101" pitchFamily="34" charset="-79"/>
              </a:rPr>
              <a:t>Comparing Machine Learning Models</a:t>
            </a:r>
          </a:p>
        </p:txBody>
      </p:sp>
      <p:sp>
        <p:nvSpPr>
          <p:cNvPr id="13" name="TextBox 12">
            <a:extLst>
              <a:ext uri="{FF2B5EF4-FFF2-40B4-BE49-F238E27FC236}">
                <a16:creationId xmlns:a16="http://schemas.microsoft.com/office/drawing/2014/main" id="{EEA3C91B-B58E-0592-497D-4FB0F2F1840C}"/>
              </a:ext>
            </a:extLst>
          </p:cNvPr>
          <p:cNvSpPr txBox="1"/>
          <p:nvPr/>
        </p:nvSpPr>
        <p:spPr>
          <a:xfrm>
            <a:off x="9380190" y="2249782"/>
            <a:ext cx="23239251" cy="1323439"/>
          </a:xfrm>
          <a:prstGeom prst="rect">
            <a:avLst/>
          </a:prstGeom>
          <a:noFill/>
        </p:spPr>
        <p:txBody>
          <a:bodyPr wrap="square" rtlCol="0">
            <a:spAutoFit/>
          </a:bodyPr>
          <a:lstStyle/>
          <a:p>
            <a:pPr algn="ctr"/>
            <a:r>
              <a:rPr lang="en-US" sz="4000" dirty="0">
                <a:solidFill>
                  <a:schemeClr val="bg1"/>
                </a:solidFill>
                <a:latin typeface="Narkisim" panose="020E0502050101010101" pitchFamily="34" charset="-79"/>
                <a:cs typeface="Narkisim" panose="020E0502050101010101" pitchFamily="34" charset="-79"/>
              </a:rPr>
              <a:t>Mary Kate Durka, Natalie Newton, Julia Suciu, Amanda Batista, Natali Barragan, </a:t>
            </a:r>
          </a:p>
          <a:p>
            <a:pPr algn="ctr"/>
            <a:r>
              <a:rPr lang="en-US" sz="4000" dirty="0">
                <a:solidFill>
                  <a:schemeClr val="bg1"/>
                </a:solidFill>
                <a:latin typeface="Narkisim" panose="020E0502050101010101" pitchFamily="34" charset="-79"/>
                <a:cs typeface="Narkisim" panose="020E0502050101010101" pitchFamily="34" charset="-79"/>
              </a:rPr>
              <a:t>Sean Sachs, Alika </a:t>
            </a:r>
            <a:r>
              <a:rPr lang="en-US" sz="4000" dirty="0" err="1">
                <a:solidFill>
                  <a:schemeClr val="bg1"/>
                </a:solidFill>
                <a:latin typeface="Narkisim" panose="020E0502050101010101" pitchFamily="34" charset="-79"/>
                <a:cs typeface="Narkisim" panose="020E0502050101010101" pitchFamily="34" charset="-79"/>
              </a:rPr>
              <a:t>Tsytsurina</a:t>
            </a:r>
            <a:r>
              <a:rPr lang="en-US" sz="4000" dirty="0">
                <a:solidFill>
                  <a:schemeClr val="bg1"/>
                </a:solidFill>
                <a:latin typeface="Narkisim" panose="020E0502050101010101" pitchFamily="34" charset="-79"/>
                <a:cs typeface="Narkisim" panose="020E0502050101010101" pitchFamily="34" charset="-79"/>
              </a:rPr>
              <a:t>, Nicole A. Roberts, &amp; Mary H. Burleson</a:t>
            </a:r>
          </a:p>
        </p:txBody>
      </p:sp>
      <p:sp>
        <p:nvSpPr>
          <p:cNvPr id="14" name="TextBox 13">
            <a:extLst>
              <a:ext uri="{FF2B5EF4-FFF2-40B4-BE49-F238E27FC236}">
                <a16:creationId xmlns:a16="http://schemas.microsoft.com/office/drawing/2014/main" id="{036FCED8-2B20-91A0-2DF5-FE32C3D5C9F0}"/>
              </a:ext>
            </a:extLst>
          </p:cNvPr>
          <p:cNvSpPr txBox="1"/>
          <p:nvPr/>
        </p:nvSpPr>
        <p:spPr>
          <a:xfrm>
            <a:off x="29865768" y="38536181"/>
            <a:ext cx="2180736" cy="1200329"/>
          </a:xfrm>
          <a:prstGeom prst="rect">
            <a:avLst/>
          </a:prstGeom>
          <a:noFill/>
        </p:spPr>
        <p:txBody>
          <a:bodyPr wrap="square" rtlCol="0">
            <a:spAutoFit/>
          </a:bodyPr>
          <a:lstStyle/>
          <a:p>
            <a:pPr algn="ctr"/>
            <a:r>
              <a:rPr lang="en-US" sz="2400" dirty="0">
                <a:solidFill>
                  <a:schemeClr val="accent3"/>
                </a:solidFill>
                <a:latin typeface="Narkisim" panose="020E0502050101010101" pitchFamily="34" charset="-79"/>
                <a:cs typeface="Narkisim" panose="020E0502050101010101" pitchFamily="34" charset="-79"/>
              </a:rPr>
              <a:t>Digital poster </a:t>
            </a:r>
          </a:p>
          <a:p>
            <a:pPr algn="ctr"/>
            <a:r>
              <a:rPr lang="en-US" sz="2400" dirty="0">
                <a:solidFill>
                  <a:schemeClr val="accent3"/>
                </a:solidFill>
                <a:latin typeface="Narkisim" panose="020E0502050101010101" pitchFamily="34" charset="-79"/>
                <a:cs typeface="Narkisim" panose="020E0502050101010101" pitchFamily="34" charset="-79"/>
              </a:rPr>
              <a:t>and </a:t>
            </a:r>
          </a:p>
          <a:p>
            <a:pPr algn="ctr"/>
            <a:r>
              <a:rPr lang="en-US" sz="2400" dirty="0">
                <a:solidFill>
                  <a:schemeClr val="accent3"/>
                </a:solidFill>
                <a:latin typeface="Narkisim" panose="020E0502050101010101" pitchFamily="34" charset="-79"/>
                <a:cs typeface="Narkisim" panose="020E0502050101010101" pitchFamily="34" charset="-79"/>
              </a:rPr>
              <a:t>references</a:t>
            </a:r>
          </a:p>
        </p:txBody>
      </p:sp>
      <p:cxnSp>
        <p:nvCxnSpPr>
          <p:cNvPr id="12" name="Straight Connector 11">
            <a:extLst>
              <a:ext uri="{FF2B5EF4-FFF2-40B4-BE49-F238E27FC236}">
                <a16:creationId xmlns:a16="http://schemas.microsoft.com/office/drawing/2014/main" id="{282E5C37-3AE3-4517-8DA1-7B30DFFA455E}"/>
              </a:ext>
            </a:extLst>
          </p:cNvPr>
          <p:cNvCxnSpPr>
            <a:cxnSpLocks/>
          </p:cNvCxnSpPr>
          <p:nvPr/>
        </p:nvCxnSpPr>
        <p:spPr>
          <a:xfrm>
            <a:off x="1307148" y="5262649"/>
            <a:ext cx="139778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3A73AD9A-EE92-442E-B142-740370947106}"/>
              </a:ext>
            </a:extLst>
          </p:cNvPr>
          <p:cNvCxnSpPr>
            <a:cxnSpLocks/>
          </p:cNvCxnSpPr>
          <p:nvPr/>
        </p:nvCxnSpPr>
        <p:spPr>
          <a:xfrm>
            <a:off x="17464931" y="5410647"/>
            <a:ext cx="1397790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D6BE065-36D9-47B7-8879-69B87E214D3E}"/>
              </a:ext>
            </a:extLst>
          </p:cNvPr>
          <p:cNvCxnSpPr>
            <a:cxnSpLocks/>
          </p:cNvCxnSpPr>
          <p:nvPr/>
        </p:nvCxnSpPr>
        <p:spPr>
          <a:xfrm>
            <a:off x="17423846" y="35577453"/>
            <a:ext cx="13977902" cy="0"/>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A1257D73-1261-106D-2809-85F048533B24}"/>
              </a:ext>
            </a:extLst>
          </p:cNvPr>
          <p:cNvSpPr txBox="1"/>
          <p:nvPr/>
        </p:nvSpPr>
        <p:spPr>
          <a:xfrm>
            <a:off x="869674" y="17255088"/>
            <a:ext cx="1199255" cy="7817525"/>
          </a:xfrm>
          <a:prstGeom prst="rect">
            <a:avLst/>
          </a:prstGeom>
          <a:solidFill>
            <a:schemeClr val="tx1"/>
          </a:solidFill>
        </p:spPr>
        <p:txBody>
          <a:bodyPr wrap="square" rtlCol="0">
            <a:spAutoFit/>
          </a:bodyPr>
          <a:lstStyle/>
          <a:p>
            <a:endParaRPr lang="en-US" sz="3200" dirty="0">
              <a:solidFill>
                <a:schemeClr val="bg1"/>
              </a:solidFill>
              <a:latin typeface="Narkisim" panose="020E0502050101010101" pitchFamily="34" charset="-79"/>
              <a:cs typeface="Narkisim" panose="020E0502050101010101" pitchFamily="34" charset="-79"/>
            </a:endParaRPr>
          </a:p>
          <a:p>
            <a:endParaRPr lang="en-US" sz="3200" dirty="0">
              <a:solidFill>
                <a:schemeClr val="bg1"/>
              </a:solidFill>
              <a:latin typeface="Narkisim" panose="020E0502050101010101" pitchFamily="34" charset="-79"/>
              <a:cs typeface="Narkisim" panose="020E0502050101010101" pitchFamily="34" charset="-79"/>
            </a:endParaRPr>
          </a:p>
          <a:p>
            <a:endParaRPr lang="en-US" sz="3200" dirty="0">
              <a:solidFill>
                <a:schemeClr val="bg1"/>
              </a:solidFill>
              <a:latin typeface="Narkisim" panose="020E0502050101010101" pitchFamily="34" charset="-79"/>
              <a:cs typeface="Narkisim" panose="020E0502050101010101" pitchFamily="34" charset="-79"/>
            </a:endParaRPr>
          </a:p>
          <a:p>
            <a:r>
              <a:rPr lang="en-US" sz="3200" dirty="0">
                <a:solidFill>
                  <a:schemeClr val="bg1"/>
                </a:solidFill>
                <a:latin typeface="Narkisim" panose="020E0502050101010101" pitchFamily="34" charset="-79"/>
                <a:cs typeface="Narkisim" panose="020E0502050101010101" pitchFamily="34" charset="-79"/>
              </a:rPr>
              <a:t>0.75</a:t>
            </a:r>
          </a:p>
          <a:p>
            <a:endParaRPr lang="en-US" sz="3200" dirty="0">
              <a:solidFill>
                <a:schemeClr val="bg1"/>
              </a:solidFill>
              <a:latin typeface="Narkisim" panose="020E0502050101010101" pitchFamily="34" charset="-79"/>
              <a:cs typeface="Narkisim" panose="020E0502050101010101" pitchFamily="34" charset="-79"/>
            </a:endParaRPr>
          </a:p>
          <a:p>
            <a:endParaRPr lang="en-US" sz="2100" dirty="0">
              <a:solidFill>
                <a:schemeClr val="bg1"/>
              </a:solidFill>
              <a:latin typeface="Narkisim" panose="020E0502050101010101" pitchFamily="34" charset="-79"/>
              <a:cs typeface="Narkisim" panose="020E0502050101010101" pitchFamily="34" charset="-79"/>
            </a:endParaRPr>
          </a:p>
          <a:p>
            <a:endParaRPr lang="en-US" sz="2800" dirty="0">
              <a:solidFill>
                <a:schemeClr val="bg1"/>
              </a:solidFill>
              <a:latin typeface="Narkisim" panose="020E0502050101010101" pitchFamily="34" charset="-79"/>
              <a:cs typeface="Narkisim" panose="020E0502050101010101" pitchFamily="34" charset="-79"/>
            </a:endParaRPr>
          </a:p>
          <a:p>
            <a:r>
              <a:rPr lang="en-US" sz="3200" dirty="0">
                <a:solidFill>
                  <a:schemeClr val="bg1"/>
                </a:solidFill>
                <a:latin typeface="Narkisim" panose="020E0502050101010101" pitchFamily="34" charset="-79"/>
                <a:cs typeface="Narkisim" panose="020E0502050101010101" pitchFamily="34" charset="-79"/>
              </a:rPr>
              <a:t>0.50</a:t>
            </a:r>
          </a:p>
          <a:p>
            <a:endParaRPr lang="en-US" sz="3200" dirty="0">
              <a:solidFill>
                <a:schemeClr val="bg1"/>
              </a:solidFill>
              <a:latin typeface="Narkisim" panose="020E0502050101010101" pitchFamily="34" charset="-79"/>
              <a:cs typeface="Narkisim" panose="020E0502050101010101" pitchFamily="34" charset="-79"/>
            </a:endParaRPr>
          </a:p>
          <a:p>
            <a:endParaRPr lang="en-US" sz="2200" dirty="0">
              <a:solidFill>
                <a:schemeClr val="bg1"/>
              </a:solidFill>
              <a:latin typeface="Narkisim" panose="020E0502050101010101" pitchFamily="34" charset="-79"/>
              <a:cs typeface="Narkisim" panose="020E0502050101010101" pitchFamily="34" charset="-79"/>
            </a:endParaRPr>
          </a:p>
          <a:p>
            <a:endParaRPr lang="en-US" sz="2800" dirty="0">
              <a:solidFill>
                <a:schemeClr val="bg1"/>
              </a:solidFill>
              <a:latin typeface="Narkisim" panose="020E0502050101010101" pitchFamily="34" charset="-79"/>
              <a:cs typeface="Narkisim" panose="020E0502050101010101" pitchFamily="34" charset="-79"/>
            </a:endParaRPr>
          </a:p>
          <a:p>
            <a:r>
              <a:rPr lang="en-US" sz="3200" dirty="0">
                <a:solidFill>
                  <a:schemeClr val="bg1"/>
                </a:solidFill>
                <a:latin typeface="Narkisim" panose="020E0502050101010101" pitchFamily="34" charset="-79"/>
                <a:cs typeface="Narkisim" panose="020E0502050101010101" pitchFamily="34" charset="-79"/>
              </a:rPr>
              <a:t>0.25</a:t>
            </a:r>
          </a:p>
          <a:p>
            <a:endParaRPr lang="en-US" sz="3200" dirty="0">
              <a:solidFill>
                <a:schemeClr val="bg1"/>
              </a:solidFill>
              <a:latin typeface="Narkisim" panose="020E0502050101010101" pitchFamily="34" charset="-79"/>
              <a:cs typeface="Narkisim" panose="020E0502050101010101" pitchFamily="34" charset="-79"/>
            </a:endParaRPr>
          </a:p>
          <a:p>
            <a:endParaRPr lang="en-US" sz="1600" dirty="0">
              <a:solidFill>
                <a:schemeClr val="bg1"/>
              </a:solidFill>
              <a:latin typeface="Narkisim" panose="020E0502050101010101" pitchFamily="34" charset="-79"/>
              <a:cs typeface="Narkisim" panose="020E0502050101010101" pitchFamily="34" charset="-79"/>
            </a:endParaRPr>
          </a:p>
          <a:p>
            <a:endParaRPr lang="en-US" sz="3200" dirty="0">
              <a:solidFill>
                <a:schemeClr val="bg1"/>
              </a:solidFill>
              <a:latin typeface="Narkisim" panose="020E0502050101010101" pitchFamily="34" charset="-79"/>
              <a:cs typeface="Narkisim" panose="020E0502050101010101" pitchFamily="34" charset="-79"/>
            </a:endParaRPr>
          </a:p>
          <a:p>
            <a:r>
              <a:rPr lang="en-US" sz="3200" dirty="0">
                <a:solidFill>
                  <a:schemeClr val="bg1"/>
                </a:solidFill>
                <a:latin typeface="Narkisim" panose="020E0502050101010101" pitchFamily="34" charset="-79"/>
                <a:cs typeface="Narkisim" panose="020E0502050101010101" pitchFamily="34" charset="-79"/>
              </a:rPr>
              <a:t>0.00</a:t>
            </a:r>
          </a:p>
          <a:p>
            <a:endParaRPr lang="en-US" sz="3200" dirty="0">
              <a:solidFill>
                <a:schemeClr val="bg1"/>
              </a:solidFill>
              <a:latin typeface="Narkisim" panose="020E0502050101010101" pitchFamily="34" charset="-79"/>
              <a:cs typeface="Narkisim" panose="020E0502050101010101" pitchFamily="34" charset="-79"/>
            </a:endParaRPr>
          </a:p>
        </p:txBody>
      </p:sp>
      <p:sp>
        <p:nvSpPr>
          <p:cNvPr id="59" name="TextBox 58">
            <a:extLst>
              <a:ext uri="{FF2B5EF4-FFF2-40B4-BE49-F238E27FC236}">
                <a16:creationId xmlns:a16="http://schemas.microsoft.com/office/drawing/2014/main" id="{3174D6F1-25FD-F56F-FC65-A3AFE7799218}"/>
              </a:ext>
            </a:extLst>
          </p:cNvPr>
          <p:cNvSpPr txBox="1"/>
          <p:nvPr/>
        </p:nvSpPr>
        <p:spPr>
          <a:xfrm>
            <a:off x="2563617" y="24618761"/>
            <a:ext cx="2532819" cy="584775"/>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t>Boosted Tree</a:t>
            </a:r>
          </a:p>
        </p:txBody>
      </p:sp>
      <p:sp>
        <p:nvSpPr>
          <p:cNvPr id="60" name="TextBox 59">
            <a:extLst>
              <a:ext uri="{FF2B5EF4-FFF2-40B4-BE49-F238E27FC236}">
                <a16:creationId xmlns:a16="http://schemas.microsoft.com/office/drawing/2014/main" id="{0D7A0385-3379-8E6F-0473-95C71A9C369C}"/>
              </a:ext>
            </a:extLst>
          </p:cNvPr>
          <p:cNvSpPr txBox="1"/>
          <p:nvPr/>
        </p:nvSpPr>
        <p:spPr>
          <a:xfrm>
            <a:off x="6266039" y="24372540"/>
            <a:ext cx="2532819" cy="1077218"/>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Logistic Regression</a:t>
            </a:r>
          </a:p>
        </p:txBody>
      </p:sp>
      <p:sp>
        <p:nvSpPr>
          <p:cNvPr id="61" name="TextBox 60">
            <a:extLst>
              <a:ext uri="{FF2B5EF4-FFF2-40B4-BE49-F238E27FC236}">
                <a16:creationId xmlns:a16="http://schemas.microsoft.com/office/drawing/2014/main" id="{55E5CC34-F1AB-4230-03A9-B9BFCE090D23}"/>
              </a:ext>
            </a:extLst>
          </p:cNvPr>
          <p:cNvSpPr txBox="1"/>
          <p:nvPr/>
        </p:nvSpPr>
        <p:spPr>
          <a:xfrm>
            <a:off x="9981908" y="24618761"/>
            <a:ext cx="2532819" cy="584775"/>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Naïve Bayes</a:t>
            </a:r>
          </a:p>
        </p:txBody>
      </p:sp>
      <p:sp>
        <p:nvSpPr>
          <p:cNvPr id="64" name="TextBox 63">
            <a:extLst>
              <a:ext uri="{FF2B5EF4-FFF2-40B4-BE49-F238E27FC236}">
                <a16:creationId xmlns:a16="http://schemas.microsoft.com/office/drawing/2014/main" id="{FF7C4DB8-8502-054D-07AA-BA88897A7B9F}"/>
              </a:ext>
            </a:extLst>
          </p:cNvPr>
          <p:cNvSpPr txBox="1"/>
          <p:nvPr/>
        </p:nvSpPr>
        <p:spPr>
          <a:xfrm>
            <a:off x="21156409" y="24372539"/>
            <a:ext cx="2532819" cy="1077218"/>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Tuned Logistic Regression</a:t>
            </a:r>
          </a:p>
        </p:txBody>
      </p:sp>
      <p:sp>
        <p:nvSpPr>
          <p:cNvPr id="65" name="TextBox 64">
            <a:extLst>
              <a:ext uri="{FF2B5EF4-FFF2-40B4-BE49-F238E27FC236}">
                <a16:creationId xmlns:a16="http://schemas.microsoft.com/office/drawing/2014/main" id="{D82D7651-191E-51A5-C3C9-6531882D7283}"/>
              </a:ext>
            </a:extLst>
          </p:cNvPr>
          <p:cNvSpPr txBox="1"/>
          <p:nvPr/>
        </p:nvSpPr>
        <p:spPr>
          <a:xfrm>
            <a:off x="24872278" y="24372539"/>
            <a:ext cx="2532819" cy="1077218"/>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Tuned Naïve Bayes</a:t>
            </a:r>
          </a:p>
        </p:txBody>
      </p:sp>
      <p:sp>
        <p:nvSpPr>
          <p:cNvPr id="66" name="TextBox 65">
            <a:extLst>
              <a:ext uri="{FF2B5EF4-FFF2-40B4-BE49-F238E27FC236}">
                <a16:creationId xmlns:a16="http://schemas.microsoft.com/office/drawing/2014/main" id="{4E853318-0062-8412-FD78-A861CF2B02B9}"/>
              </a:ext>
            </a:extLst>
          </p:cNvPr>
          <p:cNvSpPr txBox="1"/>
          <p:nvPr/>
        </p:nvSpPr>
        <p:spPr>
          <a:xfrm>
            <a:off x="28547806" y="24369615"/>
            <a:ext cx="2635924" cy="1077218"/>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Tuned Random Forest</a:t>
            </a:r>
          </a:p>
        </p:txBody>
      </p:sp>
      <p:sp>
        <p:nvSpPr>
          <p:cNvPr id="69" name="TextBox 68">
            <a:extLst>
              <a:ext uri="{FF2B5EF4-FFF2-40B4-BE49-F238E27FC236}">
                <a16:creationId xmlns:a16="http://schemas.microsoft.com/office/drawing/2014/main" id="{BB9AF81E-7BEC-EE31-4273-4844103B0DD2}"/>
              </a:ext>
            </a:extLst>
          </p:cNvPr>
          <p:cNvSpPr txBox="1"/>
          <p:nvPr/>
        </p:nvSpPr>
        <p:spPr>
          <a:xfrm>
            <a:off x="7980446" y="16488525"/>
            <a:ext cx="16957507" cy="1015663"/>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sz="6000" dirty="0"/>
              <a:t>Model Comparison: Balanced Accuracy and ROC AUC</a:t>
            </a:r>
          </a:p>
        </p:txBody>
      </p:sp>
      <p:pic>
        <p:nvPicPr>
          <p:cNvPr id="70" name="Picture 69">
            <a:extLst>
              <a:ext uri="{FF2B5EF4-FFF2-40B4-BE49-F238E27FC236}">
                <a16:creationId xmlns:a16="http://schemas.microsoft.com/office/drawing/2014/main" id="{31D2F47A-0B8E-F1FE-4A6F-672C856379F8}"/>
              </a:ext>
            </a:extLst>
          </p:cNvPr>
          <p:cNvPicPr>
            <a:picLocks noChangeAspect="1"/>
          </p:cNvPicPr>
          <p:nvPr/>
        </p:nvPicPr>
        <p:blipFill>
          <a:blip r:embed="rId5"/>
          <a:stretch>
            <a:fillRect/>
          </a:stretch>
        </p:blipFill>
        <p:spPr>
          <a:xfrm>
            <a:off x="844492" y="16610185"/>
            <a:ext cx="774700" cy="723900"/>
          </a:xfrm>
          <a:prstGeom prst="rect">
            <a:avLst/>
          </a:prstGeom>
        </p:spPr>
      </p:pic>
      <p:sp>
        <p:nvSpPr>
          <p:cNvPr id="71" name="TextBox 70">
            <a:extLst>
              <a:ext uri="{FF2B5EF4-FFF2-40B4-BE49-F238E27FC236}">
                <a16:creationId xmlns:a16="http://schemas.microsoft.com/office/drawing/2014/main" id="{A9087FBD-7D9D-8007-75D0-2C538011D49A}"/>
              </a:ext>
            </a:extLst>
          </p:cNvPr>
          <p:cNvSpPr txBox="1"/>
          <p:nvPr/>
        </p:nvSpPr>
        <p:spPr>
          <a:xfrm>
            <a:off x="1686696" y="16681867"/>
            <a:ext cx="3401936" cy="584775"/>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t>Balanced Accuracy</a:t>
            </a:r>
          </a:p>
        </p:txBody>
      </p:sp>
      <p:pic>
        <p:nvPicPr>
          <p:cNvPr id="75" name="Picture 74">
            <a:extLst>
              <a:ext uri="{FF2B5EF4-FFF2-40B4-BE49-F238E27FC236}">
                <a16:creationId xmlns:a16="http://schemas.microsoft.com/office/drawing/2014/main" id="{D29405AD-3E63-80BF-D1D8-63787A947311}"/>
              </a:ext>
            </a:extLst>
          </p:cNvPr>
          <p:cNvPicPr>
            <a:picLocks noChangeAspect="1"/>
          </p:cNvPicPr>
          <p:nvPr/>
        </p:nvPicPr>
        <p:blipFill>
          <a:blip r:embed="rId6"/>
          <a:stretch>
            <a:fillRect/>
          </a:stretch>
        </p:blipFill>
        <p:spPr>
          <a:xfrm>
            <a:off x="29121710" y="16584930"/>
            <a:ext cx="774700" cy="723900"/>
          </a:xfrm>
          <a:prstGeom prst="rect">
            <a:avLst/>
          </a:prstGeom>
        </p:spPr>
      </p:pic>
      <p:sp>
        <p:nvSpPr>
          <p:cNvPr id="73" name="TextBox 72">
            <a:extLst>
              <a:ext uri="{FF2B5EF4-FFF2-40B4-BE49-F238E27FC236}">
                <a16:creationId xmlns:a16="http://schemas.microsoft.com/office/drawing/2014/main" id="{28DF03B6-ED1F-CD6D-3035-8CE5FC99942A}"/>
              </a:ext>
            </a:extLst>
          </p:cNvPr>
          <p:cNvSpPr txBox="1"/>
          <p:nvPr/>
        </p:nvSpPr>
        <p:spPr>
          <a:xfrm>
            <a:off x="29896410" y="16654493"/>
            <a:ext cx="2177498" cy="584775"/>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t>ROC AUC</a:t>
            </a:r>
          </a:p>
        </p:txBody>
      </p:sp>
      <p:graphicFrame>
        <p:nvGraphicFramePr>
          <p:cNvPr id="81" name="Table 80">
            <a:extLst>
              <a:ext uri="{FF2B5EF4-FFF2-40B4-BE49-F238E27FC236}">
                <a16:creationId xmlns:a16="http://schemas.microsoft.com/office/drawing/2014/main" id="{F6D0586D-B8CB-1657-780D-2D69457D5DB7}"/>
              </a:ext>
            </a:extLst>
          </p:cNvPr>
          <p:cNvGraphicFramePr>
            <a:graphicFrameLocks noGrp="1"/>
          </p:cNvGraphicFramePr>
          <p:nvPr>
            <p:extLst>
              <p:ext uri="{D42A27DB-BD31-4B8C-83A1-F6EECF244321}">
                <p14:modId xmlns:p14="http://schemas.microsoft.com/office/powerpoint/2010/main" val="952968609"/>
              </p:ext>
            </p:extLst>
          </p:nvPr>
        </p:nvGraphicFramePr>
        <p:xfrm>
          <a:off x="1253586" y="36178374"/>
          <a:ext cx="14238204" cy="3461980"/>
        </p:xfrm>
        <a:graphic>
          <a:graphicData uri="http://schemas.openxmlformats.org/drawingml/2006/table">
            <a:tbl>
              <a:tblPr firstRow="1" bandRow="1">
                <a:tableStyleId>{5C22544A-7EE6-4342-B048-85BDC9FD1C3A}</a:tableStyleId>
              </a:tblPr>
              <a:tblGrid>
                <a:gridCol w="3213165">
                  <a:extLst>
                    <a:ext uri="{9D8B030D-6E8A-4147-A177-3AD203B41FA5}">
                      <a16:colId xmlns:a16="http://schemas.microsoft.com/office/drawing/2014/main" val="2986899489"/>
                    </a:ext>
                  </a:extLst>
                </a:gridCol>
                <a:gridCol w="1760232">
                  <a:extLst>
                    <a:ext uri="{9D8B030D-6E8A-4147-A177-3AD203B41FA5}">
                      <a16:colId xmlns:a16="http://schemas.microsoft.com/office/drawing/2014/main" val="2556041628"/>
                    </a:ext>
                  </a:extLst>
                </a:gridCol>
                <a:gridCol w="1572971">
                  <a:extLst>
                    <a:ext uri="{9D8B030D-6E8A-4147-A177-3AD203B41FA5}">
                      <a16:colId xmlns:a16="http://schemas.microsoft.com/office/drawing/2014/main" val="3809412608"/>
                    </a:ext>
                  </a:extLst>
                </a:gridCol>
                <a:gridCol w="4306949">
                  <a:extLst>
                    <a:ext uri="{9D8B030D-6E8A-4147-A177-3AD203B41FA5}">
                      <a16:colId xmlns:a16="http://schemas.microsoft.com/office/drawing/2014/main" val="1876921869"/>
                    </a:ext>
                  </a:extLst>
                </a:gridCol>
                <a:gridCol w="1797683">
                  <a:extLst>
                    <a:ext uri="{9D8B030D-6E8A-4147-A177-3AD203B41FA5}">
                      <a16:colId xmlns:a16="http://schemas.microsoft.com/office/drawing/2014/main" val="4252421288"/>
                    </a:ext>
                  </a:extLst>
                </a:gridCol>
                <a:gridCol w="1587204">
                  <a:extLst>
                    <a:ext uri="{9D8B030D-6E8A-4147-A177-3AD203B41FA5}">
                      <a16:colId xmlns:a16="http://schemas.microsoft.com/office/drawing/2014/main" val="2252805429"/>
                    </a:ext>
                  </a:extLst>
                </a:gridCol>
              </a:tblGrid>
              <a:tr h="1088052">
                <a:tc>
                  <a:txBody>
                    <a:bodyPr/>
                    <a:lstStyle/>
                    <a:p>
                      <a:pPr algn="ctr"/>
                      <a:r>
                        <a:rPr lang="en-US" sz="3000" dirty="0">
                          <a:solidFill>
                            <a:schemeClr val="bg1"/>
                          </a:solidFill>
                          <a:latin typeface="Narkisim" panose="020E0502050101010101" pitchFamily="34" charset="-79"/>
                          <a:cs typeface="Narkisim" panose="020E0502050101010101" pitchFamily="34" charset="-79"/>
                        </a:rPr>
                        <a:t>Model</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Balanced Accuracy</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ROC AUC</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Model</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Balanced Accuracy</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ROC AUC</a:t>
                      </a:r>
                    </a:p>
                  </a:txBody>
                  <a:tcPr anchor="ctr">
                    <a:lnL w="12700" cmpd="sng">
                      <a:noFill/>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46956898"/>
                  </a:ext>
                </a:extLst>
              </a:tr>
              <a:tr h="593482">
                <a:tc>
                  <a:txBody>
                    <a:bodyPr/>
                    <a:lstStyle/>
                    <a:p>
                      <a:pPr algn="ctr"/>
                      <a:r>
                        <a:rPr lang="en-US" sz="3000" dirty="0">
                          <a:solidFill>
                            <a:schemeClr val="bg1"/>
                          </a:solidFill>
                          <a:latin typeface="Narkisim" panose="020E0502050101010101" pitchFamily="34" charset="-79"/>
                          <a:cs typeface="Narkisim" panose="020E0502050101010101" pitchFamily="34" charset="-79"/>
                        </a:rPr>
                        <a:t>Boosted Tree</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0.78</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0.91</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Tuned Boosted Tree</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0.80</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0.91</a:t>
                      </a:r>
                    </a:p>
                  </a:txBody>
                  <a:tcPr anchor="ctr">
                    <a:lnL w="12700" cmpd="sng">
                      <a:noFill/>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755543098"/>
                  </a:ext>
                </a:extLst>
              </a:tr>
              <a:tr h="593482">
                <a:tc>
                  <a:txBody>
                    <a:bodyPr/>
                    <a:lstStyle/>
                    <a:p>
                      <a:pPr algn="ctr"/>
                      <a:r>
                        <a:rPr lang="en-US" sz="3000" dirty="0">
                          <a:solidFill>
                            <a:srgbClr val="FF65A1"/>
                          </a:solidFill>
                          <a:latin typeface="Narkisim" panose="020E0502050101010101" pitchFamily="34" charset="-79"/>
                          <a:cs typeface="Narkisim" panose="020E0502050101010101" pitchFamily="34" charset="-79"/>
                        </a:rPr>
                        <a:t>Logistic Regression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rgbClr val="FF65A1"/>
                          </a:solidFill>
                          <a:latin typeface="Narkisim" panose="020E0502050101010101" pitchFamily="34" charset="-79"/>
                          <a:cs typeface="Narkisim" panose="020E0502050101010101" pitchFamily="34" charset="-79"/>
                        </a:rPr>
                        <a:t>0.82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rgbClr val="FF65A1"/>
                          </a:solidFill>
                          <a:latin typeface="Narkisim" panose="020E0502050101010101" pitchFamily="34" charset="-79"/>
                          <a:cs typeface="Narkisim" panose="020E0502050101010101" pitchFamily="34" charset="-79"/>
                        </a:rPr>
                        <a:t>0.94</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Tuned Logistic Regression</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0.81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928222093"/>
                  </a:ext>
                </a:extLst>
              </a:tr>
              <a:tr h="593482">
                <a:tc>
                  <a:txBody>
                    <a:bodyPr/>
                    <a:lstStyle/>
                    <a:p>
                      <a:pPr algn="ctr"/>
                      <a:r>
                        <a:rPr lang="en-US" sz="3000" dirty="0">
                          <a:solidFill>
                            <a:srgbClr val="FF65A1"/>
                          </a:solidFill>
                          <a:latin typeface="Narkisim" panose="020E0502050101010101" pitchFamily="34" charset="-79"/>
                          <a:cs typeface="Narkisim" panose="020E0502050101010101" pitchFamily="34" charset="-79"/>
                        </a:rPr>
                        <a:t>Naïve Bayes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rgbClr val="FF65A1"/>
                          </a:solidFill>
                          <a:latin typeface="Narkisim" panose="020E0502050101010101" pitchFamily="34" charset="-79"/>
                          <a:cs typeface="Narkisim" panose="020E0502050101010101" pitchFamily="34" charset="-79"/>
                        </a:rPr>
                        <a:t>0.86</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rgbClr val="FF65A1"/>
                          </a:solidFill>
                          <a:latin typeface="Narkisim" panose="020E0502050101010101" pitchFamily="34" charset="-79"/>
                          <a:cs typeface="Narkisim" panose="020E0502050101010101" pitchFamily="34" charset="-79"/>
                        </a:rPr>
                        <a:t>0.91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Tuned Naïve Bayes</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2520438097"/>
                  </a:ext>
                </a:extLst>
              </a:tr>
              <a:tr h="593482">
                <a:tc>
                  <a:txBody>
                    <a:bodyPr/>
                    <a:lstStyle/>
                    <a:p>
                      <a:pPr algn="ctr"/>
                      <a:r>
                        <a:rPr lang="en-US" sz="3000" dirty="0">
                          <a:solidFill>
                            <a:schemeClr val="bg1"/>
                          </a:solidFill>
                          <a:latin typeface="Narkisim" panose="020E0502050101010101" pitchFamily="34" charset="-79"/>
                          <a:cs typeface="Narkisim" panose="020E0502050101010101" pitchFamily="34" charset="-79"/>
                        </a:rPr>
                        <a:t>Random Forest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0.82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0.91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Tuned Random Forest</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0.81</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tc>
                  <a:txBody>
                    <a:bodyPr/>
                    <a:lstStyle/>
                    <a:p>
                      <a:pPr algn="ctr"/>
                      <a:r>
                        <a:rPr lang="en-US" sz="3000" dirty="0">
                          <a:solidFill>
                            <a:schemeClr val="bg1"/>
                          </a:solidFill>
                          <a:latin typeface="Narkisim" panose="020E0502050101010101" pitchFamily="34" charset="-79"/>
                          <a:cs typeface="Narkisim" panose="020E0502050101010101" pitchFamily="34" charset="-79"/>
                        </a:rPr>
                        <a:t>0.92</a:t>
                      </a: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889146384"/>
                  </a:ext>
                </a:extLst>
              </a:tr>
            </a:tbl>
          </a:graphicData>
        </a:graphic>
      </p:graphicFrame>
      <p:sp>
        <p:nvSpPr>
          <p:cNvPr id="87" name="Rectangle 86">
            <a:extLst>
              <a:ext uri="{FF2B5EF4-FFF2-40B4-BE49-F238E27FC236}">
                <a16:creationId xmlns:a16="http://schemas.microsoft.com/office/drawing/2014/main" id="{83F8C888-9AF4-7A19-C4FD-FCE2FEBE7D52}"/>
              </a:ext>
            </a:extLst>
          </p:cNvPr>
          <p:cNvSpPr/>
          <p:nvPr/>
        </p:nvSpPr>
        <p:spPr>
          <a:xfrm>
            <a:off x="1686696" y="17266642"/>
            <a:ext cx="4033679" cy="7102973"/>
          </a:xfrm>
          <a:prstGeom prst="rect">
            <a:avLst/>
          </a:prstGeom>
          <a:solidFill>
            <a:schemeClr val="tx1">
              <a:alpha val="2644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DAB867F7-05E0-8467-2AC6-543CE910823E}"/>
              </a:ext>
            </a:extLst>
          </p:cNvPr>
          <p:cNvSpPr/>
          <p:nvPr/>
        </p:nvSpPr>
        <p:spPr>
          <a:xfrm>
            <a:off x="13156258" y="17596682"/>
            <a:ext cx="7321122" cy="7102973"/>
          </a:xfrm>
          <a:prstGeom prst="rect">
            <a:avLst/>
          </a:prstGeom>
          <a:solidFill>
            <a:schemeClr val="tx1">
              <a:alpha val="2644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Rectangle 89">
            <a:extLst>
              <a:ext uri="{FF2B5EF4-FFF2-40B4-BE49-F238E27FC236}">
                <a16:creationId xmlns:a16="http://schemas.microsoft.com/office/drawing/2014/main" id="{5040F9D8-6304-8136-12A7-F35FD9F0F8B6}"/>
              </a:ext>
            </a:extLst>
          </p:cNvPr>
          <p:cNvSpPr/>
          <p:nvPr/>
        </p:nvSpPr>
        <p:spPr>
          <a:xfrm>
            <a:off x="20477380" y="17401324"/>
            <a:ext cx="11187434" cy="6933902"/>
          </a:xfrm>
          <a:prstGeom prst="rect">
            <a:avLst/>
          </a:prstGeom>
          <a:solidFill>
            <a:schemeClr val="tx1">
              <a:alpha val="26443"/>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F7F8740-A4BC-14E2-CAF0-67D2E7719418}"/>
              </a:ext>
            </a:extLst>
          </p:cNvPr>
          <p:cNvSpPr/>
          <p:nvPr/>
        </p:nvSpPr>
        <p:spPr>
          <a:xfrm>
            <a:off x="5652738" y="17469757"/>
            <a:ext cx="3750333" cy="6857531"/>
          </a:xfrm>
          <a:prstGeom prst="rect">
            <a:avLst/>
          </a:prstGeom>
          <a:noFill/>
          <a:ln w="127000">
            <a:solidFill>
              <a:srgbClr val="C3889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D565AC24-D71C-F86A-D5B1-73F8FC6538A0}"/>
              </a:ext>
            </a:extLst>
          </p:cNvPr>
          <p:cNvSpPr/>
          <p:nvPr/>
        </p:nvSpPr>
        <p:spPr>
          <a:xfrm>
            <a:off x="9418064" y="17469757"/>
            <a:ext cx="3750333" cy="6857530"/>
          </a:xfrm>
          <a:prstGeom prst="rect">
            <a:avLst/>
          </a:prstGeom>
          <a:noFill/>
          <a:ln w="127000">
            <a:solidFill>
              <a:srgbClr val="C38899"/>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0F2571AC-7325-F0A0-F0D1-FB9242EAE932}"/>
              </a:ext>
            </a:extLst>
          </p:cNvPr>
          <p:cNvSpPr txBox="1"/>
          <p:nvPr/>
        </p:nvSpPr>
        <p:spPr>
          <a:xfrm>
            <a:off x="13724671" y="24373791"/>
            <a:ext cx="2532819" cy="1077218"/>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Random Forest</a:t>
            </a:r>
          </a:p>
        </p:txBody>
      </p:sp>
      <p:sp>
        <p:nvSpPr>
          <p:cNvPr id="63" name="TextBox 62">
            <a:extLst>
              <a:ext uri="{FF2B5EF4-FFF2-40B4-BE49-F238E27FC236}">
                <a16:creationId xmlns:a16="http://schemas.microsoft.com/office/drawing/2014/main" id="{BF780732-9297-CC72-7D41-CFB3C0F4CA1F}"/>
              </a:ext>
            </a:extLst>
          </p:cNvPr>
          <p:cNvSpPr txBox="1"/>
          <p:nvPr/>
        </p:nvSpPr>
        <p:spPr>
          <a:xfrm>
            <a:off x="17440540" y="24372540"/>
            <a:ext cx="2532819" cy="1077218"/>
          </a:xfrm>
          <a:prstGeom prst="rect">
            <a:avLst/>
          </a:prstGeom>
          <a:solidFill>
            <a:schemeClr val="tx1"/>
          </a:solidFill>
        </p:spPr>
        <p:txBody>
          <a:bodyPr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dirty="0"/>
              <a:t>Tuned Boosted Tree</a:t>
            </a:r>
          </a:p>
        </p:txBody>
      </p:sp>
      <p:cxnSp>
        <p:nvCxnSpPr>
          <p:cNvPr id="93" name="Straight Connector 92">
            <a:extLst>
              <a:ext uri="{FF2B5EF4-FFF2-40B4-BE49-F238E27FC236}">
                <a16:creationId xmlns:a16="http://schemas.microsoft.com/office/drawing/2014/main" id="{311AB168-2A14-A63D-F555-3D6A0128F11F}"/>
              </a:ext>
            </a:extLst>
          </p:cNvPr>
          <p:cNvCxnSpPr>
            <a:cxnSpLocks/>
          </p:cNvCxnSpPr>
          <p:nvPr/>
        </p:nvCxnSpPr>
        <p:spPr>
          <a:xfrm>
            <a:off x="1307147" y="26759855"/>
            <a:ext cx="13977902"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2B01E660-9DD9-F267-8EBA-5F342FF46D9A}"/>
              </a:ext>
            </a:extLst>
          </p:cNvPr>
          <p:cNvGrpSpPr/>
          <p:nvPr/>
        </p:nvGrpSpPr>
        <p:grpSpPr>
          <a:xfrm>
            <a:off x="17636075" y="26831819"/>
            <a:ext cx="13276719" cy="7762377"/>
            <a:chOff x="978124" y="26875164"/>
            <a:chExt cx="13276719" cy="7762377"/>
          </a:xfrm>
        </p:grpSpPr>
        <p:pic>
          <p:nvPicPr>
            <p:cNvPr id="91" name="Picture 90">
              <a:extLst>
                <a:ext uri="{FF2B5EF4-FFF2-40B4-BE49-F238E27FC236}">
                  <a16:creationId xmlns:a16="http://schemas.microsoft.com/office/drawing/2014/main" id="{C62472B3-A1EF-2A70-AA6A-153356892A2B}"/>
                </a:ext>
              </a:extLst>
            </p:cNvPr>
            <p:cNvPicPr>
              <a:picLocks noChangeAspect="1"/>
            </p:cNvPicPr>
            <p:nvPr/>
          </p:nvPicPr>
          <p:blipFill>
            <a:blip r:embed="rId7"/>
            <a:stretch>
              <a:fillRect/>
            </a:stretch>
          </p:blipFill>
          <p:spPr>
            <a:xfrm>
              <a:off x="2031134" y="26875164"/>
              <a:ext cx="12223709" cy="7541873"/>
            </a:xfrm>
            <a:prstGeom prst="rect">
              <a:avLst/>
            </a:prstGeom>
          </p:spPr>
        </p:pic>
        <p:sp>
          <p:nvSpPr>
            <p:cNvPr id="94" name="TextBox 93">
              <a:extLst>
                <a:ext uri="{FF2B5EF4-FFF2-40B4-BE49-F238E27FC236}">
                  <a16:creationId xmlns:a16="http://schemas.microsoft.com/office/drawing/2014/main" id="{32E8C509-9D1A-416B-7BD6-44C942012832}"/>
                </a:ext>
              </a:extLst>
            </p:cNvPr>
            <p:cNvSpPr txBox="1"/>
            <p:nvPr/>
          </p:nvSpPr>
          <p:spPr>
            <a:xfrm>
              <a:off x="1557736" y="28186475"/>
              <a:ext cx="1883202" cy="3954929"/>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t>Non-Suicidal</a:t>
              </a:r>
            </a:p>
            <a:p>
              <a:pPr algn="ctr"/>
              <a:endParaRPr lang="en-US" dirty="0"/>
            </a:p>
            <a:p>
              <a:pPr algn="ctr"/>
              <a:endParaRPr lang="en-US" sz="1100" dirty="0"/>
            </a:p>
            <a:p>
              <a:pPr algn="ctr"/>
              <a:endParaRPr lang="en-US" dirty="0"/>
            </a:p>
            <a:p>
              <a:pPr algn="ctr"/>
              <a:endParaRPr lang="en-US" sz="4800" dirty="0"/>
            </a:p>
            <a:p>
              <a:pPr algn="ctr"/>
              <a:endParaRPr lang="en-US" dirty="0"/>
            </a:p>
            <a:p>
              <a:pPr algn="ctr"/>
              <a:r>
                <a:rPr lang="en-US" dirty="0"/>
                <a:t>Suicidal</a:t>
              </a:r>
            </a:p>
          </p:txBody>
        </p:sp>
        <p:sp>
          <p:nvSpPr>
            <p:cNvPr id="95" name="TextBox 94">
              <a:extLst>
                <a:ext uri="{FF2B5EF4-FFF2-40B4-BE49-F238E27FC236}">
                  <a16:creationId xmlns:a16="http://schemas.microsoft.com/office/drawing/2014/main" id="{C1486726-2FE2-06A8-D047-26D7E12A10AD}"/>
                </a:ext>
              </a:extLst>
            </p:cNvPr>
            <p:cNvSpPr txBox="1"/>
            <p:nvPr/>
          </p:nvSpPr>
          <p:spPr>
            <a:xfrm>
              <a:off x="4778062" y="33334488"/>
              <a:ext cx="8190377" cy="584775"/>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r>
                <a:rPr lang="en-US" dirty="0"/>
                <a:t>Non-Suicidal 							  	Suicidal	</a:t>
              </a:r>
            </a:p>
          </p:txBody>
        </p:sp>
        <p:sp>
          <p:nvSpPr>
            <p:cNvPr id="96" name="TextBox 95">
              <a:extLst>
                <a:ext uri="{FF2B5EF4-FFF2-40B4-BE49-F238E27FC236}">
                  <a16:creationId xmlns:a16="http://schemas.microsoft.com/office/drawing/2014/main" id="{4195471A-DFD3-3172-03BD-B9B60467F862}"/>
                </a:ext>
              </a:extLst>
            </p:cNvPr>
            <p:cNvSpPr txBox="1"/>
            <p:nvPr/>
          </p:nvSpPr>
          <p:spPr>
            <a:xfrm>
              <a:off x="5044146" y="28531008"/>
              <a:ext cx="2042321" cy="531189"/>
            </a:xfrm>
            <a:prstGeom prst="rect">
              <a:avLst/>
            </a:prstGeom>
            <a:solidFill>
              <a:srgbClr val="A95873"/>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87</a:t>
              </a:r>
            </a:p>
          </p:txBody>
        </p:sp>
        <p:sp>
          <p:nvSpPr>
            <p:cNvPr id="97" name="TextBox 96">
              <a:extLst>
                <a:ext uri="{FF2B5EF4-FFF2-40B4-BE49-F238E27FC236}">
                  <a16:creationId xmlns:a16="http://schemas.microsoft.com/office/drawing/2014/main" id="{297D0761-A874-F6F4-D3BD-67DA87021B16}"/>
                </a:ext>
              </a:extLst>
            </p:cNvPr>
            <p:cNvSpPr txBox="1"/>
            <p:nvPr/>
          </p:nvSpPr>
          <p:spPr>
            <a:xfrm>
              <a:off x="10100882" y="28558078"/>
              <a:ext cx="2042321" cy="531189"/>
            </a:xfrm>
            <a:prstGeom prst="rect">
              <a:avLst/>
            </a:prstGeom>
            <a:solidFill>
              <a:srgbClr val="DAB2BC"/>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4</a:t>
              </a:r>
            </a:p>
          </p:txBody>
        </p:sp>
        <p:sp>
          <p:nvSpPr>
            <p:cNvPr id="98" name="TextBox 97">
              <a:extLst>
                <a:ext uri="{FF2B5EF4-FFF2-40B4-BE49-F238E27FC236}">
                  <a16:creationId xmlns:a16="http://schemas.microsoft.com/office/drawing/2014/main" id="{9586C698-6A91-05AE-4873-C2E5D6F4CDF2}"/>
                </a:ext>
              </a:extLst>
            </p:cNvPr>
            <p:cNvSpPr txBox="1"/>
            <p:nvPr/>
          </p:nvSpPr>
          <p:spPr>
            <a:xfrm>
              <a:off x="10100882" y="31533029"/>
              <a:ext cx="2042321" cy="531189"/>
            </a:xfrm>
            <a:prstGeom prst="rect">
              <a:avLst/>
            </a:prstGeom>
            <a:solidFill>
              <a:srgbClr val="C38899"/>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43</a:t>
              </a:r>
            </a:p>
          </p:txBody>
        </p:sp>
        <p:sp>
          <p:nvSpPr>
            <p:cNvPr id="99" name="TextBox 98">
              <a:extLst>
                <a:ext uri="{FF2B5EF4-FFF2-40B4-BE49-F238E27FC236}">
                  <a16:creationId xmlns:a16="http://schemas.microsoft.com/office/drawing/2014/main" id="{40FC2974-D360-5279-089A-986B976316E1}"/>
                </a:ext>
              </a:extLst>
            </p:cNvPr>
            <p:cNvSpPr txBox="1"/>
            <p:nvPr/>
          </p:nvSpPr>
          <p:spPr>
            <a:xfrm>
              <a:off x="5044146" y="31533029"/>
              <a:ext cx="2042321" cy="531189"/>
            </a:xfrm>
            <a:prstGeom prst="rect">
              <a:avLst/>
            </a:prstGeom>
            <a:solidFill>
              <a:srgbClr val="D1A0AE"/>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20</a:t>
              </a:r>
            </a:p>
          </p:txBody>
        </p:sp>
        <p:sp>
          <p:nvSpPr>
            <p:cNvPr id="101" name="TextBox 100">
              <a:extLst>
                <a:ext uri="{FF2B5EF4-FFF2-40B4-BE49-F238E27FC236}">
                  <a16:creationId xmlns:a16="http://schemas.microsoft.com/office/drawing/2014/main" id="{DCFCD4BC-FB9A-9CAD-7A6A-5AFB21B5568D}"/>
                </a:ext>
              </a:extLst>
            </p:cNvPr>
            <p:cNvSpPr txBox="1"/>
            <p:nvPr/>
          </p:nvSpPr>
          <p:spPr>
            <a:xfrm>
              <a:off x="978124" y="28719881"/>
              <a:ext cx="782806" cy="3249916"/>
            </a:xfrm>
            <a:prstGeom prst="rect">
              <a:avLst/>
            </a:prstGeom>
            <a:solidFill>
              <a:schemeClr val="tx1"/>
            </a:solidFill>
          </p:spPr>
          <p:txBody>
            <a:bodyPr vert="vert270"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sz="4400" dirty="0"/>
                <a:t>Predicted </a:t>
              </a:r>
            </a:p>
          </p:txBody>
        </p:sp>
        <p:sp>
          <p:nvSpPr>
            <p:cNvPr id="102" name="TextBox 101">
              <a:extLst>
                <a:ext uri="{FF2B5EF4-FFF2-40B4-BE49-F238E27FC236}">
                  <a16:creationId xmlns:a16="http://schemas.microsoft.com/office/drawing/2014/main" id="{7A746EC9-432E-7CBB-D500-8CC6E174494C}"/>
                </a:ext>
              </a:extLst>
            </p:cNvPr>
            <p:cNvSpPr txBox="1"/>
            <p:nvPr/>
          </p:nvSpPr>
          <p:spPr>
            <a:xfrm>
              <a:off x="6498816" y="33898560"/>
              <a:ext cx="4179803" cy="738981"/>
            </a:xfrm>
            <a:prstGeom prst="rect">
              <a:avLst/>
            </a:prstGeom>
            <a:solidFill>
              <a:schemeClr val="tx1"/>
            </a:solidFill>
          </p:spPr>
          <p:txBody>
            <a:bodyPr vert="horz"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sz="4400" dirty="0"/>
                <a:t>Truth </a:t>
              </a:r>
            </a:p>
          </p:txBody>
        </p:sp>
      </p:grpSp>
      <p:cxnSp>
        <p:nvCxnSpPr>
          <p:cNvPr id="105" name="Straight Connector 104">
            <a:extLst>
              <a:ext uri="{FF2B5EF4-FFF2-40B4-BE49-F238E27FC236}">
                <a16:creationId xmlns:a16="http://schemas.microsoft.com/office/drawing/2014/main" id="{BA545D8F-0E21-6253-7FE0-51FDB339398F}"/>
              </a:ext>
            </a:extLst>
          </p:cNvPr>
          <p:cNvCxnSpPr>
            <a:cxnSpLocks/>
          </p:cNvCxnSpPr>
          <p:nvPr/>
        </p:nvCxnSpPr>
        <p:spPr>
          <a:xfrm>
            <a:off x="1469301" y="34751754"/>
            <a:ext cx="139779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6" name="Straight Connector 115">
            <a:extLst>
              <a:ext uri="{FF2B5EF4-FFF2-40B4-BE49-F238E27FC236}">
                <a16:creationId xmlns:a16="http://schemas.microsoft.com/office/drawing/2014/main" id="{228C3DE3-56A2-AB17-6CF7-A043B12C8813}"/>
              </a:ext>
            </a:extLst>
          </p:cNvPr>
          <p:cNvCxnSpPr>
            <a:cxnSpLocks/>
          </p:cNvCxnSpPr>
          <p:nvPr/>
        </p:nvCxnSpPr>
        <p:spPr>
          <a:xfrm>
            <a:off x="17464931" y="26773428"/>
            <a:ext cx="139779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8" name="Straight Connector 117">
            <a:extLst>
              <a:ext uri="{FF2B5EF4-FFF2-40B4-BE49-F238E27FC236}">
                <a16:creationId xmlns:a16="http://schemas.microsoft.com/office/drawing/2014/main" id="{5B0F568E-B27D-24E2-7D34-156EEACE2ED9}"/>
              </a:ext>
            </a:extLst>
          </p:cNvPr>
          <p:cNvCxnSpPr>
            <a:cxnSpLocks/>
          </p:cNvCxnSpPr>
          <p:nvPr/>
        </p:nvCxnSpPr>
        <p:spPr>
          <a:xfrm>
            <a:off x="17423846" y="34751754"/>
            <a:ext cx="13977902" cy="0"/>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46CDFD3-56C1-01FC-F60B-22C7387A5AF3}"/>
              </a:ext>
            </a:extLst>
          </p:cNvPr>
          <p:cNvSpPr txBox="1"/>
          <p:nvPr/>
        </p:nvSpPr>
        <p:spPr>
          <a:xfrm>
            <a:off x="16878950" y="35581405"/>
            <a:ext cx="13017459" cy="4155105"/>
          </a:xfrm>
          <a:prstGeom prst="rect">
            <a:avLst/>
          </a:prstGeom>
          <a:noFill/>
        </p:spPr>
        <p:txBody>
          <a:bodyPr wrap="square" rtlCol="0">
            <a:noAutofit/>
          </a:bodyPr>
          <a:lstStyle/>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2750" spc="100" dirty="0">
                <a:solidFill>
                  <a:schemeClr val="bg1"/>
                </a:solidFill>
                <a:latin typeface="Narkisim" panose="020E0502050101010101" pitchFamily="34" charset="-79"/>
                <a:cs typeface="Narkisim" panose="020E0502050101010101" pitchFamily="34" charset="-79"/>
              </a:rPr>
              <a:t>Naïve bayes is an appropriate model to use to detect suicidal ideation extremely accurately, however, all models performed very well. This indicates excellent reproducibility for all models and that the predictors chosen are appropriate.  </a:t>
            </a: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2750" spc="100" dirty="0">
                <a:solidFill>
                  <a:schemeClr val="bg1"/>
                </a:solidFill>
                <a:latin typeface="Narkisim" panose="020E0502050101010101" pitchFamily="34" charset="-79"/>
                <a:cs typeface="Narkisim" panose="020E0502050101010101" pitchFamily="34" charset="-79"/>
              </a:rPr>
              <a:t>Incorporating emotion-related factors in identifying individuals with a higher risk of suicidal ideation outside of a clinical setting can help ensure that resources are available to them, rather than relying strictly on the diagnosis of mood disorders such as depression or anxiety among people already seeking treatment.  </a:t>
            </a:r>
            <a:endParaRPr lang="en-US" sz="2750" b="1" spc="100" dirty="0">
              <a:solidFill>
                <a:schemeClr val="bg1"/>
              </a:solidFill>
              <a:latin typeface="Narkisim" panose="020E0502050101010101" pitchFamily="34" charset="-79"/>
              <a:cs typeface="Narkisim" panose="020E0502050101010101" pitchFamily="34" charset="-79"/>
            </a:endParaRP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2750" spc="100" dirty="0">
                <a:solidFill>
                  <a:schemeClr val="bg1"/>
                </a:solidFill>
                <a:latin typeface="Narkisim" panose="020E0502050101010101" pitchFamily="34" charset="-79"/>
                <a:cs typeface="Narkisim" panose="020E0502050101010101" pitchFamily="34" charset="-79"/>
              </a:rPr>
              <a:t>Focusing on a sexual minority sample allows us to develop a model that may better detect suicidality than models trained using a sexual majority sample. </a:t>
            </a:r>
          </a:p>
          <a:p>
            <a:pPr marL="419055" indent="-419055">
              <a:spcBef>
                <a:spcPts val="100"/>
              </a:spcBef>
              <a:buClr>
                <a:schemeClr val="accent1">
                  <a:lumMod val="60000"/>
                  <a:lumOff val="40000"/>
                </a:schemeClr>
              </a:buClr>
              <a:buSzPct val="150000"/>
              <a:buFont typeface="Narkisim" panose="020E0502050101010101" pitchFamily="34" charset="-79"/>
              <a:buChar char="»"/>
              <a:defRPr/>
            </a:pPr>
            <a:endParaRPr lang="en-US" sz="2750" spc="100" dirty="0">
              <a:solidFill>
                <a:schemeClr val="bg1"/>
              </a:solidFill>
              <a:latin typeface="Narkisim" panose="020E0502050101010101" pitchFamily="34" charset="-79"/>
              <a:cs typeface="Narkisim" panose="020E0502050101010101" pitchFamily="34" charset="-79"/>
            </a:endParaRPr>
          </a:p>
          <a:p>
            <a:pPr marL="419055" indent="-419055">
              <a:spcBef>
                <a:spcPts val="100"/>
              </a:spcBef>
              <a:buClr>
                <a:schemeClr val="accent1">
                  <a:lumMod val="60000"/>
                  <a:lumOff val="40000"/>
                </a:schemeClr>
              </a:buClr>
              <a:buSzPct val="150000"/>
              <a:buFont typeface="Narkisim" panose="020E0502050101010101" pitchFamily="34" charset="-79"/>
              <a:buChar char="»"/>
              <a:defRPr/>
            </a:pPr>
            <a:endParaRPr lang="en-US" sz="2750" spc="100" dirty="0">
              <a:solidFill>
                <a:schemeClr val="bg1"/>
              </a:solidFill>
              <a:latin typeface="Narkisim" panose="020E0502050101010101" pitchFamily="34" charset="-79"/>
              <a:cs typeface="Narkisim" panose="020E0502050101010101" pitchFamily="34" charset="-79"/>
            </a:endParaRPr>
          </a:p>
        </p:txBody>
      </p:sp>
      <p:cxnSp>
        <p:nvCxnSpPr>
          <p:cNvPr id="119" name="Straight Connector 118">
            <a:extLst>
              <a:ext uri="{FF2B5EF4-FFF2-40B4-BE49-F238E27FC236}">
                <a16:creationId xmlns:a16="http://schemas.microsoft.com/office/drawing/2014/main" id="{CA2906CB-FB07-CE9C-8060-B32F8A76FCDB}"/>
              </a:ext>
            </a:extLst>
          </p:cNvPr>
          <p:cNvCxnSpPr>
            <a:cxnSpLocks/>
          </p:cNvCxnSpPr>
          <p:nvPr/>
        </p:nvCxnSpPr>
        <p:spPr>
          <a:xfrm>
            <a:off x="1469301" y="35577907"/>
            <a:ext cx="1397790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7E960028-AF20-23B0-9A3E-752F7F20EC1D}"/>
              </a:ext>
            </a:extLst>
          </p:cNvPr>
          <p:cNvCxnSpPr>
            <a:cxnSpLocks/>
          </p:cNvCxnSpPr>
          <p:nvPr/>
        </p:nvCxnSpPr>
        <p:spPr>
          <a:xfrm>
            <a:off x="1307147" y="12070232"/>
            <a:ext cx="13977901"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666F7EFC-CB75-C97B-D47C-B81AB89DEE1D}"/>
              </a:ext>
            </a:extLst>
          </p:cNvPr>
          <p:cNvSpPr txBox="1"/>
          <p:nvPr/>
        </p:nvSpPr>
        <p:spPr>
          <a:xfrm>
            <a:off x="16834787" y="4437465"/>
            <a:ext cx="15375691" cy="11832949"/>
          </a:xfrm>
          <a:prstGeom prst="rect">
            <a:avLst/>
          </a:prstGeom>
          <a:solidFill>
            <a:schemeClr val="tx1"/>
          </a:solidFill>
        </p:spPr>
        <p:txBody>
          <a:bodyPr wrap="square" rtlCol="0">
            <a:noAutofit/>
          </a:bodyPr>
          <a:lstStyle/>
          <a:p>
            <a:pPr marL="457200" indent="-457200" algn="ctr" defTabSz="419055">
              <a:lnSpc>
                <a:spcPct val="110000"/>
              </a:lnSpc>
              <a:spcBef>
                <a:spcPts val="100"/>
              </a:spcBef>
              <a:spcAft>
                <a:spcPts val="500"/>
              </a:spcAft>
              <a:defRPr/>
            </a:pPr>
            <a:r>
              <a:rPr lang="en-US" sz="4400" spc="100" dirty="0">
                <a:solidFill>
                  <a:prstClr val="white"/>
                </a:solidFill>
                <a:latin typeface="Narkisim" panose="020E0502050101010101" pitchFamily="34" charset="-79"/>
                <a:cs typeface="Narkisim" panose="020E0502050101010101" pitchFamily="34" charset="-79"/>
              </a:rPr>
              <a:t>The Current Study</a:t>
            </a:r>
            <a:r>
              <a:rPr lang="en-US" sz="4400" spc="100" dirty="0">
                <a:solidFill>
                  <a:schemeClr val="bg1"/>
                </a:solidFill>
                <a:latin typeface="Narkisim" panose="020E0502050101010101" pitchFamily="34" charset="-79"/>
                <a:cs typeface="Narkisim" panose="020E0502050101010101" pitchFamily="34" charset="-79"/>
              </a:rPr>
              <a:t> </a:t>
            </a:r>
            <a:r>
              <a:rPr lang="en-US" sz="4400" spc="100" dirty="0">
                <a:solidFill>
                  <a:prstClr val="white"/>
                </a:solidFill>
                <a:latin typeface="Narkisim" panose="020E0502050101010101" pitchFamily="34" charset="-79"/>
                <a:cs typeface="Narkisim" panose="020E0502050101010101" pitchFamily="34" charset="-79"/>
              </a:rPr>
              <a:t>Cont. </a:t>
            </a:r>
          </a:p>
          <a:p>
            <a:pPr marL="457200" indent="-457200" algn="ctr" defTabSz="419055">
              <a:lnSpc>
                <a:spcPct val="110000"/>
              </a:lnSpc>
              <a:spcBef>
                <a:spcPts val="100"/>
              </a:spcBef>
              <a:spcAft>
                <a:spcPts val="500"/>
              </a:spcAft>
              <a:defRPr/>
            </a:pPr>
            <a:r>
              <a:rPr lang="en-US" sz="4034" spc="100" dirty="0">
                <a:solidFill>
                  <a:prstClr val="white"/>
                </a:solidFill>
                <a:latin typeface="Narkisim" panose="020E0502050101010101" pitchFamily="34" charset="-79"/>
                <a:cs typeface="Narkisim" panose="020E0502050101010101" pitchFamily="34" charset="-79"/>
              </a:rPr>
              <a:t>Measures</a:t>
            </a: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Using a Random Forest engine, we created an initial model to narrow down predictors in the larger dataset to the 10 most </a:t>
            </a:r>
            <a:r>
              <a:rPr lang="en-US" sz="3000" spc="100">
                <a:solidFill>
                  <a:schemeClr val="bg1"/>
                </a:solidFill>
                <a:latin typeface="Narkisim" panose="020E0502050101010101" pitchFamily="34" charset="-79"/>
                <a:cs typeface="Narkisim" panose="020E0502050101010101" pitchFamily="34" charset="-79"/>
              </a:rPr>
              <a:t>important questionnaires. </a:t>
            </a:r>
            <a:endParaRPr lang="en-US" sz="3000" spc="100" dirty="0">
              <a:solidFill>
                <a:schemeClr val="bg1"/>
              </a:solidFill>
              <a:latin typeface="Narkisim" panose="020E0502050101010101" pitchFamily="34" charset="-79"/>
              <a:cs typeface="Narkisim" panose="020E0502050101010101" pitchFamily="34" charset="-79"/>
            </a:endParaRP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Predictors fell into four main categories: </a:t>
            </a:r>
          </a:p>
          <a:p>
            <a:pPr lvl="2"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Mental Health </a:t>
            </a:r>
          </a:p>
          <a:p>
            <a:pPr marL="1371600" lvl="4" indent="-457200">
              <a:lnSpc>
                <a:spcPct val="110000"/>
              </a:lnSpc>
              <a:spcAft>
                <a:spcPts val="500"/>
              </a:spcAft>
              <a:buClr>
                <a:schemeClr val="accent1">
                  <a:lumMod val="60000"/>
                  <a:lumOff val="40000"/>
                </a:schemeClr>
              </a:buClr>
              <a:buSzPct val="150000"/>
              <a:buFont typeface="Arial" panose="020B0604020202020204" pitchFamily="34" charset="0"/>
              <a:buChar char="•"/>
              <a:defRPr/>
            </a:pPr>
            <a:r>
              <a:rPr lang="en-US" sz="2400" spc="100" dirty="0">
                <a:solidFill>
                  <a:schemeClr val="bg1"/>
                </a:solidFill>
                <a:latin typeface="Narkisim" panose="020E0502050101010101" pitchFamily="34" charset="-79"/>
                <a:cs typeface="Narkisim" panose="020E0502050101010101" pitchFamily="34" charset="-79"/>
              </a:rPr>
              <a:t>Beck Depression Inventory-II, State-Trait Anxiety Inventory, Perceived Stress Scale (Beck et al., 1996; Spielberger, 1983; Cohen, et al., 1983)</a:t>
            </a:r>
          </a:p>
          <a:p>
            <a:pPr lvl="2"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 Sexual Minority Stressors</a:t>
            </a:r>
          </a:p>
          <a:p>
            <a:pPr marL="1371600" lvl="4" indent="-457200">
              <a:lnSpc>
                <a:spcPct val="110000"/>
              </a:lnSpc>
              <a:spcAft>
                <a:spcPts val="500"/>
              </a:spcAft>
              <a:buClr>
                <a:schemeClr val="accent1">
                  <a:lumMod val="60000"/>
                  <a:lumOff val="40000"/>
                </a:schemeClr>
              </a:buClr>
              <a:buSzPct val="150000"/>
              <a:buFont typeface="Arial" panose="020B0604020202020204" pitchFamily="34" charset="0"/>
              <a:buChar char="•"/>
              <a:defRPr/>
            </a:pPr>
            <a:r>
              <a:rPr lang="en-US" sz="2400" spc="100" dirty="0">
                <a:solidFill>
                  <a:schemeClr val="bg1"/>
                </a:solidFill>
                <a:latin typeface="Narkisim" panose="020E0502050101010101" pitchFamily="34" charset="-79"/>
                <a:cs typeface="Narkisim" panose="020E0502050101010101" pitchFamily="34" charset="-79"/>
              </a:rPr>
              <a:t>Internalized Homonegativity-Revised: personal internalized homonegativity subscale, Sexual Orientation Concealment Scale-Revised, Stigma Consciousness Scale-Revised (Mayfield, 2001; Jackson &amp; Mohr, 2016; Pinel, 1999)</a:t>
            </a:r>
          </a:p>
          <a:p>
            <a:pPr lvl="2"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Mood and Emotion Regulation </a:t>
            </a:r>
          </a:p>
          <a:p>
            <a:pPr marL="1371600" lvl="4" indent="-457200">
              <a:lnSpc>
                <a:spcPct val="110000"/>
              </a:lnSpc>
              <a:spcAft>
                <a:spcPts val="500"/>
              </a:spcAft>
              <a:buClr>
                <a:schemeClr val="accent1">
                  <a:lumMod val="60000"/>
                  <a:lumOff val="40000"/>
                </a:schemeClr>
              </a:buClr>
              <a:buSzPct val="150000"/>
              <a:buFont typeface="Arial" panose="020B0604020202020204" pitchFamily="34" charset="0"/>
              <a:buChar char="•"/>
              <a:defRPr/>
            </a:pPr>
            <a:r>
              <a:rPr lang="en-US" sz="2400" spc="100" dirty="0">
                <a:solidFill>
                  <a:schemeClr val="bg1"/>
                </a:solidFill>
                <a:latin typeface="Narkisim" panose="020E0502050101010101" pitchFamily="34" charset="-79"/>
                <a:cs typeface="Narkisim" panose="020E0502050101010101" pitchFamily="34" charset="-79"/>
              </a:rPr>
              <a:t>Positive and Negative Affect Schedule: negative affect scale; Negative Mood Regulation Scale; Difficulties in Emotion Regulation (</a:t>
            </a:r>
            <a:r>
              <a:rPr lang="en-US" sz="24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Watson, et al., 1988; </a:t>
            </a:r>
            <a:r>
              <a:rPr lang="en-US" sz="2400" spc="100" dirty="0">
                <a:solidFill>
                  <a:schemeClr val="bg1"/>
                </a:solidFill>
                <a:latin typeface="Narkisim" panose="020E0502050101010101" pitchFamily="34" charset="-79"/>
                <a:cs typeface="Narkisim" panose="020E0502050101010101" pitchFamily="34" charset="-79"/>
              </a:rPr>
              <a:t>Catanzaro &amp; Mearns, 1990; Gratz &amp; Roemer, 2004)</a:t>
            </a:r>
          </a:p>
          <a:p>
            <a:pPr lvl="2"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Attachment Avoidance</a:t>
            </a:r>
          </a:p>
          <a:p>
            <a:pPr marL="1371600" lvl="4" indent="-457200">
              <a:lnSpc>
                <a:spcPct val="110000"/>
              </a:lnSpc>
              <a:spcAft>
                <a:spcPts val="500"/>
              </a:spcAft>
              <a:buClr>
                <a:schemeClr val="accent1">
                  <a:lumMod val="60000"/>
                  <a:lumOff val="40000"/>
                </a:schemeClr>
              </a:buClr>
              <a:buSzPct val="150000"/>
              <a:buFont typeface="Arial" panose="020B0604020202020204" pitchFamily="34" charset="0"/>
              <a:buChar char="•"/>
              <a:defRPr/>
            </a:pPr>
            <a:r>
              <a:rPr lang="en-US" sz="2400" spc="100" dirty="0">
                <a:solidFill>
                  <a:schemeClr val="bg1"/>
                </a:solidFill>
                <a:latin typeface="Narkisim" panose="020E0502050101010101" pitchFamily="34" charset="-79"/>
                <a:cs typeface="Narkisim" panose="020E0502050101010101" pitchFamily="34" charset="-79"/>
              </a:rPr>
              <a:t>Experiences in Close Relationships: avoidance subscale (Fraley et al., 2000)</a:t>
            </a: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Four initial models were tested to predict the presence of any suicidal ideation: </a:t>
            </a:r>
          </a:p>
          <a:p>
            <a:pPr lvl="2"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Naïve Bayes, Random Forest, Logistic Regression, Boosted Tree. </a:t>
            </a: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We tuned the models to try improving performance, but it resulted in over-fitting the data.</a:t>
            </a:r>
          </a:p>
          <a:p>
            <a:pPr marL="457200" indent="-457200">
              <a:lnSpc>
                <a:spcPct val="110000"/>
              </a:lnSpc>
              <a:spcAft>
                <a:spcPts val="500"/>
              </a:spcAft>
              <a:buClr>
                <a:schemeClr val="accent1">
                  <a:lumMod val="60000"/>
                  <a:lumOff val="40000"/>
                </a:schemeClr>
              </a:buClr>
              <a:buSzPct val="150000"/>
              <a:buFont typeface="Narkisim" panose="020E0502050101010101" pitchFamily="34" charset="-79"/>
              <a:buChar char="»"/>
              <a:defRPr/>
            </a:pPr>
            <a:r>
              <a:rPr lang="en-US" sz="3000" spc="100" dirty="0">
                <a:solidFill>
                  <a:schemeClr val="bg1"/>
                </a:solidFill>
                <a:latin typeface="Narkisim" panose="020E0502050101010101" pitchFamily="34" charset="-79"/>
                <a:cs typeface="Narkisim" panose="020E0502050101010101" pitchFamily="34" charset="-79"/>
              </a:rPr>
              <a:t>The naïve bayes model performed best in predicting suicidal ideation, while the logistic regression model was a close second. All models consistently performed extremely well. </a:t>
            </a:r>
          </a:p>
          <a:p>
            <a:pPr marL="457200" indent="-457200" algn="ctr">
              <a:lnSpc>
                <a:spcPct val="110000"/>
              </a:lnSpc>
              <a:spcAft>
                <a:spcPts val="500"/>
              </a:spcAft>
            </a:pPr>
            <a:endParaRPr lang="en-US" sz="4949" dirty="0">
              <a:solidFill>
                <a:schemeClr val="bg1"/>
              </a:solidFill>
              <a:latin typeface="Narkisim" panose="020E0502050101010101" pitchFamily="34" charset="-79"/>
              <a:cs typeface="Narkisim" panose="020E0502050101010101" pitchFamily="34" charset="-79"/>
            </a:endParaRPr>
          </a:p>
        </p:txBody>
      </p:sp>
      <p:cxnSp>
        <p:nvCxnSpPr>
          <p:cNvPr id="121" name="Straight Connector 120">
            <a:extLst>
              <a:ext uri="{FF2B5EF4-FFF2-40B4-BE49-F238E27FC236}">
                <a16:creationId xmlns:a16="http://schemas.microsoft.com/office/drawing/2014/main" id="{B1419888-AA6D-A8D9-DAD0-E0F40E5F319A}"/>
              </a:ext>
            </a:extLst>
          </p:cNvPr>
          <p:cNvCxnSpPr>
            <a:cxnSpLocks/>
          </p:cNvCxnSpPr>
          <p:nvPr/>
        </p:nvCxnSpPr>
        <p:spPr>
          <a:xfrm>
            <a:off x="17464931" y="5261773"/>
            <a:ext cx="13977901"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6" name="Group 15">
            <a:extLst>
              <a:ext uri="{FF2B5EF4-FFF2-40B4-BE49-F238E27FC236}">
                <a16:creationId xmlns:a16="http://schemas.microsoft.com/office/drawing/2014/main" id="{4E45FE6A-3288-AB40-93E7-73DDF51F3B41}"/>
              </a:ext>
            </a:extLst>
          </p:cNvPr>
          <p:cNvGrpSpPr/>
          <p:nvPr/>
        </p:nvGrpSpPr>
        <p:grpSpPr>
          <a:xfrm>
            <a:off x="1464520" y="26847644"/>
            <a:ext cx="13515724" cy="7877923"/>
            <a:chOff x="17371542" y="26875164"/>
            <a:chExt cx="13515724" cy="7877923"/>
          </a:xfrm>
        </p:grpSpPr>
        <p:pic>
          <p:nvPicPr>
            <p:cNvPr id="107" name="Picture 106">
              <a:extLst>
                <a:ext uri="{FF2B5EF4-FFF2-40B4-BE49-F238E27FC236}">
                  <a16:creationId xmlns:a16="http://schemas.microsoft.com/office/drawing/2014/main" id="{2BA4A938-5501-F760-2198-4F640F851FCB}"/>
                </a:ext>
              </a:extLst>
            </p:cNvPr>
            <p:cNvPicPr>
              <a:picLocks noChangeAspect="1"/>
            </p:cNvPicPr>
            <p:nvPr/>
          </p:nvPicPr>
          <p:blipFill>
            <a:blip r:embed="rId8">
              <a:alphaModFix/>
            </a:blip>
            <a:stretch>
              <a:fillRect/>
            </a:stretch>
          </p:blipFill>
          <p:spPr>
            <a:xfrm>
              <a:off x="18540328" y="26875164"/>
              <a:ext cx="12346938" cy="7617903"/>
            </a:xfrm>
            <a:prstGeom prst="rect">
              <a:avLst/>
            </a:prstGeom>
            <a:effectLst/>
          </p:spPr>
        </p:pic>
        <p:sp>
          <p:nvSpPr>
            <p:cNvPr id="108" name="TextBox 107">
              <a:extLst>
                <a:ext uri="{FF2B5EF4-FFF2-40B4-BE49-F238E27FC236}">
                  <a16:creationId xmlns:a16="http://schemas.microsoft.com/office/drawing/2014/main" id="{24EBBEE4-A941-00B0-E668-F45C1670B0B0}"/>
                </a:ext>
              </a:extLst>
            </p:cNvPr>
            <p:cNvSpPr txBox="1"/>
            <p:nvPr/>
          </p:nvSpPr>
          <p:spPr>
            <a:xfrm>
              <a:off x="21505977" y="28558078"/>
              <a:ext cx="2042321" cy="584775"/>
            </a:xfrm>
            <a:prstGeom prst="rect">
              <a:avLst/>
            </a:prstGeom>
            <a:solidFill>
              <a:srgbClr val="A95873"/>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97</a:t>
              </a:r>
            </a:p>
          </p:txBody>
        </p:sp>
        <p:sp>
          <p:nvSpPr>
            <p:cNvPr id="109" name="TextBox 108">
              <a:extLst>
                <a:ext uri="{FF2B5EF4-FFF2-40B4-BE49-F238E27FC236}">
                  <a16:creationId xmlns:a16="http://schemas.microsoft.com/office/drawing/2014/main" id="{484CC338-61EE-046E-1C8C-5DD13710B8B8}"/>
                </a:ext>
              </a:extLst>
            </p:cNvPr>
            <p:cNvSpPr txBox="1"/>
            <p:nvPr/>
          </p:nvSpPr>
          <p:spPr>
            <a:xfrm>
              <a:off x="21646905" y="31479443"/>
              <a:ext cx="2042321" cy="584775"/>
            </a:xfrm>
            <a:prstGeom prst="rect">
              <a:avLst/>
            </a:prstGeom>
            <a:solidFill>
              <a:srgbClr val="DAB2BC"/>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10</a:t>
              </a:r>
            </a:p>
          </p:txBody>
        </p:sp>
        <p:sp>
          <p:nvSpPr>
            <p:cNvPr id="110" name="TextBox 109">
              <a:extLst>
                <a:ext uri="{FF2B5EF4-FFF2-40B4-BE49-F238E27FC236}">
                  <a16:creationId xmlns:a16="http://schemas.microsoft.com/office/drawing/2014/main" id="{BCD06099-5E4B-5088-D669-BE4A5C1F6A68}"/>
                </a:ext>
              </a:extLst>
            </p:cNvPr>
            <p:cNvSpPr txBox="1"/>
            <p:nvPr/>
          </p:nvSpPr>
          <p:spPr>
            <a:xfrm>
              <a:off x="26727950" y="31512037"/>
              <a:ext cx="2042321" cy="584775"/>
            </a:xfrm>
            <a:prstGeom prst="rect">
              <a:avLst/>
            </a:prstGeom>
            <a:solidFill>
              <a:srgbClr val="CC99A9"/>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34</a:t>
              </a:r>
            </a:p>
          </p:txBody>
        </p:sp>
        <p:sp>
          <p:nvSpPr>
            <p:cNvPr id="111" name="TextBox 110">
              <a:extLst>
                <a:ext uri="{FF2B5EF4-FFF2-40B4-BE49-F238E27FC236}">
                  <a16:creationId xmlns:a16="http://schemas.microsoft.com/office/drawing/2014/main" id="{F9E7EACC-8B14-A749-2819-8285659561C8}"/>
                </a:ext>
              </a:extLst>
            </p:cNvPr>
            <p:cNvSpPr txBox="1"/>
            <p:nvPr/>
          </p:nvSpPr>
          <p:spPr>
            <a:xfrm>
              <a:off x="26727950" y="28531008"/>
              <a:ext cx="2042321" cy="584775"/>
            </a:xfrm>
            <a:prstGeom prst="rect">
              <a:avLst/>
            </a:prstGeom>
            <a:solidFill>
              <a:srgbClr val="D8AFB9"/>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solidFill>
                    <a:schemeClr val="tx1"/>
                  </a:solidFill>
                </a:rPr>
                <a:t>13</a:t>
              </a:r>
            </a:p>
          </p:txBody>
        </p:sp>
        <p:sp>
          <p:nvSpPr>
            <p:cNvPr id="114" name="TextBox 113">
              <a:extLst>
                <a:ext uri="{FF2B5EF4-FFF2-40B4-BE49-F238E27FC236}">
                  <a16:creationId xmlns:a16="http://schemas.microsoft.com/office/drawing/2014/main" id="{527D8D98-33E2-82ED-54E9-963FEB9A93E0}"/>
                </a:ext>
              </a:extLst>
            </p:cNvPr>
            <p:cNvSpPr txBox="1"/>
            <p:nvPr/>
          </p:nvSpPr>
          <p:spPr>
            <a:xfrm>
              <a:off x="17371542" y="28850465"/>
              <a:ext cx="782806" cy="3249916"/>
            </a:xfrm>
            <a:prstGeom prst="rect">
              <a:avLst/>
            </a:prstGeom>
            <a:solidFill>
              <a:schemeClr val="tx1"/>
            </a:solidFill>
          </p:spPr>
          <p:txBody>
            <a:bodyPr vert="vert270"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sz="4400" dirty="0"/>
                <a:t>Predicted </a:t>
              </a:r>
            </a:p>
          </p:txBody>
        </p:sp>
        <p:sp>
          <p:nvSpPr>
            <p:cNvPr id="2" name="TextBox 1">
              <a:extLst>
                <a:ext uri="{FF2B5EF4-FFF2-40B4-BE49-F238E27FC236}">
                  <a16:creationId xmlns:a16="http://schemas.microsoft.com/office/drawing/2014/main" id="{59153FF9-301D-1665-EC19-02686766C542}"/>
                </a:ext>
              </a:extLst>
            </p:cNvPr>
            <p:cNvSpPr txBox="1"/>
            <p:nvPr/>
          </p:nvSpPr>
          <p:spPr>
            <a:xfrm>
              <a:off x="18156425" y="28349362"/>
              <a:ext cx="1883202" cy="3954929"/>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pPr algn="ctr"/>
              <a:r>
                <a:rPr lang="en-US" dirty="0"/>
                <a:t>Non-Suicidal</a:t>
              </a:r>
            </a:p>
            <a:p>
              <a:pPr algn="ctr"/>
              <a:endParaRPr lang="en-US" dirty="0"/>
            </a:p>
            <a:p>
              <a:pPr algn="ctr"/>
              <a:endParaRPr lang="en-US" sz="1100" dirty="0"/>
            </a:p>
            <a:p>
              <a:pPr algn="ctr"/>
              <a:endParaRPr lang="en-US" dirty="0"/>
            </a:p>
            <a:p>
              <a:pPr algn="ctr"/>
              <a:endParaRPr lang="en-US" sz="4800" dirty="0"/>
            </a:p>
            <a:p>
              <a:pPr algn="ctr"/>
              <a:endParaRPr lang="en-US" dirty="0"/>
            </a:p>
            <a:p>
              <a:pPr algn="ctr"/>
              <a:r>
                <a:rPr lang="en-US" dirty="0"/>
                <a:t>Suicidal</a:t>
              </a:r>
            </a:p>
          </p:txBody>
        </p:sp>
        <p:sp>
          <p:nvSpPr>
            <p:cNvPr id="6" name="TextBox 5">
              <a:extLst>
                <a:ext uri="{FF2B5EF4-FFF2-40B4-BE49-F238E27FC236}">
                  <a16:creationId xmlns:a16="http://schemas.microsoft.com/office/drawing/2014/main" id="{64A05B40-3CAA-CF45-C6C7-485BACC49FB0}"/>
                </a:ext>
              </a:extLst>
            </p:cNvPr>
            <p:cNvSpPr txBox="1"/>
            <p:nvPr/>
          </p:nvSpPr>
          <p:spPr>
            <a:xfrm>
              <a:off x="21505977" y="33560301"/>
              <a:ext cx="8190377" cy="584775"/>
            </a:xfrm>
            <a:prstGeom prst="rect">
              <a:avLst/>
            </a:prstGeom>
            <a:solidFill>
              <a:schemeClr val="tx1"/>
            </a:solidFill>
          </p:spPr>
          <p:txBody>
            <a:bodyPr wrap="square" rtlCol="0">
              <a:spAutoFit/>
            </a:bodyPr>
            <a:lstStyle>
              <a:defPPr>
                <a:defRPr lang="en-US"/>
              </a:defPPr>
              <a:lvl1pPr>
                <a:defRPr sz="3200">
                  <a:solidFill>
                    <a:schemeClr val="bg1"/>
                  </a:solidFill>
                  <a:latin typeface="Narkisim" panose="020E0502050101010101" pitchFamily="34" charset="-79"/>
                  <a:cs typeface="Narkisim" panose="020E0502050101010101" pitchFamily="34" charset="-79"/>
                </a:defRPr>
              </a:lvl1pPr>
            </a:lstStyle>
            <a:p>
              <a:r>
                <a:rPr lang="en-US" dirty="0"/>
                <a:t>Non-Suicidal 							  	Suicidal	</a:t>
              </a:r>
            </a:p>
          </p:txBody>
        </p:sp>
        <p:sp>
          <p:nvSpPr>
            <p:cNvPr id="113" name="TextBox 112">
              <a:extLst>
                <a:ext uri="{FF2B5EF4-FFF2-40B4-BE49-F238E27FC236}">
                  <a16:creationId xmlns:a16="http://schemas.microsoft.com/office/drawing/2014/main" id="{59A23DD1-91D0-1433-4856-7B43574CC629}"/>
                </a:ext>
              </a:extLst>
            </p:cNvPr>
            <p:cNvSpPr txBox="1"/>
            <p:nvPr/>
          </p:nvSpPr>
          <p:spPr>
            <a:xfrm>
              <a:off x="23006472" y="34014106"/>
              <a:ext cx="4179803" cy="738981"/>
            </a:xfrm>
            <a:prstGeom prst="rect">
              <a:avLst/>
            </a:prstGeom>
            <a:solidFill>
              <a:schemeClr val="tx1"/>
            </a:solidFill>
          </p:spPr>
          <p:txBody>
            <a:bodyPr vert="horz" wrap="square" rtlCol="0">
              <a:spAutoFit/>
            </a:bodyPr>
            <a:lstStyle>
              <a:defPPr>
                <a:defRPr lang="en-US"/>
              </a:defPPr>
              <a:lvl1pPr algn="ctr">
                <a:defRPr sz="3200">
                  <a:solidFill>
                    <a:schemeClr val="bg1"/>
                  </a:solidFill>
                  <a:latin typeface="Narkisim" panose="020E0502050101010101" pitchFamily="34" charset="-79"/>
                  <a:cs typeface="Narkisim" panose="020E0502050101010101" pitchFamily="34" charset="-79"/>
                </a:defRPr>
              </a:lvl1pPr>
            </a:lstStyle>
            <a:p>
              <a:r>
                <a:rPr lang="en-US" sz="4400" dirty="0"/>
                <a:t>Truth </a:t>
              </a:r>
            </a:p>
          </p:txBody>
        </p:sp>
      </p:grpSp>
      <p:pic>
        <p:nvPicPr>
          <p:cNvPr id="19" name="Picture 18">
            <a:extLst>
              <a:ext uri="{FF2B5EF4-FFF2-40B4-BE49-F238E27FC236}">
                <a16:creationId xmlns:a16="http://schemas.microsoft.com/office/drawing/2014/main" id="{044DF054-DFB8-5019-F947-581A0756E8DE}"/>
              </a:ext>
            </a:extLst>
          </p:cNvPr>
          <p:cNvPicPr>
            <a:picLocks noChangeAspect="1"/>
          </p:cNvPicPr>
          <p:nvPr/>
        </p:nvPicPr>
        <p:blipFill>
          <a:blip r:embed="rId9"/>
          <a:stretch>
            <a:fillRect/>
          </a:stretch>
        </p:blipFill>
        <p:spPr>
          <a:xfrm>
            <a:off x="209787" y="290322"/>
            <a:ext cx="10941319" cy="3157088"/>
          </a:xfrm>
          <a:prstGeom prst="rect">
            <a:avLst/>
          </a:prstGeom>
        </p:spPr>
      </p:pic>
    </p:spTree>
    <p:extLst>
      <p:ext uri="{BB962C8B-B14F-4D97-AF65-F5344CB8AC3E}">
        <p14:creationId xmlns:p14="http://schemas.microsoft.com/office/powerpoint/2010/main" val="351861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13802-89B0-9E10-B19A-0738E7BF93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B2B9616-F42B-C6FB-A638-91121314952A}"/>
              </a:ext>
            </a:extLst>
          </p:cNvPr>
          <p:cNvSpPr/>
          <p:nvPr/>
        </p:nvSpPr>
        <p:spPr>
          <a:xfrm>
            <a:off x="0" y="0"/>
            <a:ext cx="32918400" cy="3704757"/>
          </a:xfrm>
          <a:prstGeom prst="rect">
            <a:avLst/>
          </a:prstGeom>
          <a:solidFill>
            <a:srgbClr val="563E6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11"/>
          </a:p>
        </p:txBody>
      </p:sp>
      <p:sp>
        <p:nvSpPr>
          <p:cNvPr id="13" name="TextBox 12">
            <a:extLst>
              <a:ext uri="{FF2B5EF4-FFF2-40B4-BE49-F238E27FC236}">
                <a16:creationId xmlns:a16="http://schemas.microsoft.com/office/drawing/2014/main" id="{A25C95C2-B8C1-377B-210D-81D12506FAE6}"/>
              </a:ext>
            </a:extLst>
          </p:cNvPr>
          <p:cNvSpPr txBox="1"/>
          <p:nvPr/>
        </p:nvSpPr>
        <p:spPr>
          <a:xfrm>
            <a:off x="9380190" y="2249782"/>
            <a:ext cx="23239251" cy="1323439"/>
          </a:xfrm>
          <a:prstGeom prst="rect">
            <a:avLst/>
          </a:prstGeom>
          <a:noFill/>
        </p:spPr>
        <p:txBody>
          <a:bodyPr wrap="square" rtlCol="0">
            <a:spAutoFit/>
          </a:bodyPr>
          <a:lstStyle/>
          <a:p>
            <a:pPr algn="ctr"/>
            <a:r>
              <a:rPr lang="en-US" sz="4000" dirty="0">
                <a:solidFill>
                  <a:schemeClr val="bg1"/>
                </a:solidFill>
                <a:latin typeface="Narkisim" panose="020E0502050101010101" pitchFamily="34" charset="-79"/>
                <a:cs typeface="Narkisim" panose="020E0502050101010101" pitchFamily="34" charset="-79"/>
              </a:rPr>
              <a:t>Mary Kate Durka, Natalie Newton, Julia Suciu, Amanda Batista, Natali Barragan, </a:t>
            </a:r>
          </a:p>
          <a:p>
            <a:pPr algn="ctr"/>
            <a:r>
              <a:rPr lang="en-US" sz="4000" dirty="0">
                <a:solidFill>
                  <a:schemeClr val="bg1"/>
                </a:solidFill>
                <a:latin typeface="Narkisim" panose="020E0502050101010101" pitchFamily="34" charset="-79"/>
                <a:cs typeface="Narkisim" panose="020E0502050101010101" pitchFamily="34" charset="-79"/>
              </a:rPr>
              <a:t>Sean Sachs, Alika </a:t>
            </a:r>
            <a:r>
              <a:rPr lang="en-US" sz="4000" dirty="0" err="1">
                <a:solidFill>
                  <a:schemeClr val="bg1"/>
                </a:solidFill>
                <a:latin typeface="Narkisim" panose="020E0502050101010101" pitchFamily="34" charset="-79"/>
                <a:cs typeface="Narkisim" panose="020E0502050101010101" pitchFamily="34" charset="-79"/>
              </a:rPr>
              <a:t>Tsytsurina</a:t>
            </a:r>
            <a:r>
              <a:rPr lang="en-US" sz="4000" dirty="0">
                <a:solidFill>
                  <a:schemeClr val="bg1"/>
                </a:solidFill>
                <a:latin typeface="Narkisim" panose="020E0502050101010101" pitchFamily="34" charset="-79"/>
                <a:cs typeface="Narkisim" panose="020E0502050101010101" pitchFamily="34" charset="-79"/>
              </a:rPr>
              <a:t>, Nicole A. Roberts, &amp; Mary H. Burleson</a:t>
            </a:r>
          </a:p>
        </p:txBody>
      </p:sp>
      <p:sp>
        <p:nvSpPr>
          <p:cNvPr id="15" name="TextBox 14">
            <a:extLst>
              <a:ext uri="{FF2B5EF4-FFF2-40B4-BE49-F238E27FC236}">
                <a16:creationId xmlns:a16="http://schemas.microsoft.com/office/drawing/2014/main" id="{52F63ABD-C9AF-63A9-2282-F2871F4A4329}"/>
              </a:ext>
            </a:extLst>
          </p:cNvPr>
          <p:cNvSpPr txBox="1"/>
          <p:nvPr/>
        </p:nvSpPr>
        <p:spPr>
          <a:xfrm>
            <a:off x="777240" y="5069095"/>
            <a:ext cx="31363920" cy="34594757"/>
          </a:xfrm>
          <a:prstGeom prst="rect">
            <a:avLst/>
          </a:prstGeom>
          <a:solidFill>
            <a:schemeClr val="tx1"/>
          </a:solidFill>
        </p:spPr>
        <p:txBody>
          <a:bodyPr wrap="square">
            <a:noAutofit/>
          </a:bodyPr>
          <a:lstStyle/>
          <a:p>
            <a:pPr marL="1363663" indent="-1363663" algn="ctr">
              <a:spcAft>
                <a:spcPts val="500"/>
              </a:spcAft>
            </a:pPr>
            <a:r>
              <a:rPr lang="en-US" sz="6600" b="0" i="0" u="none" strike="noStrike" dirty="0">
                <a:solidFill>
                  <a:schemeClr val="bg1"/>
                </a:solidFill>
                <a:effectLst/>
                <a:latin typeface="Narkisim" panose="020E0502050101010101" pitchFamily="34" charset="-79"/>
                <a:cs typeface="Narkisim" panose="020E0502050101010101" pitchFamily="34" charset="-79"/>
              </a:rPr>
              <a:t>References</a:t>
            </a: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Beck, A. T., Steer, R. A., Ball, R., &amp; Ranieri, W. F. (1996). Comparison of Beck Depression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Inventorys</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-IA and -II in psychiatric outpatients.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Personality Assessment, 67</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(3), 588–597.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2">
                  <a:extLst>
                    <a:ext uri="{A12FA001-AC4F-418D-AE19-62706E023703}">
                      <ahyp:hlinkClr xmlns:ahyp="http://schemas.microsoft.com/office/drawing/2018/hyperlinkcolor" val="tx"/>
                    </a:ext>
                  </a:extLst>
                </a:hlinkClick>
              </a:rPr>
              <a:t>https://doi.org/10.1207/s15327752jpa6703_13</a:t>
            </a:r>
            <a:endPar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Borgogna</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N. C., McDermott, R. C.,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Aita</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S. L., &amp;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Kridel</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M. M. (2019). Anxiety and depression across gender and sexual minorities: Implications for transgender, gender nonconforming, pansexual, demisexual, asexual, queer, and questioning individuals.</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Psychology of Sexual Orientation and Gender Diversity, 6</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(1), 54-63.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3">
                  <a:extLst>
                    <a:ext uri="{A12FA001-AC4F-418D-AE19-62706E023703}">
                      <ahyp:hlinkClr xmlns:ahyp="http://schemas.microsoft.com/office/drawing/2018/hyperlinkcolor" val="tx"/>
                    </a:ext>
                  </a:extLst>
                </a:hlinkClick>
              </a:rPr>
              <a:t>https://doi.org/10.1037/sgd0000306</a:t>
            </a:r>
            <a:endPar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Catanzaro, S. J., &amp; Mearns, J. (1990). Measuring generalized expectancies for negative mood regulation: Initial scale development and implications.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Personality Assessment</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54</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(3–4), 546–563. https://</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doi.org</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/10.1080/00223891.1990.9674019</a:t>
            </a:r>
            <a:endPar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Cohen, S.,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Kamarck</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T., and Mermelstein, R. (1983). A global measure of perceived stress. Journal of Health and Social Behavior, 24, 386-396.</a:t>
            </a: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Feinstein, B. A., Dyar, C., &amp; London, B. (2017). Are outness and community involvement risk or protective factors for alcohol and drug abuse among sexual minority women?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Archives of Sexual Behavior</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46</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(5), 1411–1423.</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https://</a:t>
            </a:r>
            <a:r>
              <a:rPr lang="en-US" sz="4800" u="sng"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doi.org</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/10.1007/s10508-016-0790-7</a:t>
            </a:r>
            <a:endPar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Fraley, R. C., Waller, N. G., &amp; Brennan, K. A. (2000). An item-response theory analysis of self-report measures of adult attachment. Journal of Personality and Social Psychology, 78, 350-365.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4">
                  <a:extLst>
                    <a:ext uri="{A12FA001-AC4F-418D-AE19-62706E023703}">
                      <ahyp:hlinkClr xmlns:ahyp="http://schemas.microsoft.com/office/drawing/2018/hyperlinkcolor" val="tx"/>
                    </a:ext>
                  </a:extLst>
                </a:hlinkClick>
              </a:rPr>
              <a:t>https://doi.org/10.1037/0022-3514.78.2.350</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t>
            </a:r>
            <a:endParaRPr lang="en-US" sz="4800" b="0" i="0" u="none" strike="noStrike" dirty="0">
              <a:solidFill>
                <a:schemeClr val="bg1"/>
              </a:solidFill>
              <a:effectLst/>
              <a:latin typeface="Narkisim" panose="020E0502050101010101" pitchFamily="34" charset="-79"/>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Gratz, K. L., &amp; Roemer, L. (2004). Multidimensional Assessment of Emotion Regulation and Dysregulation: Development, Factor Structure, and Initial Validation of the Difficulties in Emotion Regulation Scale.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Psychopathology and Behavioral Assessment, 26</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(1), 41–54.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5">
                  <a:extLst>
                    <a:ext uri="{A12FA001-AC4F-418D-AE19-62706E023703}">
                      <ahyp:hlinkClr xmlns:ahyp="http://schemas.microsoft.com/office/drawing/2018/hyperlinkcolor" val="tx"/>
                    </a:ext>
                  </a:extLst>
                </a:hlinkClick>
              </a:rPr>
              <a:t>https://doi.org/10.1023/B:JOBA.0000007455.08539.94</a:t>
            </a:r>
            <a:endPar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lgn="l">
              <a:spcAft>
                <a:spcPts val="500"/>
              </a:spcAft>
            </a:pPr>
            <a:r>
              <a:rPr lang="en-US" sz="4800" b="0" i="0" u="none" strike="noStrike" dirty="0" err="1">
                <a:solidFill>
                  <a:schemeClr val="bg1"/>
                </a:solidFill>
                <a:effectLst/>
                <a:latin typeface="Narkisim" panose="020E0502050101010101" pitchFamily="34" charset="-79"/>
                <a:cs typeface="Narkisim" panose="020E0502050101010101" pitchFamily="34" charset="-79"/>
              </a:rPr>
              <a:t>Hatzenbuehler</a:t>
            </a:r>
            <a:r>
              <a:rPr lang="en-US" sz="4800" b="0" i="0" u="none" strike="noStrike" dirty="0">
                <a:solidFill>
                  <a:schemeClr val="bg1"/>
                </a:solidFill>
                <a:effectLst/>
                <a:latin typeface="Narkisim" panose="020E0502050101010101" pitchFamily="34" charset="-79"/>
                <a:cs typeface="Narkisim" panose="020E0502050101010101" pitchFamily="34" charset="-79"/>
              </a:rPr>
              <a:t>, M. L., McLaughlin, K. A., &amp; Nolen-Hoeksema, S. (2008). Emotion regulation and internalizing symptoms in a longitudinal study of sexual minority and heterosexual adolescents. </a:t>
            </a:r>
            <a:r>
              <a:rPr lang="en-US" sz="4800" b="0" i="1" u="none" strike="noStrike" dirty="0">
                <a:solidFill>
                  <a:schemeClr val="bg1"/>
                </a:solidFill>
                <a:effectLst/>
                <a:latin typeface="Narkisim" panose="020E0502050101010101" pitchFamily="34" charset="-79"/>
                <a:cs typeface="Narkisim" panose="020E0502050101010101" pitchFamily="34" charset="-79"/>
              </a:rPr>
              <a:t>Journal of Child Psychology and Psychiatry</a:t>
            </a:r>
            <a:r>
              <a:rPr lang="en-US" sz="4800" b="0" i="0" u="none" strike="noStrike" dirty="0">
                <a:solidFill>
                  <a:schemeClr val="bg1"/>
                </a:solidFill>
                <a:effectLst/>
                <a:latin typeface="Narkisim" panose="020E0502050101010101" pitchFamily="34" charset="-79"/>
                <a:cs typeface="Narkisim" panose="020E0502050101010101" pitchFamily="34" charset="-79"/>
              </a:rPr>
              <a:t>, </a:t>
            </a:r>
            <a:r>
              <a:rPr lang="en-US" sz="4800" b="0" i="1" u="none" strike="noStrike" dirty="0">
                <a:solidFill>
                  <a:schemeClr val="bg1"/>
                </a:solidFill>
                <a:effectLst/>
                <a:latin typeface="Narkisim" panose="020E0502050101010101" pitchFamily="34" charset="-79"/>
                <a:cs typeface="Narkisim" panose="020E0502050101010101" pitchFamily="34" charset="-79"/>
              </a:rPr>
              <a:t>49</a:t>
            </a:r>
            <a:r>
              <a:rPr lang="en-US" sz="4800" b="0" i="0" u="none" strike="noStrike" dirty="0">
                <a:solidFill>
                  <a:schemeClr val="bg1"/>
                </a:solidFill>
                <a:effectLst/>
                <a:latin typeface="Narkisim" panose="020E0502050101010101" pitchFamily="34" charset="-79"/>
                <a:cs typeface="Narkisim" panose="020E0502050101010101" pitchFamily="34" charset="-79"/>
              </a:rPr>
              <a:t>(12), 1270–1278. </a:t>
            </a:r>
            <a:r>
              <a:rPr lang="en-US" sz="4800" b="0" i="0" u="none" strike="noStrike" dirty="0">
                <a:solidFill>
                  <a:schemeClr val="bg1"/>
                </a:solidFill>
                <a:effectLst/>
                <a:latin typeface="Narkisim" panose="020E0502050101010101" pitchFamily="34" charset="-79"/>
                <a:cs typeface="Narkisim" panose="020E0502050101010101" pitchFamily="34" charset="-79"/>
                <a:hlinkClick r:id="rId6">
                  <a:extLst>
                    <a:ext uri="{A12FA001-AC4F-418D-AE19-62706E023703}">
                      <ahyp:hlinkClr xmlns:ahyp="http://schemas.microsoft.com/office/drawing/2018/hyperlinkcolor" val="tx"/>
                    </a:ext>
                  </a:extLst>
                </a:hlinkClick>
              </a:rPr>
              <a:t>https://doi.org/10.1111/j.1469-7610.2008.01924.x</a:t>
            </a:r>
            <a:endParaRPr lang="en-US" sz="4800" b="0" i="0" u="none" strike="noStrike" dirty="0">
              <a:solidFill>
                <a:schemeClr val="bg1"/>
              </a:solidFill>
              <a:effectLst/>
              <a:latin typeface="Narkisim" panose="020E0502050101010101" pitchFamily="34" charset="-79"/>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Hickson, F., Davey, C., Reid, D.,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Weatherburn</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P., &amp;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Bourne</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 (2017). Mental health inequalities among gay and bisexual men in England, Scotland and Wales: A large community-based cross-sectional survey.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Public Health (Oxford, England), 39</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(2), 266–273.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7">
                  <a:extLst>
                    <a:ext uri="{A12FA001-AC4F-418D-AE19-62706E023703}">
                      <ahyp:hlinkClr xmlns:ahyp="http://schemas.microsoft.com/office/drawing/2018/hyperlinkcolor" val="tx"/>
                    </a:ext>
                  </a:extLst>
                </a:hlinkClick>
              </a:rPr>
              <a:t>https://doi.org/10.1093/pubmed/fdw021p</a:t>
            </a:r>
            <a:endParaRPr lang="en-US" sz="4800" b="0" i="0" u="none" strike="noStrike" dirty="0">
              <a:solidFill>
                <a:schemeClr val="bg1"/>
              </a:solidFill>
              <a:effectLst/>
              <a:latin typeface="Narkisim" panose="020E0502050101010101" pitchFamily="34" charset="-79"/>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Jackson, S. D., &amp; Mohr, J. J. (2016). Conceptualizing the closet: Differentiating stigma concealment and nondisclosure processes.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Psychology of Sexual Orientation and Gender Diversity, 3</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(1), 80-92.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8">
                  <a:extLst>
                    <a:ext uri="{A12FA001-AC4F-418D-AE19-62706E023703}">
                      <ahyp:hlinkClr xmlns:ahyp="http://schemas.microsoft.com/office/drawing/2018/hyperlinkcolor" val="tx"/>
                    </a:ext>
                  </a:extLst>
                </a:hlinkClick>
              </a:rPr>
              <a:t>https://dx.doi.org/10.1037/sgd0000147</a:t>
            </a:r>
            <a:endParaRPr lang="en-US" sz="4800" b="0" i="0" u="none" strike="noStrike" dirty="0">
              <a:solidFill>
                <a:schemeClr val="bg1"/>
              </a:solidFill>
              <a:effectLst/>
              <a:latin typeface="Narkisim" panose="020E0502050101010101" pitchFamily="34" charset="-79"/>
              <a:cs typeface="Narkisim" panose="020E0502050101010101" pitchFamily="34" charset="-79"/>
            </a:endParaRPr>
          </a:p>
          <a:p>
            <a:pPr marL="1363663" indent="-1363663" algn="l">
              <a:spcAft>
                <a:spcPts val="500"/>
              </a:spcAft>
            </a:pPr>
            <a:r>
              <a:rPr lang="en-US" sz="4800" b="0" i="0" u="none" strike="noStrike" dirty="0" err="1">
                <a:solidFill>
                  <a:schemeClr val="bg1"/>
                </a:solidFill>
                <a:effectLst/>
                <a:latin typeface="Narkisim" panose="020E0502050101010101" pitchFamily="34" charset="-79"/>
                <a:cs typeface="Narkisim" panose="020E0502050101010101" pitchFamily="34" charset="-79"/>
              </a:rPr>
              <a:t>Kapatais</a:t>
            </a:r>
            <a:r>
              <a:rPr lang="en-US" sz="4800" b="0" i="0" u="none" strike="noStrike" dirty="0">
                <a:solidFill>
                  <a:schemeClr val="bg1"/>
                </a:solidFill>
                <a:effectLst/>
                <a:latin typeface="Narkisim" panose="020E0502050101010101" pitchFamily="34" charset="-79"/>
                <a:cs typeface="Narkisim" panose="020E0502050101010101" pitchFamily="34" charset="-79"/>
              </a:rPr>
              <a:t>, A., Williams, A. J., &amp; Townsend, E. (2023). The Mediating Role of Emotion Regulation on Self-harm among Gender Identity and Sexual Orientation Minority (LGBTQ+) Individuals. </a:t>
            </a:r>
            <a:r>
              <a:rPr lang="en-US" sz="4800" b="0" i="1" u="none" strike="noStrike" dirty="0">
                <a:solidFill>
                  <a:schemeClr val="bg1"/>
                </a:solidFill>
                <a:effectLst/>
                <a:latin typeface="Narkisim" panose="020E0502050101010101" pitchFamily="34" charset="-79"/>
                <a:cs typeface="Narkisim" panose="020E0502050101010101" pitchFamily="34" charset="-79"/>
              </a:rPr>
              <a:t>Archives of Suicide Research</a:t>
            </a:r>
            <a:r>
              <a:rPr lang="en-US" sz="4800" b="0" i="0" u="none" strike="noStrike" dirty="0">
                <a:solidFill>
                  <a:schemeClr val="bg1"/>
                </a:solidFill>
                <a:effectLst/>
                <a:latin typeface="Narkisim" panose="020E0502050101010101" pitchFamily="34" charset="-79"/>
                <a:cs typeface="Narkisim" panose="020E0502050101010101" pitchFamily="34" charset="-79"/>
              </a:rPr>
              <a:t>, </a:t>
            </a:r>
            <a:r>
              <a:rPr lang="en-US" sz="4800" b="0" i="1" u="none" strike="noStrike" dirty="0">
                <a:solidFill>
                  <a:schemeClr val="bg1"/>
                </a:solidFill>
                <a:effectLst/>
                <a:latin typeface="Narkisim" panose="020E0502050101010101" pitchFamily="34" charset="-79"/>
                <a:cs typeface="Narkisim" panose="020E0502050101010101" pitchFamily="34" charset="-79"/>
              </a:rPr>
              <a:t>27</a:t>
            </a:r>
            <a:r>
              <a:rPr lang="en-US" sz="4800" b="0" i="0" u="none" strike="noStrike" dirty="0">
                <a:solidFill>
                  <a:schemeClr val="bg1"/>
                </a:solidFill>
                <a:effectLst/>
                <a:latin typeface="Narkisim" panose="020E0502050101010101" pitchFamily="34" charset="-79"/>
                <a:cs typeface="Narkisim" panose="020E0502050101010101" pitchFamily="34" charset="-79"/>
              </a:rPr>
              <a:t>(2), 165–178. </a:t>
            </a:r>
            <a:r>
              <a:rPr lang="en-US" sz="4800" b="0" i="0" u="none" strike="noStrike" dirty="0">
                <a:solidFill>
                  <a:schemeClr val="bg1"/>
                </a:solidFill>
                <a:effectLst/>
                <a:latin typeface="Narkisim" panose="020E0502050101010101" pitchFamily="34" charset="-79"/>
                <a:cs typeface="Narkisim" panose="020E0502050101010101" pitchFamily="34" charset="-79"/>
                <a:hlinkClick r:id="rId9">
                  <a:extLst>
                    <a:ext uri="{A12FA001-AC4F-418D-AE19-62706E023703}">
                      <ahyp:hlinkClr xmlns:ahyp="http://schemas.microsoft.com/office/drawing/2018/hyperlinkcolor" val="tx"/>
                    </a:ext>
                  </a:extLst>
                </a:hlinkClick>
              </a:rPr>
              <a:t>https://doi.org/10.1080/13811118.2022.2064254</a:t>
            </a:r>
            <a:endParaRPr lang="en-US" sz="4800" dirty="0">
              <a:solidFill>
                <a:schemeClr val="bg1"/>
              </a:solidFill>
              <a:latin typeface="Narkisim" panose="020E0502050101010101" pitchFamily="34" charset="-79"/>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Mayfield, W. (2001). The Development of an Internalized Homonegativity Inventory for Gay Men.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Homosexuality, 41</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(2), 53–76.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10">
                  <a:extLst>
                    <a:ext uri="{A12FA001-AC4F-418D-AE19-62706E023703}">
                      <ahyp:hlinkClr xmlns:ahyp="http://schemas.microsoft.com/office/drawing/2018/hyperlinkcolor" val="tx"/>
                    </a:ext>
                  </a:extLst>
                </a:hlinkClick>
              </a:rPr>
              <a:t>https://doi.org/10.1300/J082v41n02_04</a:t>
            </a:r>
            <a:endPar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Ross, L. E., Salway, T., Tarasoff, L. A., MacKay, J. M., Hawkins, B. W., &amp; Fehr, C. P. (2018). Prevalence of depression and anxiety among bisexual people compared to gay, lesbian, and heterosexual individuals: A systematic review and meta-analysis.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The Journal of Sex Research, 55</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(4–5), 435–456.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11">
                  <a:extLst>
                    <a:ext uri="{A12FA001-AC4F-418D-AE19-62706E023703}">
                      <ahyp:hlinkClr xmlns:ahyp="http://schemas.microsoft.com/office/drawing/2018/hyperlinkcolor" val="tx"/>
                    </a:ext>
                  </a:extLst>
                </a:hlinkClick>
              </a:rPr>
              <a:t>https://doi.org/10.1080/00224499.2017.1387755</a:t>
            </a:r>
            <a:endPar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Sowe</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B. J., Taylor, A3 J., &amp; Brown, J. (2017). Religious anti-gay prejudice as a predictor of mental health, abuse, and substance use.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American Journal of Orthopsychiatry, 87</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(6), 690-703.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12">
                  <a:extLst>
                    <a:ext uri="{A12FA001-AC4F-418D-AE19-62706E023703}">
                      <ahyp:hlinkClr xmlns:ahyp="http://schemas.microsoft.com/office/drawing/2018/hyperlinkcolor" val="tx"/>
                    </a:ext>
                  </a:extLst>
                </a:hlinkClick>
              </a:rPr>
              <a:t>https://doi.org/10.1037/ort0000297365</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t>
            </a:r>
            <a:endParaRPr lang="en-US" sz="4800" b="0" i="0" u="none" strike="noStrike" dirty="0">
              <a:solidFill>
                <a:schemeClr val="bg1"/>
              </a:solidFill>
              <a:effectLst/>
              <a:latin typeface="Narkisim" panose="020E0502050101010101" pitchFamily="34" charset="-79"/>
              <a:cs typeface="Narkisim" panose="020E0502050101010101" pitchFamily="34" charset="-79"/>
            </a:endParaRP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Spielberger, C. D. (1983).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Manual for the State-Trait Anxiety Inventory (STAI).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PaloAlto</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CA: Consulting Psychologists Press.</a:t>
            </a:r>
          </a:p>
          <a:p>
            <a:pPr marL="1363663" indent="-1363663">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Stigma consciousness: The psychological legacy of social stereotypes.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Personality and Social Psychology, 76</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(1), 114-128.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13">
                  <a:extLst>
                    <a:ext uri="{A12FA001-AC4F-418D-AE19-62706E023703}">
                      <ahyp:hlinkClr xmlns:ahyp="http://schemas.microsoft.com/office/drawing/2018/hyperlinkcolor" val="tx"/>
                    </a:ext>
                  </a:extLst>
                </a:hlinkClick>
              </a:rPr>
              <a:t>https://dx.doi.org/10.1037/0022-3514.76.1.114</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a:t>
            </a:r>
          </a:p>
          <a:p>
            <a:pPr marL="1363663" marR="0" indent="-1363663">
              <a:lnSpc>
                <a:spcPct val="115000"/>
              </a:lnSpc>
              <a:spcAft>
                <a:spcPts val="500"/>
              </a:spcAft>
            </a:pP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Watson, D., Clark, L. A., &amp;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Tellegen</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 (1988). Development and validation of brief measures of positive and negative Affect: The PANAS Scales.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Journal of Personality and Social Psychology, 54</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(6), 1063–1070.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14">
                  <a:extLst>
                    <a:ext uri="{A12FA001-AC4F-418D-AE19-62706E023703}">
                      <ahyp:hlinkClr xmlns:ahyp="http://schemas.microsoft.com/office/drawing/2018/hyperlinkcolor" val="tx"/>
                    </a:ext>
                  </a:extLst>
                </a:hlinkClick>
              </a:rPr>
              <a:t>https://doi.org/10.1037/0022-3514.54.6.1063</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a:t>
            </a:r>
          </a:p>
          <a:p>
            <a:pPr marL="1363663" indent="-1363663">
              <a:lnSpc>
                <a:spcPct val="115000"/>
              </a:lnSpc>
              <a:spcAft>
                <a:spcPts val="500"/>
              </a:spcAft>
            </a:pP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Wittgens</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C., Fischer, M. M., </a:t>
            </a:r>
            <a:r>
              <a:rPr lang="en-US" sz="4800"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Buspavanich</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P., Theobald, S., Schweizer, K., &amp; Trautmann, S. (2022). Mental health in people with minority sexual orientations: A meta‐analysis of population‐based studies. </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Acta </a:t>
            </a:r>
            <a:r>
              <a:rPr lang="en-US" sz="4800" i="1" dirty="0" err="1">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Psychiatrica</a:t>
            </a:r>
            <a:r>
              <a:rPr lang="en-US" sz="4800" i="1"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 Scandinavica, 145</a:t>
            </a:r>
            <a:r>
              <a:rPr lang="en-US" sz="4800"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rPr>
              <a:t>(4), 357–372. </a:t>
            </a:r>
            <a:r>
              <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hlinkClick r:id="rId15">
                  <a:extLst>
                    <a:ext uri="{A12FA001-AC4F-418D-AE19-62706E023703}">
                      <ahyp:hlinkClr xmlns:ahyp="http://schemas.microsoft.com/office/drawing/2018/hyperlinkcolor" val="tx"/>
                    </a:ext>
                  </a:extLst>
                </a:hlinkClick>
              </a:rPr>
              <a:t>https://doi.org/10.1111/acps.13405</a:t>
            </a:r>
            <a:endParaRPr lang="en-US" sz="4800" u="sng" dirty="0">
              <a:solidFill>
                <a:schemeClr val="bg1"/>
              </a:solidFill>
              <a:effectLst/>
              <a:latin typeface="Narkisim" panose="020E0502050101010101" pitchFamily="34" charset="-79"/>
              <a:ea typeface="Times New Roman" panose="02020603050405020304" pitchFamily="18" charset="0"/>
              <a:cs typeface="Narkisim" panose="020E0502050101010101" pitchFamily="34" charset="-79"/>
            </a:endParaRPr>
          </a:p>
          <a:p>
            <a:pPr marL="1363663" indent="-1363663">
              <a:spcAft>
                <a:spcPts val="500"/>
              </a:spcAft>
            </a:pPr>
            <a:endParaRPr lang="en-US" sz="4800" dirty="0">
              <a:solidFill>
                <a:schemeClr val="bg1"/>
              </a:solidFill>
              <a:latin typeface="Narkisim" panose="020E0502050101010101" pitchFamily="34" charset="-79"/>
              <a:cs typeface="Narkisim" panose="020E0502050101010101" pitchFamily="34" charset="-79"/>
            </a:endParaRPr>
          </a:p>
        </p:txBody>
      </p:sp>
      <p:pic>
        <p:nvPicPr>
          <p:cNvPr id="2" name="Picture 1">
            <a:extLst>
              <a:ext uri="{FF2B5EF4-FFF2-40B4-BE49-F238E27FC236}">
                <a16:creationId xmlns:a16="http://schemas.microsoft.com/office/drawing/2014/main" id="{1B09FB98-554E-9D2B-AF50-B3EE24672E8B}"/>
              </a:ext>
            </a:extLst>
          </p:cNvPr>
          <p:cNvPicPr>
            <a:picLocks noChangeAspect="1"/>
          </p:cNvPicPr>
          <p:nvPr/>
        </p:nvPicPr>
        <p:blipFill>
          <a:blip r:embed="rId16"/>
          <a:stretch>
            <a:fillRect/>
          </a:stretch>
        </p:blipFill>
        <p:spPr>
          <a:xfrm>
            <a:off x="209787" y="290322"/>
            <a:ext cx="10941319" cy="3157088"/>
          </a:xfrm>
          <a:prstGeom prst="rect">
            <a:avLst/>
          </a:prstGeom>
        </p:spPr>
      </p:pic>
      <p:sp>
        <p:nvSpPr>
          <p:cNvPr id="6" name="Rectangle 5">
            <a:extLst>
              <a:ext uri="{FF2B5EF4-FFF2-40B4-BE49-F238E27FC236}">
                <a16:creationId xmlns:a16="http://schemas.microsoft.com/office/drawing/2014/main" id="{B8F3E45E-A530-961E-4D30-03A773562F4C}"/>
              </a:ext>
            </a:extLst>
          </p:cNvPr>
          <p:cNvSpPr/>
          <p:nvPr/>
        </p:nvSpPr>
        <p:spPr>
          <a:xfrm>
            <a:off x="0" y="3712566"/>
            <a:ext cx="32918400" cy="531934"/>
          </a:xfrm>
          <a:prstGeom prst="rect">
            <a:avLst/>
          </a:prstGeom>
          <a:solidFill>
            <a:srgbClr val="B8537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11"/>
          </a:p>
        </p:txBody>
      </p:sp>
      <p:sp>
        <p:nvSpPr>
          <p:cNvPr id="7" name="TextBox 6">
            <a:extLst>
              <a:ext uri="{FF2B5EF4-FFF2-40B4-BE49-F238E27FC236}">
                <a16:creationId xmlns:a16="http://schemas.microsoft.com/office/drawing/2014/main" id="{608DF6F0-90BC-D901-9EE7-B8B0859A0DFF}"/>
              </a:ext>
            </a:extLst>
          </p:cNvPr>
          <p:cNvSpPr txBox="1"/>
          <p:nvPr/>
        </p:nvSpPr>
        <p:spPr>
          <a:xfrm>
            <a:off x="9391651" y="339535"/>
            <a:ext cx="23239251" cy="1938992"/>
          </a:xfrm>
          <a:prstGeom prst="rect">
            <a:avLst/>
          </a:prstGeom>
          <a:noFill/>
        </p:spPr>
        <p:txBody>
          <a:bodyPr wrap="square" rtlCol="0">
            <a:spAutoFit/>
          </a:bodyPr>
          <a:lstStyle/>
          <a:p>
            <a:pPr algn="ctr"/>
            <a:r>
              <a:rPr lang="en-US" sz="6000" dirty="0">
                <a:solidFill>
                  <a:schemeClr val="bg1"/>
                </a:solidFill>
                <a:latin typeface="Narkisim" panose="020E0502050101010101" pitchFamily="34" charset="-79"/>
                <a:cs typeface="Narkisim" panose="020E0502050101010101" pitchFamily="34" charset="-79"/>
              </a:rPr>
              <a:t>Detecting Suicidal Ideation Among LGBTQ+ Individuals: </a:t>
            </a:r>
          </a:p>
          <a:p>
            <a:pPr algn="ctr"/>
            <a:r>
              <a:rPr lang="en-US" sz="6000" dirty="0">
                <a:solidFill>
                  <a:schemeClr val="bg1"/>
                </a:solidFill>
                <a:latin typeface="Narkisim" panose="020E0502050101010101" pitchFamily="34" charset="-79"/>
                <a:cs typeface="Narkisim" panose="020E0502050101010101" pitchFamily="34" charset="-79"/>
              </a:rPr>
              <a:t>Comparing Machine Learning Models</a:t>
            </a:r>
          </a:p>
        </p:txBody>
      </p:sp>
    </p:spTree>
    <p:extLst>
      <p:ext uri="{BB962C8B-B14F-4D97-AF65-F5344CB8AC3E}">
        <p14:creationId xmlns:p14="http://schemas.microsoft.com/office/powerpoint/2010/main" val="11805797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7686</TotalTime>
  <Words>1783</Words>
  <Application>Microsoft Macintosh PowerPoint</Application>
  <PresentationFormat>Custom</PresentationFormat>
  <Paragraphs>172</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Narkisim</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Mary Kate Durka</dc:creator>
  <cp:lastModifiedBy>Mary Kate Durka</cp:lastModifiedBy>
  <cp:revision>14</cp:revision>
  <dcterms:created xsi:type="dcterms:W3CDTF">2024-02-16T01:57:14Z</dcterms:created>
  <dcterms:modified xsi:type="dcterms:W3CDTF">2025-10-01T19:06:50Z</dcterms:modified>
</cp:coreProperties>
</file>