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7"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D278-6DAB-5BAA-CBF8-431BA28732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67D5E-6063-3228-72C5-C88297F20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ED28E-C741-3D1B-1C52-EC8FE9FC77D6}"/>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C896ACD6-D78A-4E17-6099-3E1CA37A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75836-6BE6-5349-6560-0075D2C9769A}"/>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406219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BF75-4D1B-FDB9-61B3-716CC9C982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8AFD28-6C9D-AE5C-50B0-2BAC9EB25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7B49F-DF2C-58BE-E0FE-FA8CA5D9E1B1}"/>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674C8F54-CC8D-2959-C084-C2D58F534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CA346-62B9-6F00-FDB5-7A0AA9D10B3D}"/>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18257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BBF91-B878-491F-6B71-B7BBCC8A5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1C065D-39AE-CE0C-4C65-B8DE707D3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18498-96FB-FA59-E987-E1ADF41D9AA8}"/>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6EE4E484-29FC-8D34-0E9E-A81C4D0B1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4F049-B0DD-070F-7A8C-67A9740AFF7E}"/>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42132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DF1F-9C2E-77F9-022D-7AB3E9006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E53A2-CFFE-C03E-0EB1-EA2F1EF24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47EEC-ED44-FE21-F58B-95B03ED7A566}"/>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5379E3B5-0ACA-D01B-D1F3-D98A9B888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5C4E1-4E8D-5702-FE32-5AF4BA285EEF}"/>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43749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B89E-3D5C-1925-9E11-27DE88086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591EB-FA53-0A05-878D-196EE9D4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6457D-B268-40A6-8F3C-ED30ABA433A4}"/>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F3049670-924D-4043-4A8A-C3280BE88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42531-0365-6F02-14DE-76A9B0A6B8FE}"/>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356857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8392-90E8-26E9-ED04-5D4C5408D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F5BB3-146E-F08F-EC0A-A9C8DB611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AFBFB-9F4C-FA55-5DB3-7467D91BD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B156C-007C-61EA-1C97-008EFD20532F}"/>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6" name="Footer Placeholder 5">
            <a:extLst>
              <a:ext uri="{FF2B5EF4-FFF2-40B4-BE49-F238E27FC236}">
                <a16:creationId xmlns:a16="http://schemas.microsoft.com/office/drawing/2014/main" id="{0398C190-C851-1054-9048-B3EE97CFE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1484B-16C6-3FC0-4A9F-73F6FEDC2EBD}"/>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23939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8DFF-D506-5CEB-E567-A02FB40AB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2DF69-A40A-EB03-BC83-238DB8814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B7C15-332F-E199-1269-26FAC1A3E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0BB105-A1BF-7297-A268-CA08DC9A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ED5E7-58DF-E2BE-E9A0-77F7227750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080B4A-DF69-FEC8-CF61-870839F49FA1}"/>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8" name="Footer Placeholder 7">
            <a:extLst>
              <a:ext uri="{FF2B5EF4-FFF2-40B4-BE49-F238E27FC236}">
                <a16:creationId xmlns:a16="http://schemas.microsoft.com/office/drawing/2014/main" id="{CA54AEAD-61B7-E268-4D6A-CEC770202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D46E33-3E1E-C511-0CC2-B42E90059094}"/>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258627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C8C6-F688-5407-6DBD-5FC2188ADA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E0E6CC-002E-5C02-F7A5-C9F4597DB188}"/>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4" name="Footer Placeholder 3">
            <a:extLst>
              <a:ext uri="{FF2B5EF4-FFF2-40B4-BE49-F238E27FC236}">
                <a16:creationId xmlns:a16="http://schemas.microsoft.com/office/drawing/2014/main" id="{CD1D19CA-76E4-DB33-C3AB-CDBEA59F7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A0B5-10FA-EF65-BC57-DC7B74A0484F}"/>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378374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51F07-433A-36FF-F12A-6B314A1C250D}"/>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3" name="Footer Placeholder 2">
            <a:extLst>
              <a:ext uri="{FF2B5EF4-FFF2-40B4-BE49-F238E27FC236}">
                <a16:creationId xmlns:a16="http://schemas.microsoft.com/office/drawing/2014/main" id="{4ED81E0C-7902-3579-F905-DB29C30F38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3394B6-0E75-0773-ABEE-0E41B0F2A994}"/>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107059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98AA-672A-CB68-B4DE-560911A6A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225A6-3230-3A80-2C80-0565FFCF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BC43B-08E4-D21C-9032-779A25616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3071B-C982-0B71-B4C5-CCE76A5F4AD7}"/>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6" name="Footer Placeholder 5">
            <a:extLst>
              <a:ext uri="{FF2B5EF4-FFF2-40B4-BE49-F238E27FC236}">
                <a16:creationId xmlns:a16="http://schemas.microsoft.com/office/drawing/2014/main" id="{C1841324-009C-69A7-DA51-5BAA1D71B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018ED-64E4-B150-30F0-989E6E0545A2}"/>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230974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DF93-2BD4-9B7A-8102-1DCBE753D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9EB9C9-ECD3-0CA8-7A4A-3957DA59C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C0EF5-AEC8-A162-CDAF-E24FC8771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D00C-C6A5-C660-FC61-6866999063C6}"/>
              </a:ext>
            </a:extLst>
          </p:cNvPr>
          <p:cNvSpPr>
            <a:spLocks noGrp="1"/>
          </p:cNvSpPr>
          <p:nvPr>
            <p:ph type="dt" sz="half" idx="10"/>
          </p:nvPr>
        </p:nvSpPr>
        <p:spPr/>
        <p:txBody>
          <a:bodyPr/>
          <a:lstStyle/>
          <a:p>
            <a:fld id="{657B41C1-7703-4DD2-A7A7-451DB87F49A3}" type="datetimeFigureOut">
              <a:rPr lang="en-US" smtClean="0"/>
              <a:t>5/23/2022</a:t>
            </a:fld>
            <a:endParaRPr lang="en-US"/>
          </a:p>
        </p:txBody>
      </p:sp>
      <p:sp>
        <p:nvSpPr>
          <p:cNvPr id="6" name="Footer Placeholder 5">
            <a:extLst>
              <a:ext uri="{FF2B5EF4-FFF2-40B4-BE49-F238E27FC236}">
                <a16:creationId xmlns:a16="http://schemas.microsoft.com/office/drawing/2014/main" id="{5167D30C-BDC4-BC70-F522-4B6842167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B4942-DD06-CE1E-D0B6-FA193E012EA2}"/>
              </a:ext>
            </a:extLst>
          </p:cNvPr>
          <p:cNvSpPr>
            <a:spLocks noGrp="1"/>
          </p:cNvSpPr>
          <p:nvPr>
            <p:ph type="sldNum" sz="quarter" idx="12"/>
          </p:nvPr>
        </p:nvSpPr>
        <p:spPr/>
        <p:txBody>
          <a:bodyPr/>
          <a:lstStyle/>
          <a:p>
            <a:fld id="{3E229EA2-891A-4C09-ACB2-5A0A7495D455}" type="slidenum">
              <a:rPr lang="en-US" smtClean="0"/>
              <a:t>‹#›</a:t>
            </a:fld>
            <a:endParaRPr lang="en-US"/>
          </a:p>
        </p:txBody>
      </p:sp>
    </p:spTree>
    <p:extLst>
      <p:ext uri="{BB962C8B-B14F-4D97-AF65-F5344CB8AC3E}">
        <p14:creationId xmlns:p14="http://schemas.microsoft.com/office/powerpoint/2010/main" val="331078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0B0B9-552A-A262-69C3-B3DD86CBA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C9C9A9-4412-6125-52BC-CAC2C64F8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F1F7E-85DF-DE7A-89F5-3AF3093E6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41C1-7703-4DD2-A7A7-451DB87F49A3}" type="datetimeFigureOut">
              <a:rPr lang="en-US" smtClean="0"/>
              <a:t>5/23/2022</a:t>
            </a:fld>
            <a:endParaRPr lang="en-US"/>
          </a:p>
        </p:txBody>
      </p:sp>
      <p:sp>
        <p:nvSpPr>
          <p:cNvPr id="5" name="Footer Placeholder 4">
            <a:extLst>
              <a:ext uri="{FF2B5EF4-FFF2-40B4-BE49-F238E27FC236}">
                <a16:creationId xmlns:a16="http://schemas.microsoft.com/office/drawing/2014/main" id="{03DF83F8-8714-D316-A869-271516664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A93ED2-5419-966C-8FC4-DC76AB944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9EA2-891A-4C09-ACB2-5A0A7495D455}" type="slidenum">
              <a:rPr lang="en-US" smtClean="0"/>
              <a:t>‹#›</a:t>
            </a:fld>
            <a:endParaRPr lang="en-US"/>
          </a:p>
        </p:txBody>
      </p:sp>
    </p:spTree>
    <p:extLst>
      <p:ext uri="{BB962C8B-B14F-4D97-AF65-F5344CB8AC3E}">
        <p14:creationId xmlns:p14="http://schemas.microsoft.com/office/powerpoint/2010/main" val="211243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87EC60E1-175E-3D43-932B-EC827763F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393309"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5" name="Title 1">
            <a:extLst>
              <a:ext uri="{FF2B5EF4-FFF2-40B4-BE49-F238E27FC236}">
                <a16:creationId xmlns:a16="http://schemas.microsoft.com/office/drawing/2014/main" id="{51E16176-7264-44C3-58D2-A068CFFF2237}"/>
              </a:ext>
            </a:extLst>
          </p:cNvPr>
          <p:cNvSpPr>
            <a:spLocks noGrp="1"/>
          </p:cNvSpPr>
          <p:nvPr>
            <p:ph type="ctrTitle"/>
          </p:nvPr>
        </p:nvSpPr>
        <p:spPr>
          <a:xfrm>
            <a:off x="649271" y="4615840"/>
            <a:ext cx="3885141" cy="1526741"/>
          </a:xfrm>
        </p:spPr>
        <p:txBody>
          <a:bodyPr vert="horz" lIns="91440" tIns="45720" rIns="91440" bIns="45720" rtlCol="0" anchor="ctr">
            <a:normAutofit/>
          </a:bodyPr>
          <a:lstStyle/>
          <a:p>
            <a:pPr algn="r"/>
            <a:r>
              <a:rPr lang="en-US" sz="3000" dirty="0">
                <a:solidFill>
                  <a:schemeClr val="bg1"/>
                </a:solidFill>
                <a:latin typeface="Futura Lt BT" panose="020B0402020204020303" pitchFamily="34" charset="0"/>
              </a:rPr>
              <a:t>Card Security Door LOCK</a:t>
            </a:r>
          </a:p>
        </p:txBody>
      </p:sp>
      <p:pic>
        <p:nvPicPr>
          <p:cNvPr id="6" name="Picture 5" descr="Text, logo&#10;&#10;Description automatically generated">
            <a:extLst>
              <a:ext uri="{FF2B5EF4-FFF2-40B4-BE49-F238E27FC236}">
                <a16:creationId xmlns:a16="http://schemas.microsoft.com/office/drawing/2014/main" id="{EF687A66-03CC-5A0F-AD72-A5C0BD262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9" y="488304"/>
            <a:ext cx="3392629" cy="726163"/>
          </a:xfrm>
          <a:prstGeom prst="rect">
            <a:avLst/>
          </a:prstGeom>
        </p:spPr>
      </p:pic>
      <p:pic>
        <p:nvPicPr>
          <p:cNvPr id="7" name="Picture 2" descr="Card Key Opening Door Stock Photo - Download Image Now - iStock">
            <a:extLst>
              <a:ext uri="{FF2B5EF4-FFF2-40B4-BE49-F238E27FC236}">
                <a16:creationId xmlns:a16="http://schemas.microsoft.com/office/drawing/2014/main" id="{E37CEBEC-4EA3-0147-A92E-8E96BA2F56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1737" y="387171"/>
            <a:ext cx="5546955" cy="36887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2">
            <a:extLst>
              <a:ext uri="{FF2B5EF4-FFF2-40B4-BE49-F238E27FC236}">
                <a16:creationId xmlns:a16="http://schemas.microsoft.com/office/drawing/2014/main" id="{4DECDC0E-0183-89C6-00DC-CC50720B17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552EE64-5CC1-F9CA-61BA-9395D77C187B}"/>
              </a:ext>
            </a:extLst>
          </p:cNvPr>
          <p:cNvSpPr>
            <a:spLocks noGrp="1"/>
          </p:cNvSpPr>
          <p:nvPr>
            <p:ph type="subTitle" idx="1"/>
          </p:nvPr>
        </p:nvSpPr>
        <p:spPr>
          <a:xfrm>
            <a:off x="4945337" y="4615840"/>
            <a:ext cx="6609921" cy="1526741"/>
          </a:xfrm>
        </p:spPr>
        <p:txBody>
          <a:bodyPr vert="horz" lIns="91440" tIns="45720" rIns="91440" bIns="45720" rtlCol="0" anchor="ctr">
            <a:normAutofit/>
          </a:bodyPr>
          <a:lstStyle/>
          <a:p>
            <a:pPr indent="-228594" algn="l">
              <a:buFont typeface="Arial" panose="020B0604020202020204" pitchFamily="34" charset="0"/>
              <a:buChar char="•"/>
            </a:pPr>
            <a:r>
              <a:rPr lang="en-US" sz="1900" b="1" dirty="0">
                <a:solidFill>
                  <a:schemeClr val="bg1"/>
                </a:solidFill>
                <a:latin typeface="Futura Lt BT" panose="020B0402020204020303" pitchFamily="34" charset="0"/>
              </a:rPr>
              <a:t>Prepared by:</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Mary-Lynn El hayek    | 191359</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Jean </a:t>
            </a:r>
            <a:r>
              <a:rPr lang="en-US" sz="1900" cap="all" spc="300" dirty="0" err="1">
                <a:solidFill>
                  <a:schemeClr val="bg1"/>
                </a:solidFill>
                <a:latin typeface="Futura Lt BT" panose="020B0402020204020303" pitchFamily="34" charset="0"/>
              </a:rPr>
              <a:t>abi</a:t>
            </a:r>
            <a:r>
              <a:rPr lang="en-US" sz="1900" cap="all" spc="300" dirty="0">
                <a:solidFill>
                  <a:schemeClr val="bg1"/>
                </a:solidFill>
                <a:latin typeface="Futura Lt BT" panose="020B0402020204020303" pitchFamily="34" charset="0"/>
              </a:rPr>
              <a:t> </a:t>
            </a:r>
            <a:r>
              <a:rPr lang="en-US" sz="1900" cap="all" spc="300" dirty="0" err="1">
                <a:solidFill>
                  <a:schemeClr val="bg1"/>
                </a:solidFill>
                <a:latin typeface="Futura Lt BT" panose="020B0402020204020303" pitchFamily="34" charset="0"/>
              </a:rPr>
              <a:t>hanna</a:t>
            </a:r>
            <a:r>
              <a:rPr lang="en-US" sz="1900" cap="all" spc="300" dirty="0">
                <a:solidFill>
                  <a:schemeClr val="bg1"/>
                </a:solidFill>
                <a:latin typeface="Futura Lt BT" panose="020B0402020204020303" pitchFamily="34" charset="0"/>
              </a:rPr>
              <a:t>	| 202429</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Theresa </a:t>
            </a:r>
            <a:r>
              <a:rPr lang="en-US" sz="1900" cap="all" spc="300" dirty="0" err="1">
                <a:solidFill>
                  <a:schemeClr val="bg1"/>
                </a:solidFill>
                <a:latin typeface="Futura Lt BT" panose="020B0402020204020303" pitchFamily="34" charset="0"/>
              </a:rPr>
              <a:t>akkawI</a:t>
            </a:r>
            <a:r>
              <a:rPr lang="en-US" sz="1900" cap="all" spc="300" dirty="0">
                <a:solidFill>
                  <a:schemeClr val="bg1"/>
                </a:solidFill>
                <a:latin typeface="Futura Lt BT" panose="020B0402020204020303" pitchFamily="34" charset="0"/>
              </a:rPr>
              <a:t>	| 202450</a:t>
            </a:r>
            <a:endParaRPr lang="en-US" sz="1900" dirty="0">
              <a:solidFill>
                <a:schemeClr val="bg1"/>
              </a:solidFill>
              <a:latin typeface="Futura Lt BT" panose="020B0402020204020303" pitchFamily="34" charset="0"/>
            </a:endParaRPr>
          </a:p>
        </p:txBody>
      </p:sp>
      <p:sp>
        <p:nvSpPr>
          <p:cNvPr id="10" name="Title 1">
            <a:extLst>
              <a:ext uri="{FF2B5EF4-FFF2-40B4-BE49-F238E27FC236}">
                <a16:creationId xmlns:a16="http://schemas.microsoft.com/office/drawing/2014/main" id="{C01682F5-7F00-D28A-3671-1A33FFD443FE}"/>
              </a:ext>
            </a:extLst>
          </p:cNvPr>
          <p:cNvSpPr txBox="1">
            <a:spLocks/>
          </p:cNvSpPr>
          <p:nvPr/>
        </p:nvSpPr>
        <p:spPr>
          <a:xfrm>
            <a:off x="479619" y="2395958"/>
            <a:ext cx="2859109" cy="1475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500" b="1" u="sng" spc="300" dirty="0">
                <a:solidFill>
                  <a:srgbClr val="000000"/>
                </a:solidFill>
                <a:latin typeface="Futura Lt BT" panose="020B0402020204020303" pitchFamily="34" charset="0"/>
              </a:rPr>
              <a:t>Supervisor:</a:t>
            </a:r>
          </a:p>
          <a:p>
            <a:pPr algn="l">
              <a:spcAft>
                <a:spcPts val="600"/>
              </a:spcAft>
            </a:pPr>
            <a:r>
              <a:rPr lang="en-US" sz="1500" spc="300" dirty="0">
                <a:latin typeface="Futura Lt BT" panose="020B0402020204020303" pitchFamily="34" charset="0"/>
                <a:cs typeface="Times New Roman" panose="02020603050405020304" pitchFamily="18" charset="0"/>
              </a:rPr>
              <a:t>Jean-Marie El Bacha</a:t>
            </a:r>
          </a:p>
          <a:p>
            <a:pPr algn="l">
              <a:spcAft>
                <a:spcPts val="600"/>
              </a:spcAft>
            </a:pPr>
            <a:endParaRPr lang="en-US" sz="1500" b="1" u="sng" spc="300" dirty="0">
              <a:solidFill>
                <a:srgbClr val="000000"/>
              </a:solidFill>
              <a:latin typeface="Futura Lt BT" panose="020B0402020204020303" pitchFamily="34" charset="0"/>
            </a:endParaRPr>
          </a:p>
          <a:p>
            <a:pPr algn="l">
              <a:spcAft>
                <a:spcPts val="600"/>
              </a:spcAft>
            </a:pPr>
            <a:r>
              <a:rPr lang="en-US" sz="1500" b="1" u="sng" spc="300" dirty="0">
                <a:solidFill>
                  <a:srgbClr val="000000"/>
                </a:solidFill>
                <a:latin typeface="Futura Lt BT" panose="020B0402020204020303" pitchFamily="34" charset="0"/>
              </a:rPr>
              <a:t>Professor</a:t>
            </a:r>
            <a:r>
              <a:rPr lang="en-US" sz="1500" b="1" u="sng" spc="300" dirty="0">
                <a:solidFill>
                  <a:srgbClr val="000000"/>
                </a:solidFill>
                <a:latin typeface="Futura Lt BT" panose="020B0402020204020303" pitchFamily="34" charset="0"/>
                <a:cs typeface="Times New Roman" panose="02020603050405020304" pitchFamily="18" charset="0"/>
              </a:rPr>
              <a:t>:</a:t>
            </a:r>
          </a:p>
          <a:p>
            <a:pPr algn="l">
              <a:spcAft>
                <a:spcPts val="600"/>
              </a:spcAft>
            </a:pPr>
            <a:r>
              <a:rPr lang="en-US" sz="1500" spc="300" dirty="0">
                <a:solidFill>
                  <a:srgbClr val="000000"/>
                </a:solidFill>
                <a:latin typeface="Futura Lt BT" panose="020B0402020204020303" pitchFamily="34" charset="0"/>
                <a:cs typeface="Times New Roman" panose="02020603050405020304" pitchFamily="18" charset="0"/>
              </a:rPr>
              <a:t>DR. Rayan Mina</a:t>
            </a:r>
            <a:endParaRPr lang="en-US" sz="1500" spc="300" dirty="0">
              <a:latin typeface="Futura Lt BT" panose="020B0402020204020303" pitchFamily="34" charset="0"/>
              <a:cs typeface="Times New Roman" panose="02020603050405020304" pitchFamily="18" charset="0"/>
            </a:endParaRPr>
          </a:p>
        </p:txBody>
      </p:sp>
      <p:pic>
        <p:nvPicPr>
          <p:cNvPr id="11" name="Picture 4">
            <a:extLst>
              <a:ext uri="{FF2B5EF4-FFF2-40B4-BE49-F238E27FC236}">
                <a16:creationId xmlns:a16="http://schemas.microsoft.com/office/drawing/2014/main" id="{297F6981-B5CC-7DA3-8AD0-88F81F5A7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949" y="387171"/>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5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38">
            <a:extLst>
              <a:ext uri="{FF2B5EF4-FFF2-40B4-BE49-F238E27FC236}">
                <a16:creationId xmlns:a16="http://schemas.microsoft.com/office/drawing/2014/main" id="{AE5FC71A-4A82-F7C9-5A81-464CDF6DD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88F1925C-95D6-9CB7-1ADC-4638432DAC17}"/>
              </a:ext>
            </a:extLst>
          </p:cNvPr>
          <p:cNvSpPr txBox="1">
            <a:spLocks/>
          </p:cNvSpPr>
          <p:nvPr/>
        </p:nvSpPr>
        <p:spPr>
          <a:xfrm>
            <a:off x="453189" y="4288545"/>
            <a:ext cx="4708091" cy="67597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spc="300">
                <a:latin typeface="Futura Lt BT" panose="020B0402020204020303" pitchFamily="34" charset="0"/>
              </a:rPr>
              <a:t>Description du fonctionnement du projet</a:t>
            </a:r>
            <a:endParaRPr lang="en-US" sz="2500" spc="300" dirty="0">
              <a:latin typeface="Futura Lt BT" panose="020B0402020204020303" pitchFamily="34" charset="0"/>
            </a:endParaRPr>
          </a:p>
        </p:txBody>
      </p:sp>
      <p:sp>
        <p:nvSpPr>
          <p:cNvPr id="4" name="TextBox 3">
            <a:extLst>
              <a:ext uri="{FF2B5EF4-FFF2-40B4-BE49-F238E27FC236}">
                <a16:creationId xmlns:a16="http://schemas.microsoft.com/office/drawing/2014/main" id="{1D91A960-C046-7986-9A13-4E2B2E765A48}"/>
              </a:ext>
            </a:extLst>
          </p:cNvPr>
          <p:cNvSpPr txBox="1"/>
          <p:nvPr/>
        </p:nvSpPr>
        <p:spPr>
          <a:xfrm>
            <a:off x="453190" y="2216332"/>
            <a:ext cx="3082567" cy="1569660"/>
          </a:xfrm>
          <a:prstGeom prst="rect">
            <a:avLst/>
          </a:prstGeom>
          <a:noFill/>
        </p:spPr>
        <p:txBody>
          <a:bodyPr wrap="square">
            <a:spAutoFit/>
          </a:bodyPr>
          <a:lstStyle/>
          <a:p>
            <a:r>
              <a:rPr lang="en-US" sz="4800" spc="300" dirty="0">
                <a:latin typeface="Futura Lt BT" panose="020B0402020204020303" pitchFamily="34" charset="0"/>
                <a:ea typeface="+mj-ea"/>
                <a:cs typeface="+mj-cs"/>
              </a:rPr>
              <a:t>Software Flowchart</a:t>
            </a:r>
            <a:endParaRPr lang="en-US" sz="4800" dirty="0">
              <a:latin typeface="Futura Lt BT" panose="020B0402020204020303" pitchFamily="34" charset="0"/>
            </a:endParaRPr>
          </a:p>
        </p:txBody>
      </p:sp>
      <p:pic>
        <p:nvPicPr>
          <p:cNvPr id="5" name="Picture 4">
            <a:extLst>
              <a:ext uri="{FF2B5EF4-FFF2-40B4-BE49-F238E27FC236}">
                <a16:creationId xmlns:a16="http://schemas.microsoft.com/office/drawing/2014/main" id="{735FE79D-F483-1A94-F9B1-1DB227E0361C}"/>
              </a:ext>
            </a:extLst>
          </p:cNvPr>
          <p:cNvPicPr>
            <a:picLocks noChangeAspect="1"/>
          </p:cNvPicPr>
          <p:nvPr/>
        </p:nvPicPr>
        <p:blipFill>
          <a:blip r:embed="rId2"/>
          <a:stretch>
            <a:fillRect/>
          </a:stretch>
        </p:blipFill>
        <p:spPr>
          <a:xfrm>
            <a:off x="5289349" y="201554"/>
            <a:ext cx="6700363" cy="6454895"/>
          </a:xfrm>
          <a:prstGeom prst="rect">
            <a:avLst/>
          </a:prstGeom>
        </p:spPr>
      </p:pic>
      <p:pic>
        <p:nvPicPr>
          <p:cNvPr id="6" name="Picture 4">
            <a:extLst>
              <a:ext uri="{FF2B5EF4-FFF2-40B4-BE49-F238E27FC236}">
                <a16:creationId xmlns:a16="http://schemas.microsoft.com/office/drawing/2014/main" id="{803B16E9-72AE-6B85-A350-C0D84E82C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91" y="728049"/>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46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913F-E4D2-17B2-E149-9EB1B7DAC92C}"/>
              </a:ext>
            </a:extLst>
          </p:cNvPr>
          <p:cNvSpPr txBox="1">
            <a:spLocks/>
          </p:cNvSpPr>
          <p:nvPr/>
        </p:nvSpPr>
        <p:spPr>
          <a:xfrm>
            <a:off x="838201" y="365126"/>
            <a:ext cx="2399675" cy="8940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Futura Lt BT" panose="020B0402020204020303" pitchFamily="34" charset="0"/>
              </a:rPr>
              <a:t>Résultats</a:t>
            </a:r>
            <a:endParaRPr lang="en-US" dirty="0">
              <a:latin typeface="Futura Lt BT" panose="020B0402020204020303" pitchFamily="34" charset="0"/>
            </a:endParaRPr>
          </a:p>
        </p:txBody>
      </p:sp>
      <p:pic>
        <p:nvPicPr>
          <p:cNvPr id="3" name="Picture 2" descr="A picture containing text, electronics&#10;&#10;Description automatically generated">
            <a:extLst>
              <a:ext uri="{FF2B5EF4-FFF2-40B4-BE49-F238E27FC236}">
                <a16:creationId xmlns:a16="http://schemas.microsoft.com/office/drawing/2014/main" id="{BE127CF7-41EE-9B42-2394-133CD95DD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71" y="1469037"/>
            <a:ext cx="10599747" cy="5023839"/>
          </a:xfrm>
          <a:prstGeom prst="rect">
            <a:avLst/>
          </a:prstGeom>
        </p:spPr>
      </p:pic>
      <p:pic>
        <p:nvPicPr>
          <p:cNvPr id="4" name="Picture 4">
            <a:extLst>
              <a:ext uri="{FF2B5EF4-FFF2-40B4-BE49-F238E27FC236}">
                <a16:creationId xmlns:a16="http://schemas.microsoft.com/office/drawing/2014/main" id="{38C341B3-AD8A-21F7-EAD2-60011F2BA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3386" y="365126"/>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49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544B76F0-56C9-16DB-C9D9-9C47D3767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54C621C-0AAA-8ADA-82E0-238F30B3ED03}"/>
              </a:ext>
            </a:extLst>
          </p:cNvPr>
          <p:cNvSpPr txBox="1">
            <a:spLocks/>
          </p:cNvSpPr>
          <p:nvPr/>
        </p:nvSpPr>
        <p:spPr>
          <a:xfrm>
            <a:off x="640080" y="4777741"/>
            <a:ext cx="3399837" cy="14121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spc="300">
                <a:latin typeface="Futura Lt BT" panose="020B0402020204020303" pitchFamily="34" charset="0"/>
              </a:rPr>
              <a:t>Problems Rencontrés</a:t>
            </a:r>
            <a:endParaRPr lang="en-US" sz="3400" spc="300" dirty="0">
              <a:latin typeface="Futura Lt BT" panose="020B0402020204020303" pitchFamily="34" charset="0"/>
            </a:endParaRPr>
          </a:p>
        </p:txBody>
      </p:sp>
      <p:pic>
        <p:nvPicPr>
          <p:cNvPr id="4" name="Picture 2" descr="Most Common Business Intelligence Problems | 2,500 User Responses">
            <a:extLst>
              <a:ext uri="{FF2B5EF4-FFF2-40B4-BE49-F238E27FC236}">
                <a16:creationId xmlns:a16="http://schemas.microsoft.com/office/drawing/2014/main" id="{4446C652-9A68-AFE6-92E5-63010A56AE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3" r="1" b="31883"/>
          <a:stretch/>
        </p:blipFill>
        <p:spPr bwMode="auto">
          <a:xfrm>
            <a:off x="21" y="11"/>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5" name="sketch line">
            <a:extLst>
              <a:ext uri="{FF2B5EF4-FFF2-40B4-BE49-F238E27FC236}">
                <a16:creationId xmlns:a16="http://schemas.microsoft.com/office/drawing/2014/main" id="{3A9D7927-8E4A-F231-F22E-1CCCBFED3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661305" y="5468207"/>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863A3BC-A9A1-655D-D295-6180B6128F49}"/>
              </a:ext>
            </a:extLst>
          </p:cNvPr>
          <p:cNvSpPr txBox="1">
            <a:spLocks/>
          </p:cNvSpPr>
          <p:nvPr/>
        </p:nvSpPr>
        <p:spPr>
          <a:xfrm>
            <a:off x="4654293" y="4777741"/>
            <a:ext cx="6897627" cy="1399223"/>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latin typeface="Futura Lt BT" panose="020B0402020204020303" pitchFamily="34" charset="0"/>
              </a:rPr>
              <a:t>Manipuler et comprendre le fonctionnemet de l’EEPROM </a:t>
            </a:r>
            <a:r>
              <a:rPr lang="fr-FR" sz="2200">
                <a:latin typeface="Futura Lt BT" panose="020B0402020204020303" pitchFamily="34" charset="0"/>
              </a:rPr>
              <a:t>a pris un peu plus de temps que prévu.</a:t>
            </a:r>
            <a:endParaRPr lang="en-US" sz="2200" dirty="0">
              <a:latin typeface="Futura Lt BT" panose="020B0402020204020303" pitchFamily="34" charset="0"/>
            </a:endParaRPr>
          </a:p>
        </p:txBody>
      </p:sp>
      <p:pic>
        <p:nvPicPr>
          <p:cNvPr id="7" name="Picture 4">
            <a:extLst>
              <a:ext uri="{FF2B5EF4-FFF2-40B4-BE49-F238E27FC236}">
                <a16:creationId xmlns:a16="http://schemas.microsoft.com/office/drawing/2014/main" id="{C4FD240A-A3D1-D73F-284A-384F48E0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 logo&#10;&#10;Description automatically generated">
            <a:extLst>
              <a:ext uri="{FF2B5EF4-FFF2-40B4-BE49-F238E27FC236}">
                <a16:creationId xmlns:a16="http://schemas.microsoft.com/office/drawing/2014/main" id="{40CCF7B3-E8C9-4BA6-2022-960AB07CF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619" y="488304"/>
            <a:ext cx="3392629" cy="726163"/>
          </a:xfrm>
          <a:prstGeom prst="rect">
            <a:avLst/>
          </a:prstGeom>
        </p:spPr>
      </p:pic>
    </p:spTree>
    <p:extLst>
      <p:ext uri="{BB962C8B-B14F-4D97-AF65-F5344CB8AC3E}">
        <p14:creationId xmlns:p14="http://schemas.microsoft.com/office/powerpoint/2010/main" val="382592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DC3621-2CD9-D098-7358-5755DAC51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461152-3F8D-88B3-1476-211E0F85F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a:solidFill>
                <a:prstClr val="white"/>
              </a:solidFill>
              <a:latin typeface="Calibri" panose="020F0502020204030204"/>
            </a:endParaRPr>
          </a:p>
        </p:txBody>
      </p:sp>
      <p:sp useBgFill="1">
        <p:nvSpPr>
          <p:cNvPr id="11" name="Freeform: Shape 10">
            <a:extLst>
              <a:ext uri="{FF2B5EF4-FFF2-40B4-BE49-F238E27FC236}">
                <a16:creationId xmlns:a16="http://schemas.microsoft.com/office/drawing/2014/main" id="{3903DC02-FF81-FC0D-3306-75E02C628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Title 1">
            <a:extLst>
              <a:ext uri="{FF2B5EF4-FFF2-40B4-BE49-F238E27FC236}">
                <a16:creationId xmlns:a16="http://schemas.microsoft.com/office/drawing/2014/main" id="{0645853F-A012-AB11-21CB-94888E16021D}"/>
              </a:ext>
            </a:extLst>
          </p:cNvPr>
          <p:cNvSpPr txBox="1">
            <a:spLocks/>
          </p:cNvSpPr>
          <p:nvPr/>
        </p:nvSpPr>
        <p:spPr>
          <a:xfrm>
            <a:off x="448056" y="859536"/>
            <a:ext cx="4832803" cy="12435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a:latin typeface="Futura Lt BT" panose="020B0402020204020303" pitchFamily="34" charset="0"/>
              </a:rPr>
              <a:t>Améliorations possibles</a:t>
            </a:r>
            <a:endParaRPr lang="en-US" sz="3400" dirty="0">
              <a:latin typeface="Futura Lt BT" panose="020B0402020204020303" pitchFamily="34" charset="0"/>
            </a:endParaRPr>
          </a:p>
        </p:txBody>
      </p:sp>
      <p:sp>
        <p:nvSpPr>
          <p:cNvPr id="13" name="Rectangle 12">
            <a:extLst>
              <a:ext uri="{FF2B5EF4-FFF2-40B4-BE49-F238E27FC236}">
                <a16:creationId xmlns:a16="http://schemas.microsoft.com/office/drawing/2014/main" id="{9016CEB7-B502-00C1-92DA-0EF486ECA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1521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4" name="Rectangle 13">
            <a:extLst>
              <a:ext uri="{FF2B5EF4-FFF2-40B4-BE49-F238E27FC236}">
                <a16:creationId xmlns:a16="http://schemas.microsoft.com/office/drawing/2014/main" id="{BBA8074D-8C2F-B7AA-CB0C-618822B6B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E13CE053-66EE-091F-EBDD-DC0F6E482D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Content Placeholder 2">
            <a:extLst>
              <a:ext uri="{FF2B5EF4-FFF2-40B4-BE49-F238E27FC236}">
                <a16:creationId xmlns:a16="http://schemas.microsoft.com/office/drawing/2014/main" id="{CB062026-F3C9-2E47-95C8-FDDCF7D0BDC8}"/>
              </a:ext>
            </a:extLst>
          </p:cNvPr>
          <p:cNvSpPr txBox="1">
            <a:spLocks/>
          </p:cNvSpPr>
          <p:nvPr/>
        </p:nvSpPr>
        <p:spPr>
          <a:xfrm>
            <a:off x="448056" y="2567966"/>
            <a:ext cx="11250608" cy="366435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latin typeface="Futura Lt BT" panose="020B0402020204020303" pitchFamily="34" charset="0"/>
              </a:rPr>
              <a:t>Installez de nouveaux moyens d'authentification autres que la RFID, optez pour l'identification biométrique par exemple.</a:t>
            </a:r>
          </a:p>
          <a:p>
            <a:r>
              <a:rPr lang="fr-FR" sz="2000" dirty="0">
                <a:latin typeface="Futura Lt BT" panose="020B0402020204020303" pitchFamily="34" charset="0"/>
              </a:rPr>
              <a:t>Chaque fois que quelqu'un ouvre la porte, envoyez un courriel à son téléphone contenant son nom, la date et l'heure d'accès.</a:t>
            </a:r>
          </a:p>
          <a:p>
            <a:r>
              <a:rPr lang="fr-FR" sz="2000" dirty="0">
                <a:latin typeface="Futura Lt BT" panose="020B0402020204020303" pitchFamily="34" charset="0"/>
              </a:rPr>
              <a:t>Lorsqu'une personne dépasse la limite de 3 essais non réussis, un message d'avertissement est envoyé à son téléphone via E-mail.</a:t>
            </a:r>
          </a:p>
          <a:p>
            <a:r>
              <a:rPr lang="fr-FR" sz="2000" dirty="0">
                <a:latin typeface="Futura Lt BT" panose="020B0402020204020303" pitchFamily="34" charset="0"/>
              </a:rPr>
              <a:t>Au cas où la carte de l'utilisateur est endommagée, prévoyez un système d'authentification de secours, par exemple en ajoutant un clavier pour lui permettre de saisir son ID de travail et son mot de passe. Ou, en lui envoyant un e-mail de confirmation sur son téléphone qui déverrouille la porte lorsqu'il saisit ses informations d'identification à distance.</a:t>
            </a:r>
          </a:p>
          <a:p>
            <a:r>
              <a:rPr lang="fr-FR" sz="2000" dirty="0">
                <a:latin typeface="Futura Lt BT" panose="020B0402020204020303" pitchFamily="34" charset="0"/>
              </a:rPr>
              <a:t>Pour une sécurité renforcée, appliquer  la 2-steps </a:t>
            </a:r>
            <a:r>
              <a:rPr lang="fr-FR" sz="2000" dirty="0" err="1">
                <a:latin typeface="Futura Lt BT" panose="020B0402020204020303" pitchFamily="34" charset="0"/>
              </a:rPr>
              <a:t>authentication</a:t>
            </a:r>
            <a:r>
              <a:rPr lang="fr-FR" sz="2000" dirty="0">
                <a:latin typeface="Futura Lt BT" panose="020B0402020204020303" pitchFamily="34" charset="0"/>
              </a:rPr>
              <a:t> à partir des méthodes énumérées précédemment</a:t>
            </a:r>
          </a:p>
          <a:p>
            <a:endParaRPr lang="fr-FR" sz="2000" dirty="0">
              <a:latin typeface="Futura Lt BT" panose="020B0402020204020303" pitchFamily="34" charset="0"/>
            </a:endParaRPr>
          </a:p>
        </p:txBody>
      </p:sp>
      <p:pic>
        <p:nvPicPr>
          <p:cNvPr id="17" name="Picture 4">
            <a:extLst>
              <a:ext uri="{FF2B5EF4-FFF2-40B4-BE49-F238E27FC236}">
                <a16:creationId xmlns:a16="http://schemas.microsoft.com/office/drawing/2014/main" id="{CC94B97C-E4B3-CE2E-4CDD-F5E34DE59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9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D59CA4-EDAD-1FD3-7A45-0F12F431EA08}"/>
              </a:ext>
            </a:extLst>
          </p:cNvPr>
          <p:cNvSpPr txBox="1">
            <a:spLocks/>
          </p:cNvSpPr>
          <p:nvPr/>
        </p:nvSpPr>
        <p:spPr>
          <a:xfrm>
            <a:off x="1928768" y="2505164"/>
            <a:ext cx="7945073" cy="6443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Futura Lt BT" panose="020B0402020204020303" pitchFamily="34" charset="0"/>
              </a:rPr>
              <a:t>Check our final code on GitHub:</a:t>
            </a:r>
          </a:p>
        </p:txBody>
      </p:sp>
      <p:sp>
        <p:nvSpPr>
          <p:cNvPr id="5" name="Content Placeholder 2">
            <a:extLst>
              <a:ext uri="{FF2B5EF4-FFF2-40B4-BE49-F238E27FC236}">
                <a16:creationId xmlns:a16="http://schemas.microsoft.com/office/drawing/2014/main" id="{FA3CB255-EC87-205D-B308-401AE0848802}"/>
              </a:ext>
            </a:extLst>
          </p:cNvPr>
          <p:cNvSpPr txBox="1">
            <a:spLocks/>
          </p:cNvSpPr>
          <p:nvPr/>
        </p:nvSpPr>
        <p:spPr>
          <a:xfrm>
            <a:off x="838200" y="3708443"/>
            <a:ext cx="10515600" cy="951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70C0"/>
                </a:solidFill>
                <a:latin typeface="Futura Lt BT" panose="020B0402020204020303" pitchFamily="34" charset="0"/>
              </a:rPr>
              <a:t>https://github.com/marylynnhayek/Card_Door_Security_Locker_Arduino_Mega_2560_RFID/tree/main</a:t>
            </a:r>
          </a:p>
        </p:txBody>
      </p:sp>
      <p:pic>
        <p:nvPicPr>
          <p:cNvPr id="6" name="Picture 4">
            <a:extLst>
              <a:ext uri="{FF2B5EF4-FFF2-40B4-BE49-F238E27FC236}">
                <a16:creationId xmlns:a16="http://schemas.microsoft.com/office/drawing/2014/main" id="{3A3973FB-4684-0AD2-C351-132E6EA99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 logo&#10;&#10;Description automatically generated">
            <a:extLst>
              <a:ext uri="{FF2B5EF4-FFF2-40B4-BE49-F238E27FC236}">
                <a16:creationId xmlns:a16="http://schemas.microsoft.com/office/drawing/2014/main" id="{6C1156D0-D7FE-D72C-76A6-E236ABA5A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29" y="723498"/>
            <a:ext cx="3392629" cy="726163"/>
          </a:xfrm>
          <a:prstGeom prst="rect">
            <a:avLst/>
          </a:prstGeom>
        </p:spPr>
      </p:pic>
      <p:pic>
        <p:nvPicPr>
          <p:cNvPr id="8" name="Picture 4" descr="GitHub Logo, history, meaning, symbol, PNG">
            <a:extLst>
              <a:ext uri="{FF2B5EF4-FFF2-40B4-BE49-F238E27FC236}">
                <a16:creationId xmlns:a16="http://schemas.microsoft.com/office/drawing/2014/main" id="{ADC385C5-2C03-2018-E8ED-0A8548D7BC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05" y="2389176"/>
            <a:ext cx="1394437" cy="78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227AA01-126F-B6C4-3B31-39C9964AA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F92DF88-63BC-CE73-CF6C-EDAA0B4DA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F85577F-A7A3-AC30-AEE2-C62130D997E3}"/>
              </a:ext>
            </a:extLst>
          </p:cNvPr>
          <p:cNvSpPr>
            <a:spLocks noGrp="1"/>
          </p:cNvSpPr>
          <p:nvPr>
            <p:ph type="title"/>
          </p:nvPr>
        </p:nvSpPr>
        <p:spPr>
          <a:xfrm>
            <a:off x="424816" y="387171"/>
            <a:ext cx="3822189" cy="821248"/>
          </a:xfrm>
        </p:spPr>
        <p:txBody>
          <a:bodyPr>
            <a:normAutofit/>
          </a:bodyPr>
          <a:lstStyle/>
          <a:p>
            <a:r>
              <a:rPr lang="en-US" altLang="en-US" sz="4000" spc="300" dirty="0">
                <a:latin typeface="Futura Lt BT" panose="020B0402020204020303" pitchFamily="34" charset="0"/>
              </a:rPr>
              <a:t>Plan du ProJet</a:t>
            </a:r>
            <a:endParaRPr lang="en-US" sz="4000" spc="300" dirty="0">
              <a:latin typeface="Futura Lt BT" panose="020B0402020204020303" pitchFamily="34" charset="0"/>
            </a:endParaRPr>
          </a:p>
        </p:txBody>
      </p:sp>
      <p:sp>
        <p:nvSpPr>
          <p:cNvPr id="7" name="Content Placeholder 2">
            <a:extLst>
              <a:ext uri="{FF2B5EF4-FFF2-40B4-BE49-F238E27FC236}">
                <a16:creationId xmlns:a16="http://schemas.microsoft.com/office/drawing/2014/main" id="{F3520968-A931-F0FD-41A0-BEBE00F409AE}"/>
              </a:ext>
            </a:extLst>
          </p:cNvPr>
          <p:cNvSpPr>
            <a:spLocks noGrp="1"/>
          </p:cNvSpPr>
          <p:nvPr>
            <p:ph idx="1"/>
          </p:nvPr>
        </p:nvSpPr>
        <p:spPr>
          <a:xfrm>
            <a:off x="424817" y="1258463"/>
            <a:ext cx="6788785" cy="4336360"/>
          </a:xfrm>
        </p:spPr>
        <p:txBody>
          <a:bodyPr>
            <a:noAutofit/>
          </a:bodyPr>
          <a:lstStyle/>
          <a:p>
            <a:pPr>
              <a:lnSpc>
                <a:spcPct val="100000"/>
              </a:lnSpc>
            </a:pPr>
            <a:r>
              <a:rPr lang="fr-FR" sz="1500" spc="300" dirty="0">
                <a:latin typeface="Futura Lt BT" panose="020B0402020204020303" pitchFamily="34" charset="0"/>
              </a:rPr>
              <a:t>Objectifs du Projet</a:t>
            </a:r>
          </a:p>
          <a:p>
            <a:pPr lvl="1">
              <a:lnSpc>
                <a:spcPct val="100000"/>
              </a:lnSpc>
            </a:pPr>
            <a:r>
              <a:rPr lang="fr-FR" sz="1500" spc="300" dirty="0">
                <a:latin typeface="Futura Lt BT" panose="020B0402020204020303" pitchFamily="34" charset="0"/>
              </a:rPr>
              <a:t>L'environnement technique</a:t>
            </a:r>
          </a:p>
          <a:p>
            <a:pPr>
              <a:lnSpc>
                <a:spcPct val="100000"/>
              </a:lnSpc>
            </a:pPr>
            <a:r>
              <a:rPr lang="fr-FR" sz="1500" spc="300" dirty="0">
                <a:latin typeface="Futura Lt BT" panose="020B0402020204020303" pitchFamily="34" charset="0"/>
              </a:rPr>
              <a:t>Description de l’idée du circuit</a:t>
            </a:r>
          </a:p>
          <a:p>
            <a:pPr>
              <a:lnSpc>
                <a:spcPct val="100000"/>
              </a:lnSpc>
            </a:pPr>
            <a:r>
              <a:rPr lang="fr-FR" sz="1500" spc="300" dirty="0">
                <a:latin typeface="Futura Lt BT" panose="020B0402020204020303" pitchFamily="34" charset="0"/>
              </a:rPr>
              <a:t>Présentation du matériel</a:t>
            </a:r>
          </a:p>
          <a:p>
            <a:pPr lvl="1">
              <a:lnSpc>
                <a:spcPct val="100000"/>
              </a:lnSpc>
            </a:pPr>
            <a:r>
              <a:rPr lang="fr-FR" sz="1500" spc="300" dirty="0">
                <a:latin typeface="Futura Lt BT" panose="020B0402020204020303" pitchFamily="34" charset="0"/>
              </a:rPr>
              <a:t>Schéma-bloc du système</a:t>
            </a:r>
          </a:p>
          <a:p>
            <a:pPr lvl="1">
              <a:lnSpc>
                <a:spcPct val="100000"/>
              </a:lnSpc>
            </a:pPr>
            <a:r>
              <a:rPr lang="fr-FR" sz="1500" spc="300" dirty="0">
                <a:latin typeface="Futura Lt BT" panose="020B0402020204020303" pitchFamily="34" charset="0"/>
              </a:rPr>
              <a:t>Schéma électrique complet</a:t>
            </a:r>
          </a:p>
          <a:p>
            <a:pPr lvl="1">
              <a:lnSpc>
                <a:spcPct val="100000"/>
              </a:lnSpc>
            </a:pPr>
            <a:r>
              <a:rPr lang="fr-FR" sz="1500" spc="300" dirty="0">
                <a:latin typeface="Futura Lt BT" panose="020B0402020204020303" pitchFamily="34" charset="0"/>
              </a:rPr>
              <a:t>Liste des composants utilisés</a:t>
            </a:r>
          </a:p>
          <a:p>
            <a:pPr>
              <a:lnSpc>
                <a:spcPct val="100000"/>
              </a:lnSpc>
            </a:pPr>
            <a:r>
              <a:rPr lang="fr-FR" sz="1500" spc="300" dirty="0">
                <a:latin typeface="Futura Lt BT" panose="020B0402020204020303" pitchFamily="34" charset="0"/>
              </a:rPr>
              <a:t>Présentation du logiciel</a:t>
            </a:r>
          </a:p>
          <a:p>
            <a:pPr lvl="1">
              <a:lnSpc>
                <a:spcPct val="100000"/>
              </a:lnSpc>
            </a:pPr>
            <a:r>
              <a:rPr lang="fr-FR" sz="1500" spc="300" dirty="0">
                <a:latin typeface="Futura Lt BT" panose="020B0402020204020303" pitchFamily="34" charset="0"/>
              </a:rPr>
              <a:t>Software Flowchart</a:t>
            </a:r>
          </a:p>
          <a:p>
            <a:pPr>
              <a:lnSpc>
                <a:spcPct val="100000"/>
              </a:lnSpc>
            </a:pPr>
            <a:r>
              <a:rPr lang="fr-FR" sz="1500" spc="300" dirty="0">
                <a:latin typeface="Futura Lt BT" panose="020B0402020204020303" pitchFamily="34" charset="0"/>
              </a:rPr>
              <a:t>Conclusion</a:t>
            </a:r>
          </a:p>
          <a:p>
            <a:pPr lvl="1">
              <a:lnSpc>
                <a:spcPct val="100000"/>
              </a:lnSpc>
            </a:pPr>
            <a:r>
              <a:rPr lang="fr-FR" sz="1500" spc="300" dirty="0">
                <a:latin typeface="Futura Lt BT" panose="020B0402020204020303" pitchFamily="34" charset="0"/>
              </a:rPr>
              <a:t>Résultats</a:t>
            </a:r>
          </a:p>
          <a:p>
            <a:pPr lvl="1">
              <a:lnSpc>
                <a:spcPct val="100000"/>
              </a:lnSpc>
            </a:pPr>
            <a:r>
              <a:rPr lang="fr-FR" sz="1500" spc="300" dirty="0">
                <a:latin typeface="Futura Lt BT" panose="020B0402020204020303" pitchFamily="34" charset="0"/>
              </a:rPr>
              <a:t>difficultés rencontrées</a:t>
            </a:r>
          </a:p>
          <a:p>
            <a:pPr lvl="1">
              <a:lnSpc>
                <a:spcPct val="100000"/>
              </a:lnSpc>
            </a:pPr>
            <a:r>
              <a:rPr lang="en-US" sz="1500" dirty="0">
                <a:latin typeface="Futura Lt BT" panose="020B0402020204020303" pitchFamily="34" charset="0"/>
              </a:rPr>
              <a:t>Améliorations possibles</a:t>
            </a:r>
            <a:endParaRPr lang="fr-FR" sz="1500" spc="300" dirty="0">
              <a:latin typeface="Futura Lt BT" panose="020B0402020204020303" pitchFamily="34" charset="0"/>
            </a:endParaRPr>
          </a:p>
          <a:p>
            <a:pPr marL="342891" indent="-342891">
              <a:lnSpc>
                <a:spcPct val="100000"/>
              </a:lnSpc>
            </a:pPr>
            <a:endParaRPr lang="fr-FR" sz="1500" spc="300" dirty="0">
              <a:latin typeface="Futura Lt BT" panose="020B0402020204020303" pitchFamily="34" charset="0"/>
            </a:endParaRPr>
          </a:p>
          <a:p>
            <a:pPr marL="342891" indent="-342891">
              <a:lnSpc>
                <a:spcPct val="100000"/>
              </a:lnSpc>
            </a:pPr>
            <a:endParaRPr lang="fr-FR" sz="1500" spc="300" dirty="0">
              <a:latin typeface="Futura Lt BT" panose="020B0402020204020303" pitchFamily="34" charset="0"/>
            </a:endParaRPr>
          </a:p>
          <a:p>
            <a:pPr>
              <a:lnSpc>
                <a:spcPct val="100000"/>
              </a:lnSpc>
            </a:pPr>
            <a:endParaRPr lang="en-US" sz="1500" spc="300" dirty="0">
              <a:latin typeface="Futura Lt BT" panose="020B0402020204020303" pitchFamily="34" charset="0"/>
            </a:endParaRPr>
          </a:p>
        </p:txBody>
      </p:sp>
      <p:pic>
        <p:nvPicPr>
          <p:cNvPr id="8" name="Picture 2" descr="Solenoids in Security Locking Mechanisms - Johnson Electric">
            <a:extLst>
              <a:ext uri="{FF2B5EF4-FFF2-40B4-BE49-F238E27FC236}">
                <a16:creationId xmlns:a16="http://schemas.microsoft.com/office/drawing/2014/main" id="{5799462F-4B4C-3A84-7E9D-D2B61B8BD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943631"/>
            <a:ext cx="5241396" cy="34959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05F00FDE-192F-EC22-A965-B197643BB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65" y="548210"/>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72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3FD6B62-F02A-FB54-100F-6F664F4AD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EB649B-EF0D-13AB-710C-1070C5BE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4332096-8F12-7CF7-F9B9-063208B015D4}"/>
              </a:ext>
            </a:extLst>
          </p:cNvPr>
          <p:cNvSpPr txBox="1">
            <a:spLocks/>
          </p:cNvSpPr>
          <p:nvPr/>
        </p:nvSpPr>
        <p:spPr>
          <a:xfrm>
            <a:off x="569079" y="3018376"/>
            <a:ext cx="5152213" cy="821248"/>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spc="300">
                <a:latin typeface="Futura Lt BT" panose="020B0402020204020303" pitchFamily="34" charset="0"/>
              </a:rPr>
              <a:t>MISSION DU PROJET</a:t>
            </a:r>
            <a:endParaRPr lang="en-US" sz="4000" spc="300" dirty="0">
              <a:latin typeface="Futura Lt BT" panose="020B0402020204020303" pitchFamily="34" charset="0"/>
            </a:endParaRPr>
          </a:p>
        </p:txBody>
      </p:sp>
      <p:pic>
        <p:nvPicPr>
          <p:cNvPr id="5" name="Picture 4">
            <a:extLst>
              <a:ext uri="{FF2B5EF4-FFF2-40B4-BE49-F238E27FC236}">
                <a16:creationId xmlns:a16="http://schemas.microsoft.com/office/drawing/2014/main" id="{D689B216-F368-E300-A2BC-8120705E5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79" y="523457"/>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olenoids in Security Locking Mechanisms - Johnson Electric">
            <a:extLst>
              <a:ext uri="{FF2B5EF4-FFF2-40B4-BE49-F238E27FC236}">
                <a16:creationId xmlns:a16="http://schemas.microsoft.com/office/drawing/2014/main" id="{BFEA7A9F-1A2B-13E8-8E3D-00BC93A1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43631"/>
            <a:ext cx="5241396" cy="3495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 logo&#10;&#10;Description automatically generated">
            <a:extLst>
              <a:ext uri="{FF2B5EF4-FFF2-40B4-BE49-F238E27FC236}">
                <a16:creationId xmlns:a16="http://schemas.microsoft.com/office/drawing/2014/main" id="{E686353A-7942-C38C-A617-B83EC7C0D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768" y="653241"/>
            <a:ext cx="3392629" cy="726163"/>
          </a:xfrm>
          <a:prstGeom prst="rect">
            <a:avLst/>
          </a:prstGeom>
        </p:spPr>
      </p:pic>
    </p:spTree>
    <p:extLst>
      <p:ext uri="{BB962C8B-B14F-4D97-AF65-F5344CB8AC3E}">
        <p14:creationId xmlns:p14="http://schemas.microsoft.com/office/powerpoint/2010/main" val="259326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BAD2CF32-EA3F-6D6B-FD1F-D6878E5AB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376C146B-BAE6-6ECF-DA40-110FF2C58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983756" y="404257"/>
            <a:ext cx="7775429" cy="6051731"/>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05F5D19B-6C28-FA6C-7E83-30BDC9E4AD97}"/>
              </a:ext>
            </a:extLst>
          </p:cNvPr>
          <p:cNvSpPr txBox="1">
            <a:spLocks/>
          </p:cNvSpPr>
          <p:nvPr/>
        </p:nvSpPr>
        <p:spPr>
          <a:xfrm>
            <a:off x="1788328" y="831608"/>
            <a:ext cx="5451504" cy="681359"/>
          </a:xfrm>
          <a:prstGeom prst="rect">
            <a:avLst/>
          </a:prstGeom>
        </p:spPr>
        <p:txBody>
          <a:bodyPr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spc="300">
                <a:latin typeface="Futura Lt BT" panose="020B0402020204020303" pitchFamily="34" charset="0"/>
              </a:rPr>
              <a:t>Technical Environment</a:t>
            </a:r>
            <a:endParaRPr lang="en-US" sz="4000" spc="300" dirty="0">
              <a:latin typeface="Futura Lt BT" panose="020B0402020204020303" pitchFamily="34" charset="0"/>
            </a:endParaRPr>
          </a:p>
        </p:txBody>
      </p:sp>
      <p:sp>
        <p:nvSpPr>
          <p:cNvPr id="5" name="Content Placeholder 2">
            <a:extLst>
              <a:ext uri="{FF2B5EF4-FFF2-40B4-BE49-F238E27FC236}">
                <a16:creationId xmlns:a16="http://schemas.microsoft.com/office/drawing/2014/main" id="{0D7EB721-54F6-E049-D706-CD7D9D5AD034}"/>
              </a:ext>
            </a:extLst>
          </p:cNvPr>
          <p:cNvSpPr txBox="1">
            <a:spLocks/>
          </p:cNvSpPr>
          <p:nvPr/>
        </p:nvSpPr>
        <p:spPr>
          <a:xfrm>
            <a:off x="839366" y="2621677"/>
            <a:ext cx="4414196" cy="31238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300">
                <a:latin typeface="Futura Lt BT" panose="020B0402020204020303" pitchFamily="34" charset="0"/>
              </a:rPr>
              <a:t>Arduino IDE</a:t>
            </a:r>
            <a:endParaRPr lang="fr-FR" sz="2000" spc="300">
              <a:latin typeface="Futura Lt BT" panose="020B0402020204020303" pitchFamily="34" charset="0"/>
            </a:endParaRPr>
          </a:p>
          <a:p>
            <a:endParaRPr lang="en-US" sz="2000" spc="300">
              <a:latin typeface="Futura Lt BT" panose="020B0402020204020303" pitchFamily="34" charset="0"/>
            </a:endParaRPr>
          </a:p>
          <a:p>
            <a:endParaRPr lang="en-US" sz="2000" spc="300">
              <a:latin typeface="Futura Lt BT" panose="020B0402020204020303" pitchFamily="34" charset="0"/>
            </a:endParaRPr>
          </a:p>
          <a:p>
            <a:endParaRPr lang="en-US" sz="2000" spc="300">
              <a:latin typeface="Futura Lt BT" panose="020B0402020204020303" pitchFamily="34" charset="0"/>
            </a:endParaRPr>
          </a:p>
          <a:p>
            <a:endParaRPr lang="en-US" sz="2000" spc="300">
              <a:latin typeface="Futura Lt BT" panose="020B0402020204020303" pitchFamily="34" charset="0"/>
            </a:endParaRPr>
          </a:p>
          <a:p>
            <a:r>
              <a:rPr lang="en-US" sz="2000" spc="300">
                <a:latin typeface="Futura Lt BT" panose="020B0402020204020303" pitchFamily="34" charset="0"/>
              </a:rPr>
              <a:t>Fritzing</a:t>
            </a:r>
            <a:endParaRPr lang="fr-FR" sz="2000" spc="300">
              <a:latin typeface="Futura Lt BT" panose="020B0402020204020303" pitchFamily="34" charset="0"/>
            </a:endParaRPr>
          </a:p>
          <a:p>
            <a:endParaRPr lang="en-US" sz="2000" spc="300" dirty="0">
              <a:latin typeface="Futura Lt BT" panose="020B0402020204020303" pitchFamily="34" charset="0"/>
            </a:endParaRPr>
          </a:p>
        </p:txBody>
      </p:sp>
      <p:pic>
        <p:nvPicPr>
          <p:cNvPr id="6" name="Picture 2" descr="Revive Fritzing: Done! | Fritzing (Powered by Donorbox)">
            <a:extLst>
              <a:ext uri="{FF2B5EF4-FFF2-40B4-BE49-F238E27FC236}">
                <a16:creationId xmlns:a16="http://schemas.microsoft.com/office/drawing/2014/main" id="{002AA84D-9015-101D-66B2-03869BAF1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495" y="4316232"/>
            <a:ext cx="2957763" cy="11831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rduino-ide-logo - Sfera Labs">
            <a:extLst>
              <a:ext uri="{FF2B5EF4-FFF2-40B4-BE49-F238E27FC236}">
                <a16:creationId xmlns:a16="http://schemas.microsoft.com/office/drawing/2014/main" id="{1A89D5DD-28F9-0EE9-CE6B-7D125B1E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657" y="2031400"/>
            <a:ext cx="2093155" cy="20931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7A8E1D86-6F9C-6968-24FB-9C965BD19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79" y="523457"/>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11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8">
            <a:extLst>
              <a:ext uri="{FF2B5EF4-FFF2-40B4-BE49-F238E27FC236}">
                <a16:creationId xmlns:a16="http://schemas.microsoft.com/office/drawing/2014/main" id="{DD7D0AAF-C230-8D9E-2194-C2372F127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0">
            <a:extLst>
              <a:ext uri="{FF2B5EF4-FFF2-40B4-BE49-F238E27FC236}">
                <a16:creationId xmlns:a16="http://schemas.microsoft.com/office/drawing/2014/main" id="{ABF80B9A-EA97-F0AE-E596-8FE809BA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D68454A-B03D-6EE6-261E-A54F622F5E0A}"/>
              </a:ext>
            </a:extLst>
          </p:cNvPr>
          <p:cNvSpPr txBox="1">
            <a:spLocks/>
          </p:cNvSpPr>
          <p:nvPr/>
        </p:nvSpPr>
        <p:spPr>
          <a:xfrm>
            <a:off x="1381130" y="315219"/>
            <a:ext cx="8031319" cy="767232"/>
          </a:xfrm>
          <a:prstGeom prst="rect">
            <a:avLst/>
          </a:prstGeom>
        </p:spPr>
        <p:txBody>
          <a:bodyPr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800" spc="600">
                <a:latin typeface="Futura Lt BT" panose="020B0402020204020303" pitchFamily="34" charset="0"/>
              </a:rPr>
              <a:t>Schéma-bloc du système</a:t>
            </a:r>
            <a:endParaRPr lang="en-US" sz="4800" spc="600" dirty="0">
              <a:latin typeface="Futura Lt BT" panose="020B0402020204020303" pitchFamily="34" charset="0"/>
            </a:endParaRPr>
          </a:p>
        </p:txBody>
      </p:sp>
      <p:sp>
        <p:nvSpPr>
          <p:cNvPr id="5" name="Rectangle 12">
            <a:extLst>
              <a:ext uri="{FF2B5EF4-FFF2-40B4-BE49-F238E27FC236}">
                <a16:creationId xmlns:a16="http://schemas.microsoft.com/office/drawing/2014/main" id="{A398C67E-13BB-5A6D-F492-C7D947F6B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5">
            <a:extLst>
              <a:ext uri="{FF2B5EF4-FFF2-40B4-BE49-F238E27FC236}">
                <a16:creationId xmlns:a16="http://schemas.microsoft.com/office/drawing/2014/main" id="{7C692488-685F-7AE4-1EF4-7BD6ACBE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C4E3C85E-BABA-949A-15A8-14F290BD7EC7}"/>
              </a:ext>
            </a:extLst>
          </p:cNvPr>
          <p:cNvPicPr>
            <a:picLocks noChangeAspect="1"/>
          </p:cNvPicPr>
          <p:nvPr/>
        </p:nvPicPr>
        <p:blipFill>
          <a:blip r:embed="rId2"/>
          <a:stretch>
            <a:fillRect/>
          </a:stretch>
        </p:blipFill>
        <p:spPr>
          <a:xfrm>
            <a:off x="1651061" y="1027859"/>
            <a:ext cx="8889875" cy="5161863"/>
          </a:xfrm>
          <a:prstGeom prst="rect">
            <a:avLst/>
          </a:prstGeom>
        </p:spPr>
      </p:pic>
      <p:sp>
        <p:nvSpPr>
          <p:cNvPr id="8" name="TextBox 7">
            <a:extLst>
              <a:ext uri="{FF2B5EF4-FFF2-40B4-BE49-F238E27FC236}">
                <a16:creationId xmlns:a16="http://schemas.microsoft.com/office/drawing/2014/main" id="{065729B3-A1F8-6870-CD95-B4DB681AECB9}"/>
              </a:ext>
            </a:extLst>
          </p:cNvPr>
          <p:cNvSpPr txBox="1"/>
          <p:nvPr/>
        </p:nvSpPr>
        <p:spPr>
          <a:xfrm>
            <a:off x="4523933" y="6189722"/>
            <a:ext cx="3504332" cy="369332"/>
          </a:xfrm>
          <a:prstGeom prst="rect">
            <a:avLst/>
          </a:prstGeom>
          <a:noFill/>
        </p:spPr>
        <p:txBody>
          <a:bodyPr wrap="square">
            <a:spAutoFit/>
          </a:bodyPr>
          <a:lstStyle/>
          <a:p>
            <a:r>
              <a:rPr lang="en-US" b="1" dirty="0">
                <a:latin typeface="Futura Lt BT" panose="020B0402020204020303" pitchFamily="34" charset="0"/>
              </a:rPr>
              <a:t>Figure 1 - Project Block Diagram</a:t>
            </a:r>
          </a:p>
        </p:txBody>
      </p:sp>
      <p:pic>
        <p:nvPicPr>
          <p:cNvPr id="9" name="Picture 4">
            <a:extLst>
              <a:ext uri="{FF2B5EF4-FFF2-40B4-BE49-F238E27FC236}">
                <a16:creationId xmlns:a16="http://schemas.microsoft.com/office/drawing/2014/main" id="{C3C78057-B3D8-901C-64C4-5766DCFC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4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8">
            <a:extLst>
              <a:ext uri="{FF2B5EF4-FFF2-40B4-BE49-F238E27FC236}">
                <a16:creationId xmlns:a16="http://schemas.microsoft.com/office/drawing/2014/main" id="{0094C955-995D-8486-188C-C6797D3E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0">
            <a:extLst>
              <a:ext uri="{FF2B5EF4-FFF2-40B4-BE49-F238E27FC236}">
                <a16:creationId xmlns:a16="http://schemas.microsoft.com/office/drawing/2014/main" id="{D330FEB9-C74C-FCF4-F200-29C258705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2">
            <a:extLst>
              <a:ext uri="{FF2B5EF4-FFF2-40B4-BE49-F238E27FC236}">
                <a16:creationId xmlns:a16="http://schemas.microsoft.com/office/drawing/2014/main" id="{9B7A8B27-51E1-5A9D-875D-A69DD7BED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EE5B2965-DF77-74E5-2E91-667A2E74F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4B975DED-C013-F033-B9E4-A457D432C006}"/>
              </a:ext>
            </a:extLst>
          </p:cNvPr>
          <p:cNvPicPr>
            <a:picLocks noChangeAspect="1"/>
          </p:cNvPicPr>
          <p:nvPr/>
        </p:nvPicPr>
        <p:blipFill>
          <a:blip r:embed="rId2"/>
          <a:stretch>
            <a:fillRect/>
          </a:stretch>
        </p:blipFill>
        <p:spPr>
          <a:xfrm>
            <a:off x="1675783" y="437734"/>
            <a:ext cx="8840435" cy="5982535"/>
          </a:xfrm>
          <a:prstGeom prst="rect">
            <a:avLst/>
          </a:prstGeom>
        </p:spPr>
      </p:pic>
      <p:pic>
        <p:nvPicPr>
          <p:cNvPr id="7" name="Picture 4">
            <a:extLst>
              <a:ext uri="{FF2B5EF4-FFF2-40B4-BE49-F238E27FC236}">
                <a16:creationId xmlns:a16="http://schemas.microsoft.com/office/drawing/2014/main" id="{ABB49B61-3D30-3E36-080F-5B29D5B0C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0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8">
            <a:extLst>
              <a:ext uri="{FF2B5EF4-FFF2-40B4-BE49-F238E27FC236}">
                <a16:creationId xmlns:a16="http://schemas.microsoft.com/office/drawing/2014/main" id="{FA66A009-CCB3-D743-2458-A99220E56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0">
            <a:extLst>
              <a:ext uri="{FF2B5EF4-FFF2-40B4-BE49-F238E27FC236}">
                <a16:creationId xmlns:a16="http://schemas.microsoft.com/office/drawing/2014/main" id="{4A9E43C9-61F1-CE0A-8E3A-62B8037C1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B4D13475-3095-4A40-056A-639333B88AE7}"/>
              </a:ext>
            </a:extLst>
          </p:cNvPr>
          <p:cNvSpPr txBox="1">
            <a:spLocks/>
          </p:cNvSpPr>
          <p:nvPr/>
        </p:nvSpPr>
        <p:spPr>
          <a:xfrm>
            <a:off x="1253278" y="93295"/>
            <a:ext cx="8984353" cy="1064776"/>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800" spc="600">
                <a:latin typeface="Futura Lt BT" panose="020B0402020204020303" pitchFamily="34" charset="0"/>
              </a:rPr>
              <a:t>Schéma électrique complet</a:t>
            </a:r>
            <a:endParaRPr lang="en-US" sz="4800" spc="600" dirty="0">
              <a:latin typeface="Futura Lt BT" panose="020B0402020204020303" pitchFamily="34" charset="0"/>
            </a:endParaRPr>
          </a:p>
        </p:txBody>
      </p:sp>
      <p:sp>
        <p:nvSpPr>
          <p:cNvPr id="5" name="Rectangle 12">
            <a:extLst>
              <a:ext uri="{FF2B5EF4-FFF2-40B4-BE49-F238E27FC236}">
                <a16:creationId xmlns:a16="http://schemas.microsoft.com/office/drawing/2014/main" id="{DF8FA967-28DD-5380-B6AA-342275D27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5">
            <a:extLst>
              <a:ext uri="{FF2B5EF4-FFF2-40B4-BE49-F238E27FC236}">
                <a16:creationId xmlns:a16="http://schemas.microsoft.com/office/drawing/2014/main" id="{6AD75419-6BAD-4655-1E42-D22D9CD70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56677C17-9F52-5E20-FE3F-EE6CC2DD7882}"/>
              </a:ext>
            </a:extLst>
          </p:cNvPr>
          <p:cNvPicPr>
            <a:picLocks noChangeAspect="1"/>
          </p:cNvPicPr>
          <p:nvPr/>
        </p:nvPicPr>
        <p:blipFill>
          <a:blip r:embed="rId2"/>
          <a:stretch>
            <a:fillRect/>
          </a:stretch>
        </p:blipFill>
        <p:spPr>
          <a:xfrm>
            <a:off x="1703026" y="1522293"/>
            <a:ext cx="8785951" cy="4971489"/>
          </a:xfrm>
          <a:prstGeom prst="rect">
            <a:avLst/>
          </a:prstGeom>
        </p:spPr>
      </p:pic>
      <p:pic>
        <p:nvPicPr>
          <p:cNvPr id="8" name="Picture 4">
            <a:extLst>
              <a:ext uri="{FF2B5EF4-FFF2-40B4-BE49-F238E27FC236}">
                <a16:creationId xmlns:a16="http://schemas.microsoft.com/office/drawing/2014/main" id="{845F9FF1-2562-E99E-0449-F81595FE7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1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8">
            <a:extLst>
              <a:ext uri="{FF2B5EF4-FFF2-40B4-BE49-F238E27FC236}">
                <a16:creationId xmlns:a16="http://schemas.microsoft.com/office/drawing/2014/main" id="{21CECC09-4521-6E0C-D126-D85FA4C76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0">
            <a:extLst>
              <a:ext uri="{FF2B5EF4-FFF2-40B4-BE49-F238E27FC236}">
                <a16:creationId xmlns:a16="http://schemas.microsoft.com/office/drawing/2014/main" id="{44659F33-1AEE-2412-B01D-047C5D6DA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2">
            <a:extLst>
              <a:ext uri="{FF2B5EF4-FFF2-40B4-BE49-F238E27FC236}">
                <a16:creationId xmlns:a16="http://schemas.microsoft.com/office/drawing/2014/main" id="{E305F42E-A66A-D080-E193-F70821E44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22DECE89-37D4-7EA7-BA84-18EACBA66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graphicFrame>
        <p:nvGraphicFramePr>
          <p:cNvPr id="6" name="Table 2">
            <a:extLst>
              <a:ext uri="{FF2B5EF4-FFF2-40B4-BE49-F238E27FC236}">
                <a16:creationId xmlns:a16="http://schemas.microsoft.com/office/drawing/2014/main" id="{3A7262D7-AFD4-72AC-1A5F-60C0C87C9588}"/>
              </a:ext>
            </a:extLst>
          </p:cNvPr>
          <p:cNvGraphicFramePr>
            <a:graphicFrameLocks noGrp="1"/>
          </p:cNvGraphicFramePr>
          <p:nvPr>
            <p:extLst>
              <p:ext uri="{D42A27DB-BD31-4B8C-83A1-F6EECF244321}">
                <p14:modId xmlns:p14="http://schemas.microsoft.com/office/powerpoint/2010/main" val="4157207272"/>
              </p:ext>
            </p:extLst>
          </p:nvPr>
        </p:nvGraphicFramePr>
        <p:xfrm>
          <a:off x="481029" y="1214193"/>
          <a:ext cx="2622898" cy="2932333"/>
        </p:xfrm>
        <a:graphic>
          <a:graphicData uri="http://schemas.openxmlformats.org/drawingml/2006/table">
            <a:tbl>
              <a:tblPr firstRow="1" bandRow="1">
                <a:tableStyleId>{5C22544A-7EE6-4342-B048-85BDC9FD1C3A}</a:tableStyleId>
              </a:tblPr>
              <a:tblGrid>
                <a:gridCol w="1196769">
                  <a:extLst>
                    <a:ext uri="{9D8B030D-6E8A-4147-A177-3AD203B41FA5}">
                      <a16:colId xmlns:a16="http://schemas.microsoft.com/office/drawing/2014/main" val="3152774277"/>
                    </a:ext>
                  </a:extLst>
                </a:gridCol>
                <a:gridCol w="1426129">
                  <a:extLst>
                    <a:ext uri="{9D8B030D-6E8A-4147-A177-3AD203B41FA5}">
                      <a16:colId xmlns:a16="http://schemas.microsoft.com/office/drawing/2014/main" val="359868202"/>
                    </a:ext>
                  </a:extLst>
                </a:gridCol>
              </a:tblGrid>
              <a:tr h="347691">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646360332"/>
                  </a:ext>
                </a:extLst>
              </a:tr>
              <a:tr h="352521">
                <a:tc gridSpan="2">
                  <a:txBody>
                    <a:bodyPr/>
                    <a:lstStyle/>
                    <a:p>
                      <a:pPr algn="ctr"/>
                      <a:r>
                        <a:rPr lang="en-US" sz="1300" b="1" dirty="0">
                          <a:latin typeface="Futura Lt BT" panose="020B0402020204020303" pitchFamily="34" charset="0"/>
                        </a:rPr>
                        <a:t>PWM pins</a:t>
                      </a:r>
                    </a:p>
                  </a:txBody>
                  <a:tcPr/>
                </a:tc>
                <a:tc hMerge="1">
                  <a:txBody>
                    <a:bodyPr/>
                    <a:lstStyle/>
                    <a:p>
                      <a:endParaRPr lang="en-US"/>
                    </a:p>
                  </a:txBody>
                  <a:tcPr/>
                </a:tc>
                <a:extLst>
                  <a:ext uri="{0D108BD9-81ED-4DB2-BD59-A6C34878D82A}">
                    <a16:rowId xmlns:a16="http://schemas.microsoft.com/office/drawing/2014/main" val="2541466289"/>
                  </a:ext>
                </a:extLst>
              </a:tr>
              <a:tr h="352521">
                <a:tc>
                  <a:txBody>
                    <a:bodyPr/>
                    <a:lstStyle/>
                    <a:p>
                      <a:pPr algn="ctr"/>
                      <a:r>
                        <a:rPr lang="en-US" sz="1300" dirty="0">
                          <a:latin typeface="Futura Lt BT" panose="020B0402020204020303" pitchFamily="34" charset="0"/>
                        </a:rPr>
                        <a:t>12</a:t>
                      </a:r>
                    </a:p>
                  </a:txBody>
                  <a:tcPr/>
                </a:tc>
                <a:tc>
                  <a:txBody>
                    <a:bodyPr/>
                    <a:lstStyle/>
                    <a:p>
                      <a:pPr algn="ctr"/>
                      <a:r>
                        <a:rPr lang="en-US" sz="1200" dirty="0">
                          <a:latin typeface="Futura Lt BT" panose="020B0402020204020303" pitchFamily="34" charset="0"/>
                        </a:rPr>
                        <a:t>LCD DB7</a:t>
                      </a:r>
                      <a:endParaRPr lang="en-US" sz="1300" dirty="0">
                        <a:latin typeface="Futura Lt BT" panose="020B0402020204020303" pitchFamily="34" charset="0"/>
                      </a:endParaRPr>
                    </a:p>
                  </a:txBody>
                  <a:tcPr/>
                </a:tc>
                <a:extLst>
                  <a:ext uri="{0D108BD9-81ED-4DB2-BD59-A6C34878D82A}">
                    <a16:rowId xmlns:a16="http://schemas.microsoft.com/office/drawing/2014/main" val="3954738645"/>
                  </a:ext>
                </a:extLst>
              </a:tr>
              <a:tr h="375920">
                <a:tc>
                  <a:txBody>
                    <a:bodyPr/>
                    <a:lstStyle/>
                    <a:p>
                      <a:pPr algn="ctr"/>
                      <a:r>
                        <a:rPr lang="en-US" sz="1300" dirty="0">
                          <a:latin typeface="Futura Lt BT" panose="020B0402020204020303" pitchFamily="34" charset="0"/>
                        </a:rPr>
                        <a:t>11</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DB6</a:t>
                      </a:r>
                      <a:endParaRPr lang="en-US" sz="1300" dirty="0">
                        <a:latin typeface="Futura Lt BT" panose="020B0402020204020303" pitchFamily="34" charset="0"/>
                      </a:endParaRPr>
                    </a:p>
                  </a:txBody>
                  <a:tcPr/>
                </a:tc>
                <a:extLst>
                  <a:ext uri="{0D108BD9-81ED-4DB2-BD59-A6C34878D82A}">
                    <a16:rowId xmlns:a16="http://schemas.microsoft.com/office/drawing/2014/main" val="2515904016"/>
                  </a:ext>
                </a:extLst>
              </a:tr>
              <a:tr h="375920">
                <a:tc>
                  <a:txBody>
                    <a:bodyPr/>
                    <a:lstStyle/>
                    <a:p>
                      <a:pPr algn="ctr"/>
                      <a:r>
                        <a:rPr lang="en-US" sz="1300" dirty="0">
                          <a:latin typeface="Futura Lt BT" panose="020B0402020204020303" pitchFamily="34" charset="0"/>
                        </a:rPr>
                        <a:t>10</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DB5</a:t>
                      </a:r>
                      <a:endParaRPr lang="en-US" sz="1300" dirty="0">
                        <a:latin typeface="Futura Lt BT" panose="020B0402020204020303" pitchFamily="34" charset="0"/>
                      </a:endParaRPr>
                    </a:p>
                  </a:txBody>
                  <a:tcPr/>
                </a:tc>
                <a:extLst>
                  <a:ext uri="{0D108BD9-81ED-4DB2-BD59-A6C34878D82A}">
                    <a16:rowId xmlns:a16="http://schemas.microsoft.com/office/drawing/2014/main" val="83598094"/>
                  </a:ext>
                </a:extLst>
              </a:tr>
              <a:tr h="375920">
                <a:tc>
                  <a:txBody>
                    <a:bodyPr/>
                    <a:lstStyle/>
                    <a:p>
                      <a:pPr algn="ctr"/>
                      <a:r>
                        <a:rPr lang="en-US" sz="1300" dirty="0">
                          <a:latin typeface="Futura Lt BT" panose="020B0402020204020303" pitchFamily="34" charset="0"/>
                        </a:rPr>
                        <a:t>9</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DB4</a:t>
                      </a:r>
                      <a:endParaRPr lang="en-US" sz="1300" dirty="0">
                        <a:latin typeface="Futura Lt BT" panose="020B0402020204020303" pitchFamily="34" charset="0"/>
                      </a:endParaRPr>
                    </a:p>
                  </a:txBody>
                  <a:tcPr/>
                </a:tc>
                <a:extLst>
                  <a:ext uri="{0D108BD9-81ED-4DB2-BD59-A6C34878D82A}">
                    <a16:rowId xmlns:a16="http://schemas.microsoft.com/office/drawing/2014/main" val="321863889"/>
                  </a:ext>
                </a:extLst>
              </a:tr>
              <a:tr h="375920">
                <a:tc>
                  <a:txBody>
                    <a:bodyPr/>
                    <a:lstStyle/>
                    <a:p>
                      <a:pPr algn="ctr"/>
                      <a:r>
                        <a:rPr lang="en-US" sz="1300" dirty="0">
                          <a:latin typeface="Futura Lt BT" panose="020B0402020204020303" pitchFamily="34" charset="0"/>
                        </a:rPr>
                        <a:t>8</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E</a:t>
                      </a:r>
                      <a:endParaRPr lang="en-US" sz="1300" dirty="0">
                        <a:latin typeface="Futura Lt BT" panose="020B0402020204020303" pitchFamily="34" charset="0"/>
                      </a:endParaRPr>
                    </a:p>
                  </a:txBody>
                  <a:tcPr/>
                </a:tc>
                <a:extLst>
                  <a:ext uri="{0D108BD9-81ED-4DB2-BD59-A6C34878D82A}">
                    <a16:rowId xmlns:a16="http://schemas.microsoft.com/office/drawing/2014/main" val="639444511"/>
                  </a:ext>
                </a:extLst>
              </a:tr>
              <a:tr h="375920">
                <a:tc>
                  <a:txBody>
                    <a:bodyPr/>
                    <a:lstStyle/>
                    <a:p>
                      <a:pPr algn="ctr"/>
                      <a:r>
                        <a:rPr lang="en-US" sz="1300" dirty="0">
                          <a:latin typeface="Futura Lt BT" panose="020B0402020204020303" pitchFamily="34" charset="0"/>
                        </a:rPr>
                        <a:t>7</a:t>
                      </a:r>
                    </a:p>
                  </a:txBody>
                  <a:tcPr/>
                </a:tc>
                <a:tc>
                  <a:txBody>
                    <a:bodyPr/>
                    <a:lstStyle/>
                    <a:p>
                      <a:pPr algn="ctr"/>
                      <a:r>
                        <a:rPr lang="en-US" sz="1200" kern="1200" dirty="0">
                          <a:solidFill>
                            <a:schemeClr val="dk1"/>
                          </a:solidFill>
                          <a:effectLst/>
                          <a:latin typeface="Futura Lt BT" panose="020B0402020204020303" pitchFamily="34" charset="0"/>
                          <a:ea typeface="+mn-ea"/>
                          <a:cs typeface="+mn-cs"/>
                        </a:rPr>
                        <a:t>LCD RS</a:t>
                      </a:r>
                      <a:endParaRPr lang="en-US" sz="1300" dirty="0">
                        <a:latin typeface="Futura Lt BT" panose="020B0402020204020303" pitchFamily="34" charset="0"/>
                      </a:endParaRPr>
                    </a:p>
                  </a:txBody>
                  <a:tcPr/>
                </a:tc>
                <a:extLst>
                  <a:ext uri="{0D108BD9-81ED-4DB2-BD59-A6C34878D82A}">
                    <a16:rowId xmlns:a16="http://schemas.microsoft.com/office/drawing/2014/main" val="4068389491"/>
                  </a:ext>
                </a:extLst>
              </a:tr>
            </a:tbl>
          </a:graphicData>
        </a:graphic>
      </p:graphicFrame>
      <p:graphicFrame>
        <p:nvGraphicFramePr>
          <p:cNvPr id="7" name="Table 3">
            <a:extLst>
              <a:ext uri="{FF2B5EF4-FFF2-40B4-BE49-F238E27FC236}">
                <a16:creationId xmlns:a16="http://schemas.microsoft.com/office/drawing/2014/main" id="{FA2EFAA9-6E56-9588-F7C9-8DD7EE61DA95}"/>
              </a:ext>
            </a:extLst>
          </p:cNvPr>
          <p:cNvGraphicFramePr>
            <a:graphicFrameLocks noGrp="1"/>
          </p:cNvGraphicFramePr>
          <p:nvPr>
            <p:extLst>
              <p:ext uri="{D42A27DB-BD31-4B8C-83A1-F6EECF244321}">
                <p14:modId xmlns:p14="http://schemas.microsoft.com/office/powerpoint/2010/main" val="1552807748"/>
              </p:ext>
            </p:extLst>
          </p:nvPr>
        </p:nvGraphicFramePr>
        <p:xfrm>
          <a:off x="7105428" y="4446757"/>
          <a:ext cx="3549916" cy="1861760"/>
        </p:xfrm>
        <a:graphic>
          <a:graphicData uri="http://schemas.openxmlformats.org/drawingml/2006/table">
            <a:tbl>
              <a:tblPr firstRow="1" bandRow="1">
                <a:tableStyleId>{5C22544A-7EE6-4342-B048-85BDC9FD1C3A}</a:tableStyleId>
              </a:tblPr>
              <a:tblGrid>
                <a:gridCol w="1444279">
                  <a:extLst>
                    <a:ext uri="{9D8B030D-6E8A-4147-A177-3AD203B41FA5}">
                      <a16:colId xmlns:a16="http://schemas.microsoft.com/office/drawing/2014/main" val="4238384743"/>
                    </a:ext>
                  </a:extLst>
                </a:gridCol>
                <a:gridCol w="2105637">
                  <a:extLst>
                    <a:ext uri="{9D8B030D-6E8A-4147-A177-3AD203B41FA5}">
                      <a16:colId xmlns:a16="http://schemas.microsoft.com/office/drawing/2014/main" val="1013095767"/>
                    </a:ext>
                  </a:extLst>
                </a:gridCol>
              </a:tblGrid>
              <a:tr h="378400">
                <a:tc>
                  <a:txBody>
                    <a:bodyPr/>
                    <a:lstStyle/>
                    <a:p>
                      <a:r>
                        <a:rPr lang="en-US" sz="1300" dirty="0">
                          <a:latin typeface="Futura Lt BT" panose="020B0402020204020303" pitchFamily="34" charset="0"/>
                        </a:rPr>
                        <a:t>Pin Number (LCD)</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2622194471"/>
                  </a:ext>
                </a:extLst>
              </a:tr>
              <a:tr h="370840">
                <a:tc>
                  <a:txBody>
                    <a:bodyPr/>
                    <a:lstStyle/>
                    <a:p>
                      <a:pPr algn="ctr"/>
                      <a:r>
                        <a:rPr lang="en-US" sz="1300" dirty="0">
                          <a:latin typeface="Futura Lt BT" panose="020B0402020204020303" pitchFamily="34" charset="0"/>
                        </a:rPr>
                        <a:t>R/W</a:t>
                      </a:r>
                    </a:p>
                  </a:txBody>
                  <a:tcPr/>
                </a:tc>
                <a:tc>
                  <a:txBody>
                    <a:bodyPr/>
                    <a:lstStyle/>
                    <a:p>
                      <a:pPr algn="ctr"/>
                      <a:r>
                        <a:rPr lang="en-US" sz="1300" dirty="0" err="1">
                          <a:latin typeface="Futura Lt BT" panose="020B0402020204020303" pitchFamily="34" charset="0"/>
                        </a:rPr>
                        <a:t>Vcc</a:t>
                      </a:r>
                      <a:r>
                        <a:rPr lang="en-US" sz="1300" dirty="0">
                          <a:latin typeface="Futura Lt BT" panose="020B0402020204020303" pitchFamily="34" charset="0"/>
                        </a:rPr>
                        <a:t> on </a:t>
                      </a:r>
                      <a:r>
                        <a:rPr lang="en-US" sz="1300" dirty="0" err="1">
                          <a:latin typeface="Futura Lt BT" panose="020B0402020204020303" pitchFamily="34" charset="0"/>
                        </a:rPr>
                        <a:t>BreadBoard</a:t>
                      </a:r>
                      <a:endParaRPr lang="en-US" sz="1300" dirty="0">
                        <a:latin typeface="Futura Lt BT" panose="020B0402020204020303" pitchFamily="34" charset="0"/>
                      </a:endParaRPr>
                    </a:p>
                  </a:txBody>
                  <a:tcPr/>
                </a:tc>
                <a:extLst>
                  <a:ext uri="{0D108BD9-81ED-4DB2-BD59-A6C34878D82A}">
                    <a16:rowId xmlns:a16="http://schemas.microsoft.com/office/drawing/2014/main" val="2714632386"/>
                  </a:ext>
                </a:extLst>
              </a:tr>
              <a:tr h="370840">
                <a:tc>
                  <a:txBody>
                    <a:bodyPr/>
                    <a:lstStyle/>
                    <a:p>
                      <a:pPr algn="ctr"/>
                      <a:r>
                        <a:rPr lang="en-US" sz="1300" dirty="0">
                          <a:latin typeface="Futura Lt BT" panose="020B0402020204020303" pitchFamily="34" charset="0"/>
                        </a:rPr>
                        <a:t>V0</a:t>
                      </a:r>
                    </a:p>
                  </a:txBody>
                  <a:tcPr/>
                </a:tc>
                <a:tc>
                  <a:txBody>
                    <a:bodyPr/>
                    <a:lstStyle/>
                    <a:p>
                      <a:pPr algn="ctr"/>
                      <a:r>
                        <a:rPr lang="en-US" sz="1300" dirty="0">
                          <a:latin typeface="Futura Lt BT" panose="020B0402020204020303" pitchFamily="34" charset="0"/>
                        </a:rPr>
                        <a:t>Potentiometer</a:t>
                      </a:r>
                    </a:p>
                  </a:txBody>
                  <a:tcPr/>
                </a:tc>
                <a:extLst>
                  <a:ext uri="{0D108BD9-81ED-4DB2-BD59-A6C34878D82A}">
                    <a16:rowId xmlns:a16="http://schemas.microsoft.com/office/drawing/2014/main" val="703324184"/>
                  </a:ext>
                </a:extLst>
              </a:tr>
              <a:tr h="370840">
                <a:tc>
                  <a:txBody>
                    <a:bodyPr/>
                    <a:lstStyle/>
                    <a:p>
                      <a:pPr algn="ctr"/>
                      <a:r>
                        <a:rPr lang="en-US" sz="1300" dirty="0" err="1">
                          <a:latin typeface="Futura Lt BT" panose="020B0402020204020303" pitchFamily="34" charset="0"/>
                        </a:rPr>
                        <a:t>Vdd</a:t>
                      </a:r>
                      <a:endParaRPr lang="en-US" sz="1300" dirty="0">
                        <a:latin typeface="Futura Lt BT" panose="020B0402020204020303" pitchFamily="34" charset="0"/>
                      </a:endParaRPr>
                    </a:p>
                  </a:txBody>
                  <a:tcPr/>
                </a:tc>
                <a:tc>
                  <a:txBody>
                    <a:bodyPr/>
                    <a:lstStyle/>
                    <a:p>
                      <a:pPr algn="ctr"/>
                      <a:r>
                        <a:rPr lang="en-US" sz="1300" dirty="0">
                          <a:latin typeface="Futura Lt BT" panose="020B0402020204020303" pitchFamily="34" charset="0"/>
                        </a:rPr>
                        <a:t>GND</a:t>
                      </a:r>
                    </a:p>
                  </a:txBody>
                  <a:tcPr/>
                </a:tc>
                <a:extLst>
                  <a:ext uri="{0D108BD9-81ED-4DB2-BD59-A6C34878D82A}">
                    <a16:rowId xmlns:a16="http://schemas.microsoft.com/office/drawing/2014/main" val="1539039844"/>
                  </a:ext>
                </a:extLst>
              </a:tr>
              <a:tr h="370840">
                <a:tc>
                  <a:txBody>
                    <a:bodyPr/>
                    <a:lstStyle/>
                    <a:p>
                      <a:pPr algn="ctr"/>
                      <a:r>
                        <a:rPr lang="en-US" sz="1300" dirty="0" err="1">
                          <a:latin typeface="Futura Lt BT" panose="020B0402020204020303" pitchFamily="34" charset="0"/>
                        </a:rPr>
                        <a:t>Vss</a:t>
                      </a:r>
                      <a:endParaRPr lang="en-US" sz="1300" dirty="0">
                        <a:latin typeface="Futura Lt BT" panose="020B0402020204020303" pitchFamily="34" charset="0"/>
                      </a:endParaRPr>
                    </a:p>
                  </a:txBody>
                  <a:tcPr/>
                </a:tc>
                <a:tc>
                  <a:txBody>
                    <a:bodyPr/>
                    <a:lstStyle/>
                    <a:p>
                      <a:pPr algn="ctr"/>
                      <a:r>
                        <a:rPr lang="en-US" sz="1300" dirty="0" err="1">
                          <a:latin typeface="Futura Lt BT" panose="020B0402020204020303" pitchFamily="34" charset="0"/>
                        </a:rPr>
                        <a:t>Vcc</a:t>
                      </a:r>
                      <a:r>
                        <a:rPr lang="en-US" sz="1300" dirty="0">
                          <a:latin typeface="Futura Lt BT" panose="020B0402020204020303" pitchFamily="34" charset="0"/>
                        </a:rPr>
                        <a:t> on </a:t>
                      </a:r>
                      <a:r>
                        <a:rPr lang="en-US" sz="1300" dirty="0" err="1">
                          <a:latin typeface="Futura Lt BT" panose="020B0402020204020303" pitchFamily="34" charset="0"/>
                        </a:rPr>
                        <a:t>BreadBoard</a:t>
                      </a:r>
                      <a:endParaRPr lang="en-US" sz="1300" dirty="0">
                        <a:latin typeface="Futura Lt BT" panose="020B0402020204020303" pitchFamily="34" charset="0"/>
                      </a:endParaRPr>
                    </a:p>
                  </a:txBody>
                  <a:tcPr/>
                </a:tc>
                <a:extLst>
                  <a:ext uri="{0D108BD9-81ED-4DB2-BD59-A6C34878D82A}">
                    <a16:rowId xmlns:a16="http://schemas.microsoft.com/office/drawing/2014/main" val="3655915162"/>
                  </a:ext>
                </a:extLst>
              </a:tr>
            </a:tbl>
          </a:graphicData>
        </a:graphic>
      </p:graphicFrame>
      <p:graphicFrame>
        <p:nvGraphicFramePr>
          <p:cNvPr id="8" name="Table 4">
            <a:extLst>
              <a:ext uri="{FF2B5EF4-FFF2-40B4-BE49-F238E27FC236}">
                <a16:creationId xmlns:a16="http://schemas.microsoft.com/office/drawing/2014/main" id="{37C907C3-BB92-91C6-3F44-5878DEB41F2B}"/>
              </a:ext>
            </a:extLst>
          </p:cNvPr>
          <p:cNvGraphicFramePr>
            <a:graphicFrameLocks noGrp="1"/>
          </p:cNvGraphicFramePr>
          <p:nvPr>
            <p:extLst>
              <p:ext uri="{D42A27DB-BD31-4B8C-83A1-F6EECF244321}">
                <p14:modId xmlns:p14="http://schemas.microsoft.com/office/powerpoint/2010/main" val="2498655870"/>
              </p:ext>
            </p:extLst>
          </p:nvPr>
        </p:nvGraphicFramePr>
        <p:xfrm>
          <a:off x="481030" y="4454317"/>
          <a:ext cx="3352739" cy="1854200"/>
        </p:xfrm>
        <a:graphic>
          <a:graphicData uri="http://schemas.openxmlformats.org/drawingml/2006/table">
            <a:tbl>
              <a:tblPr firstRow="1" bandRow="1">
                <a:tableStyleId>{5C22544A-7EE6-4342-B048-85BDC9FD1C3A}</a:tableStyleId>
              </a:tblPr>
              <a:tblGrid>
                <a:gridCol w="1221935">
                  <a:extLst>
                    <a:ext uri="{9D8B030D-6E8A-4147-A177-3AD203B41FA5}">
                      <a16:colId xmlns:a16="http://schemas.microsoft.com/office/drawing/2014/main" val="748117607"/>
                    </a:ext>
                  </a:extLst>
                </a:gridCol>
                <a:gridCol w="2130804">
                  <a:extLst>
                    <a:ext uri="{9D8B030D-6E8A-4147-A177-3AD203B41FA5}">
                      <a16:colId xmlns:a16="http://schemas.microsoft.com/office/drawing/2014/main" val="1967863923"/>
                    </a:ext>
                  </a:extLst>
                </a:gridCol>
              </a:tblGrid>
              <a:tr h="370840">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endParaRPr lang="en-US" dirty="0"/>
                    </a:p>
                  </a:txBody>
                  <a:tcPr/>
                </a:tc>
                <a:extLst>
                  <a:ext uri="{0D108BD9-81ED-4DB2-BD59-A6C34878D82A}">
                    <a16:rowId xmlns:a16="http://schemas.microsoft.com/office/drawing/2014/main" val="1677950562"/>
                  </a:ext>
                </a:extLst>
              </a:tr>
              <a:tr h="370840">
                <a:tc gridSpan="2">
                  <a:txBody>
                    <a:bodyPr/>
                    <a:lstStyle/>
                    <a:p>
                      <a:pPr algn="ctr"/>
                      <a:r>
                        <a:rPr lang="en-US" sz="1300" b="1" dirty="0">
                          <a:latin typeface="Futura Lt BT" panose="020B0402020204020303" pitchFamily="34" charset="0"/>
                        </a:rPr>
                        <a:t>Potentiometer</a:t>
                      </a:r>
                    </a:p>
                  </a:txBody>
                  <a:tcPr/>
                </a:tc>
                <a:tc hMerge="1">
                  <a:txBody>
                    <a:bodyPr/>
                    <a:lstStyle/>
                    <a:p>
                      <a:endParaRPr lang="en-US"/>
                    </a:p>
                  </a:txBody>
                  <a:tcPr/>
                </a:tc>
                <a:extLst>
                  <a:ext uri="{0D108BD9-81ED-4DB2-BD59-A6C34878D82A}">
                    <a16:rowId xmlns:a16="http://schemas.microsoft.com/office/drawing/2014/main" val="3606686855"/>
                  </a:ext>
                </a:extLst>
              </a:tr>
              <a:tr h="370840">
                <a:tc>
                  <a:txBody>
                    <a:bodyPr/>
                    <a:lstStyle/>
                    <a:p>
                      <a:pPr algn="ctr"/>
                      <a:r>
                        <a:rPr lang="en-US" sz="1300" dirty="0">
                          <a:latin typeface="Futura Lt BT" panose="020B0402020204020303" pitchFamily="34" charset="0"/>
                        </a:rPr>
                        <a:t>1</a:t>
                      </a:r>
                    </a:p>
                  </a:txBody>
                  <a:tcPr/>
                </a:tc>
                <a:tc>
                  <a:txBody>
                    <a:bodyPr/>
                    <a:lstStyle/>
                    <a:p>
                      <a:pPr algn="ctr"/>
                      <a:r>
                        <a:rPr lang="en-US" sz="1300">
                          <a:latin typeface="Futura Lt BT" panose="020B0402020204020303" pitchFamily="34" charset="0"/>
                        </a:rPr>
                        <a:t>Ground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2968879251"/>
                  </a:ext>
                </a:extLst>
              </a:tr>
              <a:tr h="370840">
                <a:tc>
                  <a:txBody>
                    <a:bodyPr/>
                    <a:lstStyle/>
                    <a:p>
                      <a:pPr algn="ctr"/>
                      <a:r>
                        <a:rPr lang="en-US" sz="1300" dirty="0">
                          <a:latin typeface="Futura Lt BT" panose="020B0402020204020303" pitchFamily="34" charset="0"/>
                        </a:rPr>
                        <a:t>2</a:t>
                      </a:r>
                    </a:p>
                  </a:txBody>
                  <a:tcPr/>
                </a:tc>
                <a:tc>
                  <a:txBody>
                    <a:bodyPr/>
                    <a:lstStyle/>
                    <a:p>
                      <a:pPr algn="ctr"/>
                      <a:r>
                        <a:rPr lang="en-US" sz="1300">
                          <a:latin typeface="Futura Lt BT" panose="020B0402020204020303" pitchFamily="34" charset="0"/>
                        </a:rPr>
                        <a:t>Vcc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4231173022"/>
                  </a:ext>
                </a:extLst>
              </a:tr>
              <a:tr h="370840">
                <a:tc>
                  <a:txBody>
                    <a:bodyPr/>
                    <a:lstStyle/>
                    <a:p>
                      <a:pPr algn="ctr"/>
                      <a:r>
                        <a:rPr lang="en-US" sz="1300" dirty="0">
                          <a:latin typeface="Futura Lt BT" panose="020B0402020204020303" pitchFamily="34" charset="0"/>
                        </a:rPr>
                        <a:t>Output</a:t>
                      </a:r>
                    </a:p>
                  </a:txBody>
                  <a:tcPr/>
                </a:tc>
                <a:tc>
                  <a:txBody>
                    <a:bodyPr/>
                    <a:lstStyle/>
                    <a:p>
                      <a:pPr algn="ctr"/>
                      <a:r>
                        <a:rPr lang="en-US" sz="1300" dirty="0">
                          <a:latin typeface="Futura Lt BT" panose="020B0402020204020303" pitchFamily="34" charset="0"/>
                        </a:rPr>
                        <a:t>LCD V0</a:t>
                      </a:r>
                    </a:p>
                  </a:txBody>
                  <a:tcPr/>
                </a:tc>
                <a:extLst>
                  <a:ext uri="{0D108BD9-81ED-4DB2-BD59-A6C34878D82A}">
                    <a16:rowId xmlns:a16="http://schemas.microsoft.com/office/drawing/2014/main" val="2490526245"/>
                  </a:ext>
                </a:extLst>
              </a:tr>
            </a:tbl>
          </a:graphicData>
        </a:graphic>
      </p:graphicFrame>
      <p:graphicFrame>
        <p:nvGraphicFramePr>
          <p:cNvPr id="9" name="Table 5">
            <a:extLst>
              <a:ext uri="{FF2B5EF4-FFF2-40B4-BE49-F238E27FC236}">
                <a16:creationId xmlns:a16="http://schemas.microsoft.com/office/drawing/2014/main" id="{D3FADC7D-394D-2012-FFD3-9DA4B80DD67E}"/>
              </a:ext>
            </a:extLst>
          </p:cNvPr>
          <p:cNvGraphicFramePr>
            <a:graphicFrameLocks noGrp="1"/>
          </p:cNvGraphicFramePr>
          <p:nvPr>
            <p:extLst>
              <p:ext uri="{D42A27DB-BD31-4B8C-83A1-F6EECF244321}">
                <p14:modId xmlns:p14="http://schemas.microsoft.com/office/powerpoint/2010/main" val="3158997308"/>
              </p:ext>
            </p:extLst>
          </p:nvPr>
        </p:nvGraphicFramePr>
        <p:xfrm>
          <a:off x="3422040" y="1222299"/>
          <a:ext cx="3308125" cy="2966720"/>
        </p:xfrm>
        <a:graphic>
          <a:graphicData uri="http://schemas.openxmlformats.org/drawingml/2006/table">
            <a:tbl>
              <a:tblPr firstRow="1" bandRow="1">
                <a:tableStyleId>{5C22544A-7EE6-4342-B048-85BDC9FD1C3A}</a:tableStyleId>
              </a:tblPr>
              <a:tblGrid>
                <a:gridCol w="1544947">
                  <a:extLst>
                    <a:ext uri="{9D8B030D-6E8A-4147-A177-3AD203B41FA5}">
                      <a16:colId xmlns:a16="http://schemas.microsoft.com/office/drawing/2014/main" val="685654971"/>
                    </a:ext>
                  </a:extLst>
                </a:gridCol>
                <a:gridCol w="1763178">
                  <a:extLst>
                    <a:ext uri="{9D8B030D-6E8A-4147-A177-3AD203B41FA5}">
                      <a16:colId xmlns:a16="http://schemas.microsoft.com/office/drawing/2014/main" val="2183158034"/>
                    </a:ext>
                  </a:extLst>
                </a:gridCol>
              </a:tblGrid>
              <a:tr h="370840">
                <a:tc>
                  <a:txBody>
                    <a:bodyPr/>
                    <a:lstStyle/>
                    <a:p>
                      <a:r>
                        <a:rPr lang="en-US" sz="1300" dirty="0">
                          <a:latin typeface="Futura Lt BT" panose="020B0402020204020303" pitchFamily="34" charset="0"/>
                        </a:rPr>
                        <a:t>Pin number (RFID)</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29282697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3.3 V</a:t>
                      </a:r>
                    </a:p>
                  </a:txBody>
                  <a:tcPr/>
                </a:tc>
                <a:tc>
                  <a:txBody>
                    <a:bodyPr/>
                    <a:lstStyle/>
                    <a:p>
                      <a:pPr algn="ctr"/>
                      <a:r>
                        <a:rPr lang="en-US" sz="1300" dirty="0">
                          <a:latin typeface="Futura Lt BT" panose="020B0402020204020303" pitchFamily="34" charset="0"/>
                        </a:rPr>
                        <a:t>Arduino 3.3V</a:t>
                      </a:r>
                    </a:p>
                  </a:txBody>
                  <a:tcPr/>
                </a:tc>
                <a:extLst>
                  <a:ext uri="{0D108BD9-81ED-4DB2-BD59-A6C34878D82A}">
                    <a16:rowId xmlns:a16="http://schemas.microsoft.com/office/drawing/2014/main" val="1731110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RST</a:t>
                      </a:r>
                    </a:p>
                  </a:txBody>
                  <a:tcPr/>
                </a:tc>
                <a:tc>
                  <a:txBody>
                    <a:bodyPr/>
                    <a:lstStyle/>
                    <a:p>
                      <a:pPr algn="ctr"/>
                      <a:r>
                        <a:rPr lang="en-US" sz="1300" dirty="0">
                          <a:latin typeface="Futura Lt BT" panose="020B0402020204020303" pitchFamily="34" charset="0"/>
                        </a:rPr>
                        <a:t>D49</a:t>
                      </a:r>
                    </a:p>
                  </a:txBody>
                  <a:tcPr/>
                </a:tc>
                <a:extLst>
                  <a:ext uri="{0D108BD9-81ED-4DB2-BD59-A6C34878D82A}">
                    <a16:rowId xmlns:a16="http://schemas.microsoft.com/office/drawing/2014/main" val="73378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GND</a:t>
                      </a:r>
                    </a:p>
                  </a:txBody>
                  <a:tcPr/>
                </a:tc>
                <a:tc>
                  <a:txBody>
                    <a:bodyPr/>
                    <a:lstStyle/>
                    <a:p>
                      <a:pPr algn="ctr"/>
                      <a:r>
                        <a:rPr lang="en-US" sz="1300" dirty="0">
                          <a:latin typeface="Futura Lt BT" panose="020B0402020204020303" pitchFamily="34" charset="0"/>
                        </a:rPr>
                        <a:t>Arduino GND</a:t>
                      </a:r>
                    </a:p>
                  </a:txBody>
                  <a:tcPr/>
                </a:tc>
                <a:extLst>
                  <a:ext uri="{0D108BD9-81ED-4DB2-BD59-A6C34878D82A}">
                    <a16:rowId xmlns:a16="http://schemas.microsoft.com/office/drawing/2014/main" val="19143852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MISO</a:t>
                      </a:r>
                    </a:p>
                  </a:txBody>
                  <a:tcPr/>
                </a:tc>
                <a:tc>
                  <a:txBody>
                    <a:bodyPr/>
                    <a:lstStyle/>
                    <a:p>
                      <a:pPr algn="ctr"/>
                      <a:r>
                        <a:rPr lang="en-US" sz="1300" dirty="0">
                          <a:latin typeface="Futura Lt BT" panose="020B0402020204020303" pitchFamily="34" charset="0"/>
                        </a:rPr>
                        <a:t>D50</a:t>
                      </a:r>
                    </a:p>
                  </a:txBody>
                  <a:tcPr/>
                </a:tc>
                <a:extLst>
                  <a:ext uri="{0D108BD9-81ED-4DB2-BD59-A6C34878D82A}">
                    <a16:rowId xmlns:a16="http://schemas.microsoft.com/office/drawing/2014/main" val="38412014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MOSI</a:t>
                      </a:r>
                    </a:p>
                  </a:txBody>
                  <a:tcPr/>
                </a:tc>
                <a:tc>
                  <a:txBody>
                    <a:bodyPr/>
                    <a:lstStyle/>
                    <a:p>
                      <a:pPr algn="ctr"/>
                      <a:r>
                        <a:rPr lang="en-US" sz="1300" dirty="0">
                          <a:latin typeface="Futura Lt BT" panose="020B0402020204020303" pitchFamily="34" charset="0"/>
                        </a:rPr>
                        <a:t>D51</a:t>
                      </a:r>
                    </a:p>
                  </a:txBody>
                  <a:tcPr/>
                </a:tc>
                <a:extLst>
                  <a:ext uri="{0D108BD9-81ED-4DB2-BD59-A6C34878D82A}">
                    <a16:rowId xmlns:a16="http://schemas.microsoft.com/office/drawing/2014/main" val="2054603826"/>
                  </a:ext>
                </a:extLst>
              </a:tr>
              <a:tr h="370840">
                <a:tc>
                  <a:txBody>
                    <a:bodyPr/>
                    <a:lstStyle/>
                    <a:p>
                      <a:pPr algn="ctr"/>
                      <a:r>
                        <a:rPr lang="en-US" sz="1300" dirty="0">
                          <a:latin typeface="Futura Lt BT" panose="020B0402020204020303" pitchFamily="34" charset="0"/>
                        </a:rPr>
                        <a:t>SCK</a:t>
                      </a:r>
                    </a:p>
                  </a:txBody>
                  <a:tcPr/>
                </a:tc>
                <a:tc>
                  <a:txBody>
                    <a:bodyPr/>
                    <a:lstStyle/>
                    <a:p>
                      <a:pPr algn="ctr"/>
                      <a:r>
                        <a:rPr lang="en-US" sz="1300" dirty="0">
                          <a:latin typeface="Futura Lt BT" panose="020B0402020204020303" pitchFamily="34" charset="0"/>
                        </a:rPr>
                        <a:t>D52</a:t>
                      </a:r>
                    </a:p>
                  </a:txBody>
                  <a:tcPr/>
                </a:tc>
                <a:extLst>
                  <a:ext uri="{0D108BD9-81ED-4DB2-BD59-A6C34878D82A}">
                    <a16:rowId xmlns:a16="http://schemas.microsoft.com/office/drawing/2014/main" val="4210021877"/>
                  </a:ext>
                </a:extLst>
              </a:tr>
              <a:tr h="370840">
                <a:tc>
                  <a:txBody>
                    <a:bodyPr/>
                    <a:lstStyle/>
                    <a:p>
                      <a:pPr algn="ctr"/>
                      <a:r>
                        <a:rPr lang="en-US" sz="1300" dirty="0">
                          <a:latin typeface="Futura Lt BT" panose="020B0402020204020303" pitchFamily="34" charset="0"/>
                        </a:rPr>
                        <a:t>SDA</a:t>
                      </a:r>
                    </a:p>
                  </a:txBody>
                  <a:tcPr/>
                </a:tc>
                <a:tc>
                  <a:txBody>
                    <a:bodyPr/>
                    <a:lstStyle/>
                    <a:p>
                      <a:pPr algn="ctr"/>
                      <a:r>
                        <a:rPr lang="en-US" sz="1300" dirty="0">
                          <a:latin typeface="Futura Lt BT" panose="020B0402020204020303" pitchFamily="34" charset="0"/>
                        </a:rPr>
                        <a:t>D53</a:t>
                      </a:r>
                    </a:p>
                  </a:txBody>
                  <a:tcPr/>
                </a:tc>
                <a:extLst>
                  <a:ext uri="{0D108BD9-81ED-4DB2-BD59-A6C34878D82A}">
                    <a16:rowId xmlns:a16="http://schemas.microsoft.com/office/drawing/2014/main" val="1620675381"/>
                  </a:ext>
                </a:extLst>
              </a:tr>
            </a:tbl>
          </a:graphicData>
        </a:graphic>
      </p:graphicFrame>
      <p:pic>
        <p:nvPicPr>
          <p:cNvPr id="10" name="Picture 4">
            <a:extLst>
              <a:ext uri="{FF2B5EF4-FFF2-40B4-BE49-F238E27FC236}">
                <a16:creationId xmlns:a16="http://schemas.microsoft.com/office/drawing/2014/main" id="{8D4D369F-8D1F-221E-67F0-DE4767A44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2EFC0EF-DEF4-C58F-DD63-D18600179A52}"/>
              </a:ext>
            </a:extLst>
          </p:cNvPr>
          <p:cNvSpPr txBox="1"/>
          <p:nvPr/>
        </p:nvSpPr>
        <p:spPr>
          <a:xfrm>
            <a:off x="1241528" y="514339"/>
            <a:ext cx="6094602" cy="369332"/>
          </a:xfrm>
          <a:prstGeom prst="rect">
            <a:avLst/>
          </a:prstGeom>
          <a:noFill/>
        </p:spPr>
        <p:txBody>
          <a:bodyPr wrap="square">
            <a:spAutoFit/>
          </a:bodyPr>
          <a:lstStyle/>
          <a:p>
            <a:r>
              <a:rPr lang="fr-FR" sz="1800" spc="600" dirty="0">
                <a:latin typeface="Futura Lt BT" panose="020B0402020204020303" pitchFamily="34" charset="0"/>
              </a:rPr>
              <a:t>Connections</a:t>
            </a:r>
            <a:endParaRPr lang="en-US" dirty="0"/>
          </a:p>
        </p:txBody>
      </p:sp>
      <p:graphicFrame>
        <p:nvGraphicFramePr>
          <p:cNvPr id="12" name="Table 4">
            <a:extLst>
              <a:ext uri="{FF2B5EF4-FFF2-40B4-BE49-F238E27FC236}">
                <a16:creationId xmlns:a16="http://schemas.microsoft.com/office/drawing/2014/main" id="{F8FD207D-F5B1-3A2C-0EB4-79A5040522FE}"/>
              </a:ext>
            </a:extLst>
          </p:cNvPr>
          <p:cNvGraphicFramePr>
            <a:graphicFrameLocks noGrp="1"/>
          </p:cNvGraphicFramePr>
          <p:nvPr>
            <p:extLst>
              <p:ext uri="{D42A27DB-BD31-4B8C-83A1-F6EECF244321}">
                <p14:modId xmlns:p14="http://schemas.microsoft.com/office/powerpoint/2010/main" val="3791219603"/>
              </p:ext>
            </p:extLst>
          </p:nvPr>
        </p:nvGraphicFramePr>
        <p:xfrm>
          <a:off x="6941878" y="2326713"/>
          <a:ext cx="3713466" cy="1854200"/>
        </p:xfrm>
        <a:graphic>
          <a:graphicData uri="http://schemas.openxmlformats.org/drawingml/2006/table">
            <a:tbl>
              <a:tblPr firstRow="1" bandRow="1">
                <a:tableStyleId>{5C22544A-7EE6-4342-B048-85BDC9FD1C3A}</a:tableStyleId>
              </a:tblPr>
              <a:tblGrid>
                <a:gridCol w="1716887">
                  <a:extLst>
                    <a:ext uri="{9D8B030D-6E8A-4147-A177-3AD203B41FA5}">
                      <a16:colId xmlns:a16="http://schemas.microsoft.com/office/drawing/2014/main" val="748117607"/>
                    </a:ext>
                  </a:extLst>
                </a:gridCol>
                <a:gridCol w="1996579">
                  <a:extLst>
                    <a:ext uri="{9D8B030D-6E8A-4147-A177-3AD203B41FA5}">
                      <a16:colId xmlns:a16="http://schemas.microsoft.com/office/drawing/2014/main" val="4144484953"/>
                    </a:ext>
                  </a:extLst>
                </a:gridCol>
              </a:tblGrid>
              <a:tr h="370840">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1677950562"/>
                  </a:ext>
                </a:extLst>
              </a:tr>
              <a:tr h="370840">
                <a:tc gridSpan="2">
                  <a:txBody>
                    <a:bodyPr/>
                    <a:lstStyle/>
                    <a:p>
                      <a:pPr algn="ctr"/>
                      <a:r>
                        <a:rPr lang="en-US" sz="1300" b="1" dirty="0">
                          <a:latin typeface="Futura Lt BT" panose="020B0402020204020303" pitchFamily="34" charset="0"/>
                        </a:rPr>
                        <a:t>Relay</a:t>
                      </a:r>
                    </a:p>
                  </a:txBody>
                  <a:tcPr/>
                </a:tc>
                <a:tc hMerge="1">
                  <a:txBody>
                    <a:bodyPr/>
                    <a:lstStyle/>
                    <a:p>
                      <a:endParaRPr lang="en-US"/>
                    </a:p>
                  </a:txBody>
                  <a:tcPr/>
                </a:tc>
                <a:extLst>
                  <a:ext uri="{0D108BD9-81ED-4DB2-BD59-A6C34878D82A}">
                    <a16:rowId xmlns:a16="http://schemas.microsoft.com/office/drawing/2014/main" val="3606686855"/>
                  </a:ext>
                </a:extLst>
              </a:tr>
              <a:tr h="370840">
                <a:tc>
                  <a:txBody>
                    <a:bodyPr/>
                    <a:lstStyle/>
                    <a:p>
                      <a:pPr algn="ctr"/>
                      <a:r>
                        <a:rPr lang="en-US" sz="1300" dirty="0">
                          <a:latin typeface="Futura Lt BT" panose="020B0402020204020303" pitchFamily="34" charset="0"/>
                        </a:rPr>
                        <a:t>GND</a:t>
                      </a:r>
                    </a:p>
                  </a:txBody>
                  <a:tcPr/>
                </a:tc>
                <a:tc>
                  <a:txBody>
                    <a:bodyPr/>
                    <a:lstStyle/>
                    <a:p>
                      <a:pPr algn="ctr"/>
                      <a:r>
                        <a:rPr lang="en-US" sz="1300">
                          <a:latin typeface="Futura Lt BT" panose="020B0402020204020303" pitchFamily="34" charset="0"/>
                        </a:rPr>
                        <a:t>Ground on Arduino</a:t>
                      </a:r>
                      <a:endParaRPr lang="en-US" sz="1300" dirty="0">
                        <a:latin typeface="Futura Lt BT" panose="020B0402020204020303" pitchFamily="34" charset="0"/>
                      </a:endParaRPr>
                    </a:p>
                  </a:txBody>
                  <a:tcPr/>
                </a:tc>
                <a:extLst>
                  <a:ext uri="{0D108BD9-81ED-4DB2-BD59-A6C34878D82A}">
                    <a16:rowId xmlns:a16="http://schemas.microsoft.com/office/drawing/2014/main" val="2968879251"/>
                  </a:ext>
                </a:extLst>
              </a:tr>
              <a:tr h="370840">
                <a:tc>
                  <a:txBody>
                    <a:bodyPr/>
                    <a:lstStyle/>
                    <a:p>
                      <a:pPr algn="ctr"/>
                      <a:r>
                        <a:rPr lang="en-US" sz="1300" dirty="0">
                          <a:latin typeface="Futura Lt BT" panose="020B0402020204020303" pitchFamily="34" charset="0"/>
                        </a:rPr>
                        <a:t>Power</a:t>
                      </a:r>
                    </a:p>
                  </a:txBody>
                  <a:tcPr/>
                </a:tc>
                <a:tc>
                  <a:txBody>
                    <a:bodyPr/>
                    <a:lstStyle/>
                    <a:p>
                      <a:pPr algn="ctr"/>
                      <a:r>
                        <a:rPr lang="en-US" sz="1300">
                          <a:latin typeface="Futura Lt BT" panose="020B0402020204020303" pitchFamily="34" charset="0"/>
                        </a:rPr>
                        <a:t>Vcc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4231173022"/>
                  </a:ext>
                </a:extLst>
              </a:tr>
              <a:tr h="370840">
                <a:tc>
                  <a:txBody>
                    <a:bodyPr/>
                    <a:lstStyle/>
                    <a:p>
                      <a:pPr algn="ctr"/>
                      <a:r>
                        <a:rPr lang="en-US" sz="1300" dirty="0">
                          <a:latin typeface="Futura Lt BT" panose="020B0402020204020303" pitchFamily="34" charset="0"/>
                        </a:rPr>
                        <a:t>Signal </a:t>
                      </a:r>
                    </a:p>
                  </a:txBody>
                  <a:tcPr/>
                </a:tc>
                <a:tc>
                  <a:txBody>
                    <a:bodyPr/>
                    <a:lstStyle/>
                    <a:p>
                      <a:pPr algn="ctr"/>
                      <a:r>
                        <a:rPr lang="en-US" sz="1300" dirty="0">
                          <a:latin typeface="Futura Lt BT" panose="020B0402020204020303" pitchFamily="34" charset="0"/>
                        </a:rPr>
                        <a:t>D47</a:t>
                      </a:r>
                    </a:p>
                  </a:txBody>
                  <a:tcPr/>
                </a:tc>
                <a:extLst>
                  <a:ext uri="{0D108BD9-81ED-4DB2-BD59-A6C34878D82A}">
                    <a16:rowId xmlns:a16="http://schemas.microsoft.com/office/drawing/2014/main" val="2490526245"/>
                  </a:ext>
                </a:extLst>
              </a:tr>
            </a:tbl>
          </a:graphicData>
        </a:graphic>
      </p:graphicFrame>
      <p:graphicFrame>
        <p:nvGraphicFramePr>
          <p:cNvPr id="13" name="Table 6">
            <a:extLst>
              <a:ext uri="{FF2B5EF4-FFF2-40B4-BE49-F238E27FC236}">
                <a16:creationId xmlns:a16="http://schemas.microsoft.com/office/drawing/2014/main" id="{A5509E1E-712A-D133-0B8C-CDF992362249}"/>
              </a:ext>
            </a:extLst>
          </p:cNvPr>
          <p:cNvGraphicFramePr>
            <a:graphicFrameLocks noGrp="1"/>
          </p:cNvGraphicFramePr>
          <p:nvPr>
            <p:extLst>
              <p:ext uri="{D42A27DB-BD31-4B8C-83A1-F6EECF244321}">
                <p14:modId xmlns:p14="http://schemas.microsoft.com/office/powerpoint/2010/main" val="192910268"/>
              </p:ext>
            </p:extLst>
          </p:nvPr>
        </p:nvGraphicFramePr>
        <p:xfrm>
          <a:off x="3990370" y="4454317"/>
          <a:ext cx="2958457" cy="1483360"/>
        </p:xfrm>
        <a:graphic>
          <a:graphicData uri="http://schemas.openxmlformats.org/drawingml/2006/table">
            <a:tbl>
              <a:tblPr firstRow="1" bandRow="1">
                <a:tableStyleId>{5C22544A-7EE6-4342-B048-85BDC9FD1C3A}</a:tableStyleId>
              </a:tblPr>
              <a:tblGrid>
                <a:gridCol w="1188380">
                  <a:extLst>
                    <a:ext uri="{9D8B030D-6E8A-4147-A177-3AD203B41FA5}">
                      <a16:colId xmlns:a16="http://schemas.microsoft.com/office/drawing/2014/main" val="620428349"/>
                    </a:ext>
                  </a:extLst>
                </a:gridCol>
                <a:gridCol w="1770077">
                  <a:extLst>
                    <a:ext uri="{9D8B030D-6E8A-4147-A177-3AD203B41FA5}">
                      <a16:colId xmlns:a16="http://schemas.microsoft.com/office/drawing/2014/main" val="3174848738"/>
                    </a:ext>
                  </a:extLst>
                </a:gridCol>
              </a:tblGrid>
              <a:tr h="370840">
                <a:tc gridSpan="2">
                  <a:txBody>
                    <a:bodyPr/>
                    <a:lstStyle/>
                    <a:p>
                      <a:pPr algn="ctr"/>
                      <a:r>
                        <a:rPr lang="en-US" sz="1300" dirty="0">
                          <a:latin typeface="Futura Lt BT" panose="020B0402020204020303" pitchFamily="34" charset="0"/>
                        </a:rPr>
                        <a:t>Other components</a:t>
                      </a:r>
                    </a:p>
                  </a:txBody>
                  <a:tcPr/>
                </a:tc>
                <a:tc hMerge="1">
                  <a:txBody>
                    <a:bodyPr/>
                    <a:lstStyle/>
                    <a:p>
                      <a:r>
                        <a:rPr lang="en-US" dirty="0"/>
                        <a:t>Other </a:t>
                      </a:r>
                      <a:r>
                        <a:rPr lang="en-US" dirty="0" err="1"/>
                        <a:t>componenents</a:t>
                      </a:r>
                      <a:endParaRPr lang="en-US" dirty="0"/>
                    </a:p>
                  </a:txBody>
                  <a:tcPr/>
                </a:tc>
                <a:extLst>
                  <a:ext uri="{0D108BD9-81ED-4DB2-BD59-A6C34878D82A}">
                    <a16:rowId xmlns:a16="http://schemas.microsoft.com/office/drawing/2014/main" val="4252103116"/>
                  </a:ext>
                </a:extLst>
              </a:tr>
              <a:tr h="370840">
                <a:tc>
                  <a:txBody>
                    <a:bodyPr/>
                    <a:lstStyle/>
                    <a:p>
                      <a:r>
                        <a:rPr lang="en-US" sz="1300" dirty="0">
                          <a:latin typeface="Futura Lt BT" panose="020B0402020204020303" pitchFamily="34" charset="0"/>
                        </a:rPr>
                        <a:t>Green LED</a:t>
                      </a:r>
                    </a:p>
                  </a:txBody>
                  <a:tcPr/>
                </a:tc>
                <a:tc>
                  <a:txBody>
                    <a:bodyPr/>
                    <a:lstStyle/>
                    <a:p>
                      <a:r>
                        <a:rPr lang="en-US" sz="1300" dirty="0">
                          <a:latin typeface="Futura Lt BT" panose="020B0402020204020303" pitchFamily="34" charset="0"/>
                        </a:rPr>
                        <a:t>D22</a:t>
                      </a:r>
                    </a:p>
                  </a:txBody>
                  <a:tcPr/>
                </a:tc>
                <a:extLst>
                  <a:ext uri="{0D108BD9-81ED-4DB2-BD59-A6C34878D82A}">
                    <a16:rowId xmlns:a16="http://schemas.microsoft.com/office/drawing/2014/main" val="1290379905"/>
                  </a:ext>
                </a:extLst>
              </a:tr>
              <a:tr h="370840">
                <a:tc>
                  <a:txBody>
                    <a:bodyPr/>
                    <a:lstStyle/>
                    <a:p>
                      <a:r>
                        <a:rPr lang="en-US" sz="1300" dirty="0">
                          <a:latin typeface="Futura Lt BT" panose="020B0402020204020303" pitchFamily="34" charset="0"/>
                        </a:rPr>
                        <a:t>Red LED</a:t>
                      </a:r>
                    </a:p>
                  </a:txBody>
                  <a:tcPr/>
                </a:tc>
                <a:tc>
                  <a:txBody>
                    <a:bodyPr/>
                    <a:lstStyle/>
                    <a:p>
                      <a:r>
                        <a:rPr lang="en-US" sz="1300" dirty="0">
                          <a:latin typeface="Futura Lt BT" panose="020B0402020204020303" pitchFamily="34" charset="0"/>
                        </a:rPr>
                        <a:t>D23</a:t>
                      </a:r>
                    </a:p>
                  </a:txBody>
                  <a:tcPr/>
                </a:tc>
                <a:extLst>
                  <a:ext uri="{0D108BD9-81ED-4DB2-BD59-A6C34878D82A}">
                    <a16:rowId xmlns:a16="http://schemas.microsoft.com/office/drawing/2014/main" val="3574565549"/>
                  </a:ext>
                </a:extLst>
              </a:tr>
              <a:tr h="370840">
                <a:tc>
                  <a:txBody>
                    <a:bodyPr/>
                    <a:lstStyle/>
                    <a:p>
                      <a:r>
                        <a:rPr lang="en-US" sz="1300" dirty="0">
                          <a:latin typeface="Futura Lt BT" panose="020B0402020204020303" pitchFamily="34" charset="0"/>
                        </a:rPr>
                        <a:t>Solenoid Lock</a:t>
                      </a:r>
                    </a:p>
                  </a:txBody>
                  <a:tcPr/>
                </a:tc>
                <a:tc>
                  <a:txBody>
                    <a:bodyPr/>
                    <a:lstStyle/>
                    <a:p>
                      <a:r>
                        <a:rPr lang="en-US" sz="1300" dirty="0">
                          <a:latin typeface="Futura Lt BT" panose="020B0402020204020303" pitchFamily="34" charset="0"/>
                        </a:rPr>
                        <a:t>Controlled by the relay</a:t>
                      </a:r>
                    </a:p>
                  </a:txBody>
                  <a:tcPr/>
                </a:tc>
                <a:extLst>
                  <a:ext uri="{0D108BD9-81ED-4DB2-BD59-A6C34878D82A}">
                    <a16:rowId xmlns:a16="http://schemas.microsoft.com/office/drawing/2014/main" val="3112002128"/>
                  </a:ext>
                </a:extLst>
              </a:tr>
            </a:tbl>
          </a:graphicData>
        </a:graphic>
      </p:graphicFrame>
    </p:spTree>
    <p:extLst>
      <p:ext uri="{BB962C8B-B14F-4D97-AF65-F5344CB8AC3E}">
        <p14:creationId xmlns:p14="http://schemas.microsoft.com/office/powerpoint/2010/main" val="207365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38">
            <a:extLst>
              <a:ext uri="{FF2B5EF4-FFF2-40B4-BE49-F238E27FC236}">
                <a16:creationId xmlns:a16="http://schemas.microsoft.com/office/drawing/2014/main" id="{52582509-01D6-F9FC-46F2-EECB97FB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73B3C71-F1ED-42CB-415E-0E1937284761}"/>
              </a:ext>
            </a:extLst>
          </p:cNvPr>
          <p:cNvSpPr txBox="1">
            <a:spLocks/>
          </p:cNvSpPr>
          <p:nvPr/>
        </p:nvSpPr>
        <p:spPr>
          <a:xfrm>
            <a:off x="480767" y="383181"/>
            <a:ext cx="9215927" cy="675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700" spc="300">
                <a:latin typeface="Futura Lt BT" panose="020B0402020204020303" pitchFamily="34" charset="0"/>
              </a:rPr>
              <a:t>Liste des composants et circuits:</a:t>
            </a:r>
            <a:endParaRPr lang="en-US" sz="3700" spc="300" dirty="0">
              <a:latin typeface="Futura Lt BT" panose="020B0402020204020303" pitchFamily="34" charset="0"/>
            </a:endParaRPr>
          </a:p>
        </p:txBody>
      </p:sp>
      <p:pic>
        <p:nvPicPr>
          <p:cNvPr id="4" name="Picture 3">
            <a:extLst>
              <a:ext uri="{FF2B5EF4-FFF2-40B4-BE49-F238E27FC236}">
                <a16:creationId xmlns:a16="http://schemas.microsoft.com/office/drawing/2014/main" id="{AD9062F7-EF68-49B9-7F45-B816517B8C12}"/>
              </a:ext>
            </a:extLst>
          </p:cNvPr>
          <p:cNvPicPr>
            <a:picLocks noChangeAspect="1"/>
          </p:cNvPicPr>
          <p:nvPr/>
        </p:nvPicPr>
        <p:blipFill>
          <a:blip r:embed="rId2"/>
          <a:stretch>
            <a:fillRect/>
          </a:stretch>
        </p:blipFill>
        <p:spPr>
          <a:xfrm>
            <a:off x="9230583" y="3429000"/>
            <a:ext cx="1974828" cy="1476779"/>
          </a:xfrm>
          <a:prstGeom prst="rect">
            <a:avLst/>
          </a:prstGeom>
        </p:spPr>
      </p:pic>
      <p:pic>
        <p:nvPicPr>
          <p:cNvPr id="5" name="Picture 4">
            <a:extLst>
              <a:ext uri="{FF2B5EF4-FFF2-40B4-BE49-F238E27FC236}">
                <a16:creationId xmlns:a16="http://schemas.microsoft.com/office/drawing/2014/main" id="{F442D9E4-9B2E-5E1F-712E-02329520E1BD}"/>
              </a:ext>
            </a:extLst>
          </p:cNvPr>
          <p:cNvPicPr>
            <a:picLocks noChangeAspect="1"/>
          </p:cNvPicPr>
          <p:nvPr/>
        </p:nvPicPr>
        <p:blipFill>
          <a:blip r:embed="rId3"/>
          <a:stretch>
            <a:fillRect/>
          </a:stretch>
        </p:blipFill>
        <p:spPr>
          <a:xfrm>
            <a:off x="9230584" y="4958810"/>
            <a:ext cx="2480651" cy="1486940"/>
          </a:xfrm>
          <a:prstGeom prst="rect">
            <a:avLst/>
          </a:prstGeom>
        </p:spPr>
      </p:pic>
      <p:pic>
        <p:nvPicPr>
          <p:cNvPr id="6" name="Picture 5">
            <a:extLst>
              <a:ext uri="{FF2B5EF4-FFF2-40B4-BE49-F238E27FC236}">
                <a16:creationId xmlns:a16="http://schemas.microsoft.com/office/drawing/2014/main" id="{82EA5525-65FB-3C70-8B6A-7BEC33EFE2ED}"/>
              </a:ext>
            </a:extLst>
          </p:cNvPr>
          <p:cNvPicPr>
            <a:picLocks noChangeAspect="1"/>
          </p:cNvPicPr>
          <p:nvPr/>
        </p:nvPicPr>
        <p:blipFill>
          <a:blip r:embed="rId4"/>
          <a:stretch>
            <a:fillRect/>
          </a:stretch>
        </p:blipFill>
        <p:spPr>
          <a:xfrm>
            <a:off x="6595447" y="3226638"/>
            <a:ext cx="2154371" cy="1679141"/>
          </a:xfrm>
          <a:prstGeom prst="rect">
            <a:avLst/>
          </a:prstGeom>
        </p:spPr>
      </p:pic>
      <p:pic>
        <p:nvPicPr>
          <p:cNvPr id="7" name="Picture 6">
            <a:extLst>
              <a:ext uri="{FF2B5EF4-FFF2-40B4-BE49-F238E27FC236}">
                <a16:creationId xmlns:a16="http://schemas.microsoft.com/office/drawing/2014/main" id="{241FBD1D-99B1-9678-5F4D-9D63286AC95C}"/>
              </a:ext>
            </a:extLst>
          </p:cNvPr>
          <p:cNvPicPr>
            <a:picLocks noChangeAspect="1"/>
          </p:cNvPicPr>
          <p:nvPr/>
        </p:nvPicPr>
        <p:blipFill>
          <a:blip r:embed="rId5"/>
          <a:stretch>
            <a:fillRect/>
          </a:stretch>
        </p:blipFill>
        <p:spPr>
          <a:xfrm>
            <a:off x="6604513" y="4764144"/>
            <a:ext cx="2145305" cy="1679141"/>
          </a:xfrm>
          <a:prstGeom prst="rect">
            <a:avLst/>
          </a:prstGeom>
        </p:spPr>
      </p:pic>
      <p:graphicFrame>
        <p:nvGraphicFramePr>
          <p:cNvPr id="8" name="Table 5">
            <a:extLst>
              <a:ext uri="{FF2B5EF4-FFF2-40B4-BE49-F238E27FC236}">
                <a16:creationId xmlns:a16="http://schemas.microsoft.com/office/drawing/2014/main" id="{B1B71CFC-17D5-2DDC-D62F-F7CF5F931750}"/>
              </a:ext>
            </a:extLst>
          </p:cNvPr>
          <p:cNvGraphicFramePr>
            <a:graphicFrameLocks noGrp="1"/>
          </p:cNvGraphicFramePr>
          <p:nvPr>
            <p:extLst>
              <p:ext uri="{D42A27DB-BD31-4B8C-83A1-F6EECF244321}">
                <p14:modId xmlns:p14="http://schemas.microsoft.com/office/powerpoint/2010/main" val="1900631765"/>
              </p:ext>
            </p:extLst>
          </p:nvPr>
        </p:nvGraphicFramePr>
        <p:xfrm>
          <a:off x="480767" y="1472793"/>
          <a:ext cx="3696950" cy="4711190"/>
        </p:xfrm>
        <a:graphic>
          <a:graphicData uri="http://schemas.openxmlformats.org/drawingml/2006/table">
            <a:tbl>
              <a:tblPr firstRow="1" bandRow="1">
                <a:tableStyleId>{5C22544A-7EE6-4342-B048-85BDC9FD1C3A}</a:tableStyleId>
              </a:tblPr>
              <a:tblGrid>
                <a:gridCol w="3696950">
                  <a:extLst>
                    <a:ext uri="{9D8B030D-6E8A-4147-A177-3AD203B41FA5}">
                      <a16:colId xmlns:a16="http://schemas.microsoft.com/office/drawing/2014/main" val="492057083"/>
                    </a:ext>
                  </a:extLst>
                </a:gridCol>
              </a:tblGrid>
              <a:tr h="471119">
                <a:tc>
                  <a:txBody>
                    <a:bodyPr/>
                    <a:lstStyle/>
                    <a:p>
                      <a:r>
                        <a:rPr lang="en-US" sz="1200" dirty="0">
                          <a:latin typeface="Futura Lt BT" panose="020B0402020204020303" pitchFamily="34" charset="0"/>
                        </a:rPr>
                        <a:t>Les Composants</a:t>
                      </a:r>
                    </a:p>
                  </a:txBody>
                  <a:tcPr/>
                </a:tc>
                <a:extLst>
                  <a:ext uri="{0D108BD9-81ED-4DB2-BD59-A6C34878D82A}">
                    <a16:rowId xmlns:a16="http://schemas.microsoft.com/office/drawing/2014/main" val="3705035253"/>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effectLst/>
                          <a:latin typeface="Futura Lt BT" panose="020B0402020204020303" pitchFamily="34" charset="0"/>
                        </a:rPr>
                        <a:t>LCD, LM016L, LM016XMBL: 16-character x 2 lines.</a:t>
                      </a:r>
                    </a:p>
                  </a:txBody>
                  <a:tcPr/>
                </a:tc>
                <a:extLst>
                  <a:ext uri="{0D108BD9-81ED-4DB2-BD59-A6C34878D82A}">
                    <a16:rowId xmlns:a16="http://schemas.microsoft.com/office/drawing/2014/main" val="71164072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2 (</a:t>
                      </a:r>
                      <a:r>
                        <a:rPr lang="en-US" sz="1200" b="1" kern="1200" dirty="0">
                          <a:solidFill>
                            <a:schemeClr val="dk1"/>
                          </a:solidFill>
                          <a:effectLst/>
                          <a:latin typeface="Futura Lt BT" panose="020B0402020204020303" pitchFamily="34" charset="0"/>
                          <a:ea typeface="+mn-ea"/>
                          <a:cs typeface="+mn-cs"/>
                        </a:rPr>
                        <a:t>Light emitting diode) </a:t>
                      </a:r>
                      <a:r>
                        <a:rPr lang="en-US" sz="1200" dirty="0">
                          <a:solidFill>
                            <a:srgbClr val="000000"/>
                          </a:solidFill>
                          <a:latin typeface="Futura Lt BT" panose="020B0402020204020303" pitchFamily="34" charset="0"/>
                        </a:rPr>
                        <a:t>LEDs: Vert et Rouge</a:t>
                      </a:r>
                    </a:p>
                  </a:txBody>
                  <a:tcPr/>
                </a:tc>
                <a:extLst>
                  <a:ext uri="{0D108BD9-81ED-4DB2-BD59-A6C34878D82A}">
                    <a16:rowId xmlns:a16="http://schemas.microsoft.com/office/drawing/2014/main" val="333058979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Arduino mega - 2560 board </a:t>
                      </a:r>
                      <a:endParaRPr lang="en-US" sz="1200" dirty="0">
                        <a:latin typeface="Futura Lt BT" panose="020B0402020204020303" pitchFamily="34" charset="0"/>
                      </a:endParaRPr>
                    </a:p>
                  </a:txBody>
                  <a:tcPr/>
                </a:tc>
                <a:extLst>
                  <a:ext uri="{0D108BD9-81ED-4DB2-BD59-A6C34878D82A}">
                    <a16:rowId xmlns:a16="http://schemas.microsoft.com/office/drawing/2014/main" val="127263818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RFID Module  -  RC522</a:t>
                      </a:r>
                    </a:p>
                  </a:txBody>
                  <a:tcPr/>
                </a:tc>
                <a:extLst>
                  <a:ext uri="{0D108BD9-81ED-4DB2-BD59-A6C34878D82A}">
                    <a16:rowId xmlns:a16="http://schemas.microsoft.com/office/drawing/2014/main" val="3641679551"/>
                  </a:ext>
                </a:extLst>
              </a:tr>
              <a:tr h="471119">
                <a:tc>
                  <a:txBody>
                    <a:bodyPr/>
                    <a:lstStyle/>
                    <a:p>
                      <a:r>
                        <a:rPr lang="en-US" sz="1200" dirty="0">
                          <a:solidFill>
                            <a:srgbClr val="000000"/>
                          </a:solidFill>
                          <a:latin typeface="Futura Lt BT" panose="020B0402020204020303" pitchFamily="34" charset="0"/>
                        </a:rPr>
                        <a:t>Relay hw-482</a:t>
                      </a:r>
                      <a:endParaRPr lang="en-US" sz="1200" dirty="0">
                        <a:latin typeface="Futura Lt BT" panose="020B0402020204020303" pitchFamily="34" charset="0"/>
                      </a:endParaRPr>
                    </a:p>
                  </a:txBody>
                  <a:tcPr/>
                </a:tc>
                <a:extLst>
                  <a:ext uri="{0D108BD9-81ED-4DB2-BD59-A6C34878D82A}">
                    <a16:rowId xmlns:a16="http://schemas.microsoft.com/office/drawing/2014/main" val="319438250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Futura Lt BT" panose="020B0402020204020303" pitchFamily="34" charset="0"/>
                        </a:rPr>
                        <a:t>Potentiomètre</a:t>
                      </a:r>
                      <a:r>
                        <a:rPr lang="en-US" sz="1200" dirty="0">
                          <a:solidFill>
                            <a:srgbClr val="000000"/>
                          </a:solidFill>
                          <a:latin typeface="Futura Lt BT" panose="020B0402020204020303" pitchFamily="34" charset="0"/>
                        </a:rPr>
                        <a:t> (Trimmer Pot)</a:t>
                      </a:r>
                      <a:endParaRPr lang="en-US" sz="1200" dirty="0">
                        <a:latin typeface="Futura Lt BT" panose="020B0402020204020303" pitchFamily="34" charset="0"/>
                      </a:endParaRPr>
                    </a:p>
                  </a:txBody>
                  <a:tcPr/>
                </a:tc>
                <a:extLst>
                  <a:ext uri="{0D108BD9-81ED-4DB2-BD59-A6C34878D82A}">
                    <a16:rowId xmlns:a16="http://schemas.microsoft.com/office/drawing/2014/main" val="2990448449"/>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Futura Lt BT" panose="020B0402020204020303" pitchFamily="34" charset="0"/>
                        </a:rPr>
                        <a:t>Jumperwires</a:t>
                      </a:r>
                      <a:endParaRPr lang="en-US" sz="1200" dirty="0">
                        <a:solidFill>
                          <a:srgbClr val="000000"/>
                        </a:solidFill>
                        <a:latin typeface="Futura Lt BT" panose="020B0402020204020303" pitchFamily="34" charset="0"/>
                      </a:endParaRPr>
                    </a:p>
                  </a:txBody>
                  <a:tcPr/>
                </a:tc>
                <a:extLst>
                  <a:ext uri="{0D108BD9-81ED-4DB2-BD59-A6C34878D82A}">
                    <a16:rowId xmlns:a16="http://schemas.microsoft.com/office/drawing/2014/main" val="3236561101"/>
                  </a:ext>
                </a:extLst>
              </a:tr>
              <a:tr h="471119">
                <a:tc>
                  <a:txBody>
                    <a:bodyPr/>
                    <a:lstStyle/>
                    <a:p>
                      <a:r>
                        <a:rPr lang="en-US" sz="1200" dirty="0">
                          <a:latin typeface="Futura Lt BT" panose="020B0402020204020303" pitchFamily="34" charset="0"/>
                        </a:rPr>
                        <a:t>Breadboard</a:t>
                      </a:r>
                    </a:p>
                  </a:txBody>
                  <a:tcPr/>
                </a:tc>
                <a:extLst>
                  <a:ext uri="{0D108BD9-81ED-4DB2-BD59-A6C34878D82A}">
                    <a16:rowId xmlns:a16="http://schemas.microsoft.com/office/drawing/2014/main" val="2297949714"/>
                  </a:ext>
                </a:extLst>
              </a:tr>
              <a:tr h="471119">
                <a:tc>
                  <a:txBody>
                    <a:bodyPr/>
                    <a:lstStyle/>
                    <a:p>
                      <a:r>
                        <a:rPr lang="en-US" sz="1200" dirty="0">
                          <a:latin typeface="Futura Lt BT" panose="020B0402020204020303" pitchFamily="34" charset="0"/>
                        </a:rPr>
                        <a:t>Resistances  (x2) (220 ohm)</a:t>
                      </a:r>
                    </a:p>
                  </a:txBody>
                  <a:tcPr/>
                </a:tc>
                <a:extLst>
                  <a:ext uri="{0D108BD9-81ED-4DB2-BD59-A6C34878D82A}">
                    <a16:rowId xmlns:a16="http://schemas.microsoft.com/office/drawing/2014/main" val="966787914"/>
                  </a:ext>
                </a:extLst>
              </a:tr>
            </a:tbl>
          </a:graphicData>
        </a:graphic>
      </p:graphicFrame>
      <p:pic>
        <p:nvPicPr>
          <p:cNvPr id="9" name="Picture 8">
            <a:extLst>
              <a:ext uri="{FF2B5EF4-FFF2-40B4-BE49-F238E27FC236}">
                <a16:creationId xmlns:a16="http://schemas.microsoft.com/office/drawing/2014/main" id="{5D423142-F607-3B4F-9561-9270E6C119D6}"/>
              </a:ext>
            </a:extLst>
          </p:cNvPr>
          <p:cNvPicPr>
            <a:picLocks noChangeAspect="1"/>
          </p:cNvPicPr>
          <p:nvPr/>
        </p:nvPicPr>
        <p:blipFill>
          <a:blip r:embed="rId6" cstate="print"/>
          <a:stretch>
            <a:fillRect/>
          </a:stretch>
        </p:blipFill>
        <p:spPr>
          <a:xfrm>
            <a:off x="8930062" y="1729317"/>
            <a:ext cx="2396412" cy="1408755"/>
          </a:xfrm>
          <a:prstGeom prst="rect">
            <a:avLst/>
          </a:prstGeom>
          <a:noFill/>
          <a:ln>
            <a:noFill/>
          </a:ln>
        </p:spPr>
      </p:pic>
      <p:pic>
        <p:nvPicPr>
          <p:cNvPr id="10" name="Picture 9">
            <a:extLst>
              <a:ext uri="{FF2B5EF4-FFF2-40B4-BE49-F238E27FC236}">
                <a16:creationId xmlns:a16="http://schemas.microsoft.com/office/drawing/2014/main" id="{A7AF1A23-42D5-F344-A244-6B755AF099A0}"/>
              </a:ext>
            </a:extLst>
          </p:cNvPr>
          <p:cNvPicPr>
            <a:picLocks noChangeAspect="1"/>
          </p:cNvPicPr>
          <p:nvPr/>
        </p:nvPicPr>
        <p:blipFill>
          <a:blip r:embed="rId7" cstate="print"/>
          <a:stretch>
            <a:fillRect/>
          </a:stretch>
        </p:blipFill>
        <p:spPr>
          <a:xfrm>
            <a:off x="6096002" y="1561357"/>
            <a:ext cx="2524983" cy="1576715"/>
          </a:xfrm>
          <a:prstGeom prst="rect">
            <a:avLst/>
          </a:prstGeom>
          <a:noFill/>
          <a:ln>
            <a:noFill/>
          </a:ln>
        </p:spPr>
      </p:pic>
      <p:pic>
        <p:nvPicPr>
          <p:cNvPr id="11" name="Picture 4">
            <a:extLst>
              <a:ext uri="{FF2B5EF4-FFF2-40B4-BE49-F238E27FC236}">
                <a16:creationId xmlns:a16="http://schemas.microsoft.com/office/drawing/2014/main" id="{D42F2DF4-CDFE-ADB9-9B91-F15F18E81C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54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465</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Futura Lt BT</vt:lpstr>
      <vt:lpstr>Office Theme</vt:lpstr>
      <vt:lpstr>Card Security Door LOCK</vt:lpstr>
      <vt:lpstr>Plan du ProJet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 Security Door LOCK</dc:title>
  <dc:creator>Mary-Lynn El  Hayek</dc:creator>
  <cp:lastModifiedBy>Mary-Lynn El  Hayek</cp:lastModifiedBy>
  <cp:revision>1</cp:revision>
  <dcterms:created xsi:type="dcterms:W3CDTF">2022-05-23T15:41:37Z</dcterms:created>
  <dcterms:modified xsi:type="dcterms:W3CDTF">2022-05-23T15:47:30Z</dcterms:modified>
</cp:coreProperties>
</file>