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71" r:id="rId4"/>
    <p:sldId id="258" r:id="rId5"/>
    <p:sldId id="260" r:id="rId6"/>
    <p:sldId id="273" r:id="rId7"/>
    <p:sldId id="272" r:id="rId8"/>
    <p:sldId id="276" r:id="rId9"/>
    <p:sldId id="274" r:id="rId10"/>
    <p:sldId id="275" r:id="rId11"/>
    <p:sldId id="266" r:id="rId12"/>
    <p:sldId id="267" r:id="rId13"/>
    <p:sldId id="268" r:id="rId14"/>
    <p:sldId id="279"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4207" autoAdjust="0"/>
  </p:normalViewPr>
  <p:slideViewPr>
    <p:cSldViewPr snapToGrid="0">
      <p:cViewPr varScale="1">
        <p:scale>
          <a:sx n="91" d="100"/>
          <a:sy n="91" d="100"/>
        </p:scale>
        <p:origin x="61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A1B2EA-B4FF-4BE1-8F1F-82CE2479473D}" type="datetimeFigureOut">
              <a:rPr lang="en-US" smtClean="0"/>
              <a:t>5/22/2022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5DCBC5-3EAE-4F99-9DAA-D3DA1203EDCB}" type="slidenum">
              <a:rPr lang="en-US" smtClean="0"/>
              <a:t>‹#›</a:t>
            </a:fld>
            <a:endParaRPr lang="en-US"/>
          </a:p>
        </p:txBody>
      </p:sp>
    </p:spTree>
    <p:extLst>
      <p:ext uri="{BB962C8B-B14F-4D97-AF65-F5344CB8AC3E}">
        <p14:creationId xmlns:p14="http://schemas.microsoft.com/office/powerpoint/2010/main" val="2668072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5DCBC5-3EAE-4F99-9DAA-D3DA1203EDCB}" type="slidenum">
              <a:rPr lang="en-US" smtClean="0"/>
              <a:t>2</a:t>
            </a:fld>
            <a:endParaRPr lang="en-US"/>
          </a:p>
        </p:txBody>
      </p:sp>
    </p:spTree>
    <p:extLst>
      <p:ext uri="{BB962C8B-B14F-4D97-AF65-F5344CB8AC3E}">
        <p14:creationId xmlns:p14="http://schemas.microsoft.com/office/powerpoint/2010/main" val="3860644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5DCBC5-3EAE-4F99-9DAA-D3DA1203EDCB}" type="slidenum">
              <a:rPr lang="en-US" smtClean="0"/>
              <a:t>3</a:t>
            </a:fld>
            <a:endParaRPr lang="en-US"/>
          </a:p>
        </p:txBody>
      </p:sp>
    </p:spTree>
    <p:extLst>
      <p:ext uri="{BB962C8B-B14F-4D97-AF65-F5344CB8AC3E}">
        <p14:creationId xmlns:p14="http://schemas.microsoft.com/office/powerpoint/2010/main" val="103994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DE945-A38B-421D-B86A-A28EE60202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18AB60-56E9-4188-8EB2-3CB1D31B3D5B}"/>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86E7EA-F849-4C4F-950D-96048C8FA1F2}"/>
              </a:ext>
            </a:extLst>
          </p:cNvPr>
          <p:cNvSpPr>
            <a:spLocks noGrp="1"/>
          </p:cNvSpPr>
          <p:nvPr>
            <p:ph type="dt" sz="half" idx="10"/>
          </p:nvPr>
        </p:nvSpPr>
        <p:spPr/>
        <p:txBody>
          <a:bodyPr/>
          <a:lstStyle/>
          <a:p>
            <a:fld id="{DBC1FB4A-FEEB-4096-A3B0-41C2D8E80743}" type="datetimeFigureOut">
              <a:rPr lang="en-US" smtClean="0"/>
              <a:t>5/22/2022</a:t>
            </a:fld>
            <a:endParaRPr lang="en-US"/>
          </a:p>
        </p:txBody>
      </p:sp>
      <p:sp>
        <p:nvSpPr>
          <p:cNvPr id="5" name="Footer Placeholder 4">
            <a:extLst>
              <a:ext uri="{FF2B5EF4-FFF2-40B4-BE49-F238E27FC236}">
                <a16:creationId xmlns:a16="http://schemas.microsoft.com/office/drawing/2014/main" id="{E860E599-347D-41D7-904D-FBD10744A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B9EFE-0D61-451C-8F90-52B9FAEBAB54}"/>
              </a:ext>
            </a:extLst>
          </p:cNvPr>
          <p:cNvSpPr>
            <a:spLocks noGrp="1"/>
          </p:cNvSpPr>
          <p:nvPr>
            <p:ph type="sldNum" sz="quarter" idx="12"/>
          </p:nvPr>
        </p:nvSpPr>
        <p:spPr/>
        <p:txBody>
          <a:bodyPr/>
          <a:lstStyle/>
          <a:p>
            <a:fld id="{1AF46451-1E8F-4ABC-BB8E-99F09439254D}" type="slidenum">
              <a:rPr lang="en-US" smtClean="0"/>
              <a:t>‹#›</a:t>
            </a:fld>
            <a:endParaRPr lang="en-US"/>
          </a:p>
        </p:txBody>
      </p:sp>
    </p:spTree>
    <p:extLst>
      <p:ext uri="{BB962C8B-B14F-4D97-AF65-F5344CB8AC3E}">
        <p14:creationId xmlns:p14="http://schemas.microsoft.com/office/powerpoint/2010/main" val="4028388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83647-E3EA-43C7-9B43-E530C8396C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203639-0C1F-4D47-A74B-B76F8DC4F1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8AA187-7DA0-44FD-9671-B838171BA06B}"/>
              </a:ext>
            </a:extLst>
          </p:cNvPr>
          <p:cNvSpPr>
            <a:spLocks noGrp="1"/>
          </p:cNvSpPr>
          <p:nvPr>
            <p:ph type="dt" sz="half" idx="10"/>
          </p:nvPr>
        </p:nvSpPr>
        <p:spPr/>
        <p:txBody>
          <a:bodyPr/>
          <a:lstStyle/>
          <a:p>
            <a:fld id="{DBC1FB4A-FEEB-4096-A3B0-41C2D8E80743}" type="datetimeFigureOut">
              <a:rPr lang="en-US" smtClean="0"/>
              <a:t>5/22/2022</a:t>
            </a:fld>
            <a:endParaRPr lang="en-US"/>
          </a:p>
        </p:txBody>
      </p:sp>
      <p:sp>
        <p:nvSpPr>
          <p:cNvPr id="5" name="Footer Placeholder 4">
            <a:extLst>
              <a:ext uri="{FF2B5EF4-FFF2-40B4-BE49-F238E27FC236}">
                <a16:creationId xmlns:a16="http://schemas.microsoft.com/office/drawing/2014/main" id="{C885EA93-FE13-45FA-B083-F3D5CC199D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D41F3-A234-4C95-B78B-A3E199248EAE}"/>
              </a:ext>
            </a:extLst>
          </p:cNvPr>
          <p:cNvSpPr>
            <a:spLocks noGrp="1"/>
          </p:cNvSpPr>
          <p:nvPr>
            <p:ph type="sldNum" sz="quarter" idx="12"/>
          </p:nvPr>
        </p:nvSpPr>
        <p:spPr/>
        <p:txBody>
          <a:bodyPr/>
          <a:lstStyle/>
          <a:p>
            <a:fld id="{1AF46451-1E8F-4ABC-BB8E-99F09439254D}" type="slidenum">
              <a:rPr lang="en-US" smtClean="0"/>
              <a:t>‹#›</a:t>
            </a:fld>
            <a:endParaRPr lang="en-US"/>
          </a:p>
        </p:txBody>
      </p:sp>
    </p:spTree>
    <p:extLst>
      <p:ext uri="{BB962C8B-B14F-4D97-AF65-F5344CB8AC3E}">
        <p14:creationId xmlns:p14="http://schemas.microsoft.com/office/powerpoint/2010/main" val="4217492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7D33B2-5AD9-445D-BC99-F61671E7A9F8}"/>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367678-8620-4A86-9BDF-A86A05287780}"/>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89A54B-8CC1-4BA3-AF51-67FDD75C6587}"/>
              </a:ext>
            </a:extLst>
          </p:cNvPr>
          <p:cNvSpPr>
            <a:spLocks noGrp="1"/>
          </p:cNvSpPr>
          <p:nvPr>
            <p:ph type="dt" sz="half" idx="10"/>
          </p:nvPr>
        </p:nvSpPr>
        <p:spPr/>
        <p:txBody>
          <a:bodyPr/>
          <a:lstStyle/>
          <a:p>
            <a:fld id="{DBC1FB4A-FEEB-4096-A3B0-41C2D8E80743}" type="datetimeFigureOut">
              <a:rPr lang="en-US" smtClean="0"/>
              <a:t>5/22/2022</a:t>
            </a:fld>
            <a:endParaRPr lang="en-US"/>
          </a:p>
        </p:txBody>
      </p:sp>
      <p:sp>
        <p:nvSpPr>
          <p:cNvPr id="5" name="Footer Placeholder 4">
            <a:extLst>
              <a:ext uri="{FF2B5EF4-FFF2-40B4-BE49-F238E27FC236}">
                <a16:creationId xmlns:a16="http://schemas.microsoft.com/office/drawing/2014/main" id="{EA6ED97C-26CF-4201-AFD7-152F50A606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33DC91-6466-4A18-AD26-DF2ACE9A802F}"/>
              </a:ext>
            </a:extLst>
          </p:cNvPr>
          <p:cNvSpPr>
            <a:spLocks noGrp="1"/>
          </p:cNvSpPr>
          <p:nvPr>
            <p:ph type="sldNum" sz="quarter" idx="12"/>
          </p:nvPr>
        </p:nvSpPr>
        <p:spPr/>
        <p:txBody>
          <a:bodyPr/>
          <a:lstStyle/>
          <a:p>
            <a:fld id="{1AF46451-1E8F-4ABC-BB8E-99F09439254D}" type="slidenum">
              <a:rPr lang="en-US" smtClean="0"/>
              <a:t>‹#›</a:t>
            </a:fld>
            <a:endParaRPr lang="en-US"/>
          </a:p>
        </p:txBody>
      </p:sp>
    </p:spTree>
    <p:extLst>
      <p:ext uri="{BB962C8B-B14F-4D97-AF65-F5344CB8AC3E}">
        <p14:creationId xmlns:p14="http://schemas.microsoft.com/office/powerpoint/2010/main" val="3816701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46451-C72E-41A7-BA42-34EA7030D5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368FC-1450-46CD-B9A4-EFDBDC5D4F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FF9FB-FB7C-49DC-9C29-BF3CACA0DC81}"/>
              </a:ext>
            </a:extLst>
          </p:cNvPr>
          <p:cNvSpPr>
            <a:spLocks noGrp="1"/>
          </p:cNvSpPr>
          <p:nvPr>
            <p:ph type="dt" sz="half" idx="10"/>
          </p:nvPr>
        </p:nvSpPr>
        <p:spPr/>
        <p:txBody>
          <a:bodyPr/>
          <a:lstStyle/>
          <a:p>
            <a:fld id="{DBC1FB4A-FEEB-4096-A3B0-41C2D8E80743}" type="datetimeFigureOut">
              <a:rPr lang="en-US" smtClean="0"/>
              <a:t>5/22/2022</a:t>
            </a:fld>
            <a:endParaRPr lang="en-US"/>
          </a:p>
        </p:txBody>
      </p:sp>
      <p:sp>
        <p:nvSpPr>
          <p:cNvPr id="5" name="Footer Placeholder 4">
            <a:extLst>
              <a:ext uri="{FF2B5EF4-FFF2-40B4-BE49-F238E27FC236}">
                <a16:creationId xmlns:a16="http://schemas.microsoft.com/office/drawing/2014/main" id="{E218F833-ECEA-4842-B1FA-6006C28E44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4A5FEA-B227-4393-A9A3-267662D582F2}"/>
              </a:ext>
            </a:extLst>
          </p:cNvPr>
          <p:cNvSpPr>
            <a:spLocks noGrp="1"/>
          </p:cNvSpPr>
          <p:nvPr>
            <p:ph type="sldNum" sz="quarter" idx="12"/>
          </p:nvPr>
        </p:nvSpPr>
        <p:spPr/>
        <p:txBody>
          <a:bodyPr/>
          <a:lstStyle/>
          <a:p>
            <a:fld id="{1AF46451-1E8F-4ABC-BB8E-99F09439254D}" type="slidenum">
              <a:rPr lang="en-US" smtClean="0"/>
              <a:t>‹#›</a:t>
            </a:fld>
            <a:endParaRPr lang="en-US"/>
          </a:p>
        </p:txBody>
      </p:sp>
    </p:spTree>
    <p:extLst>
      <p:ext uri="{BB962C8B-B14F-4D97-AF65-F5344CB8AC3E}">
        <p14:creationId xmlns:p14="http://schemas.microsoft.com/office/powerpoint/2010/main" val="3236682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13DDA-935B-48F9-B833-26834DBD740A}"/>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9C8A9F-4DFC-4A04-A863-2EA46B444782}"/>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EFB81F-940F-4D73-B202-4F02E9FD285A}"/>
              </a:ext>
            </a:extLst>
          </p:cNvPr>
          <p:cNvSpPr>
            <a:spLocks noGrp="1"/>
          </p:cNvSpPr>
          <p:nvPr>
            <p:ph type="dt" sz="half" idx="10"/>
          </p:nvPr>
        </p:nvSpPr>
        <p:spPr/>
        <p:txBody>
          <a:bodyPr/>
          <a:lstStyle/>
          <a:p>
            <a:fld id="{DBC1FB4A-FEEB-4096-A3B0-41C2D8E80743}" type="datetimeFigureOut">
              <a:rPr lang="en-US" smtClean="0"/>
              <a:t>5/22/2022</a:t>
            </a:fld>
            <a:endParaRPr lang="en-US"/>
          </a:p>
        </p:txBody>
      </p:sp>
      <p:sp>
        <p:nvSpPr>
          <p:cNvPr id="5" name="Footer Placeholder 4">
            <a:extLst>
              <a:ext uri="{FF2B5EF4-FFF2-40B4-BE49-F238E27FC236}">
                <a16:creationId xmlns:a16="http://schemas.microsoft.com/office/drawing/2014/main" id="{B0C6DEC9-45D7-4228-AE5D-8DA5182780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517558-B859-4ED6-9780-07D919A46353}"/>
              </a:ext>
            </a:extLst>
          </p:cNvPr>
          <p:cNvSpPr>
            <a:spLocks noGrp="1"/>
          </p:cNvSpPr>
          <p:nvPr>
            <p:ph type="sldNum" sz="quarter" idx="12"/>
          </p:nvPr>
        </p:nvSpPr>
        <p:spPr/>
        <p:txBody>
          <a:bodyPr/>
          <a:lstStyle/>
          <a:p>
            <a:fld id="{1AF46451-1E8F-4ABC-BB8E-99F09439254D}" type="slidenum">
              <a:rPr lang="en-US" smtClean="0"/>
              <a:t>‹#›</a:t>
            </a:fld>
            <a:endParaRPr lang="en-US"/>
          </a:p>
        </p:txBody>
      </p:sp>
    </p:spTree>
    <p:extLst>
      <p:ext uri="{BB962C8B-B14F-4D97-AF65-F5344CB8AC3E}">
        <p14:creationId xmlns:p14="http://schemas.microsoft.com/office/powerpoint/2010/main" val="2257888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ACA3-22BA-40F4-97EA-0177955E8D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5BA523-52EC-4DBA-AF2B-8DBC2FA5BD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A4D077-BB07-4808-8420-846190051D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D1ECB5-31CA-4B05-AC42-0BF06BBC4554}"/>
              </a:ext>
            </a:extLst>
          </p:cNvPr>
          <p:cNvSpPr>
            <a:spLocks noGrp="1"/>
          </p:cNvSpPr>
          <p:nvPr>
            <p:ph type="dt" sz="half" idx="10"/>
          </p:nvPr>
        </p:nvSpPr>
        <p:spPr/>
        <p:txBody>
          <a:bodyPr/>
          <a:lstStyle/>
          <a:p>
            <a:fld id="{DBC1FB4A-FEEB-4096-A3B0-41C2D8E80743}" type="datetimeFigureOut">
              <a:rPr lang="en-US" smtClean="0"/>
              <a:t>5/22/2022</a:t>
            </a:fld>
            <a:endParaRPr lang="en-US"/>
          </a:p>
        </p:txBody>
      </p:sp>
      <p:sp>
        <p:nvSpPr>
          <p:cNvPr id="6" name="Footer Placeholder 5">
            <a:extLst>
              <a:ext uri="{FF2B5EF4-FFF2-40B4-BE49-F238E27FC236}">
                <a16:creationId xmlns:a16="http://schemas.microsoft.com/office/drawing/2014/main" id="{38510EE1-8F79-492D-857C-ABA200CD67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EDE957-306D-4564-93EF-89F050515168}"/>
              </a:ext>
            </a:extLst>
          </p:cNvPr>
          <p:cNvSpPr>
            <a:spLocks noGrp="1"/>
          </p:cNvSpPr>
          <p:nvPr>
            <p:ph type="sldNum" sz="quarter" idx="12"/>
          </p:nvPr>
        </p:nvSpPr>
        <p:spPr/>
        <p:txBody>
          <a:bodyPr/>
          <a:lstStyle/>
          <a:p>
            <a:fld id="{1AF46451-1E8F-4ABC-BB8E-99F09439254D}" type="slidenum">
              <a:rPr lang="en-US" smtClean="0"/>
              <a:t>‹#›</a:t>
            </a:fld>
            <a:endParaRPr lang="en-US"/>
          </a:p>
        </p:txBody>
      </p:sp>
    </p:spTree>
    <p:extLst>
      <p:ext uri="{BB962C8B-B14F-4D97-AF65-F5344CB8AC3E}">
        <p14:creationId xmlns:p14="http://schemas.microsoft.com/office/powerpoint/2010/main" val="2556878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29908-CEB6-41D3-811A-17EBDCB1D561}"/>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CE60EA-B117-49A8-AB10-090F5CDD61B2}"/>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2C5E13-FD98-4CDF-9D64-4FA0446D8C5A}"/>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61E553-9FCA-4E97-89C5-9E47D9490A55}"/>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C88055-77DC-40EA-A860-D71A44C204D8}"/>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B967B3-ECE0-42F0-884D-7937A6FC09DF}"/>
              </a:ext>
            </a:extLst>
          </p:cNvPr>
          <p:cNvSpPr>
            <a:spLocks noGrp="1"/>
          </p:cNvSpPr>
          <p:nvPr>
            <p:ph type="dt" sz="half" idx="10"/>
          </p:nvPr>
        </p:nvSpPr>
        <p:spPr/>
        <p:txBody>
          <a:bodyPr/>
          <a:lstStyle/>
          <a:p>
            <a:fld id="{DBC1FB4A-FEEB-4096-A3B0-41C2D8E80743}" type="datetimeFigureOut">
              <a:rPr lang="en-US" smtClean="0"/>
              <a:t>5/22/2022</a:t>
            </a:fld>
            <a:endParaRPr lang="en-US"/>
          </a:p>
        </p:txBody>
      </p:sp>
      <p:sp>
        <p:nvSpPr>
          <p:cNvPr id="8" name="Footer Placeholder 7">
            <a:extLst>
              <a:ext uri="{FF2B5EF4-FFF2-40B4-BE49-F238E27FC236}">
                <a16:creationId xmlns:a16="http://schemas.microsoft.com/office/drawing/2014/main" id="{5F6F7541-053F-45EB-AFC2-582C620B95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191BA6-8B28-4D42-B1FC-BE561CAB1090}"/>
              </a:ext>
            </a:extLst>
          </p:cNvPr>
          <p:cNvSpPr>
            <a:spLocks noGrp="1"/>
          </p:cNvSpPr>
          <p:nvPr>
            <p:ph type="sldNum" sz="quarter" idx="12"/>
          </p:nvPr>
        </p:nvSpPr>
        <p:spPr/>
        <p:txBody>
          <a:bodyPr/>
          <a:lstStyle/>
          <a:p>
            <a:fld id="{1AF46451-1E8F-4ABC-BB8E-99F09439254D}" type="slidenum">
              <a:rPr lang="en-US" smtClean="0"/>
              <a:t>‹#›</a:t>
            </a:fld>
            <a:endParaRPr lang="en-US"/>
          </a:p>
        </p:txBody>
      </p:sp>
    </p:spTree>
    <p:extLst>
      <p:ext uri="{BB962C8B-B14F-4D97-AF65-F5344CB8AC3E}">
        <p14:creationId xmlns:p14="http://schemas.microsoft.com/office/powerpoint/2010/main" val="589281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F02A6-F855-4537-A66A-5ED55EF037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04A701-39D2-4A7C-AFE7-D229F6A5B762}"/>
              </a:ext>
            </a:extLst>
          </p:cNvPr>
          <p:cNvSpPr>
            <a:spLocks noGrp="1"/>
          </p:cNvSpPr>
          <p:nvPr>
            <p:ph type="dt" sz="half" idx="10"/>
          </p:nvPr>
        </p:nvSpPr>
        <p:spPr/>
        <p:txBody>
          <a:bodyPr/>
          <a:lstStyle/>
          <a:p>
            <a:fld id="{DBC1FB4A-FEEB-4096-A3B0-41C2D8E80743}" type="datetimeFigureOut">
              <a:rPr lang="en-US" smtClean="0"/>
              <a:t>5/22/2022</a:t>
            </a:fld>
            <a:endParaRPr lang="en-US"/>
          </a:p>
        </p:txBody>
      </p:sp>
      <p:sp>
        <p:nvSpPr>
          <p:cNvPr id="4" name="Footer Placeholder 3">
            <a:extLst>
              <a:ext uri="{FF2B5EF4-FFF2-40B4-BE49-F238E27FC236}">
                <a16:creationId xmlns:a16="http://schemas.microsoft.com/office/drawing/2014/main" id="{0BBF22A6-C4AD-4EDC-9F04-815678030A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12DE25-A284-463D-A631-50C9EA93A773}"/>
              </a:ext>
            </a:extLst>
          </p:cNvPr>
          <p:cNvSpPr>
            <a:spLocks noGrp="1"/>
          </p:cNvSpPr>
          <p:nvPr>
            <p:ph type="sldNum" sz="quarter" idx="12"/>
          </p:nvPr>
        </p:nvSpPr>
        <p:spPr/>
        <p:txBody>
          <a:bodyPr/>
          <a:lstStyle/>
          <a:p>
            <a:fld id="{1AF46451-1E8F-4ABC-BB8E-99F09439254D}" type="slidenum">
              <a:rPr lang="en-US" smtClean="0"/>
              <a:t>‹#›</a:t>
            </a:fld>
            <a:endParaRPr lang="en-US"/>
          </a:p>
        </p:txBody>
      </p:sp>
    </p:spTree>
    <p:extLst>
      <p:ext uri="{BB962C8B-B14F-4D97-AF65-F5344CB8AC3E}">
        <p14:creationId xmlns:p14="http://schemas.microsoft.com/office/powerpoint/2010/main" val="4154559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D38C32-CF07-4C67-8759-28321196AF33}"/>
              </a:ext>
            </a:extLst>
          </p:cNvPr>
          <p:cNvSpPr>
            <a:spLocks noGrp="1"/>
          </p:cNvSpPr>
          <p:nvPr>
            <p:ph type="dt" sz="half" idx="10"/>
          </p:nvPr>
        </p:nvSpPr>
        <p:spPr/>
        <p:txBody>
          <a:bodyPr/>
          <a:lstStyle/>
          <a:p>
            <a:fld id="{DBC1FB4A-FEEB-4096-A3B0-41C2D8E80743}" type="datetimeFigureOut">
              <a:rPr lang="en-US" smtClean="0"/>
              <a:t>5/22/2022</a:t>
            </a:fld>
            <a:endParaRPr lang="en-US"/>
          </a:p>
        </p:txBody>
      </p:sp>
      <p:sp>
        <p:nvSpPr>
          <p:cNvPr id="3" name="Footer Placeholder 2">
            <a:extLst>
              <a:ext uri="{FF2B5EF4-FFF2-40B4-BE49-F238E27FC236}">
                <a16:creationId xmlns:a16="http://schemas.microsoft.com/office/drawing/2014/main" id="{A785733D-BA7A-49A3-94ED-A2CEF9964A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5E9ADF-638B-4052-9167-080B80732FBB}"/>
              </a:ext>
            </a:extLst>
          </p:cNvPr>
          <p:cNvSpPr>
            <a:spLocks noGrp="1"/>
          </p:cNvSpPr>
          <p:nvPr>
            <p:ph type="sldNum" sz="quarter" idx="12"/>
          </p:nvPr>
        </p:nvSpPr>
        <p:spPr/>
        <p:txBody>
          <a:bodyPr/>
          <a:lstStyle/>
          <a:p>
            <a:fld id="{1AF46451-1E8F-4ABC-BB8E-99F09439254D}" type="slidenum">
              <a:rPr lang="en-US" smtClean="0"/>
              <a:t>‹#›</a:t>
            </a:fld>
            <a:endParaRPr lang="en-US"/>
          </a:p>
        </p:txBody>
      </p:sp>
    </p:spTree>
    <p:extLst>
      <p:ext uri="{BB962C8B-B14F-4D97-AF65-F5344CB8AC3E}">
        <p14:creationId xmlns:p14="http://schemas.microsoft.com/office/powerpoint/2010/main" val="3769392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EE678-A83D-4983-AA5B-F96B15D28B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5AEFC3-247D-49B6-B105-4FB0180DF961}"/>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42BAC2-7955-415C-B157-5E9CDECBE958}"/>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6145FF-1BA2-40E6-9BB2-DE7C593A6368}"/>
              </a:ext>
            </a:extLst>
          </p:cNvPr>
          <p:cNvSpPr>
            <a:spLocks noGrp="1"/>
          </p:cNvSpPr>
          <p:nvPr>
            <p:ph type="dt" sz="half" idx="10"/>
          </p:nvPr>
        </p:nvSpPr>
        <p:spPr/>
        <p:txBody>
          <a:bodyPr/>
          <a:lstStyle/>
          <a:p>
            <a:fld id="{DBC1FB4A-FEEB-4096-A3B0-41C2D8E80743}" type="datetimeFigureOut">
              <a:rPr lang="en-US" smtClean="0"/>
              <a:t>5/22/2022</a:t>
            </a:fld>
            <a:endParaRPr lang="en-US"/>
          </a:p>
        </p:txBody>
      </p:sp>
      <p:sp>
        <p:nvSpPr>
          <p:cNvPr id="6" name="Footer Placeholder 5">
            <a:extLst>
              <a:ext uri="{FF2B5EF4-FFF2-40B4-BE49-F238E27FC236}">
                <a16:creationId xmlns:a16="http://schemas.microsoft.com/office/drawing/2014/main" id="{98FD9206-99C1-46E7-9E41-814B4C220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799F31-E434-4D64-B5D5-BEEDEFE8BF24}"/>
              </a:ext>
            </a:extLst>
          </p:cNvPr>
          <p:cNvSpPr>
            <a:spLocks noGrp="1"/>
          </p:cNvSpPr>
          <p:nvPr>
            <p:ph type="sldNum" sz="quarter" idx="12"/>
          </p:nvPr>
        </p:nvSpPr>
        <p:spPr/>
        <p:txBody>
          <a:bodyPr/>
          <a:lstStyle/>
          <a:p>
            <a:fld id="{1AF46451-1E8F-4ABC-BB8E-99F09439254D}" type="slidenum">
              <a:rPr lang="en-US" smtClean="0"/>
              <a:t>‹#›</a:t>
            </a:fld>
            <a:endParaRPr lang="en-US"/>
          </a:p>
        </p:txBody>
      </p:sp>
    </p:spTree>
    <p:extLst>
      <p:ext uri="{BB962C8B-B14F-4D97-AF65-F5344CB8AC3E}">
        <p14:creationId xmlns:p14="http://schemas.microsoft.com/office/powerpoint/2010/main" val="4174607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39FF-E8FB-4592-8694-CDFFEFC7A7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0B25A8-1D79-45AD-BC37-4F8A43CE232C}"/>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9CE1160D-03E4-4A98-8A08-2A0F337D4C07}"/>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1BFDD-4588-4213-956F-644737D8F8B5}"/>
              </a:ext>
            </a:extLst>
          </p:cNvPr>
          <p:cNvSpPr>
            <a:spLocks noGrp="1"/>
          </p:cNvSpPr>
          <p:nvPr>
            <p:ph type="dt" sz="half" idx="10"/>
          </p:nvPr>
        </p:nvSpPr>
        <p:spPr/>
        <p:txBody>
          <a:bodyPr/>
          <a:lstStyle/>
          <a:p>
            <a:fld id="{DBC1FB4A-FEEB-4096-A3B0-41C2D8E80743}" type="datetimeFigureOut">
              <a:rPr lang="en-US" smtClean="0"/>
              <a:t>5/22/2022</a:t>
            </a:fld>
            <a:endParaRPr lang="en-US"/>
          </a:p>
        </p:txBody>
      </p:sp>
      <p:sp>
        <p:nvSpPr>
          <p:cNvPr id="6" name="Footer Placeholder 5">
            <a:extLst>
              <a:ext uri="{FF2B5EF4-FFF2-40B4-BE49-F238E27FC236}">
                <a16:creationId xmlns:a16="http://schemas.microsoft.com/office/drawing/2014/main" id="{5FDB92ED-6CC2-46F2-B86A-E3757214A7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CF467A-8414-4349-8F7B-6CACC52AC3A0}"/>
              </a:ext>
            </a:extLst>
          </p:cNvPr>
          <p:cNvSpPr>
            <a:spLocks noGrp="1"/>
          </p:cNvSpPr>
          <p:nvPr>
            <p:ph type="sldNum" sz="quarter" idx="12"/>
          </p:nvPr>
        </p:nvSpPr>
        <p:spPr/>
        <p:txBody>
          <a:bodyPr/>
          <a:lstStyle/>
          <a:p>
            <a:fld id="{1AF46451-1E8F-4ABC-BB8E-99F09439254D}" type="slidenum">
              <a:rPr lang="en-US" smtClean="0"/>
              <a:t>‹#›</a:t>
            </a:fld>
            <a:endParaRPr lang="en-US"/>
          </a:p>
        </p:txBody>
      </p:sp>
    </p:spTree>
    <p:extLst>
      <p:ext uri="{BB962C8B-B14F-4D97-AF65-F5344CB8AC3E}">
        <p14:creationId xmlns:p14="http://schemas.microsoft.com/office/powerpoint/2010/main" val="4209770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0385DF-AAF4-4C78-AADE-23E09F4CEAFA}"/>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1EA403-BEA4-4A2F-978A-0EE4261270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53D4E4-F30C-4C07-8B8C-EF1DB051FC21}"/>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C1FB4A-FEEB-4096-A3B0-41C2D8E80743}" type="datetimeFigureOut">
              <a:rPr lang="en-US" smtClean="0"/>
              <a:t>5/22/2022</a:t>
            </a:fld>
            <a:endParaRPr lang="en-US"/>
          </a:p>
        </p:txBody>
      </p:sp>
      <p:sp>
        <p:nvSpPr>
          <p:cNvPr id="5" name="Footer Placeholder 4">
            <a:extLst>
              <a:ext uri="{FF2B5EF4-FFF2-40B4-BE49-F238E27FC236}">
                <a16:creationId xmlns:a16="http://schemas.microsoft.com/office/drawing/2014/main" id="{0767E1FC-9743-4E18-A55F-7E8EE7E0478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B78173-863E-42B0-A43E-FEFF81D32949}"/>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F46451-1E8F-4ABC-BB8E-99F09439254D}" type="slidenum">
              <a:rPr lang="en-US" smtClean="0"/>
              <a:t>‹#›</a:t>
            </a:fld>
            <a:endParaRPr lang="en-US"/>
          </a:p>
        </p:txBody>
      </p:sp>
    </p:spTree>
    <p:extLst>
      <p:ext uri="{BB962C8B-B14F-4D97-AF65-F5344CB8AC3E}">
        <p14:creationId xmlns:p14="http://schemas.microsoft.com/office/powerpoint/2010/main" val="127549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9" y="4462044"/>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5E9DAF7F-FC2E-41CD-80E0-71DA4B240E34}"/>
              </a:ext>
            </a:extLst>
          </p:cNvPr>
          <p:cNvSpPr>
            <a:spLocks noGrp="1"/>
          </p:cNvSpPr>
          <p:nvPr>
            <p:ph type="ctrTitle"/>
          </p:nvPr>
        </p:nvSpPr>
        <p:spPr>
          <a:xfrm>
            <a:off x="649271" y="4615840"/>
            <a:ext cx="3885141" cy="1526741"/>
          </a:xfrm>
        </p:spPr>
        <p:txBody>
          <a:bodyPr vert="horz" lIns="91440" tIns="45720" rIns="91440" bIns="45720" rtlCol="0" anchor="ctr">
            <a:normAutofit/>
          </a:bodyPr>
          <a:lstStyle/>
          <a:p>
            <a:pPr algn="r"/>
            <a:r>
              <a:rPr lang="en-US" sz="3000" dirty="0">
                <a:solidFill>
                  <a:schemeClr val="bg1"/>
                </a:solidFill>
                <a:latin typeface="Futura Lt BT" panose="020B0402020204020303" pitchFamily="34" charset="0"/>
              </a:rPr>
              <a:t>Card Security Door LOCK</a:t>
            </a:r>
          </a:p>
        </p:txBody>
      </p:sp>
      <p:pic>
        <p:nvPicPr>
          <p:cNvPr id="7" name="Picture 6" descr="Text, logo&#10;&#10;Description automatically generated">
            <a:extLst>
              <a:ext uri="{FF2B5EF4-FFF2-40B4-BE49-F238E27FC236}">
                <a16:creationId xmlns:a16="http://schemas.microsoft.com/office/drawing/2014/main" id="{4C5C3527-DB3B-40F1-9EA7-7C9218118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619" y="488304"/>
            <a:ext cx="3392629" cy="726163"/>
          </a:xfrm>
          <a:prstGeom prst="rect">
            <a:avLst/>
          </a:prstGeom>
        </p:spPr>
      </p:pic>
      <p:pic>
        <p:nvPicPr>
          <p:cNvPr id="1026" name="Picture 2" descr="Card Key Opening Door Stock Photo - Download Image Now - iStock">
            <a:extLst>
              <a:ext uri="{FF2B5EF4-FFF2-40B4-BE49-F238E27FC236}">
                <a16:creationId xmlns:a16="http://schemas.microsoft.com/office/drawing/2014/main" id="{C36D81A4-02B5-411F-B4A4-9646AAF989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1737" y="387171"/>
            <a:ext cx="5546955" cy="3688725"/>
          </a:xfrm>
          <a:prstGeom prst="rect">
            <a:avLst/>
          </a:prstGeom>
          <a:noFill/>
          <a:extLst>
            <a:ext uri="{909E8E84-426E-40DD-AFC4-6F175D3DCCD1}">
              <a14:hiddenFill xmlns:a14="http://schemas.microsoft.com/office/drawing/2010/main">
                <a:solidFill>
                  <a:srgbClr val="FFFFFF"/>
                </a:solidFill>
              </a14:hiddenFill>
            </a:ext>
          </a:extLst>
        </p:spPr>
      </p:pic>
      <p:cxnSp>
        <p:nvCxnSpPr>
          <p:cNvPr id="1029" name="Straight Connector 72">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4690076"/>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4DD904BA-ADBC-428E-A876-43BE985755A1}"/>
              </a:ext>
            </a:extLst>
          </p:cNvPr>
          <p:cNvSpPr>
            <a:spLocks noGrp="1"/>
          </p:cNvSpPr>
          <p:nvPr>
            <p:ph type="subTitle" idx="1"/>
          </p:nvPr>
        </p:nvSpPr>
        <p:spPr>
          <a:xfrm>
            <a:off x="4945337" y="4615840"/>
            <a:ext cx="6609921" cy="1526741"/>
          </a:xfrm>
        </p:spPr>
        <p:txBody>
          <a:bodyPr vert="horz" lIns="91440" tIns="45720" rIns="91440" bIns="45720" rtlCol="0" anchor="ctr">
            <a:normAutofit/>
          </a:bodyPr>
          <a:lstStyle/>
          <a:p>
            <a:pPr indent="-228594" algn="l">
              <a:buFont typeface="Arial" panose="020B0604020202020204" pitchFamily="34" charset="0"/>
              <a:buChar char="•"/>
            </a:pPr>
            <a:r>
              <a:rPr lang="en-US" sz="1900" b="1" dirty="0">
                <a:solidFill>
                  <a:schemeClr val="bg1"/>
                </a:solidFill>
                <a:latin typeface="Futura Lt BT" panose="020B0402020204020303" pitchFamily="34" charset="0"/>
              </a:rPr>
              <a:t>Prepared by:</a:t>
            </a:r>
          </a:p>
          <a:p>
            <a:pPr indent="-228594" algn="l">
              <a:buFont typeface="Arial" panose="020B0604020202020204" pitchFamily="34" charset="0"/>
              <a:buChar char="•"/>
            </a:pPr>
            <a:r>
              <a:rPr lang="en-US" sz="1900" cap="all" spc="300" dirty="0">
                <a:solidFill>
                  <a:schemeClr val="bg1"/>
                </a:solidFill>
                <a:latin typeface="Futura Lt BT" panose="020B0402020204020303" pitchFamily="34" charset="0"/>
              </a:rPr>
              <a:t>Mary-Lynn El hayek    | 191359</a:t>
            </a:r>
          </a:p>
          <a:p>
            <a:pPr indent="-228594" algn="l">
              <a:buFont typeface="Arial" panose="020B0604020202020204" pitchFamily="34" charset="0"/>
              <a:buChar char="•"/>
            </a:pPr>
            <a:r>
              <a:rPr lang="en-US" sz="1900" cap="all" spc="300" dirty="0">
                <a:solidFill>
                  <a:schemeClr val="bg1"/>
                </a:solidFill>
                <a:latin typeface="Futura Lt BT" panose="020B0402020204020303" pitchFamily="34" charset="0"/>
              </a:rPr>
              <a:t>Jean </a:t>
            </a:r>
            <a:r>
              <a:rPr lang="en-US" sz="1900" cap="all" spc="300" dirty="0" err="1">
                <a:solidFill>
                  <a:schemeClr val="bg1"/>
                </a:solidFill>
                <a:latin typeface="Futura Lt BT" panose="020B0402020204020303" pitchFamily="34" charset="0"/>
              </a:rPr>
              <a:t>abi</a:t>
            </a:r>
            <a:r>
              <a:rPr lang="en-US" sz="1900" cap="all" spc="300" dirty="0">
                <a:solidFill>
                  <a:schemeClr val="bg1"/>
                </a:solidFill>
                <a:latin typeface="Futura Lt BT" panose="020B0402020204020303" pitchFamily="34" charset="0"/>
              </a:rPr>
              <a:t> </a:t>
            </a:r>
            <a:r>
              <a:rPr lang="en-US" sz="1900" cap="all" spc="300" dirty="0" err="1">
                <a:solidFill>
                  <a:schemeClr val="bg1"/>
                </a:solidFill>
                <a:latin typeface="Futura Lt BT" panose="020B0402020204020303" pitchFamily="34" charset="0"/>
              </a:rPr>
              <a:t>hanna</a:t>
            </a:r>
            <a:r>
              <a:rPr lang="en-US" sz="1900" cap="all" spc="300" dirty="0">
                <a:solidFill>
                  <a:schemeClr val="bg1"/>
                </a:solidFill>
                <a:latin typeface="Futura Lt BT" panose="020B0402020204020303" pitchFamily="34" charset="0"/>
              </a:rPr>
              <a:t>	| 202429</a:t>
            </a:r>
          </a:p>
          <a:p>
            <a:pPr indent="-228594" algn="l">
              <a:buFont typeface="Arial" panose="020B0604020202020204" pitchFamily="34" charset="0"/>
              <a:buChar char="•"/>
            </a:pPr>
            <a:r>
              <a:rPr lang="en-US" sz="1900" cap="all" spc="300" dirty="0">
                <a:solidFill>
                  <a:schemeClr val="bg1"/>
                </a:solidFill>
                <a:latin typeface="Futura Lt BT" panose="020B0402020204020303" pitchFamily="34" charset="0"/>
              </a:rPr>
              <a:t>Theresa </a:t>
            </a:r>
            <a:r>
              <a:rPr lang="en-US" sz="1900" cap="all" spc="300" dirty="0" err="1">
                <a:solidFill>
                  <a:schemeClr val="bg1"/>
                </a:solidFill>
                <a:latin typeface="Futura Lt BT" panose="020B0402020204020303" pitchFamily="34" charset="0"/>
              </a:rPr>
              <a:t>akkawI</a:t>
            </a:r>
            <a:r>
              <a:rPr lang="en-US" sz="1900" cap="all" spc="300" dirty="0">
                <a:solidFill>
                  <a:schemeClr val="bg1"/>
                </a:solidFill>
                <a:latin typeface="Futura Lt BT" panose="020B0402020204020303" pitchFamily="34" charset="0"/>
              </a:rPr>
              <a:t>	| 202450</a:t>
            </a:r>
            <a:endParaRPr lang="en-US" sz="1900" dirty="0">
              <a:solidFill>
                <a:schemeClr val="bg1"/>
              </a:solidFill>
              <a:latin typeface="Futura Lt BT" panose="020B0402020204020303" pitchFamily="34" charset="0"/>
            </a:endParaRPr>
          </a:p>
        </p:txBody>
      </p:sp>
      <p:sp>
        <p:nvSpPr>
          <p:cNvPr id="13" name="Title 1">
            <a:extLst>
              <a:ext uri="{FF2B5EF4-FFF2-40B4-BE49-F238E27FC236}">
                <a16:creationId xmlns:a16="http://schemas.microsoft.com/office/drawing/2014/main" id="{A5A7AFD7-E9B8-4860-A2B4-F92561C8DD7A}"/>
              </a:ext>
            </a:extLst>
          </p:cNvPr>
          <p:cNvSpPr txBox="1">
            <a:spLocks/>
          </p:cNvSpPr>
          <p:nvPr/>
        </p:nvSpPr>
        <p:spPr>
          <a:xfrm>
            <a:off x="479619" y="2395958"/>
            <a:ext cx="2859109" cy="1475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1500" b="1" u="sng" spc="300" dirty="0">
                <a:solidFill>
                  <a:srgbClr val="000000"/>
                </a:solidFill>
                <a:latin typeface="Futura Lt BT" panose="020B0402020204020303" pitchFamily="34" charset="0"/>
              </a:rPr>
              <a:t>Supervisor:</a:t>
            </a:r>
          </a:p>
          <a:p>
            <a:pPr algn="l">
              <a:spcAft>
                <a:spcPts val="600"/>
              </a:spcAft>
            </a:pPr>
            <a:r>
              <a:rPr lang="en-US" sz="1500" spc="300" dirty="0">
                <a:latin typeface="Futura Lt BT" panose="020B0402020204020303" pitchFamily="34" charset="0"/>
                <a:cs typeface="Times New Roman" panose="02020603050405020304" pitchFamily="18" charset="0"/>
              </a:rPr>
              <a:t>Jean-Marie El Bacha</a:t>
            </a:r>
          </a:p>
          <a:p>
            <a:pPr algn="l">
              <a:spcAft>
                <a:spcPts val="600"/>
              </a:spcAft>
            </a:pPr>
            <a:endParaRPr lang="en-US" sz="1500" b="1" u="sng" spc="300" dirty="0">
              <a:solidFill>
                <a:srgbClr val="000000"/>
              </a:solidFill>
              <a:latin typeface="Futura Lt BT" panose="020B0402020204020303" pitchFamily="34" charset="0"/>
            </a:endParaRPr>
          </a:p>
          <a:p>
            <a:pPr algn="l">
              <a:spcAft>
                <a:spcPts val="600"/>
              </a:spcAft>
            </a:pPr>
            <a:r>
              <a:rPr lang="en-US" sz="1500" b="1" u="sng" spc="300" dirty="0">
                <a:solidFill>
                  <a:srgbClr val="000000"/>
                </a:solidFill>
                <a:latin typeface="Futura Lt BT" panose="020B0402020204020303" pitchFamily="34" charset="0"/>
              </a:rPr>
              <a:t>Professor</a:t>
            </a:r>
            <a:r>
              <a:rPr lang="en-US" sz="1500" b="1" u="sng" spc="300" dirty="0">
                <a:solidFill>
                  <a:srgbClr val="000000"/>
                </a:solidFill>
                <a:latin typeface="Futura Lt BT" panose="020B0402020204020303" pitchFamily="34" charset="0"/>
                <a:cs typeface="Times New Roman" panose="02020603050405020304" pitchFamily="18" charset="0"/>
              </a:rPr>
              <a:t>:</a:t>
            </a:r>
          </a:p>
          <a:p>
            <a:pPr algn="l">
              <a:spcAft>
                <a:spcPts val="600"/>
              </a:spcAft>
            </a:pPr>
            <a:r>
              <a:rPr lang="en-US" sz="1500" spc="300" dirty="0">
                <a:solidFill>
                  <a:srgbClr val="000000"/>
                </a:solidFill>
                <a:latin typeface="Futura Lt BT" panose="020B0402020204020303" pitchFamily="34" charset="0"/>
                <a:cs typeface="Times New Roman" panose="02020603050405020304" pitchFamily="18" charset="0"/>
              </a:rPr>
              <a:t>DR. Rayan Mina</a:t>
            </a:r>
            <a:endParaRPr lang="en-US" sz="1500" spc="300" dirty="0">
              <a:latin typeface="Futura Lt BT" panose="020B0402020204020303" pitchFamily="34" charset="0"/>
              <a:cs typeface="Times New Roman" panose="02020603050405020304" pitchFamily="18" charset="0"/>
            </a:endParaRPr>
          </a:p>
        </p:txBody>
      </p:sp>
      <p:pic>
        <p:nvPicPr>
          <p:cNvPr id="6" name="Picture 4">
            <a:extLst>
              <a:ext uri="{FF2B5EF4-FFF2-40B4-BE49-F238E27FC236}">
                <a16:creationId xmlns:a16="http://schemas.microsoft.com/office/drawing/2014/main" id="{F33F3CA5-D184-4B8D-B069-7FB539D4A3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949" y="387171"/>
            <a:ext cx="985732" cy="985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027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8">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E4B1A-A502-478A-9C78-E20889C78B3F}"/>
              </a:ext>
            </a:extLst>
          </p:cNvPr>
          <p:cNvSpPr>
            <a:spLocks noGrp="1"/>
          </p:cNvSpPr>
          <p:nvPr>
            <p:ph type="title"/>
          </p:nvPr>
        </p:nvSpPr>
        <p:spPr>
          <a:xfrm>
            <a:off x="453189" y="4288545"/>
            <a:ext cx="4708091" cy="675979"/>
          </a:xfrm>
        </p:spPr>
        <p:txBody>
          <a:bodyPr vert="horz" lIns="91440" tIns="45720" rIns="91440" bIns="45720" rtlCol="0" anchor="b">
            <a:normAutofit fontScale="90000"/>
          </a:bodyPr>
          <a:lstStyle/>
          <a:p>
            <a:r>
              <a:rPr lang="en-US" sz="2500" spc="300" dirty="0">
                <a:latin typeface="Futura Lt BT" panose="020B0402020204020303" pitchFamily="34" charset="0"/>
              </a:rPr>
              <a:t>Description du fonctionnement du projet</a:t>
            </a:r>
          </a:p>
        </p:txBody>
      </p:sp>
      <p:sp>
        <p:nvSpPr>
          <p:cNvPr id="10" name="TextBox 9">
            <a:extLst>
              <a:ext uri="{FF2B5EF4-FFF2-40B4-BE49-F238E27FC236}">
                <a16:creationId xmlns:a16="http://schemas.microsoft.com/office/drawing/2014/main" id="{CAE3889F-EA14-4B14-838E-E83A189A6899}"/>
              </a:ext>
            </a:extLst>
          </p:cNvPr>
          <p:cNvSpPr txBox="1"/>
          <p:nvPr/>
        </p:nvSpPr>
        <p:spPr>
          <a:xfrm>
            <a:off x="453190" y="2216332"/>
            <a:ext cx="3082567" cy="1569660"/>
          </a:xfrm>
          <a:prstGeom prst="rect">
            <a:avLst/>
          </a:prstGeom>
          <a:noFill/>
        </p:spPr>
        <p:txBody>
          <a:bodyPr wrap="square">
            <a:spAutoFit/>
          </a:bodyPr>
          <a:lstStyle/>
          <a:p>
            <a:r>
              <a:rPr lang="en-US" sz="4800" spc="300" dirty="0">
                <a:latin typeface="Futura Lt BT" panose="020B0402020204020303" pitchFamily="34" charset="0"/>
                <a:ea typeface="+mj-ea"/>
                <a:cs typeface="+mj-cs"/>
              </a:rPr>
              <a:t>Software Flowchart</a:t>
            </a:r>
            <a:endParaRPr lang="en-US" sz="4800" dirty="0">
              <a:latin typeface="Futura Lt BT" panose="020B0402020204020303" pitchFamily="34" charset="0"/>
            </a:endParaRPr>
          </a:p>
        </p:txBody>
      </p:sp>
      <p:pic>
        <p:nvPicPr>
          <p:cNvPr id="5" name="Picture 4">
            <a:extLst>
              <a:ext uri="{FF2B5EF4-FFF2-40B4-BE49-F238E27FC236}">
                <a16:creationId xmlns:a16="http://schemas.microsoft.com/office/drawing/2014/main" id="{EB468514-C7BE-496B-BBCB-BF7CF71C7E42}"/>
              </a:ext>
            </a:extLst>
          </p:cNvPr>
          <p:cNvPicPr>
            <a:picLocks noChangeAspect="1"/>
          </p:cNvPicPr>
          <p:nvPr/>
        </p:nvPicPr>
        <p:blipFill>
          <a:blip r:embed="rId2"/>
          <a:stretch>
            <a:fillRect/>
          </a:stretch>
        </p:blipFill>
        <p:spPr>
          <a:xfrm>
            <a:off x="5289349" y="201554"/>
            <a:ext cx="6700363" cy="6454895"/>
          </a:xfrm>
          <a:prstGeom prst="rect">
            <a:avLst/>
          </a:prstGeom>
        </p:spPr>
      </p:pic>
      <p:pic>
        <p:nvPicPr>
          <p:cNvPr id="6" name="Picture 4">
            <a:extLst>
              <a:ext uri="{FF2B5EF4-FFF2-40B4-BE49-F238E27FC236}">
                <a16:creationId xmlns:a16="http://schemas.microsoft.com/office/drawing/2014/main" id="{9B8D2108-C1C6-58C1-E513-B5CCACEF2F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191" y="728049"/>
            <a:ext cx="985732" cy="985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584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6C04A-F321-4BCB-AEA9-6D6DC8D5CA99}"/>
              </a:ext>
            </a:extLst>
          </p:cNvPr>
          <p:cNvSpPr>
            <a:spLocks noGrp="1"/>
          </p:cNvSpPr>
          <p:nvPr>
            <p:ph type="title"/>
          </p:nvPr>
        </p:nvSpPr>
        <p:spPr>
          <a:xfrm>
            <a:off x="838201" y="365126"/>
            <a:ext cx="2399675" cy="894049"/>
          </a:xfrm>
        </p:spPr>
        <p:txBody>
          <a:bodyPr/>
          <a:lstStyle/>
          <a:p>
            <a:r>
              <a:rPr lang="en-US" dirty="0">
                <a:latin typeface="Futura Lt BT" panose="020B0402020204020303" pitchFamily="34" charset="0"/>
              </a:rPr>
              <a:t>Résultats</a:t>
            </a:r>
          </a:p>
        </p:txBody>
      </p:sp>
      <p:pic>
        <p:nvPicPr>
          <p:cNvPr id="8" name="Picture 7" descr="A picture containing text, electronics&#10;&#10;Description automatically generated">
            <a:extLst>
              <a:ext uri="{FF2B5EF4-FFF2-40B4-BE49-F238E27FC236}">
                <a16:creationId xmlns:a16="http://schemas.microsoft.com/office/drawing/2014/main" id="{F1F6B784-AA51-065C-8F83-2AD01E0A6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371" y="1469037"/>
            <a:ext cx="10599747" cy="5023839"/>
          </a:xfrm>
          <a:prstGeom prst="rect">
            <a:avLst/>
          </a:prstGeom>
        </p:spPr>
      </p:pic>
      <p:pic>
        <p:nvPicPr>
          <p:cNvPr id="4" name="Picture 4">
            <a:extLst>
              <a:ext uri="{FF2B5EF4-FFF2-40B4-BE49-F238E27FC236}">
                <a16:creationId xmlns:a16="http://schemas.microsoft.com/office/drawing/2014/main" id="{C0FC643B-6348-3B68-9DF2-8A7F6F4BC4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3386" y="365126"/>
            <a:ext cx="985732" cy="985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10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9AD35B-553F-475C-ABA3-CBE95D5BFA00}"/>
              </a:ext>
            </a:extLst>
          </p:cNvPr>
          <p:cNvSpPr>
            <a:spLocks noGrp="1"/>
          </p:cNvSpPr>
          <p:nvPr>
            <p:ph type="title"/>
          </p:nvPr>
        </p:nvSpPr>
        <p:spPr>
          <a:xfrm>
            <a:off x="640080" y="4777741"/>
            <a:ext cx="3399837" cy="1412119"/>
          </a:xfrm>
        </p:spPr>
        <p:txBody>
          <a:bodyPr>
            <a:normAutofit/>
          </a:bodyPr>
          <a:lstStyle/>
          <a:p>
            <a:r>
              <a:rPr lang="en-US" sz="3400" spc="300" dirty="0">
                <a:latin typeface="Futura Lt BT" panose="020B0402020204020303" pitchFamily="34" charset="0"/>
              </a:rPr>
              <a:t>Problems Rencontrés</a:t>
            </a:r>
          </a:p>
        </p:txBody>
      </p:sp>
      <p:pic>
        <p:nvPicPr>
          <p:cNvPr id="2050" name="Picture 2" descr="Most Common Business Intelligence Problems | 2,500 User Responses">
            <a:extLst>
              <a:ext uri="{FF2B5EF4-FFF2-40B4-BE49-F238E27FC236}">
                <a16:creationId xmlns:a16="http://schemas.microsoft.com/office/drawing/2014/main" id="{4BE508AB-5FF6-4ADA-8156-8E520C7EE2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93" r="1" b="31883"/>
          <a:stretch/>
        </p:blipFill>
        <p:spPr bwMode="auto">
          <a:xfrm>
            <a:off x="21" y="11"/>
            <a:ext cx="12191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a:noFill/>
          <a:extLst>
            <a:ext uri="{909E8E84-426E-40DD-AFC4-6F175D3DCCD1}">
              <a14:hiddenFill xmlns:a14="http://schemas.microsoft.com/office/drawing/2010/main">
                <a:solidFill>
                  <a:srgbClr val="FFFFFF"/>
                </a:solidFill>
              </a14:hiddenFill>
            </a:ext>
          </a:extLst>
        </p:spPr>
      </p:pic>
      <p:sp>
        <p:nvSpPr>
          <p:cNvPr id="73"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7"/>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53C00E-C22C-43EB-94F2-5B4EEA9381E6}"/>
              </a:ext>
            </a:extLst>
          </p:cNvPr>
          <p:cNvSpPr>
            <a:spLocks noGrp="1"/>
          </p:cNvSpPr>
          <p:nvPr>
            <p:ph idx="1"/>
          </p:nvPr>
        </p:nvSpPr>
        <p:spPr>
          <a:xfrm>
            <a:off x="4654293" y="4777741"/>
            <a:ext cx="6897627" cy="1399223"/>
          </a:xfrm>
        </p:spPr>
        <p:txBody>
          <a:bodyPr anchor="ctr">
            <a:normAutofit/>
          </a:bodyPr>
          <a:lstStyle/>
          <a:p>
            <a:r>
              <a:rPr lang="en-US" sz="2200" dirty="0">
                <a:latin typeface="Futura Lt BT" panose="020B0402020204020303" pitchFamily="34" charset="0"/>
              </a:rPr>
              <a:t>Manipuler et comprendre le fonctionnemet de l’EEPROM </a:t>
            </a:r>
            <a:r>
              <a:rPr lang="fr-FR" sz="2200" dirty="0">
                <a:latin typeface="Futura Lt BT" panose="020B0402020204020303" pitchFamily="34" charset="0"/>
              </a:rPr>
              <a:t>a pris un peu plus de temps que prévu.</a:t>
            </a:r>
            <a:endParaRPr lang="en-US" sz="2200" dirty="0">
              <a:latin typeface="Futura Lt BT" panose="020B0402020204020303" pitchFamily="34" charset="0"/>
            </a:endParaRPr>
          </a:p>
        </p:txBody>
      </p:sp>
      <p:pic>
        <p:nvPicPr>
          <p:cNvPr id="7" name="Picture 4">
            <a:extLst>
              <a:ext uri="{FF2B5EF4-FFF2-40B4-BE49-F238E27FC236}">
                <a16:creationId xmlns:a16="http://schemas.microsoft.com/office/drawing/2014/main" id="{38219DBC-9192-A746-4400-3420D1B8A7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5239" y="625683"/>
            <a:ext cx="985732" cy="9857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Text, logo&#10;&#10;Description automatically generated">
            <a:extLst>
              <a:ext uri="{FF2B5EF4-FFF2-40B4-BE49-F238E27FC236}">
                <a16:creationId xmlns:a16="http://schemas.microsoft.com/office/drawing/2014/main" id="{B3799163-CAE9-4D90-5B00-38645536EB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619" y="488304"/>
            <a:ext cx="3392629" cy="726163"/>
          </a:xfrm>
          <a:prstGeom prst="rect">
            <a:avLst/>
          </a:prstGeom>
        </p:spPr>
      </p:pic>
    </p:spTree>
    <p:extLst>
      <p:ext uri="{BB962C8B-B14F-4D97-AF65-F5344CB8AC3E}">
        <p14:creationId xmlns:p14="http://schemas.microsoft.com/office/powerpoint/2010/main" val="4078224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Shape 74">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377">
              <a:defRPr/>
            </a:pPr>
            <a:endParaRPr lang="en-US">
              <a:solidFill>
                <a:prstClr val="white"/>
              </a:solidFill>
              <a:latin typeface="Calibri" panose="020F0502020204030204"/>
            </a:endParaRPr>
          </a:p>
        </p:txBody>
      </p:sp>
      <p:sp useBgFill="1">
        <p:nvSpPr>
          <p:cNvPr id="77" name="Freeform: Shape 76">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68768597-8504-47B1-855E-93B09AF848D2}"/>
              </a:ext>
            </a:extLst>
          </p:cNvPr>
          <p:cNvSpPr>
            <a:spLocks noGrp="1"/>
          </p:cNvSpPr>
          <p:nvPr>
            <p:ph type="title"/>
          </p:nvPr>
        </p:nvSpPr>
        <p:spPr>
          <a:xfrm>
            <a:off x="448056" y="859536"/>
            <a:ext cx="4832803" cy="1243584"/>
          </a:xfrm>
        </p:spPr>
        <p:txBody>
          <a:bodyPr>
            <a:normAutofit/>
          </a:bodyPr>
          <a:lstStyle/>
          <a:p>
            <a:r>
              <a:rPr lang="en-US" sz="3400" dirty="0">
                <a:latin typeface="Futura Lt BT" panose="020B0402020204020303" pitchFamily="34" charset="0"/>
              </a:rPr>
              <a:t>Améliorations possibles</a:t>
            </a:r>
          </a:p>
        </p:txBody>
      </p:sp>
      <p:sp>
        <p:nvSpPr>
          <p:cNvPr id="79" name="Rectangle 78">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81" name="Rectangle 8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83" name="Rectangle 82">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05E8280-841F-40C0-9DA2-0A2AFF9EFFA0}"/>
              </a:ext>
            </a:extLst>
          </p:cNvPr>
          <p:cNvSpPr>
            <a:spLocks noGrp="1"/>
          </p:cNvSpPr>
          <p:nvPr>
            <p:ph idx="1"/>
          </p:nvPr>
        </p:nvSpPr>
        <p:spPr>
          <a:xfrm>
            <a:off x="448056" y="2567966"/>
            <a:ext cx="11250608" cy="3664351"/>
          </a:xfrm>
        </p:spPr>
        <p:txBody>
          <a:bodyPr>
            <a:normAutofit/>
          </a:bodyPr>
          <a:lstStyle/>
          <a:p>
            <a:r>
              <a:rPr lang="fr-FR" sz="2000" dirty="0">
                <a:latin typeface="Futura Lt BT" panose="020B0402020204020303" pitchFamily="34" charset="0"/>
              </a:rPr>
              <a:t>Installez de nouveaux moyens d'authentification autres que la RFID, optez pour l'identification biométrique par exemple.</a:t>
            </a:r>
          </a:p>
          <a:p>
            <a:r>
              <a:rPr lang="fr-FR" sz="2000" dirty="0">
                <a:latin typeface="Futura Lt BT" panose="020B0402020204020303" pitchFamily="34" charset="0"/>
              </a:rPr>
              <a:t>Chaque fois que quelqu'un ouvre la porte, envoyez un courriel à son téléphone contenant son nom, la date et l'heure d'accès.</a:t>
            </a:r>
          </a:p>
          <a:p>
            <a:r>
              <a:rPr lang="fr-FR" sz="2000" dirty="0">
                <a:latin typeface="Futura Lt BT" panose="020B0402020204020303" pitchFamily="34" charset="0"/>
              </a:rPr>
              <a:t>Lorsqu'une personne dépasse la limite de 3 essais non réussis, un message d'avertissement est envoyé à son téléphone via E-mail.</a:t>
            </a:r>
          </a:p>
          <a:p>
            <a:r>
              <a:rPr lang="fr-FR" sz="2000" dirty="0">
                <a:latin typeface="Futura Lt BT" panose="020B0402020204020303" pitchFamily="34" charset="0"/>
              </a:rPr>
              <a:t>Au cas où la carte de l'utilisateur est endommagée, prévoyez un système d'authentification de secours, par exemple en ajoutant un clavier pour lui permettre de saisir son ID de travail et son mot de passe. Ou, en lui envoyant un e-mail de confirmation sur son téléphone qui déverrouille la porte lorsqu'il saisit ses informations d'identification à distance.</a:t>
            </a:r>
          </a:p>
        </p:txBody>
      </p:sp>
      <p:pic>
        <p:nvPicPr>
          <p:cNvPr id="10" name="Picture 4">
            <a:extLst>
              <a:ext uri="{FF2B5EF4-FFF2-40B4-BE49-F238E27FC236}">
                <a16:creationId xmlns:a16="http://schemas.microsoft.com/office/drawing/2014/main" id="{DE4D2FFF-A849-6B27-1863-BF4024B861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5239" y="625683"/>
            <a:ext cx="985732" cy="985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530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Shape 74">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377">
              <a:defRPr/>
            </a:pPr>
            <a:endParaRPr lang="en-US">
              <a:solidFill>
                <a:prstClr val="white"/>
              </a:solidFill>
              <a:latin typeface="Calibri" panose="020F0502020204030204"/>
            </a:endParaRPr>
          </a:p>
        </p:txBody>
      </p:sp>
      <p:sp useBgFill="1">
        <p:nvSpPr>
          <p:cNvPr id="77" name="Freeform: Shape 76">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68768597-8504-47B1-855E-93B09AF848D2}"/>
              </a:ext>
            </a:extLst>
          </p:cNvPr>
          <p:cNvSpPr>
            <a:spLocks noGrp="1"/>
          </p:cNvSpPr>
          <p:nvPr>
            <p:ph type="title"/>
          </p:nvPr>
        </p:nvSpPr>
        <p:spPr>
          <a:xfrm>
            <a:off x="448056" y="859536"/>
            <a:ext cx="4832803" cy="1243584"/>
          </a:xfrm>
        </p:spPr>
        <p:txBody>
          <a:bodyPr>
            <a:normAutofit/>
          </a:bodyPr>
          <a:lstStyle/>
          <a:p>
            <a:r>
              <a:rPr lang="en-US" sz="3400" dirty="0">
                <a:latin typeface="Futura Lt BT" panose="020B0402020204020303" pitchFamily="34" charset="0"/>
              </a:rPr>
              <a:t>Améliorations possibles</a:t>
            </a:r>
          </a:p>
        </p:txBody>
      </p:sp>
      <p:sp>
        <p:nvSpPr>
          <p:cNvPr id="79" name="Rectangle 78">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81" name="Rectangle 8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83" name="Rectangle 82">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05E8280-841F-40C0-9DA2-0A2AFF9EFFA0}"/>
              </a:ext>
            </a:extLst>
          </p:cNvPr>
          <p:cNvSpPr>
            <a:spLocks noGrp="1"/>
          </p:cNvSpPr>
          <p:nvPr>
            <p:ph idx="1"/>
          </p:nvPr>
        </p:nvSpPr>
        <p:spPr>
          <a:xfrm>
            <a:off x="448056" y="2567967"/>
            <a:ext cx="11250608" cy="2810204"/>
          </a:xfrm>
        </p:spPr>
        <p:txBody>
          <a:bodyPr>
            <a:noAutofit/>
          </a:bodyPr>
          <a:lstStyle/>
          <a:p>
            <a:r>
              <a:rPr lang="fr-FR" sz="2000" dirty="0">
                <a:latin typeface="Futura Lt BT" panose="020B0402020204020303" pitchFamily="34" charset="0"/>
              </a:rPr>
              <a:t>Ouvrir la porte téléphone portable peu importe la distance </a:t>
            </a:r>
          </a:p>
          <a:p>
            <a:r>
              <a:rPr lang="fr-FR" sz="2000" dirty="0">
                <a:latin typeface="Futura Lt BT" panose="020B0402020204020303" pitchFamily="34" charset="0"/>
              </a:rPr>
              <a:t>Chaque fois qu’une personne une photo de l'utilisateur est prise.</a:t>
            </a:r>
          </a:p>
          <a:p>
            <a:r>
              <a:rPr lang="fr-FR" sz="2000" dirty="0">
                <a:latin typeface="Futura Lt BT" panose="020B0402020204020303" pitchFamily="34" charset="0"/>
              </a:rPr>
              <a:t>Ouvrir la porte par reconnaissance vocale ou le visage</a:t>
            </a:r>
          </a:p>
          <a:p>
            <a:r>
              <a:rPr lang="fr-FR" sz="2000" dirty="0">
                <a:latin typeface="Futura Lt BT" panose="020B0402020204020303" pitchFamily="34" charset="0"/>
              </a:rPr>
              <a:t>Si plusieurs tentatives ratées sont détectées dans un court délai, contactez la police.</a:t>
            </a:r>
          </a:p>
          <a:p>
            <a:r>
              <a:rPr lang="fr-FR" sz="2000" dirty="0">
                <a:latin typeface="Futura Lt BT" panose="020B0402020204020303" pitchFamily="34" charset="0"/>
              </a:rPr>
              <a:t>Au cas catastrophique on peut utiliser les clés normales.</a:t>
            </a:r>
          </a:p>
          <a:p>
            <a:r>
              <a:rPr lang="fr-FR" sz="2000" dirty="0">
                <a:latin typeface="Futura Lt BT" panose="020B0402020204020303" pitchFamily="34" charset="0"/>
              </a:rPr>
              <a:t>Pour une sécurité renforcée, appliquer  la 2-steps authentication à partir des méthodes énumérées précédemment</a:t>
            </a:r>
          </a:p>
        </p:txBody>
      </p:sp>
      <p:pic>
        <p:nvPicPr>
          <p:cNvPr id="10" name="Picture 4">
            <a:extLst>
              <a:ext uri="{FF2B5EF4-FFF2-40B4-BE49-F238E27FC236}">
                <a16:creationId xmlns:a16="http://schemas.microsoft.com/office/drawing/2014/main" id="{DE4D2FFF-A849-6B27-1863-BF4024B861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5239" y="625683"/>
            <a:ext cx="985732" cy="985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523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637FB-3017-AD5F-E8EC-3518AD848AF1}"/>
              </a:ext>
            </a:extLst>
          </p:cNvPr>
          <p:cNvSpPr>
            <a:spLocks noGrp="1"/>
          </p:cNvSpPr>
          <p:nvPr>
            <p:ph type="title"/>
          </p:nvPr>
        </p:nvSpPr>
        <p:spPr>
          <a:xfrm>
            <a:off x="1928768" y="2115432"/>
            <a:ext cx="7945073" cy="1325563"/>
          </a:xfrm>
        </p:spPr>
        <p:txBody>
          <a:bodyPr>
            <a:normAutofit/>
          </a:bodyPr>
          <a:lstStyle/>
          <a:p>
            <a:r>
              <a:rPr lang="en-US" sz="4000" dirty="0">
                <a:latin typeface="Futura Lt BT" panose="020B0402020204020303" pitchFamily="34" charset="0"/>
              </a:rPr>
              <a:t>Check our final code on GitHub:</a:t>
            </a:r>
          </a:p>
        </p:txBody>
      </p:sp>
      <p:sp>
        <p:nvSpPr>
          <p:cNvPr id="3" name="Content Placeholder 2">
            <a:extLst>
              <a:ext uri="{FF2B5EF4-FFF2-40B4-BE49-F238E27FC236}">
                <a16:creationId xmlns:a16="http://schemas.microsoft.com/office/drawing/2014/main" id="{299393E2-0565-8FA0-453B-29DE7765BD4A}"/>
              </a:ext>
            </a:extLst>
          </p:cNvPr>
          <p:cNvSpPr>
            <a:spLocks noGrp="1"/>
          </p:cNvSpPr>
          <p:nvPr>
            <p:ph idx="1"/>
          </p:nvPr>
        </p:nvSpPr>
        <p:spPr>
          <a:xfrm>
            <a:off x="838200" y="3708443"/>
            <a:ext cx="10515600" cy="951131"/>
          </a:xfrm>
        </p:spPr>
        <p:txBody>
          <a:bodyPr/>
          <a:lstStyle/>
          <a:p>
            <a:pPr marL="0" indent="0">
              <a:buNone/>
            </a:pPr>
            <a:r>
              <a:rPr lang="en-US" dirty="0">
                <a:solidFill>
                  <a:srgbClr val="0070C0"/>
                </a:solidFill>
                <a:latin typeface="Futura Lt BT" panose="020B0402020204020303" pitchFamily="34" charset="0"/>
              </a:rPr>
              <a:t>https://github.com/marylynnhayek/Card-Door-Security-Locker-Arduino-Mega-2560-RFID</a:t>
            </a:r>
          </a:p>
        </p:txBody>
      </p:sp>
      <p:pic>
        <p:nvPicPr>
          <p:cNvPr id="4" name="Picture 4">
            <a:extLst>
              <a:ext uri="{FF2B5EF4-FFF2-40B4-BE49-F238E27FC236}">
                <a16:creationId xmlns:a16="http://schemas.microsoft.com/office/drawing/2014/main" id="{95F411C6-FCCC-8261-2451-BFD84ADD2E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5239" y="625683"/>
            <a:ext cx="985732" cy="9857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ext, logo&#10;&#10;Description automatically generated">
            <a:extLst>
              <a:ext uri="{FF2B5EF4-FFF2-40B4-BE49-F238E27FC236}">
                <a16:creationId xmlns:a16="http://schemas.microsoft.com/office/drawing/2014/main" id="{0B6A1588-C84C-73D8-0F89-77FB9D0A54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029" y="723498"/>
            <a:ext cx="3392629" cy="726163"/>
          </a:xfrm>
          <a:prstGeom prst="rect">
            <a:avLst/>
          </a:prstGeom>
        </p:spPr>
      </p:pic>
      <p:pic>
        <p:nvPicPr>
          <p:cNvPr id="1028" name="Picture 4" descr="GitHub Logo, history, meaning, symbol, PNG">
            <a:extLst>
              <a:ext uri="{FF2B5EF4-FFF2-40B4-BE49-F238E27FC236}">
                <a16:creationId xmlns:a16="http://schemas.microsoft.com/office/drawing/2014/main" id="{1443B33E-E52C-A78F-8BD4-F87F42B089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105" y="2389176"/>
            <a:ext cx="1394437" cy="78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709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8A9306-04D1-464E-9CE2-AF85346907DB}"/>
              </a:ext>
            </a:extLst>
          </p:cNvPr>
          <p:cNvSpPr>
            <a:spLocks noGrp="1"/>
          </p:cNvSpPr>
          <p:nvPr>
            <p:ph type="title"/>
          </p:nvPr>
        </p:nvSpPr>
        <p:spPr>
          <a:xfrm>
            <a:off x="424816" y="387171"/>
            <a:ext cx="3822189" cy="821248"/>
          </a:xfrm>
        </p:spPr>
        <p:txBody>
          <a:bodyPr>
            <a:normAutofit/>
          </a:bodyPr>
          <a:lstStyle/>
          <a:p>
            <a:r>
              <a:rPr lang="en-US" altLang="en-US" sz="4000" spc="300" dirty="0">
                <a:latin typeface="Futura Lt BT" panose="020B0402020204020303" pitchFamily="34" charset="0"/>
              </a:rPr>
              <a:t>Plan du ProJet</a:t>
            </a:r>
            <a:endParaRPr lang="en-US" sz="4000" spc="300" dirty="0">
              <a:latin typeface="Futura Lt BT" panose="020B0402020204020303" pitchFamily="34" charset="0"/>
            </a:endParaRPr>
          </a:p>
        </p:txBody>
      </p:sp>
      <p:sp>
        <p:nvSpPr>
          <p:cNvPr id="3" name="Content Placeholder 2">
            <a:extLst>
              <a:ext uri="{FF2B5EF4-FFF2-40B4-BE49-F238E27FC236}">
                <a16:creationId xmlns:a16="http://schemas.microsoft.com/office/drawing/2014/main" id="{52C41374-D96B-4CF2-988D-9B75E614E548}"/>
              </a:ext>
            </a:extLst>
          </p:cNvPr>
          <p:cNvSpPr>
            <a:spLocks noGrp="1"/>
          </p:cNvSpPr>
          <p:nvPr>
            <p:ph idx="1"/>
          </p:nvPr>
        </p:nvSpPr>
        <p:spPr>
          <a:xfrm>
            <a:off x="424817" y="1258463"/>
            <a:ext cx="6788785" cy="4336360"/>
          </a:xfrm>
        </p:spPr>
        <p:txBody>
          <a:bodyPr>
            <a:noAutofit/>
          </a:bodyPr>
          <a:lstStyle/>
          <a:p>
            <a:pPr>
              <a:lnSpc>
                <a:spcPct val="100000"/>
              </a:lnSpc>
            </a:pPr>
            <a:r>
              <a:rPr lang="fr-FR" sz="1500" spc="300" dirty="0">
                <a:latin typeface="Futura Lt BT" panose="020B0402020204020303" pitchFamily="34" charset="0"/>
              </a:rPr>
              <a:t>Objectifs du Projet</a:t>
            </a:r>
          </a:p>
          <a:p>
            <a:pPr lvl="1">
              <a:lnSpc>
                <a:spcPct val="100000"/>
              </a:lnSpc>
            </a:pPr>
            <a:r>
              <a:rPr lang="fr-FR" sz="1500" spc="300" dirty="0">
                <a:latin typeface="Futura Lt BT" panose="020B0402020204020303" pitchFamily="34" charset="0"/>
              </a:rPr>
              <a:t>L'environnement technique</a:t>
            </a:r>
          </a:p>
          <a:p>
            <a:pPr>
              <a:lnSpc>
                <a:spcPct val="100000"/>
              </a:lnSpc>
            </a:pPr>
            <a:r>
              <a:rPr lang="fr-FR" sz="1500" spc="300" dirty="0">
                <a:latin typeface="Futura Lt BT" panose="020B0402020204020303" pitchFamily="34" charset="0"/>
              </a:rPr>
              <a:t>Description de l’idée du circuit</a:t>
            </a:r>
          </a:p>
          <a:p>
            <a:pPr>
              <a:lnSpc>
                <a:spcPct val="100000"/>
              </a:lnSpc>
            </a:pPr>
            <a:r>
              <a:rPr lang="fr-FR" sz="1500" spc="300" dirty="0">
                <a:latin typeface="Futura Lt BT" panose="020B0402020204020303" pitchFamily="34" charset="0"/>
              </a:rPr>
              <a:t>Présentation du matériel</a:t>
            </a:r>
          </a:p>
          <a:p>
            <a:pPr lvl="1">
              <a:lnSpc>
                <a:spcPct val="100000"/>
              </a:lnSpc>
            </a:pPr>
            <a:r>
              <a:rPr lang="fr-FR" sz="1500" spc="300" dirty="0">
                <a:latin typeface="Futura Lt BT" panose="020B0402020204020303" pitchFamily="34" charset="0"/>
              </a:rPr>
              <a:t>Schéma-bloc du système</a:t>
            </a:r>
          </a:p>
          <a:p>
            <a:pPr lvl="1">
              <a:lnSpc>
                <a:spcPct val="100000"/>
              </a:lnSpc>
            </a:pPr>
            <a:r>
              <a:rPr lang="fr-FR" sz="1500" spc="300" dirty="0">
                <a:latin typeface="Futura Lt BT" panose="020B0402020204020303" pitchFamily="34" charset="0"/>
              </a:rPr>
              <a:t>Schéma électrique complet</a:t>
            </a:r>
          </a:p>
          <a:p>
            <a:pPr lvl="1">
              <a:lnSpc>
                <a:spcPct val="100000"/>
              </a:lnSpc>
            </a:pPr>
            <a:r>
              <a:rPr lang="fr-FR" sz="1500" spc="300" dirty="0">
                <a:latin typeface="Futura Lt BT" panose="020B0402020204020303" pitchFamily="34" charset="0"/>
              </a:rPr>
              <a:t>Liste des composants utilisés</a:t>
            </a:r>
          </a:p>
          <a:p>
            <a:pPr>
              <a:lnSpc>
                <a:spcPct val="100000"/>
              </a:lnSpc>
            </a:pPr>
            <a:r>
              <a:rPr lang="fr-FR" sz="1500" spc="300" dirty="0">
                <a:latin typeface="Futura Lt BT" panose="020B0402020204020303" pitchFamily="34" charset="0"/>
              </a:rPr>
              <a:t>Présentation du logiciel</a:t>
            </a:r>
          </a:p>
          <a:p>
            <a:pPr lvl="1">
              <a:lnSpc>
                <a:spcPct val="100000"/>
              </a:lnSpc>
            </a:pPr>
            <a:r>
              <a:rPr lang="fr-FR" sz="1500" spc="300" dirty="0">
                <a:latin typeface="Futura Lt BT" panose="020B0402020204020303" pitchFamily="34" charset="0"/>
              </a:rPr>
              <a:t>Software Flowchart</a:t>
            </a:r>
          </a:p>
          <a:p>
            <a:pPr>
              <a:lnSpc>
                <a:spcPct val="100000"/>
              </a:lnSpc>
            </a:pPr>
            <a:r>
              <a:rPr lang="fr-FR" sz="1500" spc="300" dirty="0">
                <a:latin typeface="Futura Lt BT" panose="020B0402020204020303" pitchFamily="34" charset="0"/>
              </a:rPr>
              <a:t>Conclusion</a:t>
            </a:r>
          </a:p>
          <a:p>
            <a:pPr lvl="1">
              <a:lnSpc>
                <a:spcPct val="100000"/>
              </a:lnSpc>
            </a:pPr>
            <a:r>
              <a:rPr lang="fr-FR" sz="1500" spc="300" dirty="0">
                <a:latin typeface="Futura Lt BT" panose="020B0402020204020303" pitchFamily="34" charset="0"/>
              </a:rPr>
              <a:t>Résultats</a:t>
            </a:r>
          </a:p>
          <a:p>
            <a:pPr lvl="1">
              <a:lnSpc>
                <a:spcPct val="100000"/>
              </a:lnSpc>
            </a:pPr>
            <a:r>
              <a:rPr lang="fr-FR" sz="1500" spc="300" dirty="0">
                <a:latin typeface="Futura Lt BT" panose="020B0402020204020303" pitchFamily="34" charset="0"/>
              </a:rPr>
              <a:t>difficultés rencontrées</a:t>
            </a:r>
          </a:p>
          <a:p>
            <a:pPr lvl="1">
              <a:lnSpc>
                <a:spcPct val="100000"/>
              </a:lnSpc>
            </a:pPr>
            <a:r>
              <a:rPr lang="en-US" sz="1500" dirty="0">
                <a:latin typeface="Futura Lt BT" panose="020B0402020204020303" pitchFamily="34" charset="0"/>
              </a:rPr>
              <a:t>Améliorations possibles</a:t>
            </a:r>
            <a:endParaRPr lang="fr-FR" sz="1500" spc="300" dirty="0">
              <a:latin typeface="Futura Lt BT" panose="020B0402020204020303" pitchFamily="34" charset="0"/>
            </a:endParaRPr>
          </a:p>
          <a:p>
            <a:pPr marL="342891" indent="-342891">
              <a:lnSpc>
                <a:spcPct val="100000"/>
              </a:lnSpc>
            </a:pPr>
            <a:endParaRPr lang="fr-FR" sz="1500" spc="300" dirty="0">
              <a:latin typeface="Futura Lt BT" panose="020B0402020204020303" pitchFamily="34" charset="0"/>
            </a:endParaRPr>
          </a:p>
          <a:p>
            <a:pPr marL="342891" indent="-342891">
              <a:lnSpc>
                <a:spcPct val="100000"/>
              </a:lnSpc>
            </a:pPr>
            <a:endParaRPr lang="fr-FR" sz="1500" spc="300" dirty="0">
              <a:latin typeface="Futura Lt BT" panose="020B0402020204020303" pitchFamily="34" charset="0"/>
            </a:endParaRPr>
          </a:p>
          <a:p>
            <a:pPr>
              <a:lnSpc>
                <a:spcPct val="100000"/>
              </a:lnSpc>
            </a:pPr>
            <a:endParaRPr lang="en-US" sz="1500" spc="300" dirty="0">
              <a:latin typeface="Futura Lt BT" panose="020B0402020204020303" pitchFamily="34" charset="0"/>
            </a:endParaRPr>
          </a:p>
        </p:txBody>
      </p:sp>
      <p:pic>
        <p:nvPicPr>
          <p:cNvPr id="1026" name="Picture 2" descr="Solenoids in Security Locking Mechanisms - Johnson Electric">
            <a:extLst>
              <a:ext uri="{FF2B5EF4-FFF2-40B4-BE49-F238E27FC236}">
                <a16:creationId xmlns:a16="http://schemas.microsoft.com/office/drawing/2014/main" id="{67498E0E-6673-A462-3201-1F04759FB2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1943631"/>
            <a:ext cx="5241396" cy="34959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8CE1F0EA-1551-E437-7B0C-37041AB2B3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1665" y="548210"/>
            <a:ext cx="985732" cy="985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39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8A9306-04D1-464E-9CE2-AF85346907DB}"/>
              </a:ext>
            </a:extLst>
          </p:cNvPr>
          <p:cNvSpPr>
            <a:spLocks noGrp="1"/>
          </p:cNvSpPr>
          <p:nvPr>
            <p:ph type="title"/>
          </p:nvPr>
        </p:nvSpPr>
        <p:spPr>
          <a:xfrm>
            <a:off x="569079" y="3018376"/>
            <a:ext cx="5152213" cy="821248"/>
          </a:xfrm>
        </p:spPr>
        <p:txBody>
          <a:bodyPr>
            <a:normAutofit fontScale="90000"/>
          </a:bodyPr>
          <a:lstStyle/>
          <a:p>
            <a:r>
              <a:rPr lang="en-US" altLang="en-US" sz="4000" spc="300" dirty="0">
                <a:latin typeface="Futura Lt BT" panose="020B0402020204020303" pitchFamily="34" charset="0"/>
              </a:rPr>
              <a:t>MISSION DU PROJET</a:t>
            </a:r>
            <a:endParaRPr lang="en-US" sz="4000" spc="300" dirty="0">
              <a:latin typeface="Futura Lt BT" panose="020B0402020204020303" pitchFamily="34" charset="0"/>
            </a:endParaRPr>
          </a:p>
        </p:txBody>
      </p:sp>
      <p:pic>
        <p:nvPicPr>
          <p:cNvPr id="6" name="Picture 4">
            <a:extLst>
              <a:ext uri="{FF2B5EF4-FFF2-40B4-BE49-F238E27FC236}">
                <a16:creationId xmlns:a16="http://schemas.microsoft.com/office/drawing/2014/main" id="{1D70C0C2-BB01-B68E-CB26-F5918E53EA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079" y="523457"/>
            <a:ext cx="985732" cy="9857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Solenoids in Security Locking Mechanisms - Johnson Electric">
            <a:extLst>
              <a:ext uri="{FF2B5EF4-FFF2-40B4-BE49-F238E27FC236}">
                <a16:creationId xmlns:a16="http://schemas.microsoft.com/office/drawing/2014/main" id="{9130771D-EC70-17E8-C7AF-ACB71403C6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1" y="1943631"/>
            <a:ext cx="5241396" cy="34959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Text, logo&#10;&#10;Description automatically generated">
            <a:extLst>
              <a:ext uri="{FF2B5EF4-FFF2-40B4-BE49-F238E27FC236}">
                <a16:creationId xmlns:a16="http://schemas.microsoft.com/office/drawing/2014/main" id="{89662839-F1F4-7D97-63FD-4BA6143840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44768" y="653241"/>
            <a:ext cx="3392629" cy="726163"/>
          </a:xfrm>
          <a:prstGeom prst="rect">
            <a:avLst/>
          </a:prstGeom>
        </p:spPr>
      </p:pic>
    </p:spTree>
    <p:extLst>
      <p:ext uri="{BB962C8B-B14F-4D97-AF65-F5344CB8AC3E}">
        <p14:creationId xmlns:p14="http://schemas.microsoft.com/office/powerpoint/2010/main" val="2873895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12C5E87-CB8A-4EB6-9DF9-90164F54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983756" y="404257"/>
            <a:ext cx="7775429" cy="6051731"/>
          </a:xfrm>
          <a:custGeom>
            <a:avLst/>
            <a:gdLst>
              <a:gd name="connsiteX0" fmla="*/ 6757888 w 7775429"/>
              <a:gd name="connsiteY0" fmla="*/ 3123835 h 6051730"/>
              <a:gd name="connsiteX1" fmla="*/ 5223007 w 7775429"/>
              <a:gd name="connsiteY1" fmla="*/ 3123835 h 6051730"/>
              <a:gd name="connsiteX2" fmla="*/ 5003739 w 7775429"/>
              <a:gd name="connsiteY2" fmla="*/ 3001951 h 6051730"/>
              <a:gd name="connsiteX3" fmla="*/ 4236300 w 7775429"/>
              <a:gd name="connsiteY3" fmla="*/ 1688315 h 6051730"/>
              <a:gd name="connsiteX4" fmla="*/ 4236300 w 7775429"/>
              <a:gd name="connsiteY4" fmla="*/ 1435519 h 6051730"/>
              <a:gd name="connsiteX5" fmla="*/ 5003739 w 7775429"/>
              <a:gd name="connsiteY5" fmla="*/ 121884 h 6051730"/>
              <a:gd name="connsiteX6" fmla="*/ 5223007 w 7775429"/>
              <a:gd name="connsiteY6" fmla="*/ 0 h 6051730"/>
              <a:gd name="connsiteX7" fmla="*/ 6757888 w 7775429"/>
              <a:gd name="connsiteY7" fmla="*/ 0 h 6051730"/>
              <a:gd name="connsiteX8" fmla="*/ 6977155 w 7775429"/>
              <a:gd name="connsiteY8" fmla="*/ 121884 h 6051730"/>
              <a:gd name="connsiteX9" fmla="*/ 7744595 w 7775429"/>
              <a:gd name="connsiteY9" fmla="*/ 1435519 h 6051730"/>
              <a:gd name="connsiteX10" fmla="*/ 7744595 w 7775429"/>
              <a:gd name="connsiteY10" fmla="*/ 1688315 h 6051730"/>
              <a:gd name="connsiteX11" fmla="*/ 6977155 w 7775429"/>
              <a:gd name="connsiteY11" fmla="*/ 3001951 h 6051730"/>
              <a:gd name="connsiteX12" fmla="*/ 6757888 w 7775429"/>
              <a:gd name="connsiteY12" fmla="*/ 3123835 h 6051730"/>
              <a:gd name="connsiteX13" fmla="*/ 3556238 w 7775429"/>
              <a:gd name="connsiteY13" fmla="*/ 5503115 h 6051730"/>
              <a:gd name="connsiteX14" fmla="*/ 3291436 w 7775429"/>
              <a:gd name="connsiteY14" fmla="*/ 5503115 h 6051730"/>
              <a:gd name="connsiteX15" fmla="*/ 3260544 w 7775429"/>
              <a:gd name="connsiteY15" fmla="*/ 5503115 h 6051730"/>
              <a:gd name="connsiteX16" fmla="*/ 3231067 w 7775429"/>
              <a:gd name="connsiteY16" fmla="*/ 5452355 h 6051730"/>
              <a:gd name="connsiteX17" fmla="*/ 3086688 w 7775429"/>
              <a:gd name="connsiteY17" fmla="*/ 5203722 h 6051730"/>
              <a:gd name="connsiteX18" fmla="*/ 3086688 w 7775429"/>
              <a:gd name="connsiteY18" fmla="*/ 5064553 h 6051730"/>
              <a:gd name="connsiteX19" fmla="*/ 3481893 w 7775429"/>
              <a:gd name="connsiteY19" fmla="*/ 4383983 h 6051730"/>
              <a:gd name="connsiteX20" fmla="*/ 3602840 w 7775429"/>
              <a:gd name="connsiteY20" fmla="*/ 4312701 h 6051730"/>
              <a:gd name="connsiteX21" fmla="*/ 4391548 w 7775429"/>
              <a:gd name="connsiteY21" fmla="*/ 4312701 h 6051730"/>
              <a:gd name="connsiteX22" fmla="*/ 4428679 w 7775429"/>
              <a:gd name="connsiteY22" fmla="*/ 4317633 h 6051730"/>
              <a:gd name="connsiteX23" fmla="*/ 4454216 w 7775429"/>
              <a:gd name="connsiteY23" fmla="*/ 4328340 h 6051730"/>
              <a:gd name="connsiteX24" fmla="*/ 4438609 w 7775429"/>
              <a:gd name="connsiteY24" fmla="*/ 4355333 h 6051730"/>
              <a:gd name="connsiteX25" fmla="*/ 3885668 w 7775429"/>
              <a:gd name="connsiteY25" fmla="*/ 5311656 h 6051730"/>
              <a:gd name="connsiteX26" fmla="*/ 3556238 w 7775429"/>
              <a:gd name="connsiteY26" fmla="*/ 5503115 h 6051730"/>
              <a:gd name="connsiteX27" fmla="*/ 4438254 w 7775429"/>
              <a:gd name="connsiteY27" fmla="*/ 6051730 h 6051730"/>
              <a:gd name="connsiteX28" fmla="*/ 3548595 w 7775429"/>
              <a:gd name="connsiteY28" fmla="*/ 6051730 h 6051730"/>
              <a:gd name="connsiteX29" fmla="*/ 3412169 w 7775429"/>
              <a:gd name="connsiteY29" fmla="*/ 5971324 h 6051730"/>
              <a:gd name="connsiteX30" fmla="*/ 3173058 w 7775429"/>
              <a:gd name="connsiteY30" fmla="*/ 5559560 h 6051730"/>
              <a:gd name="connsiteX31" fmla="*/ 3146046 w 7775429"/>
              <a:gd name="connsiteY31" fmla="*/ 5513043 h 6051730"/>
              <a:gd name="connsiteX32" fmla="*/ 3167300 w 7775429"/>
              <a:gd name="connsiteY32" fmla="*/ 5513043 h 6051730"/>
              <a:gd name="connsiteX33" fmla="*/ 3267756 w 7775429"/>
              <a:gd name="connsiteY33" fmla="*/ 5513043 h 6051730"/>
              <a:gd name="connsiteX34" fmla="*/ 3311396 w 7775429"/>
              <a:gd name="connsiteY34" fmla="*/ 5588194 h 6051730"/>
              <a:gd name="connsiteX35" fmla="*/ 3478124 w 7775429"/>
              <a:gd name="connsiteY35" fmla="*/ 5875309 h 6051730"/>
              <a:gd name="connsiteX36" fmla="*/ 3599071 w 7775429"/>
              <a:gd name="connsiteY36" fmla="*/ 5946592 h 6051730"/>
              <a:gd name="connsiteX37" fmla="*/ 4387779 w 7775429"/>
              <a:gd name="connsiteY37" fmla="*/ 5946592 h 6051730"/>
              <a:gd name="connsiteX38" fmla="*/ 4510428 w 7775429"/>
              <a:gd name="connsiteY38" fmla="*/ 5875309 h 6051730"/>
              <a:gd name="connsiteX39" fmla="*/ 4903930 w 7775429"/>
              <a:gd name="connsiteY39" fmla="*/ 5194740 h 6051730"/>
              <a:gd name="connsiteX40" fmla="*/ 4903930 w 7775429"/>
              <a:gd name="connsiteY40" fmla="*/ 5055570 h 6051730"/>
              <a:gd name="connsiteX41" fmla="*/ 4510428 w 7775429"/>
              <a:gd name="connsiteY41" fmla="*/ 4375000 h 6051730"/>
              <a:gd name="connsiteX42" fmla="*/ 4458686 w 7775429"/>
              <a:gd name="connsiteY42" fmla="*/ 4322811 h 6051730"/>
              <a:gd name="connsiteX43" fmla="*/ 4452698 w 7775429"/>
              <a:gd name="connsiteY43" fmla="*/ 4320302 h 6051730"/>
              <a:gd name="connsiteX44" fmla="*/ 4484794 w 7775429"/>
              <a:gd name="connsiteY44" fmla="*/ 4264792 h 6051730"/>
              <a:gd name="connsiteX45" fmla="*/ 4508664 w 7775429"/>
              <a:gd name="connsiteY45" fmla="*/ 4223507 h 6051730"/>
              <a:gd name="connsiteX46" fmla="*/ 4483907 w 7775429"/>
              <a:gd name="connsiteY46" fmla="*/ 4213126 h 6051730"/>
              <a:gd name="connsiteX47" fmla="*/ 4442024 w 7775429"/>
              <a:gd name="connsiteY47" fmla="*/ 4207562 h 6051730"/>
              <a:gd name="connsiteX48" fmla="*/ 3552365 w 7775429"/>
              <a:gd name="connsiteY48" fmla="*/ 4207562 h 6051730"/>
              <a:gd name="connsiteX49" fmla="*/ 3415938 w 7775429"/>
              <a:gd name="connsiteY49" fmla="*/ 4287967 h 6051730"/>
              <a:gd name="connsiteX50" fmla="*/ 2970149 w 7775429"/>
              <a:gd name="connsiteY50" fmla="*/ 5055647 h 6051730"/>
              <a:gd name="connsiteX51" fmla="*/ 2970149 w 7775429"/>
              <a:gd name="connsiteY51" fmla="*/ 5212628 h 6051730"/>
              <a:gd name="connsiteX52" fmla="*/ 3117294 w 7775429"/>
              <a:gd name="connsiteY52" fmla="*/ 5466022 h 6051730"/>
              <a:gd name="connsiteX53" fmla="*/ 3138834 w 7775429"/>
              <a:gd name="connsiteY53" fmla="*/ 5503115 h 6051730"/>
              <a:gd name="connsiteX54" fmla="*/ 3039048 w 7775429"/>
              <a:gd name="connsiteY54" fmla="*/ 5503115 h 6051730"/>
              <a:gd name="connsiteX55" fmla="*/ 1437823 w 7775429"/>
              <a:gd name="connsiteY55" fmla="*/ 5503115 h 6051730"/>
              <a:gd name="connsiteX56" fmla="*/ 1112968 w 7775429"/>
              <a:gd name="connsiteY56" fmla="*/ 5311656 h 6051730"/>
              <a:gd name="connsiteX57" fmla="*/ 51474 w 7775429"/>
              <a:gd name="connsiteY57" fmla="*/ 3483691 h 6051730"/>
              <a:gd name="connsiteX58" fmla="*/ 51474 w 7775429"/>
              <a:gd name="connsiteY58" fmla="*/ 3109892 h 6051730"/>
              <a:gd name="connsiteX59" fmla="*/ 1112968 w 7775429"/>
              <a:gd name="connsiteY59" fmla="*/ 1281925 h 6051730"/>
              <a:gd name="connsiteX60" fmla="*/ 1437823 w 7775429"/>
              <a:gd name="connsiteY60" fmla="*/ 1090467 h 6051730"/>
              <a:gd name="connsiteX61" fmla="*/ 3556238 w 7775429"/>
              <a:gd name="connsiteY61" fmla="*/ 1090467 h 6051730"/>
              <a:gd name="connsiteX62" fmla="*/ 3885668 w 7775429"/>
              <a:gd name="connsiteY62" fmla="*/ 1281925 h 6051730"/>
              <a:gd name="connsiteX63" fmla="*/ 4942588 w 7775429"/>
              <a:gd name="connsiteY63" fmla="*/ 3109892 h 6051730"/>
              <a:gd name="connsiteX64" fmla="*/ 4942588 w 7775429"/>
              <a:gd name="connsiteY64" fmla="*/ 3483691 h 6051730"/>
              <a:gd name="connsiteX65" fmla="*/ 4550147 w 7775429"/>
              <a:gd name="connsiteY65" fmla="*/ 4162428 h 6051730"/>
              <a:gd name="connsiteX66" fmla="*/ 4517072 w 7775429"/>
              <a:gd name="connsiteY66" fmla="*/ 4219628 h 6051730"/>
              <a:gd name="connsiteX67" fmla="*/ 4518236 w 7775429"/>
              <a:gd name="connsiteY67" fmla="*/ 4220116 h 6051730"/>
              <a:gd name="connsiteX68" fmla="*/ 4576603 w 7775429"/>
              <a:gd name="connsiteY68" fmla="*/ 4278984 h 6051730"/>
              <a:gd name="connsiteX69" fmla="*/ 5020470 w 7775429"/>
              <a:gd name="connsiteY69" fmla="*/ 5046664 h 6051730"/>
              <a:gd name="connsiteX70" fmla="*/ 5020470 w 7775429"/>
              <a:gd name="connsiteY70" fmla="*/ 5203646 h 6051730"/>
              <a:gd name="connsiteX71" fmla="*/ 4576603 w 7775429"/>
              <a:gd name="connsiteY71" fmla="*/ 5971324 h 6051730"/>
              <a:gd name="connsiteX72" fmla="*/ 4438254 w 7775429"/>
              <a:gd name="connsiteY72" fmla="*/ 6051730 h 605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7775429" h="6051730">
                <a:moveTo>
                  <a:pt x="6757888" y="3123835"/>
                </a:moveTo>
                <a:cubicBezTo>
                  <a:pt x="5223007" y="3123835"/>
                  <a:pt x="5223007" y="3123835"/>
                  <a:pt x="5223007" y="3123835"/>
                </a:cubicBezTo>
                <a:cubicBezTo>
                  <a:pt x="5145351" y="3123835"/>
                  <a:pt x="5044851" y="3069664"/>
                  <a:pt x="5003739" y="3001951"/>
                </a:cubicBezTo>
                <a:cubicBezTo>
                  <a:pt x="4236300" y="1688315"/>
                  <a:pt x="4236300" y="1688315"/>
                  <a:pt x="4236300" y="1688315"/>
                </a:cubicBezTo>
                <a:cubicBezTo>
                  <a:pt x="4199755" y="1616088"/>
                  <a:pt x="4199755" y="1507747"/>
                  <a:pt x="4236300" y="1435519"/>
                </a:cubicBezTo>
                <a:cubicBezTo>
                  <a:pt x="5003739" y="121884"/>
                  <a:pt x="5003739" y="121884"/>
                  <a:pt x="5003739" y="121884"/>
                </a:cubicBezTo>
                <a:cubicBezTo>
                  <a:pt x="5044851" y="54170"/>
                  <a:pt x="5145351" y="0"/>
                  <a:pt x="5223007" y="0"/>
                </a:cubicBezTo>
                <a:lnTo>
                  <a:pt x="6757888" y="0"/>
                </a:lnTo>
                <a:cubicBezTo>
                  <a:pt x="6840113" y="0"/>
                  <a:pt x="6940611" y="54170"/>
                  <a:pt x="6977155" y="121884"/>
                </a:cubicBezTo>
                <a:cubicBezTo>
                  <a:pt x="7744595" y="1435519"/>
                  <a:pt x="7744595" y="1435519"/>
                  <a:pt x="7744595" y="1435519"/>
                </a:cubicBezTo>
                <a:cubicBezTo>
                  <a:pt x="7785708" y="1507747"/>
                  <a:pt x="7785708" y="1616088"/>
                  <a:pt x="7744595" y="1688315"/>
                </a:cubicBezTo>
                <a:cubicBezTo>
                  <a:pt x="6977155" y="3001951"/>
                  <a:pt x="6977155" y="3001951"/>
                  <a:pt x="6977155" y="3001951"/>
                </a:cubicBezTo>
                <a:cubicBezTo>
                  <a:pt x="6940611" y="3069664"/>
                  <a:pt x="6840113" y="3123835"/>
                  <a:pt x="6757888" y="3123835"/>
                </a:cubicBezTo>
                <a:close/>
                <a:moveTo>
                  <a:pt x="3556238" y="5503115"/>
                </a:moveTo>
                <a:cubicBezTo>
                  <a:pt x="3556238" y="5503115"/>
                  <a:pt x="3556238" y="5503115"/>
                  <a:pt x="3291436" y="5503115"/>
                </a:cubicBezTo>
                <a:lnTo>
                  <a:pt x="3260544" y="5503115"/>
                </a:lnTo>
                <a:lnTo>
                  <a:pt x="3231067" y="5452355"/>
                </a:lnTo>
                <a:cubicBezTo>
                  <a:pt x="3190023" y="5381674"/>
                  <a:pt x="3142263" y="5299428"/>
                  <a:pt x="3086688" y="5203722"/>
                </a:cubicBezTo>
                <a:cubicBezTo>
                  <a:pt x="3061136" y="5161292"/>
                  <a:pt x="3061136" y="5106983"/>
                  <a:pt x="3086688" y="5064553"/>
                </a:cubicBezTo>
                <a:cubicBezTo>
                  <a:pt x="3086688" y="5064553"/>
                  <a:pt x="3086688" y="5064553"/>
                  <a:pt x="3481893" y="4383983"/>
                </a:cubicBezTo>
                <a:cubicBezTo>
                  <a:pt x="3505743" y="4339856"/>
                  <a:pt x="3553439" y="4312701"/>
                  <a:pt x="3602840" y="4312701"/>
                </a:cubicBezTo>
                <a:cubicBezTo>
                  <a:pt x="3602840" y="4312701"/>
                  <a:pt x="3602840" y="4312701"/>
                  <a:pt x="4391548" y="4312701"/>
                </a:cubicBezTo>
                <a:cubicBezTo>
                  <a:pt x="4404323" y="4312701"/>
                  <a:pt x="4416781" y="4314398"/>
                  <a:pt x="4428679" y="4317633"/>
                </a:cubicBezTo>
                <a:lnTo>
                  <a:pt x="4454216" y="4328340"/>
                </a:lnTo>
                <a:lnTo>
                  <a:pt x="4438609" y="4355333"/>
                </a:lnTo>
                <a:cubicBezTo>
                  <a:pt x="4297495" y="4599392"/>
                  <a:pt x="4116869" y="4911789"/>
                  <a:pt x="3885668" y="5311656"/>
                </a:cubicBezTo>
                <a:cubicBezTo>
                  <a:pt x="3817038" y="5430178"/>
                  <a:pt x="3693500" y="5503115"/>
                  <a:pt x="3556238" y="5503115"/>
                </a:cubicBezTo>
                <a:close/>
                <a:moveTo>
                  <a:pt x="4438254" y="6051730"/>
                </a:moveTo>
                <a:cubicBezTo>
                  <a:pt x="4438254" y="6051730"/>
                  <a:pt x="4438254" y="6051730"/>
                  <a:pt x="3548595" y="6051730"/>
                </a:cubicBezTo>
                <a:cubicBezTo>
                  <a:pt x="3492871" y="6051730"/>
                  <a:pt x="3439071" y="6021098"/>
                  <a:pt x="3412169" y="5971324"/>
                </a:cubicBezTo>
                <a:cubicBezTo>
                  <a:pt x="3412169" y="5971324"/>
                  <a:pt x="3412169" y="5971324"/>
                  <a:pt x="3173058" y="5559560"/>
                </a:cubicBezTo>
                <a:lnTo>
                  <a:pt x="3146046" y="5513043"/>
                </a:lnTo>
                <a:lnTo>
                  <a:pt x="3167300" y="5513043"/>
                </a:lnTo>
                <a:lnTo>
                  <a:pt x="3267756" y="5513043"/>
                </a:lnTo>
                <a:lnTo>
                  <a:pt x="3311396" y="5588194"/>
                </a:lnTo>
                <a:cubicBezTo>
                  <a:pt x="3478124" y="5875309"/>
                  <a:pt x="3478124" y="5875309"/>
                  <a:pt x="3478124" y="5875309"/>
                </a:cubicBezTo>
                <a:cubicBezTo>
                  <a:pt x="3501973" y="5919436"/>
                  <a:pt x="3549670" y="5946592"/>
                  <a:pt x="3599071" y="5946592"/>
                </a:cubicBezTo>
                <a:cubicBezTo>
                  <a:pt x="4387779" y="5946592"/>
                  <a:pt x="4387779" y="5946592"/>
                  <a:pt x="4387779" y="5946592"/>
                </a:cubicBezTo>
                <a:cubicBezTo>
                  <a:pt x="4438882" y="5946592"/>
                  <a:pt x="4484876" y="5919436"/>
                  <a:pt x="4510428" y="5875309"/>
                </a:cubicBezTo>
                <a:cubicBezTo>
                  <a:pt x="4903930" y="5194740"/>
                  <a:pt x="4903930" y="5194740"/>
                  <a:pt x="4903930" y="5194740"/>
                </a:cubicBezTo>
                <a:cubicBezTo>
                  <a:pt x="4929483" y="5152309"/>
                  <a:pt x="4929483" y="5098000"/>
                  <a:pt x="4903930" y="5055570"/>
                </a:cubicBezTo>
                <a:cubicBezTo>
                  <a:pt x="4510428" y="4375000"/>
                  <a:pt x="4510428" y="4375000"/>
                  <a:pt x="4510428" y="4375000"/>
                </a:cubicBezTo>
                <a:cubicBezTo>
                  <a:pt x="4497651" y="4352936"/>
                  <a:pt x="4479766" y="4335115"/>
                  <a:pt x="4458686" y="4322811"/>
                </a:cubicBezTo>
                <a:lnTo>
                  <a:pt x="4452698" y="4320302"/>
                </a:lnTo>
                <a:lnTo>
                  <a:pt x="4484794" y="4264792"/>
                </a:lnTo>
                <a:lnTo>
                  <a:pt x="4508664" y="4223507"/>
                </a:lnTo>
                <a:lnTo>
                  <a:pt x="4483907" y="4213126"/>
                </a:lnTo>
                <a:cubicBezTo>
                  <a:pt x="4470485" y="4209476"/>
                  <a:pt x="4456434" y="4207562"/>
                  <a:pt x="4442024" y="4207562"/>
                </a:cubicBezTo>
                <a:cubicBezTo>
                  <a:pt x="3552365" y="4207562"/>
                  <a:pt x="3552365" y="4207562"/>
                  <a:pt x="3552365" y="4207562"/>
                </a:cubicBezTo>
                <a:cubicBezTo>
                  <a:pt x="3496641" y="4207562"/>
                  <a:pt x="3442841" y="4238192"/>
                  <a:pt x="3415938" y="4287967"/>
                </a:cubicBezTo>
                <a:cubicBezTo>
                  <a:pt x="2970149" y="5055647"/>
                  <a:pt x="2970149" y="5055647"/>
                  <a:pt x="2970149" y="5055647"/>
                </a:cubicBezTo>
                <a:cubicBezTo>
                  <a:pt x="2941326" y="5103506"/>
                  <a:pt x="2941326" y="5164767"/>
                  <a:pt x="2970149" y="5212628"/>
                </a:cubicBezTo>
                <a:cubicBezTo>
                  <a:pt x="3025872" y="5308588"/>
                  <a:pt x="3074630" y="5392553"/>
                  <a:pt x="3117294" y="5466022"/>
                </a:cubicBezTo>
                <a:lnTo>
                  <a:pt x="3138834" y="5503115"/>
                </a:lnTo>
                <a:lnTo>
                  <a:pt x="3039048" y="5503115"/>
                </a:lnTo>
                <a:cubicBezTo>
                  <a:pt x="2728732" y="5503115"/>
                  <a:pt x="2232229" y="5503115"/>
                  <a:pt x="1437823" y="5503115"/>
                </a:cubicBezTo>
                <a:cubicBezTo>
                  <a:pt x="1305136" y="5503115"/>
                  <a:pt x="1177024" y="5430178"/>
                  <a:pt x="1112968" y="5311656"/>
                </a:cubicBezTo>
                <a:cubicBezTo>
                  <a:pt x="1112968" y="5311656"/>
                  <a:pt x="1112968" y="5311656"/>
                  <a:pt x="51474" y="3483691"/>
                </a:cubicBezTo>
                <a:cubicBezTo>
                  <a:pt x="-17158" y="3369728"/>
                  <a:pt x="-17158" y="3223855"/>
                  <a:pt x="51474" y="3109892"/>
                </a:cubicBezTo>
                <a:cubicBezTo>
                  <a:pt x="51474" y="3109892"/>
                  <a:pt x="51474" y="3109892"/>
                  <a:pt x="1112968" y="1281925"/>
                </a:cubicBezTo>
                <a:cubicBezTo>
                  <a:pt x="1177024" y="1163403"/>
                  <a:pt x="1305136" y="1090467"/>
                  <a:pt x="1437823" y="1090467"/>
                </a:cubicBezTo>
                <a:cubicBezTo>
                  <a:pt x="1437823" y="1090467"/>
                  <a:pt x="1437823" y="1090467"/>
                  <a:pt x="3556238" y="1090467"/>
                </a:cubicBezTo>
                <a:cubicBezTo>
                  <a:pt x="3693500" y="1090467"/>
                  <a:pt x="3817038" y="1163403"/>
                  <a:pt x="3885668" y="1281925"/>
                </a:cubicBezTo>
                <a:cubicBezTo>
                  <a:pt x="3885668" y="1281925"/>
                  <a:pt x="3885668" y="1281925"/>
                  <a:pt x="4942588" y="3109892"/>
                </a:cubicBezTo>
                <a:cubicBezTo>
                  <a:pt x="5011220" y="3223855"/>
                  <a:pt x="5011220" y="3369728"/>
                  <a:pt x="4942588" y="3483691"/>
                </a:cubicBezTo>
                <a:cubicBezTo>
                  <a:pt x="4942588" y="3483691"/>
                  <a:pt x="4942588" y="3483691"/>
                  <a:pt x="4550147" y="4162428"/>
                </a:cubicBezTo>
                <a:lnTo>
                  <a:pt x="4517072" y="4219628"/>
                </a:lnTo>
                <a:lnTo>
                  <a:pt x="4518236" y="4220116"/>
                </a:lnTo>
                <a:cubicBezTo>
                  <a:pt x="4542015" y="4233996"/>
                  <a:pt x="4562190" y="4254096"/>
                  <a:pt x="4576603" y="4278984"/>
                </a:cubicBezTo>
                <a:cubicBezTo>
                  <a:pt x="4576603" y="4278984"/>
                  <a:pt x="4576603" y="4278984"/>
                  <a:pt x="5020470" y="5046664"/>
                </a:cubicBezTo>
                <a:cubicBezTo>
                  <a:pt x="5049294" y="5094524"/>
                  <a:pt x="5049294" y="5155785"/>
                  <a:pt x="5020470" y="5203646"/>
                </a:cubicBezTo>
                <a:cubicBezTo>
                  <a:pt x="5020470" y="5203646"/>
                  <a:pt x="5020470" y="5203646"/>
                  <a:pt x="4576603" y="5971324"/>
                </a:cubicBezTo>
                <a:cubicBezTo>
                  <a:pt x="4547780" y="6021098"/>
                  <a:pt x="4495898" y="6051730"/>
                  <a:pt x="4438254" y="605173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576F122-8667-451E-84BE-BAAA1380A27D}"/>
              </a:ext>
            </a:extLst>
          </p:cNvPr>
          <p:cNvSpPr>
            <a:spLocks noGrp="1"/>
          </p:cNvSpPr>
          <p:nvPr>
            <p:ph type="title"/>
          </p:nvPr>
        </p:nvSpPr>
        <p:spPr>
          <a:xfrm>
            <a:off x="1788328" y="831608"/>
            <a:ext cx="5451504" cy="681359"/>
          </a:xfrm>
        </p:spPr>
        <p:txBody>
          <a:bodyPr anchor="b">
            <a:normAutofit fontScale="90000"/>
          </a:bodyPr>
          <a:lstStyle/>
          <a:p>
            <a:r>
              <a:rPr lang="fr-FR" sz="4000" spc="300" dirty="0">
                <a:latin typeface="Futura Lt BT" panose="020B0402020204020303" pitchFamily="34" charset="0"/>
              </a:rPr>
              <a:t>Technical Environment</a:t>
            </a:r>
            <a:endParaRPr lang="en-US" sz="4000" spc="300" dirty="0">
              <a:latin typeface="Futura Lt BT" panose="020B0402020204020303" pitchFamily="34" charset="0"/>
            </a:endParaRPr>
          </a:p>
        </p:txBody>
      </p:sp>
      <p:sp>
        <p:nvSpPr>
          <p:cNvPr id="3" name="Content Placeholder 2">
            <a:extLst>
              <a:ext uri="{FF2B5EF4-FFF2-40B4-BE49-F238E27FC236}">
                <a16:creationId xmlns:a16="http://schemas.microsoft.com/office/drawing/2014/main" id="{74C57A01-A57C-431C-BE25-80D3B113BD9E}"/>
              </a:ext>
            </a:extLst>
          </p:cNvPr>
          <p:cNvSpPr>
            <a:spLocks noGrp="1"/>
          </p:cNvSpPr>
          <p:nvPr>
            <p:ph idx="1"/>
          </p:nvPr>
        </p:nvSpPr>
        <p:spPr>
          <a:xfrm>
            <a:off x="839366" y="2621677"/>
            <a:ext cx="4414196" cy="3123835"/>
          </a:xfrm>
        </p:spPr>
        <p:txBody>
          <a:bodyPr>
            <a:normAutofit/>
          </a:bodyPr>
          <a:lstStyle/>
          <a:p>
            <a:r>
              <a:rPr lang="en-US" sz="2000" spc="300" dirty="0">
                <a:latin typeface="Futura Lt BT" panose="020B0402020204020303" pitchFamily="34" charset="0"/>
              </a:rPr>
              <a:t>Arduino IDE</a:t>
            </a:r>
            <a:endParaRPr lang="fr-FR" sz="2000" spc="300" dirty="0">
              <a:latin typeface="Futura Lt BT" panose="020B0402020204020303" pitchFamily="34" charset="0"/>
            </a:endParaRPr>
          </a:p>
          <a:p>
            <a:endParaRPr lang="en-US" sz="2000" spc="300" dirty="0">
              <a:latin typeface="Futura Lt BT" panose="020B0402020204020303" pitchFamily="34" charset="0"/>
            </a:endParaRPr>
          </a:p>
          <a:p>
            <a:endParaRPr lang="en-US" sz="2000" spc="300" dirty="0">
              <a:latin typeface="Futura Lt BT" panose="020B0402020204020303" pitchFamily="34" charset="0"/>
            </a:endParaRPr>
          </a:p>
          <a:p>
            <a:endParaRPr lang="en-US" sz="2000" spc="300" dirty="0">
              <a:latin typeface="Futura Lt BT" panose="020B0402020204020303" pitchFamily="34" charset="0"/>
            </a:endParaRPr>
          </a:p>
          <a:p>
            <a:endParaRPr lang="en-US" sz="2000" spc="300" dirty="0">
              <a:latin typeface="Futura Lt BT" panose="020B0402020204020303" pitchFamily="34" charset="0"/>
            </a:endParaRPr>
          </a:p>
          <a:p>
            <a:r>
              <a:rPr lang="en-US" sz="2000" spc="300" dirty="0">
                <a:latin typeface="Futura Lt BT" panose="020B0402020204020303" pitchFamily="34" charset="0"/>
              </a:rPr>
              <a:t>Fritzing</a:t>
            </a:r>
            <a:endParaRPr lang="fr-FR" sz="2000" spc="300" dirty="0">
              <a:latin typeface="Futura Lt BT" panose="020B0402020204020303" pitchFamily="34" charset="0"/>
            </a:endParaRPr>
          </a:p>
          <a:p>
            <a:endParaRPr lang="en-US" sz="2000" spc="300" dirty="0">
              <a:latin typeface="Futura Lt BT" panose="020B0402020204020303" pitchFamily="34" charset="0"/>
            </a:endParaRPr>
          </a:p>
        </p:txBody>
      </p:sp>
      <p:pic>
        <p:nvPicPr>
          <p:cNvPr id="1026" name="Picture 2" descr="Revive Fritzing: Done! | Fritzing (Powered by Donorbox)">
            <a:extLst>
              <a:ext uri="{FF2B5EF4-FFF2-40B4-BE49-F238E27FC236}">
                <a16:creationId xmlns:a16="http://schemas.microsoft.com/office/drawing/2014/main" id="{83BD180F-1E25-4D23-B884-3152BC78D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9495" y="4316232"/>
            <a:ext cx="2957763" cy="11831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rduino-ide-logo - Sfera Labs">
            <a:extLst>
              <a:ext uri="{FF2B5EF4-FFF2-40B4-BE49-F238E27FC236}">
                <a16:creationId xmlns:a16="http://schemas.microsoft.com/office/drawing/2014/main" id="{5144033E-D336-40D1-B60C-8D5264AF0D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2657" y="2031400"/>
            <a:ext cx="2093155" cy="209315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1A5E4A8E-DB34-E232-B724-38B4602044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079" y="523457"/>
            <a:ext cx="985732" cy="985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605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ADB9B7-9AAA-462A-B546-BC428A9D45D2}"/>
              </a:ext>
            </a:extLst>
          </p:cNvPr>
          <p:cNvSpPr>
            <a:spLocks noGrp="1"/>
          </p:cNvSpPr>
          <p:nvPr>
            <p:ph type="ctrTitle"/>
          </p:nvPr>
        </p:nvSpPr>
        <p:spPr>
          <a:xfrm>
            <a:off x="1381130" y="315219"/>
            <a:ext cx="8031319" cy="767232"/>
          </a:xfrm>
        </p:spPr>
        <p:txBody>
          <a:bodyPr anchor="b">
            <a:normAutofit fontScale="90000"/>
          </a:bodyPr>
          <a:lstStyle/>
          <a:p>
            <a:pPr algn="l"/>
            <a:r>
              <a:rPr lang="fr-FR" sz="4800" spc="600" dirty="0">
                <a:latin typeface="Futura Lt BT" panose="020B0402020204020303" pitchFamily="34" charset="0"/>
              </a:rPr>
              <a:t>Schéma-bloc du système</a:t>
            </a:r>
            <a:endParaRPr lang="en-US" sz="4800" spc="600" dirty="0">
              <a:latin typeface="Futura Lt BT" panose="020B0402020204020303" pitchFamily="34" charset="0"/>
            </a:endParaRPr>
          </a:p>
        </p:txBody>
      </p:sp>
      <p:sp>
        <p:nvSpPr>
          <p:cNvPr id="18"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pic>
        <p:nvPicPr>
          <p:cNvPr id="5" name="Picture 4">
            <a:extLst>
              <a:ext uri="{FF2B5EF4-FFF2-40B4-BE49-F238E27FC236}">
                <a16:creationId xmlns:a16="http://schemas.microsoft.com/office/drawing/2014/main" id="{7EF531E1-4B34-473A-BD7D-6028A1791B8C}"/>
              </a:ext>
            </a:extLst>
          </p:cNvPr>
          <p:cNvPicPr>
            <a:picLocks noChangeAspect="1"/>
          </p:cNvPicPr>
          <p:nvPr/>
        </p:nvPicPr>
        <p:blipFill>
          <a:blip r:embed="rId2"/>
          <a:stretch>
            <a:fillRect/>
          </a:stretch>
        </p:blipFill>
        <p:spPr>
          <a:xfrm>
            <a:off x="1651061" y="1027859"/>
            <a:ext cx="8889875" cy="5161863"/>
          </a:xfrm>
          <a:prstGeom prst="rect">
            <a:avLst/>
          </a:prstGeom>
        </p:spPr>
      </p:pic>
      <p:sp>
        <p:nvSpPr>
          <p:cNvPr id="13" name="TextBox 12">
            <a:extLst>
              <a:ext uri="{FF2B5EF4-FFF2-40B4-BE49-F238E27FC236}">
                <a16:creationId xmlns:a16="http://schemas.microsoft.com/office/drawing/2014/main" id="{3159B481-9B3F-40C1-9660-2A7B551B0C70}"/>
              </a:ext>
            </a:extLst>
          </p:cNvPr>
          <p:cNvSpPr txBox="1"/>
          <p:nvPr/>
        </p:nvSpPr>
        <p:spPr>
          <a:xfrm>
            <a:off x="4523933" y="6189722"/>
            <a:ext cx="3504332" cy="369332"/>
          </a:xfrm>
          <a:prstGeom prst="rect">
            <a:avLst/>
          </a:prstGeom>
          <a:noFill/>
        </p:spPr>
        <p:txBody>
          <a:bodyPr wrap="square">
            <a:spAutoFit/>
          </a:bodyPr>
          <a:lstStyle/>
          <a:p>
            <a:r>
              <a:rPr lang="en-US" b="1" dirty="0">
                <a:latin typeface="Futura Lt BT" panose="020B0402020204020303" pitchFamily="34" charset="0"/>
              </a:rPr>
              <a:t>Figure 1 - Project Block Diagram</a:t>
            </a:r>
          </a:p>
        </p:txBody>
      </p:sp>
      <p:pic>
        <p:nvPicPr>
          <p:cNvPr id="10" name="Picture 4">
            <a:extLst>
              <a:ext uri="{FF2B5EF4-FFF2-40B4-BE49-F238E27FC236}">
                <a16:creationId xmlns:a16="http://schemas.microsoft.com/office/drawing/2014/main" id="{C4BF9CBA-1CBA-863B-0F73-4983B00A7B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5239" y="625683"/>
            <a:ext cx="985732" cy="985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495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pic>
        <p:nvPicPr>
          <p:cNvPr id="8" name="Picture 7">
            <a:extLst>
              <a:ext uri="{FF2B5EF4-FFF2-40B4-BE49-F238E27FC236}">
                <a16:creationId xmlns:a16="http://schemas.microsoft.com/office/drawing/2014/main" id="{D7B846C7-ECC8-43DE-8CD5-7596F6860A9A}"/>
              </a:ext>
            </a:extLst>
          </p:cNvPr>
          <p:cNvPicPr>
            <a:picLocks noChangeAspect="1"/>
          </p:cNvPicPr>
          <p:nvPr/>
        </p:nvPicPr>
        <p:blipFill>
          <a:blip r:embed="rId2"/>
          <a:stretch>
            <a:fillRect/>
          </a:stretch>
        </p:blipFill>
        <p:spPr>
          <a:xfrm>
            <a:off x="1675783" y="437734"/>
            <a:ext cx="8840435" cy="5982535"/>
          </a:xfrm>
          <a:prstGeom prst="rect">
            <a:avLst/>
          </a:prstGeom>
        </p:spPr>
      </p:pic>
      <p:pic>
        <p:nvPicPr>
          <p:cNvPr id="7" name="Picture 4">
            <a:extLst>
              <a:ext uri="{FF2B5EF4-FFF2-40B4-BE49-F238E27FC236}">
                <a16:creationId xmlns:a16="http://schemas.microsoft.com/office/drawing/2014/main" id="{C5977180-64EB-7C07-4E4B-C48F995BE2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5239" y="625683"/>
            <a:ext cx="985732" cy="985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371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ADB9B7-9AAA-462A-B546-BC428A9D45D2}"/>
              </a:ext>
            </a:extLst>
          </p:cNvPr>
          <p:cNvSpPr>
            <a:spLocks noGrp="1"/>
          </p:cNvSpPr>
          <p:nvPr>
            <p:ph type="ctrTitle"/>
          </p:nvPr>
        </p:nvSpPr>
        <p:spPr>
          <a:xfrm>
            <a:off x="1253278" y="93295"/>
            <a:ext cx="8984353" cy="1064776"/>
          </a:xfrm>
        </p:spPr>
        <p:txBody>
          <a:bodyPr anchor="b">
            <a:normAutofit/>
          </a:bodyPr>
          <a:lstStyle/>
          <a:p>
            <a:pPr algn="l"/>
            <a:r>
              <a:rPr lang="fr-FR" sz="4800" spc="600" dirty="0">
                <a:latin typeface="Futura Lt BT" panose="020B0402020204020303" pitchFamily="34" charset="0"/>
              </a:rPr>
              <a:t>Schéma électrique complet</a:t>
            </a:r>
            <a:endParaRPr lang="en-US" sz="4800" spc="600" dirty="0">
              <a:latin typeface="Futura Lt BT" panose="020B0402020204020303" pitchFamily="34" charset="0"/>
            </a:endParaRPr>
          </a:p>
        </p:txBody>
      </p:sp>
      <p:sp>
        <p:nvSpPr>
          <p:cNvPr id="18"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pic>
        <p:nvPicPr>
          <p:cNvPr id="4" name="Picture 3">
            <a:extLst>
              <a:ext uri="{FF2B5EF4-FFF2-40B4-BE49-F238E27FC236}">
                <a16:creationId xmlns:a16="http://schemas.microsoft.com/office/drawing/2014/main" id="{44DC173F-E641-4782-B004-41B51346D6AE}"/>
              </a:ext>
            </a:extLst>
          </p:cNvPr>
          <p:cNvPicPr>
            <a:picLocks noChangeAspect="1"/>
          </p:cNvPicPr>
          <p:nvPr/>
        </p:nvPicPr>
        <p:blipFill>
          <a:blip r:embed="rId2"/>
          <a:stretch>
            <a:fillRect/>
          </a:stretch>
        </p:blipFill>
        <p:spPr>
          <a:xfrm>
            <a:off x="1703026" y="1522293"/>
            <a:ext cx="8785951" cy="4971489"/>
          </a:xfrm>
          <a:prstGeom prst="rect">
            <a:avLst/>
          </a:prstGeom>
        </p:spPr>
      </p:pic>
      <p:pic>
        <p:nvPicPr>
          <p:cNvPr id="8" name="Picture 4">
            <a:extLst>
              <a:ext uri="{FF2B5EF4-FFF2-40B4-BE49-F238E27FC236}">
                <a16:creationId xmlns:a16="http://schemas.microsoft.com/office/drawing/2014/main" id="{05749493-F663-9E0B-5607-6CDE9C3607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5239" y="625683"/>
            <a:ext cx="985732" cy="985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53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graphicFrame>
        <p:nvGraphicFramePr>
          <p:cNvPr id="2" name="Table 2">
            <a:extLst>
              <a:ext uri="{FF2B5EF4-FFF2-40B4-BE49-F238E27FC236}">
                <a16:creationId xmlns:a16="http://schemas.microsoft.com/office/drawing/2014/main" id="{C55C7254-DB3C-435E-A2A8-755042860449}"/>
              </a:ext>
            </a:extLst>
          </p:cNvPr>
          <p:cNvGraphicFramePr>
            <a:graphicFrameLocks noGrp="1"/>
          </p:cNvGraphicFramePr>
          <p:nvPr>
            <p:extLst>
              <p:ext uri="{D42A27DB-BD31-4B8C-83A1-F6EECF244321}">
                <p14:modId xmlns:p14="http://schemas.microsoft.com/office/powerpoint/2010/main" val="312868644"/>
              </p:ext>
            </p:extLst>
          </p:nvPr>
        </p:nvGraphicFramePr>
        <p:xfrm>
          <a:off x="481029" y="1214193"/>
          <a:ext cx="2622898" cy="2932333"/>
        </p:xfrm>
        <a:graphic>
          <a:graphicData uri="http://schemas.openxmlformats.org/drawingml/2006/table">
            <a:tbl>
              <a:tblPr firstRow="1" bandRow="1">
                <a:tableStyleId>{5C22544A-7EE6-4342-B048-85BDC9FD1C3A}</a:tableStyleId>
              </a:tblPr>
              <a:tblGrid>
                <a:gridCol w="1196769">
                  <a:extLst>
                    <a:ext uri="{9D8B030D-6E8A-4147-A177-3AD203B41FA5}">
                      <a16:colId xmlns:a16="http://schemas.microsoft.com/office/drawing/2014/main" val="3152774277"/>
                    </a:ext>
                  </a:extLst>
                </a:gridCol>
                <a:gridCol w="1426129">
                  <a:extLst>
                    <a:ext uri="{9D8B030D-6E8A-4147-A177-3AD203B41FA5}">
                      <a16:colId xmlns:a16="http://schemas.microsoft.com/office/drawing/2014/main" val="359868202"/>
                    </a:ext>
                  </a:extLst>
                </a:gridCol>
              </a:tblGrid>
              <a:tr h="347691">
                <a:tc>
                  <a:txBody>
                    <a:bodyPr/>
                    <a:lstStyle/>
                    <a:p>
                      <a:r>
                        <a:rPr lang="en-US" sz="1300" dirty="0">
                          <a:latin typeface="Futura Lt BT" panose="020B0402020204020303" pitchFamily="34" charset="0"/>
                        </a:rPr>
                        <a:t>Pin Number</a:t>
                      </a:r>
                    </a:p>
                  </a:txBody>
                  <a:tcPr/>
                </a:tc>
                <a:tc>
                  <a:txBody>
                    <a:bodyPr/>
                    <a:lstStyle/>
                    <a:p>
                      <a:r>
                        <a:rPr lang="en-US" sz="1300" dirty="0">
                          <a:latin typeface="Futura Lt BT" panose="020B0402020204020303" pitchFamily="34" charset="0"/>
                        </a:rPr>
                        <a:t>Connected to</a:t>
                      </a:r>
                    </a:p>
                  </a:txBody>
                  <a:tcPr/>
                </a:tc>
                <a:extLst>
                  <a:ext uri="{0D108BD9-81ED-4DB2-BD59-A6C34878D82A}">
                    <a16:rowId xmlns:a16="http://schemas.microsoft.com/office/drawing/2014/main" val="646360332"/>
                  </a:ext>
                </a:extLst>
              </a:tr>
              <a:tr h="352521">
                <a:tc gridSpan="2">
                  <a:txBody>
                    <a:bodyPr/>
                    <a:lstStyle/>
                    <a:p>
                      <a:pPr algn="ctr"/>
                      <a:r>
                        <a:rPr lang="en-US" sz="1300" b="1" dirty="0">
                          <a:latin typeface="Futura Lt BT" panose="020B0402020204020303" pitchFamily="34" charset="0"/>
                        </a:rPr>
                        <a:t>PWM pins</a:t>
                      </a:r>
                    </a:p>
                  </a:txBody>
                  <a:tcPr/>
                </a:tc>
                <a:tc hMerge="1">
                  <a:txBody>
                    <a:bodyPr/>
                    <a:lstStyle/>
                    <a:p>
                      <a:endParaRPr lang="en-US"/>
                    </a:p>
                  </a:txBody>
                  <a:tcPr/>
                </a:tc>
                <a:extLst>
                  <a:ext uri="{0D108BD9-81ED-4DB2-BD59-A6C34878D82A}">
                    <a16:rowId xmlns:a16="http://schemas.microsoft.com/office/drawing/2014/main" val="2541466289"/>
                  </a:ext>
                </a:extLst>
              </a:tr>
              <a:tr h="352521">
                <a:tc>
                  <a:txBody>
                    <a:bodyPr/>
                    <a:lstStyle/>
                    <a:p>
                      <a:pPr algn="ctr"/>
                      <a:r>
                        <a:rPr lang="en-US" sz="1300" dirty="0">
                          <a:latin typeface="Futura Lt BT" panose="020B0402020204020303" pitchFamily="34" charset="0"/>
                        </a:rPr>
                        <a:t>12</a:t>
                      </a:r>
                    </a:p>
                  </a:txBody>
                  <a:tcPr/>
                </a:tc>
                <a:tc>
                  <a:txBody>
                    <a:bodyPr/>
                    <a:lstStyle/>
                    <a:p>
                      <a:pPr algn="ctr"/>
                      <a:r>
                        <a:rPr lang="en-US" sz="1200" dirty="0">
                          <a:latin typeface="Futura Lt BT" panose="020B0402020204020303" pitchFamily="34" charset="0"/>
                        </a:rPr>
                        <a:t>LCD DB7</a:t>
                      </a:r>
                      <a:endParaRPr lang="en-US" sz="1300" dirty="0">
                        <a:latin typeface="Futura Lt BT" panose="020B0402020204020303" pitchFamily="34" charset="0"/>
                      </a:endParaRPr>
                    </a:p>
                  </a:txBody>
                  <a:tcPr/>
                </a:tc>
                <a:extLst>
                  <a:ext uri="{0D108BD9-81ED-4DB2-BD59-A6C34878D82A}">
                    <a16:rowId xmlns:a16="http://schemas.microsoft.com/office/drawing/2014/main" val="3954738645"/>
                  </a:ext>
                </a:extLst>
              </a:tr>
              <a:tr h="375920">
                <a:tc>
                  <a:txBody>
                    <a:bodyPr/>
                    <a:lstStyle/>
                    <a:p>
                      <a:pPr algn="ctr"/>
                      <a:r>
                        <a:rPr lang="en-US" sz="1300" dirty="0">
                          <a:latin typeface="Futura Lt BT" panose="020B0402020204020303" pitchFamily="34" charset="0"/>
                        </a:rPr>
                        <a:t>11</a:t>
                      </a:r>
                    </a:p>
                  </a:txBody>
                  <a:tcPr/>
                </a:tc>
                <a:tc>
                  <a:txBody>
                    <a:bodyPr/>
                    <a:lstStyle/>
                    <a:p>
                      <a:pPr algn="ctr"/>
                      <a:r>
                        <a:rPr lang="en-US" sz="1200" kern="1200">
                          <a:solidFill>
                            <a:schemeClr val="dk1"/>
                          </a:solidFill>
                          <a:effectLst/>
                          <a:latin typeface="Futura Lt BT" panose="020B0402020204020303" pitchFamily="34" charset="0"/>
                          <a:ea typeface="+mn-ea"/>
                          <a:cs typeface="+mn-cs"/>
                        </a:rPr>
                        <a:t>LCD DB6</a:t>
                      </a:r>
                      <a:endParaRPr lang="en-US" sz="1300" dirty="0">
                        <a:latin typeface="Futura Lt BT" panose="020B0402020204020303" pitchFamily="34" charset="0"/>
                      </a:endParaRPr>
                    </a:p>
                  </a:txBody>
                  <a:tcPr/>
                </a:tc>
                <a:extLst>
                  <a:ext uri="{0D108BD9-81ED-4DB2-BD59-A6C34878D82A}">
                    <a16:rowId xmlns:a16="http://schemas.microsoft.com/office/drawing/2014/main" val="2515904016"/>
                  </a:ext>
                </a:extLst>
              </a:tr>
              <a:tr h="375920">
                <a:tc>
                  <a:txBody>
                    <a:bodyPr/>
                    <a:lstStyle/>
                    <a:p>
                      <a:pPr algn="ctr"/>
                      <a:r>
                        <a:rPr lang="en-US" sz="1300" dirty="0">
                          <a:latin typeface="Futura Lt BT" panose="020B0402020204020303" pitchFamily="34" charset="0"/>
                        </a:rPr>
                        <a:t>10</a:t>
                      </a:r>
                    </a:p>
                  </a:txBody>
                  <a:tcPr/>
                </a:tc>
                <a:tc>
                  <a:txBody>
                    <a:bodyPr/>
                    <a:lstStyle/>
                    <a:p>
                      <a:pPr algn="ctr"/>
                      <a:r>
                        <a:rPr lang="en-US" sz="1200" kern="1200">
                          <a:solidFill>
                            <a:schemeClr val="dk1"/>
                          </a:solidFill>
                          <a:effectLst/>
                          <a:latin typeface="Futura Lt BT" panose="020B0402020204020303" pitchFamily="34" charset="0"/>
                          <a:ea typeface="+mn-ea"/>
                          <a:cs typeface="+mn-cs"/>
                        </a:rPr>
                        <a:t>LCD DB5</a:t>
                      </a:r>
                      <a:endParaRPr lang="en-US" sz="1300" dirty="0">
                        <a:latin typeface="Futura Lt BT" panose="020B0402020204020303" pitchFamily="34" charset="0"/>
                      </a:endParaRPr>
                    </a:p>
                  </a:txBody>
                  <a:tcPr/>
                </a:tc>
                <a:extLst>
                  <a:ext uri="{0D108BD9-81ED-4DB2-BD59-A6C34878D82A}">
                    <a16:rowId xmlns:a16="http://schemas.microsoft.com/office/drawing/2014/main" val="83598094"/>
                  </a:ext>
                </a:extLst>
              </a:tr>
              <a:tr h="375920">
                <a:tc>
                  <a:txBody>
                    <a:bodyPr/>
                    <a:lstStyle/>
                    <a:p>
                      <a:pPr algn="ctr"/>
                      <a:r>
                        <a:rPr lang="en-US" sz="1300" dirty="0">
                          <a:latin typeface="Futura Lt BT" panose="020B0402020204020303" pitchFamily="34" charset="0"/>
                        </a:rPr>
                        <a:t>9</a:t>
                      </a:r>
                    </a:p>
                  </a:txBody>
                  <a:tcPr/>
                </a:tc>
                <a:tc>
                  <a:txBody>
                    <a:bodyPr/>
                    <a:lstStyle/>
                    <a:p>
                      <a:pPr algn="ctr"/>
                      <a:r>
                        <a:rPr lang="en-US" sz="1200" kern="1200">
                          <a:solidFill>
                            <a:schemeClr val="dk1"/>
                          </a:solidFill>
                          <a:effectLst/>
                          <a:latin typeface="Futura Lt BT" panose="020B0402020204020303" pitchFamily="34" charset="0"/>
                          <a:ea typeface="+mn-ea"/>
                          <a:cs typeface="+mn-cs"/>
                        </a:rPr>
                        <a:t>LCD DB4</a:t>
                      </a:r>
                      <a:endParaRPr lang="en-US" sz="1300" dirty="0">
                        <a:latin typeface="Futura Lt BT" panose="020B0402020204020303" pitchFamily="34" charset="0"/>
                      </a:endParaRPr>
                    </a:p>
                  </a:txBody>
                  <a:tcPr/>
                </a:tc>
                <a:extLst>
                  <a:ext uri="{0D108BD9-81ED-4DB2-BD59-A6C34878D82A}">
                    <a16:rowId xmlns:a16="http://schemas.microsoft.com/office/drawing/2014/main" val="321863889"/>
                  </a:ext>
                </a:extLst>
              </a:tr>
              <a:tr h="375920">
                <a:tc>
                  <a:txBody>
                    <a:bodyPr/>
                    <a:lstStyle/>
                    <a:p>
                      <a:pPr algn="ctr"/>
                      <a:r>
                        <a:rPr lang="en-US" sz="1300" dirty="0">
                          <a:latin typeface="Futura Lt BT" panose="020B0402020204020303" pitchFamily="34" charset="0"/>
                        </a:rPr>
                        <a:t>8</a:t>
                      </a:r>
                    </a:p>
                  </a:txBody>
                  <a:tcPr/>
                </a:tc>
                <a:tc>
                  <a:txBody>
                    <a:bodyPr/>
                    <a:lstStyle/>
                    <a:p>
                      <a:pPr algn="ctr"/>
                      <a:r>
                        <a:rPr lang="en-US" sz="1200" kern="1200">
                          <a:solidFill>
                            <a:schemeClr val="dk1"/>
                          </a:solidFill>
                          <a:effectLst/>
                          <a:latin typeface="Futura Lt BT" panose="020B0402020204020303" pitchFamily="34" charset="0"/>
                          <a:ea typeface="+mn-ea"/>
                          <a:cs typeface="+mn-cs"/>
                        </a:rPr>
                        <a:t>LCD E</a:t>
                      </a:r>
                      <a:endParaRPr lang="en-US" sz="1300" dirty="0">
                        <a:latin typeface="Futura Lt BT" panose="020B0402020204020303" pitchFamily="34" charset="0"/>
                      </a:endParaRPr>
                    </a:p>
                  </a:txBody>
                  <a:tcPr/>
                </a:tc>
                <a:extLst>
                  <a:ext uri="{0D108BD9-81ED-4DB2-BD59-A6C34878D82A}">
                    <a16:rowId xmlns:a16="http://schemas.microsoft.com/office/drawing/2014/main" val="639444511"/>
                  </a:ext>
                </a:extLst>
              </a:tr>
              <a:tr h="375920">
                <a:tc>
                  <a:txBody>
                    <a:bodyPr/>
                    <a:lstStyle/>
                    <a:p>
                      <a:pPr algn="ctr"/>
                      <a:r>
                        <a:rPr lang="en-US" sz="1300" dirty="0">
                          <a:latin typeface="Futura Lt BT" panose="020B0402020204020303" pitchFamily="34" charset="0"/>
                        </a:rPr>
                        <a:t>7</a:t>
                      </a:r>
                    </a:p>
                  </a:txBody>
                  <a:tcPr/>
                </a:tc>
                <a:tc>
                  <a:txBody>
                    <a:bodyPr/>
                    <a:lstStyle/>
                    <a:p>
                      <a:pPr algn="ctr"/>
                      <a:r>
                        <a:rPr lang="en-US" sz="1200" kern="1200" dirty="0">
                          <a:solidFill>
                            <a:schemeClr val="dk1"/>
                          </a:solidFill>
                          <a:effectLst/>
                          <a:latin typeface="Futura Lt BT" panose="020B0402020204020303" pitchFamily="34" charset="0"/>
                          <a:ea typeface="+mn-ea"/>
                          <a:cs typeface="+mn-cs"/>
                        </a:rPr>
                        <a:t>LCD RS</a:t>
                      </a:r>
                      <a:endParaRPr lang="en-US" sz="1300" dirty="0">
                        <a:latin typeface="Futura Lt BT" panose="020B0402020204020303" pitchFamily="34" charset="0"/>
                      </a:endParaRPr>
                    </a:p>
                  </a:txBody>
                  <a:tcPr/>
                </a:tc>
                <a:extLst>
                  <a:ext uri="{0D108BD9-81ED-4DB2-BD59-A6C34878D82A}">
                    <a16:rowId xmlns:a16="http://schemas.microsoft.com/office/drawing/2014/main" val="4068389491"/>
                  </a:ext>
                </a:extLst>
              </a:tr>
            </a:tbl>
          </a:graphicData>
        </a:graphic>
      </p:graphicFrame>
      <p:graphicFrame>
        <p:nvGraphicFramePr>
          <p:cNvPr id="3" name="Table 3">
            <a:extLst>
              <a:ext uri="{FF2B5EF4-FFF2-40B4-BE49-F238E27FC236}">
                <a16:creationId xmlns:a16="http://schemas.microsoft.com/office/drawing/2014/main" id="{F8E25F80-D92B-4FA1-8F44-FF7F6D2C8EB8}"/>
              </a:ext>
            </a:extLst>
          </p:cNvPr>
          <p:cNvGraphicFramePr>
            <a:graphicFrameLocks noGrp="1"/>
          </p:cNvGraphicFramePr>
          <p:nvPr>
            <p:extLst>
              <p:ext uri="{D42A27DB-BD31-4B8C-83A1-F6EECF244321}">
                <p14:modId xmlns:p14="http://schemas.microsoft.com/office/powerpoint/2010/main" val="3392415221"/>
              </p:ext>
            </p:extLst>
          </p:nvPr>
        </p:nvGraphicFramePr>
        <p:xfrm>
          <a:off x="7105428" y="4446757"/>
          <a:ext cx="3549916" cy="1861760"/>
        </p:xfrm>
        <a:graphic>
          <a:graphicData uri="http://schemas.openxmlformats.org/drawingml/2006/table">
            <a:tbl>
              <a:tblPr firstRow="1" bandRow="1">
                <a:tableStyleId>{5C22544A-7EE6-4342-B048-85BDC9FD1C3A}</a:tableStyleId>
              </a:tblPr>
              <a:tblGrid>
                <a:gridCol w="1444279">
                  <a:extLst>
                    <a:ext uri="{9D8B030D-6E8A-4147-A177-3AD203B41FA5}">
                      <a16:colId xmlns:a16="http://schemas.microsoft.com/office/drawing/2014/main" val="4238384743"/>
                    </a:ext>
                  </a:extLst>
                </a:gridCol>
                <a:gridCol w="2105637">
                  <a:extLst>
                    <a:ext uri="{9D8B030D-6E8A-4147-A177-3AD203B41FA5}">
                      <a16:colId xmlns:a16="http://schemas.microsoft.com/office/drawing/2014/main" val="1013095767"/>
                    </a:ext>
                  </a:extLst>
                </a:gridCol>
              </a:tblGrid>
              <a:tr h="378400">
                <a:tc>
                  <a:txBody>
                    <a:bodyPr/>
                    <a:lstStyle/>
                    <a:p>
                      <a:r>
                        <a:rPr lang="en-US" sz="1300" dirty="0">
                          <a:latin typeface="Futura Lt BT" panose="020B0402020204020303" pitchFamily="34" charset="0"/>
                        </a:rPr>
                        <a:t>Pin Number (LCD)</a:t>
                      </a:r>
                    </a:p>
                  </a:txBody>
                  <a:tcPr/>
                </a:tc>
                <a:tc>
                  <a:txBody>
                    <a:bodyPr/>
                    <a:lstStyle/>
                    <a:p>
                      <a:r>
                        <a:rPr lang="en-US" sz="1300" dirty="0">
                          <a:latin typeface="Futura Lt BT" panose="020B0402020204020303" pitchFamily="34" charset="0"/>
                        </a:rPr>
                        <a:t>Connected to</a:t>
                      </a:r>
                    </a:p>
                  </a:txBody>
                  <a:tcPr/>
                </a:tc>
                <a:extLst>
                  <a:ext uri="{0D108BD9-81ED-4DB2-BD59-A6C34878D82A}">
                    <a16:rowId xmlns:a16="http://schemas.microsoft.com/office/drawing/2014/main" val="2622194471"/>
                  </a:ext>
                </a:extLst>
              </a:tr>
              <a:tr h="370840">
                <a:tc>
                  <a:txBody>
                    <a:bodyPr/>
                    <a:lstStyle/>
                    <a:p>
                      <a:pPr algn="ctr"/>
                      <a:r>
                        <a:rPr lang="en-US" sz="1300" dirty="0">
                          <a:latin typeface="Futura Lt BT" panose="020B0402020204020303" pitchFamily="34" charset="0"/>
                        </a:rPr>
                        <a:t>R/W</a:t>
                      </a:r>
                    </a:p>
                  </a:txBody>
                  <a:tcPr/>
                </a:tc>
                <a:tc>
                  <a:txBody>
                    <a:bodyPr/>
                    <a:lstStyle/>
                    <a:p>
                      <a:pPr algn="ctr"/>
                      <a:r>
                        <a:rPr lang="en-US" sz="1300" dirty="0" err="1">
                          <a:latin typeface="Futura Lt BT" panose="020B0402020204020303" pitchFamily="34" charset="0"/>
                        </a:rPr>
                        <a:t>Vcc</a:t>
                      </a:r>
                      <a:r>
                        <a:rPr lang="en-US" sz="1300" dirty="0">
                          <a:latin typeface="Futura Lt BT" panose="020B0402020204020303" pitchFamily="34" charset="0"/>
                        </a:rPr>
                        <a:t> on </a:t>
                      </a:r>
                      <a:r>
                        <a:rPr lang="en-US" sz="1300" dirty="0" err="1">
                          <a:latin typeface="Futura Lt BT" panose="020B0402020204020303" pitchFamily="34" charset="0"/>
                        </a:rPr>
                        <a:t>BreadBoard</a:t>
                      </a:r>
                      <a:endParaRPr lang="en-US" sz="1300" dirty="0">
                        <a:latin typeface="Futura Lt BT" panose="020B0402020204020303" pitchFamily="34" charset="0"/>
                      </a:endParaRPr>
                    </a:p>
                  </a:txBody>
                  <a:tcPr/>
                </a:tc>
                <a:extLst>
                  <a:ext uri="{0D108BD9-81ED-4DB2-BD59-A6C34878D82A}">
                    <a16:rowId xmlns:a16="http://schemas.microsoft.com/office/drawing/2014/main" val="2714632386"/>
                  </a:ext>
                </a:extLst>
              </a:tr>
              <a:tr h="370840">
                <a:tc>
                  <a:txBody>
                    <a:bodyPr/>
                    <a:lstStyle/>
                    <a:p>
                      <a:pPr algn="ctr"/>
                      <a:r>
                        <a:rPr lang="en-US" sz="1300" dirty="0">
                          <a:latin typeface="Futura Lt BT" panose="020B0402020204020303" pitchFamily="34" charset="0"/>
                        </a:rPr>
                        <a:t>V0</a:t>
                      </a:r>
                    </a:p>
                  </a:txBody>
                  <a:tcPr/>
                </a:tc>
                <a:tc>
                  <a:txBody>
                    <a:bodyPr/>
                    <a:lstStyle/>
                    <a:p>
                      <a:pPr algn="ctr"/>
                      <a:r>
                        <a:rPr lang="en-US" sz="1300" dirty="0">
                          <a:latin typeface="Futura Lt BT" panose="020B0402020204020303" pitchFamily="34" charset="0"/>
                        </a:rPr>
                        <a:t>Potentiometer</a:t>
                      </a:r>
                    </a:p>
                  </a:txBody>
                  <a:tcPr/>
                </a:tc>
                <a:extLst>
                  <a:ext uri="{0D108BD9-81ED-4DB2-BD59-A6C34878D82A}">
                    <a16:rowId xmlns:a16="http://schemas.microsoft.com/office/drawing/2014/main" val="703324184"/>
                  </a:ext>
                </a:extLst>
              </a:tr>
              <a:tr h="370840">
                <a:tc>
                  <a:txBody>
                    <a:bodyPr/>
                    <a:lstStyle/>
                    <a:p>
                      <a:pPr algn="ctr"/>
                      <a:r>
                        <a:rPr lang="en-US" sz="1300" dirty="0" err="1">
                          <a:latin typeface="Futura Lt BT" panose="020B0402020204020303" pitchFamily="34" charset="0"/>
                        </a:rPr>
                        <a:t>Vdd</a:t>
                      </a:r>
                      <a:endParaRPr lang="en-US" sz="1300" dirty="0">
                        <a:latin typeface="Futura Lt BT" panose="020B0402020204020303" pitchFamily="34" charset="0"/>
                      </a:endParaRPr>
                    </a:p>
                  </a:txBody>
                  <a:tcPr/>
                </a:tc>
                <a:tc>
                  <a:txBody>
                    <a:bodyPr/>
                    <a:lstStyle/>
                    <a:p>
                      <a:pPr algn="ctr"/>
                      <a:r>
                        <a:rPr lang="en-US" sz="1300" dirty="0">
                          <a:latin typeface="Futura Lt BT" panose="020B0402020204020303" pitchFamily="34" charset="0"/>
                        </a:rPr>
                        <a:t>GND</a:t>
                      </a:r>
                    </a:p>
                  </a:txBody>
                  <a:tcPr/>
                </a:tc>
                <a:extLst>
                  <a:ext uri="{0D108BD9-81ED-4DB2-BD59-A6C34878D82A}">
                    <a16:rowId xmlns:a16="http://schemas.microsoft.com/office/drawing/2014/main" val="1539039844"/>
                  </a:ext>
                </a:extLst>
              </a:tr>
              <a:tr h="370840">
                <a:tc>
                  <a:txBody>
                    <a:bodyPr/>
                    <a:lstStyle/>
                    <a:p>
                      <a:pPr algn="ctr"/>
                      <a:r>
                        <a:rPr lang="en-US" sz="1300" dirty="0" err="1">
                          <a:latin typeface="Futura Lt BT" panose="020B0402020204020303" pitchFamily="34" charset="0"/>
                        </a:rPr>
                        <a:t>Vss</a:t>
                      </a:r>
                      <a:endParaRPr lang="en-US" sz="1300" dirty="0">
                        <a:latin typeface="Futura Lt BT" panose="020B0402020204020303" pitchFamily="34" charset="0"/>
                      </a:endParaRPr>
                    </a:p>
                  </a:txBody>
                  <a:tcPr/>
                </a:tc>
                <a:tc>
                  <a:txBody>
                    <a:bodyPr/>
                    <a:lstStyle/>
                    <a:p>
                      <a:pPr algn="ctr"/>
                      <a:r>
                        <a:rPr lang="en-US" sz="1300" dirty="0" err="1">
                          <a:latin typeface="Futura Lt BT" panose="020B0402020204020303" pitchFamily="34" charset="0"/>
                        </a:rPr>
                        <a:t>Vcc</a:t>
                      </a:r>
                      <a:r>
                        <a:rPr lang="en-US" sz="1300" dirty="0">
                          <a:latin typeface="Futura Lt BT" panose="020B0402020204020303" pitchFamily="34" charset="0"/>
                        </a:rPr>
                        <a:t> on </a:t>
                      </a:r>
                      <a:r>
                        <a:rPr lang="en-US" sz="1300" dirty="0" err="1">
                          <a:latin typeface="Futura Lt BT" panose="020B0402020204020303" pitchFamily="34" charset="0"/>
                        </a:rPr>
                        <a:t>BreadBoard</a:t>
                      </a:r>
                      <a:endParaRPr lang="en-US" sz="1300" dirty="0">
                        <a:latin typeface="Futura Lt BT" panose="020B0402020204020303" pitchFamily="34" charset="0"/>
                      </a:endParaRPr>
                    </a:p>
                  </a:txBody>
                  <a:tcPr/>
                </a:tc>
                <a:extLst>
                  <a:ext uri="{0D108BD9-81ED-4DB2-BD59-A6C34878D82A}">
                    <a16:rowId xmlns:a16="http://schemas.microsoft.com/office/drawing/2014/main" val="3655915162"/>
                  </a:ext>
                </a:extLst>
              </a:tr>
            </a:tbl>
          </a:graphicData>
        </a:graphic>
      </p:graphicFrame>
      <p:graphicFrame>
        <p:nvGraphicFramePr>
          <p:cNvPr id="4" name="Table 4">
            <a:extLst>
              <a:ext uri="{FF2B5EF4-FFF2-40B4-BE49-F238E27FC236}">
                <a16:creationId xmlns:a16="http://schemas.microsoft.com/office/drawing/2014/main" id="{C5100840-E73D-4381-A573-88B0D3C70AA2}"/>
              </a:ext>
            </a:extLst>
          </p:cNvPr>
          <p:cNvGraphicFramePr>
            <a:graphicFrameLocks noGrp="1"/>
          </p:cNvGraphicFramePr>
          <p:nvPr>
            <p:extLst>
              <p:ext uri="{D42A27DB-BD31-4B8C-83A1-F6EECF244321}">
                <p14:modId xmlns:p14="http://schemas.microsoft.com/office/powerpoint/2010/main" val="635502340"/>
              </p:ext>
            </p:extLst>
          </p:nvPr>
        </p:nvGraphicFramePr>
        <p:xfrm>
          <a:off x="481030" y="4454317"/>
          <a:ext cx="3352739" cy="1854200"/>
        </p:xfrm>
        <a:graphic>
          <a:graphicData uri="http://schemas.openxmlformats.org/drawingml/2006/table">
            <a:tbl>
              <a:tblPr firstRow="1" bandRow="1">
                <a:tableStyleId>{5C22544A-7EE6-4342-B048-85BDC9FD1C3A}</a:tableStyleId>
              </a:tblPr>
              <a:tblGrid>
                <a:gridCol w="1221935">
                  <a:extLst>
                    <a:ext uri="{9D8B030D-6E8A-4147-A177-3AD203B41FA5}">
                      <a16:colId xmlns:a16="http://schemas.microsoft.com/office/drawing/2014/main" val="748117607"/>
                    </a:ext>
                  </a:extLst>
                </a:gridCol>
                <a:gridCol w="2130804">
                  <a:extLst>
                    <a:ext uri="{9D8B030D-6E8A-4147-A177-3AD203B41FA5}">
                      <a16:colId xmlns:a16="http://schemas.microsoft.com/office/drawing/2014/main" val="1967863923"/>
                    </a:ext>
                  </a:extLst>
                </a:gridCol>
              </a:tblGrid>
              <a:tr h="370840">
                <a:tc>
                  <a:txBody>
                    <a:bodyPr/>
                    <a:lstStyle/>
                    <a:p>
                      <a:r>
                        <a:rPr lang="en-US" sz="1300" dirty="0">
                          <a:latin typeface="Futura Lt BT" panose="020B0402020204020303" pitchFamily="34" charset="0"/>
                        </a:rPr>
                        <a:t>Pin Number</a:t>
                      </a:r>
                    </a:p>
                  </a:txBody>
                  <a:tcPr/>
                </a:tc>
                <a:tc>
                  <a:txBody>
                    <a:bodyPr/>
                    <a:lstStyle/>
                    <a:p>
                      <a:r>
                        <a:rPr lang="en-US" sz="1300" dirty="0">
                          <a:latin typeface="Futura Lt BT" panose="020B0402020204020303" pitchFamily="34" charset="0"/>
                        </a:rPr>
                        <a:t>Connected to</a:t>
                      </a:r>
                      <a:endParaRPr lang="en-US" dirty="0"/>
                    </a:p>
                  </a:txBody>
                  <a:tcPr/>
                </a:tc>
                <a:extLst>
                  <a:ext uri="{0D108BD9-81ED-4DB2-BD59-A6C34878D82A}">
                    <a16:rowId xmlns:a16="http://schemas.microsoft.com/office/drawing/2014/main" val="1677950562"/>
                  </a:ext>
                </a:extLst>
              </a:tr>
              <a:tr h="370840">
                <a:tc gridSpan="2">
                  <a:txBody>
                    <a:bodyPr/>
                    <a:lstStyle/>
                    <a:p>
                      <a:pPr algn="ctr"/>
                      <a:r>
                        <a:rPr lang="en-US" sz="1300" b="1" dirty="0">
                          <a:latin typeface="Futura Lt BT" panose="020B0402020204020303" pitchFamily="34" charset="0"/>
                        </a:rPr>
                        <a:t>Potentiometer</a:t>
                      </a:r>
                    </a:p>
                  </a:txBody>
                  <a:tcPr/>
                </a:tc>
                <a:tc hMerge="1">
                  <a:txBody>
                    <a:bodyPr/>
                    <a:lstStyle/>
                    <a:p>
                      <a:endParaRPr lang="en-US"/>
                    </a:p>
                  </a:txBody>
                  <a:tcPr/>
                </a:tc>
                <a:extLst>
                  <a:ext uri="{0D108BD9-81ED-4DB2-BD59-A6C34878D82A}">
                    <a16:rowId xmlns:a16="http://schemas.microsoft.com/office/drawing/2014/main" val="3606686855"/>
                  </a:ext>
                </a:extLst>
              </a:tr>
              <a:tr h="370840">
                <a:tc>
                  <a:txBody>
                    <a:bodyPr/>
                    <a:lstStyle/>
                    <a:p>
                      <a:pPr algn="ctr"/>
                      <a:r>
                        <a:rPr lang="en-US" sz="1300" dirty="0">
                          <a:latin typeface="Futura Lt BT" panose="020B0402020204020303" pitchFamily="34" charset="0"/>
                        </a:rPr>
                        <a:t>1</a:t>
                      </a:r>
                    </a:p>
                  </a:txBody>
                  <a:tcPr/>
                </a:tc>
                <a:tc>
                  <a:txBody>
                    <a:bodyPr/>
                    <a:lstStyle/>
                    <a:p>
                      <a:pPr algn="ctr"/>
                      <a:r>
                        <a:rPr lang="en-US" sz="1300">
                          <a:latin typeface="Futura Lt BT" panose="020B0402020204020303" pitchFamily="34" charset="0"/>
                        </a:rPr>
                        <a:t>Ground on BreadBoard</a:t>
                      </a:r>
                      <a:endParaRPr lang="en-US" sz="1300" dirty="0">
                        <a:latin typeface="Futura Lt BT" panose="020B0402020204020303" pitchFamily="34" charset="0"/>
                      </a:endParaRPr>
                    </a:p>
                  </a:txBody>
                  <a:tcPr/>
                </a:tc>
                <a:extLst>
                  <a:ext uri="{0D108BD9-81ED-4DB2-BD59-A6C34878D82A}">
                    <a16:rowId xmlns:a16="http://schemas.microsoft.com/office/drawing/2014/main" val="2968879251"/>
                  </a:ext>
                </a:extLst>
              </a:tr>
              <a:tr h="370840">
                <a:tc>
                  <a:txBody>
                    <a:bodyPr/>
                    <a:lstStyle/>
                    <a:p>
                      <a:pPr algn="ctr"/>
                      <a:r>
                        <a:rPr lang="en-US" sz="1300" dirty="0">
                          <a:latin typeface="Futura Lt BT" panose="020B0402020204020303" pitchFamily="34" charset="0"/>
                        </a:rPr>
                        <a:t>2</a:t>
                      </a:r>
                    </a:p>
                  </a:txBody>
                  <a:tcPr/>
                </a:tc>
                <a:tc>
                  <a:txBody>
                    <a:bodyPr/>
                    <a:lstStyle/>
                    <a:p>
                      <a:pPr algn="ctr"/>
                      <a:r>
                        <a:rPr lang="en-US" sz="1300">
                          <a:latin typeface="Futura Lt BT" panose="020B0402020204020303" pitchFamily="34" charset="0"/>
                        </a:rPr>
                        <a:t>Vcc on BreadBoard</a:t>
                      </a:r>
                      <a:endParaRPr lang="en-US" sz="1300" dirty="0">
                        <a:latin typeface="Futura Lt BT" panose="020B0402020204020303" pitchFamily="34" charset="0"/>
                      </a:endParaRPr>
                    </a:p>
                  </a:txBody>
                  <a:tcPr/>
                </a:tc>
                <a:extLst>
                  <a:ext uri="{0D108BD9-81ED-4DB2-BD59-A6C34878D82A}">
                    <a16:rowId xmlns:a16="http://schemas.microsoft.com/office/drawing/2014/main" val="4231173022"/>
                  </a:ext>
                </a:extLst>
              </a:tr>
              <a:tr h="370840">
                <a:tc>
                  <a:txBody>
                    <a:bodyPr/>
                    <a:lstStyle/>
                    <a:p>
                      <a:pPr algn="ctr"/>
                      <a:r>
                        <a:rPr lang="en-US" sz="1300" dirty="0">
                          <a:latin typeface="Futura Lt BT" panose="020B0402020204020303" pitchFamily="34" charset="0"/>
                        </a:rPr>
                        <a:t>Output</a:t>
                      </a:r>
                    </a:p>
                  </a:txBody>
                  <a:tcPr/>
                </a:tc>
                <a:tc>
                  <a:txBody>
                    <a:bodyPr/>
                    <a:lstStyle/>
                    <a:p>
                      <a:pPr algn="ctr"/>
                      <a:r>
                        <a:rPr lang="en-US" sz="1300" dirty="0">
                          <a:latin typeface="Futura Lt BT" panose="020B0402020204020303" pitchFamily="34" charset="0"/>
                        </a:rPr>
                        <a:t>LCD V0</a:t>
                      </a:r>
                    </a:p>
                  </a:txBody>
                  <a:tcPr/>
                </a:tc>
                <a:extLst>
                  <a:ext uri="{0D108BD9-81ED-4DB2-BD59-A6C34878D82A}">
                    <a16:rowId xmlns:a16="http://schemas.microsoft.com/office/drawing/2014/main" val="2490526245"/>
                  </a:ext>
                </a:extLst>
              </a:tr>
            </a:tbl>
          </a:graphicData>
        </a:graphic>
      </p:graphicFrame>
      <p:graphicFrame>
        <p:nvGraphicFramePr>
          <p:cNvPr id="5" name="Table 5">
            <a:extLst>
              <a:ext uri="{FF2B5EF4-FFF2-40B4-BE49-F238E27FC236}">
                <a16:creationId xmlns:a16="http://schemas.microsoft.com/office/drawing/2014/main" id="{95183B51-3424-4945-9A93-3288B0E05DC3}"/>
              </a:ext>
            </a:extLst>
          </p:cNvPr>
          <p:cNvGraphicFramePr>
            <a:graphicFrameLocks noGrp="1"/>
          </p:cNvGraphicFramePr>
          <p:nvPr>
            <p:extLst>
              <p:ext uri="{D42A27DB-BD31-4B8C-83A1-F6EECF244321}">
                <p14:modId xmlns:p14="http://schemas.microsoft.com/office/powerpoint/2010/main" val="773448728"/>
              </p:ext>
            </p:extLst>
          </p:nvPr>
        </p:nvGraphicFramePr>
        <p:xfrm>
          <a:off x="3422040" y="1222299"/>
          <a:ext cx="3308125" cy="2966720"/>
        </p:xfrm>
        <a:graphic>
          <a:graphicData uri="http://schemas.openxmlformats.org/drawingml/2006/table">
            <a:tbl>
              <a:tblPr firstRow="1" bandRow="1">
                <a:tableStyleId>{5C22544A-7EE6-4342-B048-85BDC9FD1C3A}</a:tableStyleId>
              </a:tblPr>
              <a:tblGrid>
                <a:gridCol w="1544947">
                  <a:extLst>
                    <a:ext uri="{9D8B030D-6E8A-4147-A177-3AD203B41FA5}">
                      <a16:colId xmlns:a16="http://schemas.microsoft.com/office/drawing/2014/main" val="685654971"/>
                    </a:ext>
                  </a:extLst>
                </a:gridCol>
                <a:gridCol w="1763178">
                  <a:extLst>
                    <a:ext uri="{9D8B030D-6E8A-4147-A177-3AD203B41FA5}">
                      <a16:colId xmlns:a16="http://schemas.microsoft.com/office/drawing/2014/main" val="2183158034"/>
                    </a:ext>
                  </a:extLst>
                </a:gridCol>
              </a:tblGrid>
              <a:tr h="370840">
                <a:tc>
                  <a:txBody>
                    <a:bodyPr/>
                    <a:lstStyle/>
                    <a:p>
                      <a:r>
                        <a:rPr lang="en-US" sz="1300" dirty="0">
                          <a:latin typeface="Futura Lt BT" panose="020B0402020204020303" pitchFamily="34" charset="0"/>
                        </a:rPr>
                        <a:t>Pin number (RFID)</a:t>
                      </a:r>
                    </a:p>
                  </a:txBody>
                  <a:tcPr/>
                </a:tc>
                <a:tc>
                  <a:txBody>
                    <a:bodyPr/>
                    <a:lstStyle/>
                    <a:p>
                      <a:r>
                        <a:rPr lang="en-US" sz="1300" dirty="0">
                          <a:latin typeface="Futura Lt BT" panose="020B0402020204020303" pitchFamily="34" charset="0"/>
                        </a:rPr>
                        <a:t>Connected to</a:t>
                      </a:r>
                    </a:p>
                  </a:txBody>
                  <a:tcPr/>
                </a:tc>
                <a:extLst>
                  <a:ext uri="{0D108BD9-81ED-4DB2-BD59-A6C34878D82A}">
                    <a16:rowId xmlns:a16="http://schemas.microsoft.com/office/drawing/2014/main" val="29282697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latin typeface="Futura Lt BT" panose="020B0402020204020303" pitchFamily="34" charset="0"/>
                        </a:rPr>
                        <a:t>3.3 V</a:t>
                      </a:r>
                    </a:p>
                  </a:txBody>
                  <a:tcPr/>
                </a:tc>
                <a:tc>
                  <a:txBody>
                    <a:bodyPr/>
                    <a:lstStyle/>
                    <a:p>
                      <a:pPr algn="ctr"/>
                      <a:r>
                        <a:rPr lang="en-US" sz="1300" dirty="0">
                          <a:latin typeface="Futura Lt BT" panose="020B0402020204020303" pitchFamily="34" charset="0"/>
                        </a:rPr>
                        <a:t>Arduino 3.3V</a:t>
                      </a:r>
                    </a:p>
                  </a:txBody>
                  <a:tcPr/>
                </a:tc>
                <a:extLst>
                  <a:ext uri="{0D108BD9-81ED-4DB2-BD59-A6C34878D82A}">
                    <a16:rowId xmlns:a16="http://schemas.microsoft.com/office/drawing/2014/main" val="17311105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latin typeface="Futura Lt BT" panose="020B0402020204020303" pitchFamily="34" charset="0"/>
                        </a:rPr>
                        <a:t>RST</a:t>
                      </a:r>
                    </a:p>
                  </a:txBody>
                  <a:tcPr/>
                </a:tc>
                <a:tc>
                  <a:txBody>
                    <a:bodyPr/>
                    <a:lstStyle/>
                    <a:p>
                      <a:pPr algn="ctr"/>
                      <a:r>
                        <a:rPr lang="en-US" sz="1300" dirty="0">
                          <a:latin typeface="Futura Lt BT" panose="020B0402020204020303" pitchFamily="34" charset="0"/>
                        </a:rPr>
                        <a:t>D49</a:t>
                      </a:r>
                    </a:p>
                  </a:txBody>
                  <a:tcPr/>
                </a:tc>
                <a:extLst>
                  <a:ext uri="{0D108BD9-81ED-4DB2-BD59-A6C34878D82A}">
                    <a16:rowId xmlns:a16="http://schemas.microsoft.com/office/drawing/2014/main" val="73378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latin typeface="Futura Lt BT" panose="020B0402020204020303" pitchFamily="34" charset="0"/>
                        </a:rPr>
                        <a:t>GND</a:t>
                      </a:r>
                    </a:p>
                  </a:txBody>
                  <a:tcPr/>
                </a:tc>
                <a:tc>
                  <a:txBody>
                    <a:bodyPr/>
                    <a:lstStyle/>
                    <a:p>
                      <a:pPr algn="ctr"/>
                      <a:r>
                        <a:rPr lang="en-US" sz="1300" dirty="0">
                          <a:latin typeface="Futura Lt BT" panose="020B0402020204020303" pitchFamily="34" charset="0"/>
                        </a:rPr>
                        <a:t>Arduino GND</a:t>
                      </a:r>
                    </a:p>
                  </a:txBody>
                  <a:tcPr/>
                </a:tc>
                <a:extLst>
                  <a:ext uri="{0D108BD9-81ED-4DB2-BD59-A6C34878D82A}">
                    <a16:rowId xmlns:a16="http://schemas.microsoft.com/office/drawing/2014/main" val="191438524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latin typeface="Futura Lt BT" panose="020B0402020204020303" pitchFamily="34" charset="0"/>
                        </a:rPr>
                        <a:t>MISO</a:t>
                      </a:r>
                    </a:p>
                  </a:txBody>
                  <a:tcPr/>
                </a:tc>
                <a:tc>
                  <a:txBody>
                    <a:bodyPr/>
                    <a:lstStyle/>
                    <a:p>
                      <a:pPr algn="ctr"/>
                      <a:r>
                        <a:rPr lang="en-US" sz="1300" dirty="0">
                          <a:latin typeface="Futura Lt BT" panose="020B0402020204020303" pitchFamily="34" charset="0"/>
                        </a:rPr>
                        <a:t>D50</a:t>
                      </a:r>
                    </a:p>
                  </a:txBody>
                  <a:tcPr/>
                </a:tc>
                <a:extLst>
                  <a:ext uri="{0D108BD9-81ED-4DB2-BD59-A6C34878D82A}">
                    <a16:rowId xmlns:a16="http://schemas.microsoft.com/office/drawing/2014/main" val="384120147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latin typeface="Futura Lt BT" panose="020B0402020204020303" pitchFamily="34" charset="0"/>
                        </a:rPr>
                        <a:t>MOSI</a:t>
                      </a:r>
                    </a:p>
                  </a:txBody>
                  <a:tcPr/>
                </a:tc>
                <a:tc>
                  <a:txBody>
                    <a:bodyPr/>
                    <a:lstStyle/>
                    <a:p>
                      <a:pPr algn="ctr"/>
                      <a:r>
                        <a:rPr lang="en-US" sz="1300" dirty="0">
                          <a:latin typeface="Futura Lt BT" panose="020B0402020204020303" pitchFamily="34" charset="0"/>
                        </a:rPr>
                        <a:t>D51</a:t>
                      </a:r>
                    </a:p>
                  </a:txBody>
                  <a:tcPr/>
                </a:tc>
                <a:extLst>
                  <a:ext uri="{0D108BD9-81ED-4DB2-BD59-A6C34878D82A}">
                    <a16:rowId xmlns:a16="http://schemas.microsoft.com/office/drawing/2014/main" val="2054603826"/>
                  </a:ext>
                </a:extLst>
              </a:tr>
              <a:tr h="370840">
                <a:tc>
                  <a:txBody>
                    <a:bodyPr/>
                    <a:lstStyle/>
                    <a:p>
                      <a:pPr algn="ctr"/>
                      <a:r>
                        <a:rPr lang="en-US" sz="1300" dirty="0">
                          <a:latin typeface="Futura Lt BT" panose="020B0402020204020303" pitchFamily="34" charset="0"/>
                        </a:rPr>
                        <a:t>SCK</a:t>
                      </a:r>
                    </a:p>
                  </a:txBody>
                  <a:tcPr/>
                </a:tc>
                <a:tc>
                  <a:txBody>
                    <a:bodyPr/>
                    <a:lstStyle/>
                    <a:p>
                      <a:pPr algn="ctr"/>
                      <a:r>
                        <a:rPr lang="en-US" sz="1300" dirty="0">
                          <a:latin typeface="Futura Lt BT" panose="020B0402020204020303" pitchFamily="34" charset="0"/>
                        </a:rPr>
                        <a:t>D52</a:t>
                      </a:r>
                    </a:p>
                  </a:txBody>
                  <a:tcPr/>
                </a:tc>
                <a:extLst>
                  <a:ext uri="{0D108BD9-81ED-4DB2-BD59-A6C34878D82A}">
                    <a16:rowId xmlns:a16="http://schemas.microsoft.com/office/drawing/2014/main" val="4210021877"/>
                  </a:ext>
                </a:extLst>
              </a:tr>
              <a:tr h="370840">
                <a:tc>
                  <a:txBody>
                    <a:bodyPr/>
                    <a:lstStyle/>
                    <a:p>
                      <a:pPr algn="ctr"/>
                      <a:r>
                        <a:rPr lang="en-US" sz="1300" dirty="0">
                          <a:latin typeface="Futura Lt BT" panose="020B0402020204020303" pitchFamily="34" charset="0"/>
                        </a:rPr>
                        <a:t>SDA</a:t>
                      </a:r>
                    </a:p>
                  </a:txBody>
                  <a:tcPr/>
                </a:tc>
                <a:tc>
                  <a:txBody>
                    <a:bodyPr/>
                    <a:lstStyle/>
                    <a:p>
                      <a:pPr algn="ctr"/>
                      <a:r>
                        <a:rPr lang="en-US" sz="1300" dirty="0">
                          <a:latin typeface="Futura Lt BT" panose="020B0402020204020303" pitchFamily="34" charset="0"/>
                        </a:rPr>
                        <a:t>D53</a:t>
                      </a:r>
                    </a:p>
                  </a:txBody>
                  <a:tcPr/>
                </a:tc>
                <a:extLst>
                  <a:ext uri="{0D108BD9-81ED-4DB2-BD59-A6C34878D82A}">
                    <a16:rowId xmlns:a16="http://schemas.microsoft.com/office/drawing/2014/main" val="1620675381"/>
                  </a:ext>
                </a:extLst>
              </a:tr>
            </a:tbl>
          </a:graphicData>
        </a:graphic>
      </p:graphicFrame>
      <p:pic>
        <p:nvPicPr>
          <p:cNvPr id="10" name="Picture 4">
            <a:extLst>
              <a:ext uri="{FF2B5EF4-FFF2-40B4-BE49-F238E27FC236}">
                <a16:creationId xmlns:a16="http://schemas.microsoft.com/office/drawing/2014/main" id="{D59F9F0A-2217-6599-7299-940FACBC3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5239" y="625683"/>
            <a:ext cx="985732" cy="9857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38E9D7D-59A1-45F0-60C2-72FADF792CA6}"/>
              </a:ext>
            </a:extLst>
          </p:cNvPr>
          <p:cNvSpPr txBox="1"/>
          <p:nvPr/>
        </p:nvSpPr>
        <p:spPr>
          <a:xfrm>
            <a:off x="1241528" y="514339"/>
            <a:ext cx="6094602" cy="369332"/>
          </a:xfrm>
          <a:prstGeom prst="rect">
            <a:avLst/>
          </a:prstGeom>
          <a:noFill/>
        </p:spPr>
        <p:txBody>
          <a:bodyPr wrap="square">
            <a:spAutoFit/>
          </a:bodyPr>
          <a:lstStyle/>
          <a:p>
            <a:r>
              <a:rPr lang="fr-FR" sz="1800" spc="600" dirty="0">
                <a:latin typeface="Futura Lt BT" panose="020B0402020204020303" pitchFamily="34" charset="0"/>
              </a:rPr>
              <a:t>Connections</a:t>
            </a:r>
            <a:endParaRPr lang="en-US" dirty="0"/>
          </a:p>
        </p:txBody>
      </p:sp>
      <p:graphicFrame>
        <p:nvGraphicFramePr>
          <p:cNvPr id="13" name="Table 4">
            <a:extLst>
              <a:ext uri="{FF2B5EF4-FFF2-40B4-BE49-F238E27FC236}">
                <a16:creationId xmlns:a16="http://schemas.microsoft.com/office/drawing/2014/main" id="{5BE952B6-BAC8-1367-180E-098CF44C688A}"/>
              </a:ext>
            </a:extLst>
          </p:cNvPr>
          <p:cNvGraphicFramePr>
            <a:graphicFrameLocks noGrp="1"/>
          </p:cNvGraphicFramePr>
          <p:nvPr>
            <p:extLst>
              <p:ext uri="{D42A27DB-BD31-4B8C-83A1-F6EECF244321}">
                <p14:modId xmlns:p14="http://schemas.microsoft.com/office/powerpoint/2010/main" val="3532784070"/>
              </p:ext>
            </p:extLst>
          </p:nvPr>
        </p:nvGraphicFramePr>
        <p:xfrm>
          <a:off x="6941878" y="2326713"/>
          <a:ext cx="3713466" cy="1854200"/>
        </p:xfrm>
        <a:graphic>
          <a:graphicData uri="http://schemas.openxmlformats.org/drawingml/2006/table">
            <a:tbl>
              <a:tblPr firstRow="1" bandRow="1">
                <a:tableStyleId>{5C22544A-7EE6-4342-B048-85BDC9FD1C3A}</a:tableStyleId>
              </a:tblPr>
              <a:tblGrid>
                <a:gridCol w="1716887">
                  <a:extLst>
                    <a:ext uri="{9D8B030D-6E8A-4147-A177-3AD203B41FA5}">
                      <a16:colId xmlns:a16="http://schemas.microsoft.com/office/drawing/2014/main" val="748117607"/>
                    </a:ext>
                  </a:extLst>
                </a:gridCol>
                <a:gridCol w="1996579">
                  <a:extLst>
                    <a:ext uri="{9D8B030D-6E8A-4147-A177-3AD203B41FA5}">
                      <a16:colId xmlns:a16="http://schemas.microsoft.com/office/drawing/2014/main" val="4144484953"/>
                    </a:ext>
                  </a:extLst>
                </a:gridCol>
              </a:tblGrid>
              <a:tr h="370840">
                <a:tc>
                  <a:txBody>
                    <a:bodyPr/>
                    <a:lstStyle/>
                    <a:p>
                      <a:r>
                        <a:rPr lang="en-US" sz="1300" dirty="0">
                          <a:latin typeface="Futura Lt BT" panose="020B0402020204020303" pitchFamily="34" charset="0"/>
                        </a:rPr>
                        <a:t>Pin Number</a:t>
                      </a:r>
                    </a:p>
                  </a:txBody>
                  <a:tcPr/>
                </a:tc>
                <a:tc>
                  <a:txBody>
                    <a:bodyPr/>
                    <a:lstStyle/>
                    <a:p>
                      <a:r>
                        <a:rPr lang="en-US" sz="1300" dirty="0">
                          <a:latin typeface="Futura Lt BT" panose="020B0402020204020303" pitchFamily="34" charset="0"/>
                        </a:rPr>
                        <a:t>Connected to</a:t>
                      </a:r>
                    </a:p>
                  </a:txBody>
                  <a:tcPr/>
                </a:tc>
                <a:extLst>
                  <a:ext uri="{0D108BD9-81ED-4DB2-BD59-A6C34878D82A}">
                    <a16:rowId xmlns:a16="http://schemas.microsoft.com/office/drawing/2014/main" val="1677950562"/>
                  </a:ext>
                </a:extLst>
              </a:tr>
              <a:tr h="370840">
                <a:tc gridSpan="2">
                  <a:txBody>
                    <a:bodyPr/>
                    <a:lstStyle/>
                    <a:p>
                      <a:pPr algn="ctr"/>
                      <a:r>
                        <a:rPr lang="en-US" sz="1300" b="1" dirty="0">
                          <a:latin typeface="Futura Lt BT" panose="020B0402020204020303" pitchFamily="34" charset="0"/>
                        </a:rPr>
                        <a:t>Relay</a:t>
                      </a:r>
                    </a:p>
                  </a:txBody>
                  <a:tcPr/>
                </a:tc>
                <a:tc hMerge="1">
                  <a:txBody>
                    <a:bodyPr/>
                    <a:lstStyle/>
                    <a:p>
                      <a:endParaRPr lang="en-US"/>
                    </a:p>
                  </a:txBody>
                  <a:tcPr/>
                </a:tc>
                <a:extLst>
                  <a:ext uri="{0D108BD9-81ED-4DB2-BD59-A6C34878D82A}">
                    <a16:rowId xmlns:a16="http://schemas.microsoft.com/office/drawing/2014/main" val="3606686855"/>
                  </a:ext>
                </a:extLst>
              </a:tr>
              <a:tr h="370840">
                <a:tc>
                  <a:txBody>
                    <a:bodyPr/>
                    <a:lstStyle/>
                    <a:p>
                      <a:pPr algn="ctr"/>
                      <a:r>
                        <a:rPr lang="en-US" sz="1300" dirty="0">
                          <a:latin typeface="Futura Lt BT" panose="020B0402020204020303" pitchFamily="34" charset="0"/>
                        </a:rPr>
                        <a:t>GND</a:t>
                      </a:r>
                    </a:p>
                  </a:txBody>
                  <a:tcPr/>
                </a:tc>
                <a:tc>
                  <a:txBody>
                    <a:bodyPr/>
                    <a:lstStyle/>
                    <a:p>
                      <a:pPr algn="ctr"/>
                      <a:r>
                        <a:rPr lang="en-US" sz="1300">
                          <a:latin typeface="Futura Lt BT" panose="020B0402020204020303" pitchFamily="34" charset="0"/>
                        </a:rPr>
                        <a:t>Ground on Arduino</a:t>
                      </a:r>
                      <a:endParaRPr lang="en-US" sz="1300" dirty="0">
                        <a:latin typeface="Futura Lt BT" panose="020B0402020204020303" pitchFamily="34" charset="0"/>
                      </a:endParaRPr>
                    </a:p>
                  </a:txBody>
                  <a:tcPr/>
                </a:tc>
                <a:extLst>
                  <a:ext uri="{0D108BD9-81ED-4DB2-BD59-A6C34878D82A}">
                    <a16:rowId xmlns:a16="http://schemas.microsoft.com/office/drawing/2014/main" val="2968879251"/>
                  </a:ext>
                </a:extLst>
              </a:tr>
              <a:tr h="370840">
                <a:tc>
                  <a:txBody>
                    <a:bodyPr/>
                    <a:lstStyle/>
                    <a:p>
                      <a:pPr algn="ctr"/>
                      <a:r>
                        <a:rPr lang="en-US" sz="1300" dirty="0">
                          <a:latin typeface="Futura Lt BT" panose="020B0402020204020303" pitchFamily="34" charset="0"/>
                        </a:rPr>
                        <a:t>Power</a:t>
                      </a:r>
                    </a:p>
                  </a:txBody>
                  <a:tcPr/>
                </a:tc>
                <a:tc>
                  <a:txBody>
                    <a:bodyPr/>
                    <a:lstStyle/>
                    <a:p>
                      <a:pPr algn="ctr"/>
                      <a:r>
                        <a:rPr lang="en-US" sz="1300">
                          <a:latin typeface="Futura Lt BT" panose="020B0402020204020303" pitchFamily="34" charset="0"/>
                        </a:rPr>
                        <a:t>Vcc on BreadBoard</a:t>
                      </a:r>
                      <a:endParaRPr lang="en-US" sz="1300" dirty="0">
                        <a:latin typeface="Futura Lt BT" panose="020B0402020204020303" pitchFamily="34" charset="0"/>
                      </a:endParaRPr>
                    </a:p>
                  </a:txBody>
                  <a:tcPr/>
                </a:tc>
                <a:extLst>
                  <a:ext uri="{0D108BD9-81ED-4DB2-BD59-A6C34878D82A}">
                    <a16:rowId xmlns:a16="http://schemas.microsoft.com/office/drawing/2014/main" val="4231173022"/>
                  </a:ext>
                </a:extLst>
              </a:tr>
              <a:tr h="370840">
                <a:tc>
                  <a:txBody>
                    <a:bodyPr/>
                    <a:lstStyle/>
                    <a:p>
                      <a:pPr algn="ctr"/>
                      <a:r>
                        <a:rPr lang="en-US" sz="1300" dirty="0">
                          <a:latin typeface="Futura Lt BT" panose="020B0402020204020303" pitchFamily="34" charset="0"/>
                        </a:rPr>
                        <a:t>Signal </a:t>
                      </a:r>
                    </a:p>
                  </a:txBody>
                  <a:tcPr/>
                </a:tc>
                <a:tc>
                  <a:txBody>
                    <a:bodyPr/>
                    <a:lstStyle/>
                    <a:p>
                      <a:pPr algn="ctr"/>
                      <a:r>
                        <a:rPr lang="en-US" sz="1300" dirty="0">
                          <a:latin typeface="Futura Lt BT" panose="020B0402020204020303" pitchFamily="34" charset="0"/>
                        </a:rPr>
                        <a:t>D47</a:t>
                      </a:r>
                    </a:p>
                  </a:txBody>
                  <a:tcPr/>
                </a:tc>
                <a:extLst>
                  <a:ext uri="{0D108BD9-81ED-4DB2-BD59-A6C34878D82A}">
                    <a16:rowId xmlns:a16="http://schemas.microsoft.com/office/drawing/2014/main" val="2490526245"/>
                  </a:ext>
                </a:extLst>
              </a:tr>
            </a:tbl>
          </a:graphicData>
        </a:graphic>
      </p:graphicFrame>
      <p:graphicFrame>
        <p:nvGraphicFramePr>
          <p:cNvPr id="14" name="Table 6">
            <a:extLst>
              <a:ext uri="{FF2B5EF4-FFF2-40B4-BE49-F238E27FC236}">
                <a16:creationId xmlns:a16="http://schemas.microsoft.com/office/drawing/2014/main" id="{1FECCA43-F3BA-DA1A-A388-EFFC9E9B88BD}"/>
              </a:ext>
            </a:extLst>
          </p:cNvPr>
          <p:cNvGraphicFramePr>
            <a:graphicFrameLocks noGrp="1"/>
          </p:cNvGraphicFramePr>
          <p:nvPr>
            <p:extLst>
              <p:ext uri="{D42A27DB-BD31-4B8C-83A1-F6EECF244321}">
                <p14:modId xmlns:p14="http://schemas.microsoft.com/office/powerpoint/2010/main" val="717801923"/>
              </p:ext>
            </p:extLst>
          </p:nvPr>
        </p:nvGraphicFramePr>
        <p:xfrm>
          <a:off x="3990370" y="4454317"/>
          <a:ext cx="2958457" cy="1483360"/>
        </p:xfrm>
        <a:graphic>
          <a:graphicData uri="http://schemas.openxmlformats.org/drawingml/2006/table">
            <a:tbl>
              <a:tblPr firstRow="1" bandRow="1">
                <a:tableStyleId>{5C22544A-7EE6-4342-B048-85BDC9FD1C3A}</a:tableStyleId>
              </a:tblPr>
              <a:tblGrid>
                <a:gridCol w="1188380">
                  <a:extLst>
                    <a:ext uri="{9D8B030D-6E8A-4147-A177-3AD203B41FA5}">
                      <a16:colId xmlns:a16="http://schemas.microsoft.com/office/drawing/2014/main" val="620428349"/>
                    </a:ext>
                  </a:extLst>
                </a:gridCol>
                <a:gridCol w="1770077">
                  <a:extLst>
                    <a:ext uri="{9D8B030D-6E8A-4147-A177-3AD203B41FA5}">
                      <a16:colId xmlns:a16="http://schemas.microsoft.com/office/drawing/2014/main" val="3174848738"/>
                    </a:ext>
                  </a:extLst>
                </a:gridCol>
              </a:tblGrid>
              <a:tr h="370840">
                <a:tc gridSpan="2">
                  <a:txBody>
                    <a:bodyPr/>
                    <a:lstStyle/>
                    <a:p>
                      <a:pPr algn="ctr"/>
                      <a:r>
                        <a:rPr lang="en-US" sz="1300" dirty="0">
                          <a:latin typeface="Futura Lt BT" panose="020B0402020204020303" pitchFamily="34" charset="0"/>
                        </a:rPr>
                        <a:t>Other components</a:t>
                      </a:r>
                    </a:p>
                  </a:txBody>
                  <a:tcPr/>
                </a:tc>
                <a:tc hMerge="1">
                  <a:txBody>
                    <a:bodyPr/>
                    <a:lstStyle/>
                    <a:p>
                      <a:r>
                        <a:rPr lang="en-US" dirty="0"/>
                        <a:t>Other </a:t>
                      </a:r>
                      <a:r>
                        <a:rPr lang="en-US" dirty="0" err="1"/>
                        <a:t>componenents</a:t>
                      </a:r>
                      <a:endParaRPr lang="en-US" dirty="0"/>
                    </a:p>
                  </a:txBody>
                  <a:tcPr/>
                </a:tc>
                <a:extLst>
                  <a:ext uri="{0D108BD9-81ED-4DB2-BD59-A6C34878D82A}">
                    <a16:rowId xmlns:a16="http://schemas.microsoft.com/office/drawing/2014/main" val="4252103116"/>
                  </a:ext>
                </a:extLst>
              </a:tr>
              <a:tr h="370840">
                <a:tc>
                  <a:txBody>
                    <a:bodyPr/>
                    <a:lstStyle/>
                    <a:p>
                      <a:r>
                        <a:rPr lang="en-US" sz="1300" dirty="0">
                          <a:latin typeface="Futura Lt BT" panose="020B0402020204020303" pitchFamily="34" charset="0"/>
                        </a:rPr>
                        <a:t>Green LED</a:t>
                      </a:r>
                    </a:p>
                  </a:txBody>
                  <a:tcPr/>
                </a:tc>
                <a:tc>
                  <a:txBody>
                    <a:bodyPr/>
                    <a:lstStyle/>
                    <a:p>
                      <a:r>
                        <a:rPr lang="en-US" sz="1300" dirty="0">
                          <a:latin typeface="Futura Lt BT" panose="020B0402020204020303" pitchFamily="34" charset="0"/>
                        </a:rPr>
                        <a:t>D22</a:t>
                      </a:r>
                    </a:p>
                  </a:txBody>
                  <a:tcPr/>
                </a:tc>
                <a:extLst>
                  <a:ext uri="{0D108BD9-81ED-4DB2-BD59-A6C34878D82A}">
                    <a16:rowId xmlns:a16="http://schemas.microsoft.com/office/drawing/2014/main" val="1290379905"/>
                  </a:ext>
                </a:extLst>
              </a:tr>
              <a:tr h="370840">
                <a:tc>
                  <a:txBody>
                    <a:bodyPr/>
                    <a:lstStyle/>
                    <a:p>
                      <a:r>
                        <a:rPr lang="en-US" sz="1300" dirty="0">
                          <a:latin typeface="Futura Lt BT" panose="020B0402020204020303" pitchFamily="34" charset="0"/>
                        </a:rPr>
                        <a:t>Red LED</a:t>
                      </a:r>
                    </a:p>
                  </a:txBody>
                  <a:tcPr/>
                </a:tc>
                <a:tc>
                  <a:txBody>
                    <a:bodyPr/>
                    <a:lstStyle/>
                    <a:p>
                      <a:r>
                        <a:rPr lang="en-US" sz="1300" dirty="0">
                          <a:latin typeface="Futura Lt BT" panose="020B0402020204020303" pitchFamily="34" charset="0"/>
                        </a:rPr>
                        <a:t>D23</a:t>
                      </a:r>
                    </a:p>
                  </a:txBody>
                  <a:tcPr/>
                </a:tc>
                <a:extLst>
                  <a:ext uri="{0D108BD9-81ED-4DB2-BD59-A6C34878D82A}">
                    <a16:rowId xmlns:a16="http://schemas.microsoft.com/office/drawing/2014/main" val="3574565549"/>
                  </a:ext>
                </a:extLst>
              </a:tr>
              <a:tr h="370840">
                <a:tc>
                  <a:txBody>
                    <a:bodyPr/>
                    <a:lstStyle/>
                    <a:p>
                      <a:r>
                        <a:rPr lang="en-US" sz="1300" dirty="0">
                          <a:latin typeface="Futura Lt BT" panose="020B0402020204020303" pitchFamily="34" charset="0"/>
                        </a:rPr>
                        <a:t>Solenoid Lock</a:t>
                      </a:r>
                    </a:p>
                  </a:txBody>
                  <a:tcPr/>
                </a:tc>
                <a:tc>
                  <a:txBody>
                    <a:bodyPr/>
                    <a:lstStyle/>
                    <a:p>
                      <a:r>
                        <a:rPr lang="en-US" sz="1300" dirty="0">
                          <a:latin typeface="Futura Lt BT" panose="020B0402020204020303" pitchFamily="34" charset="0"/>
                        </a:rPr>
                        <a:t>Controlled by the relay</a:t>
                      </a:r>
                    </a:p>
                  </a:txBody>
                  <a:tcPr/>
                </a:tc>
                <a:extLst>
                  <a:ext uri="{0D108BD9-81ED-4DB2-BD59-A6C34878D82A}">
                    <a16:rowId xmlns:a16="http://schemas.microsoft.com/office/drawing/2014/main" val="3112002128"/>
                  </a:ext>
                </a:extLst>
              </a:tr>
            </a:tbl>
          </a:graphicData>
        </a:graphic>
      </p:graphicFrame>
    </p:spTree>
    <p:extLst>
      <p:ext uri="{BB962C8B-B14F-4D97-AF65-F5344CB8AC3E}">
        <p14:creationId xmlns:p14="http://schemas.microsoft.com/office/powerpoint/2010/main" val="2251886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8">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E4B1A-A502-478A-9C78-E20889C78B3F}"/>
              </a:ext>
            </a:extLst>
          </p:cNvPr>
          <p:cNvSpPr>
            <a:spLocks noGrp="1"/>
          </p:cNvSpPr>
          <p:nvPr>
            <p:ph type="title"/>
          </p:nvPr>
        </p:nvSpPr>
        <p:spPr>
          <a:xfrm>
            <a:off x="480767" y="383181"/>
            <a:ext cx="9215927" cy="675979"/>
          </a:xfrm>
        </p:spPr>
        <p:txBody>
          <a:bodyPr vert="horz" lIns="91440" tIns="45720" rIns="91440" bIns="45720" rtlCol="0" anchor="b">
            <a:normAutofit/>
          </a:bodyPr>
          <a:lstStyle/>
          <a:p>
            <a:r>
              <a:rPr lang="en-US" sz="3700" spc="300" dirty="0">
                <a:latin typeface="Futura Lt BT" panose="020B0402020204020303" pitchFamily="34" charset="0"/>
              </a:rPr>
              <a:t>Liste des composants et circuits:</a:t>
            </a:r>
          </a:p>
        </p:txBody>
      </p:sp>
      <p:pic>
        <p:nvPicPr>
          <p:cNvPr id="5" name="Picture 4">
            <a:extLst>
              <a:ext uri="{FF2B5EF4-FFF2-40B4-BE49-F238E27FC236}">
                <a16:creationId xmlns:a16="http://schemas.microsoft.com/office/drawing/2014/main" id="{6FF1FD83-3CF9-47B5-A4BB-92C95E85B28C}"/>
              </a:ext>
            </a:extLst>
          </p:cNvPr>
          <p:cNvPicPr>
            <a:picLocks noChangeAspect="1"/>
          </p:cNvPicPr>
          <p:nvPr/>
        </p:nvPicPr>
        <p:blipFill>
          <a:blip r:embed="rId2"/>
          <a:stretch>
            <a:fillRect/>
          </a:stretch>
        </p:blipFill>
        <p:spPr>
          <a:xfrm>
            <a:off x="9230583" y="3429000"/>
            <a:ext cx="1974828" cy="1476779"/>
          </a:xfrm>
          <a:prstGeom prst="rect">
            <a:avLst/>
          </a:prstGeom>
        </p:spPr>
      </p:pic>
      <p:pic>
        <p:nvPicPr>
          <p:cNvPr id="9" name="Picture 8">
            <a:extLst>
              <a:ext uri="{FF2B5EF4-FFF2-40B4-BE49-F238E27FC236}">
                <a16:creationId xmlns:a16="http://schemas.microsoft.com/office/drawing/2014/main" id="{0E8B7BDB-C643-48F3-88EF-A3302EDE1C24}"/>
              </a:ext>
            </a:extLst>
          </p:cNvPr>
          <p:cNvPicPr>
            <a:picLocks noChangeAspect="1"/>
          </p:cNvPicPr>
          <p:nvPr/>
        </p:nvPicPr>
        <p:blipFill>
          <a:blip r:embed="rId3"/>
          <a:stretch>
            <a:fillRect/>
          </a:stretch>
        </p:blipFill>
        <p:spPr>
          <a:xfrm>
            <a:off x="9230584" y="4958810"/>
            <a:ext cx="2480651" cy="1486940"/>
          </a:xfrm>
          <a:prstGeom prst="rect">
            <a:avLst/>
          </a:prstGeom>
        </p:spPr>
      </p:pic>
      <p:pic>
        <p:nvPicPr>
          <p:cNvPr id="12" name="Picture 11">
            <a:extLst>
              <a:ext uri="{FF2B5EF4-FFF2-40B4-BE49-F238E27FC236}">
                <a16:creationId xmlns:a16="http://schemas.microsoft.com/office/drawing/2014/main" id="{DC6D7EFC-C3A8-4C3B-9DBA-C3C0D6DD3AEE}"/>
              </a:ext>
            </a:extLst>
          </p:cNvPr>
          <p:cNvPicPr>
            <a:picLocks noChangeAspect="1"/>
          </p:cNvPicPr>
          <p:nvPr/>
        </p:nvPicPr>
        <p:blipFill>
          <a:blip r:embed="rId4"/>
          <a:stretch>
            <a:fillRect/>
          </a:stretch>
        </p:blipFill>
        <p:spPr>
          <a:xfrm>
            <a:off x="6595447" y="3226638"/>
            <a:ext cx="2154371" cy="1679141"/>
          </a:xfrm>
          <a:prstGeom prst="rect">
            <a:avLst/>
          </a:prstGeom>
        </p:spPr>
      </p:pic>
      <p:pic>
        <p:nvPicPr>
          <p:cNvPr id="15" name="Picture 14">
            <a:extLst>
              <a:ext uri="{FF2B5EF4-FFF2-40B4-BE49-F238E27FC236}">
                <a16:creationId xmlns:a16="http://schemas.microsoft.com/office/drawing/2014/main" id="{2EAC47BE-38CB-4DB8-8EC1-E05D914D1B90}"/>
              </a:ext>
            </a:extLst>
          </p:cNvPr>
          <p:cNvPicPr>
            <a:picLocks noChangeAspect="1"/>
          </p:cNvPicPr>
          <p:nvPr/>
        </p:nvPicPr>
        <p:blipFill>
          <a:blip r:embed="rId5"/>
          <a:stretch>
            <a:fillRect/>
          </a:stretch>
        </p:blipFill>
        <p:spPr>
          <a:xfrm>
            <a:off x="6604513" y="4764144"/>
            <a:ext cx="2145305" cy="1679141"/>
          </a:xfrm>
          <a:prstGeom prst="rect">
            <a:avLst/>
          </a:prstGeom>
        </p:spPr>
      </p:pic>
      <p:graphicFrame>
        <p:nvGraphicFramePr>
          <p:cNvPr id="4" name="Table 5">
            <a:extLst>
              <a:ext uri="{FF2B5EF4-FFF2-40B4-BE49-F238E27FC236}">
                <a16:creationId xmlns:a16="http://schemas.microsoft.com/office/drawing/2014/main" id="{3F05553C-A06A-46F2-9314-6AB849558296}"/>
              </a:ext>
            </a:extLst>
          </p:cNvPr>
          <p:cNvGraphicFramePr>
            <a:graphicFrameLocks noGrp="1"/>
          </p:cNvGraphicFramePr>
          <p:nvPr>
            <p:extLst>
              <p:ext uri="{D42A27DB-BD31-4B8C-83A1-F6EECF244321}">
                <p14:modId xmlns:p14="http://schemas.microsoft.com/office/powerpoint/2010/main" val="1515641100"/>
              </p:ext>
            </p:extLst>
          </p:nvPr>
        </p:nvGraphicFramePr>
        <p:xfrm>
          <a:off x="480767" y="1472793"/>
          <a:ext cx="3696950" cy="4711190"/>
        </p:xfrm>
        <a:graphic>
          <a:graphicData uri="http://schemas.openxmlformats.org/drawingml/2006/table">
            <a:tbl>
              <a:tblPr firstRow="1" bandRow="1">
                <a:tableStyleId>{5C22544A-7EE6-4342-B048-85BDC9FD1C3A}</a:tableStyleId>
              </a:tblPr>
              <a:tblGrid>
                <a:gridCol w="3696950">
                  <a:extLst>
                    <a:ext uri="{9D8B030D-6E8A-4147-A177-3AD203B41FA5}">
                      <a16:colId xmlns:a16="http://schemas.microsoft.com/office/drawing/2014/main" val="492057083"/>
                    </a:ext>
                  </a:extLst>
                </a:gridCol>
              </a:tblGrid>
              <a:tr h="471119">
                <a:tc>
                  <a:txBody>
                    <a:bodyPr/>
                    <a:lstStyle/>
                    <a:p>
                      <a:r>
                        <a:rPr lang="en-US" sz="1200" dirty="0">
                          <a:latin typeface="Futura Lt BT" panose="020B0402020204020303" pitchFamily="34" charset="0"/>
                        </a:rPr>
                        <a:t>Les Composants</a:t>
                      </a:r>
                    </a:p>
                  </a:txBody>
                  <a:tcPr/>
                </a:tc>
                <a:extLst>
                  <a:ext uri="{0D108BD9-81ED-4DB2-BD59-A6C34878D82A}">
                    <a16:rowId xmlns:a16="http://schemas.microsoft.com/office/drawing/2014/main" val="3705035253"/>
                  </a:ext>
                </a:extLst>
              </a:tr>
              <a:tr h="4711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u="none" strike="noStrike" dirty="0">
                          <a:solidFill>
                            <a:srgbClr val="000000"/>
                          </a:solidFill>
                          <a:effectLst/>
                          <a:latin typeface="Futura Lt BT" panose="020B0402020204020303" pitchFamily="34" charset="0"/>
                        </a:rPr>
                        <a:t>LCD, LM016L, LM016XMBL: 16-character x 2 lines.</a:t>
                      </a:r>
                    </a:p>
                  </a:txBody>
                  <a:tcPr/>
                </a:tc>
                <a:extLst>
                  <a:ext uri="{0D108BD9-81ED-4DB2-BD59-A6C34878D82A}">
                    <a16:rowId xmlns:a16="http://schemas.microsoft.com/office/drawing/2014/main" val="711640724"/>
                  </a:ext>
                </a:extLst>
              </a:tr>
              <a:tr h="4711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Futura Lt BT" panose="020B0402020204020303" pitchFamily="34" charset="0"/>
                        </a:rPr>
                        <a:t>2 (</a:t>
                      </a:r>
                      <a:r>
                        <a:rPr lang="en-US" sz="1200" b="1" kern="1200" dirty="0">
                          <a:solidFill>
                            <a:schemeClr val="dk1"/>
                          </a:solidFill>
                          <a:effectLst/>
                          <a:latin typeface="Futura Lt BT" panose="020B0402020204020303" pitchFamily="34" charset="0"/>
                          <a:ea typeface="+mn-ea"/>
                          <a:cs typeface="+mn-cs"/>
                        </a:rPr>
                        <a:t>Light emitting diode) </a:t>
                      </a:r>
                      <a:r>
                        <a:rPr lang="en-US" sz="1200" dirty="0">
                          <a:solidFill>
                            <a:srgbClr val="000000"/>
                          </a:solidFill>
                          <a:latin typeface="Futura Lt BT" panose="020B0402020204020303" pitchFamily="34" charset="0"/>
                        </a:rPr>
                        <a:t>LEDs: Vert et Rouge</a:t>
                      </a:r>
                    </a:p>
                  </a:txBody>
                  <a:tcPr/>
                </a:tc>
                <a:extLst>
                  <a:ext uri="{0D108BD9-81ED-4DB2-BD59-A6C34878D82A}">
                    <a16:rowId xmlns:a16="http://schemas.microsoft.com/office/drawing/2014/main" val="3330589794"/>
                  </a:ext>
                </a:extLst>
              </a:tr>
              <a:tr h="4711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Futura Lt BT" panose="020B0402020204020303" pitchFamily="34" charset="0"/>
                        </a:rPr>
                        <a:t>Arduino mega - 2560 board </a:t>
                      </a:r>
                      <a:endParaRPr lang="en-US" sz="1200" dirty="0">
                        <a:latin typeface="Futura Lt BT" panose="020B0402020204020303" pitchFamily="34" charset="0"/>
                      </a:endParaRPr>
                    </a:p>
                  </a:txBody>
                  <a:tcPr/>
                </a:tc>
                <a:extLst>
                  <a:ext uri="{0D108BD9-81ED-4DB2-BD59-A6C34878D82A}">
                    <a16:rowId xmlns:a16="http://schemas.microsoft.com/office/drawing/2014/main" val="1272638184"/>
                  </a:ext>
                </a:extLst>
              </a:tr>
              <a:tr h="4711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Futura Lt BT" panose="020B0402020204020303" pitchFamily="34" charset="0"/>
                        </a:rPr>
                        <a:t>RFID Module  -  RC522</a:t>
                      </a:r>
                    </a:p>
                  </a:txBody>
                  <a:tcPr/>
                </a:tc>
                <a:extLst>
                  <a:ext uri="{0D108BD9-81ED-4DB2-BD59-A6C34878D82A}">
                    <a16:rowId xmlns:a16="http://schemas.microsoft.com/office/drawing/2014/main" val="3641679551"/>
                  </a:ext>
                </a:extLst>
              </a:tr>
              <a:tr h="471119">
                <a:tc>
                  <a:txBody>
                    <a:bodyPr/>
                    <a:lstStyle/>
                    <a:p>
                      <a:r>
                        <a:rPr lang="en-US" sz="1200" dirty="0">
                          <a:solidFill>
                            <a:srgbClr val="000000"/>
                          </a:solidFill>
                          <a:latin typeface="Futura Lt BT" panose="020B0402020204020303" pitchFamily="34" charset="0"/>
                        </a:rPr>
                        <a:t>Relay hw-482</a:t>
                      </a:r>
                      <a:endParaRPr lang="en-US" sz="1200" dirty="0">
                        <a:latin typeface="Futura Lt BT" panose="020B0402020204020303" pitchFamily="34" charset="0"/>
                      </a:endParaRPr>
                    </a:p>
                  </a:txBody>
                  <a:tcPr/>
                </a:tc>
                <a:extLst>
                  <a:ext uri="{0D108BD9-81ED-4DB2-BD59-A6C34878D82A}">
                    <a16:rowId xmlns:a16="http://schemas.microsoft.com/office/drawing/2014/main" val="3194382504"/>
                  </a:ext>
                </a:extLst>
              </a:tr>
              <a:tr h="4711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000000"/>
                          </a:solidFill>
                          <a:latin typeface="Futura Lt BT" panose="020B0402020204020303" pitchFamily="34" charset="0"/>
                        </a:rPr>
                        <a:t>Potentiomètre</a:t>
                      </a:r>
                      <a:r>
                        <a:rPr lang="en-US" sz="1200" dirty="0">
                          <a:solidFill>
                            <a:srgbClr val="000000"/>
                          </a:solidFill>
                          <a:latin typeface="Futura Lt BT" panose="020B0402020204020303" pitchFamily="34" charset="0"/>
                        </a:rPr>
                        <a:t> (Trimmer Pot)</a:t>
                      </a:r>
                      <a:endParaRPr lang="en-US" sz="1200" dirty="0">
                        <a:latin typeface="Futura Lt BT" panose="020B0402020204020303" pitchFamily="34" charset="0"/>
                      </a:endParaRPr>
                    </a:p>
                  </a:txBody>
                  <a:tcPr/>
                </a:tc>
                <a:extLst>
                  <a:ext uri="{0D108BD9-81ED-4DB2-BD59-A6C34878D82A}">
                    <a16:rowId xmlns:a16="http://schemas.microsoft.com/office/drawing/2014/main" val="2990448449"/>
                  </a:ext>
                </a:extLst>
              </a:tr>
              <a:tr h="4711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000000"/>
                          </a:solidFill>
                          <a:latin typeface="Futura Lt BT" panose="020B0402020204020303" pitchFamily="34" charset="0"/>
                        </a:rPr>
                        <a:t>Jumperwires</a:t>
                      </a:r>
                      <a:endParaRPr lang="en-US" sz="1200" dirty="0">
                        <a:solidFill>
                          <a:srgbClr val="000000"/>
                        </a:solidFill>
                        <a:latin typeface="Futura Lt BT" panose="020B0402020204020303" pitchFamily="34" charset="0"/>
                      </a:endParaRPr>
                    </a:p>
                  </a:txBody>
                  <a:tcPr/>
                </a:tc>
                <a:extLst>
                  <a:ext uri="{0D108BD9-81ED-4DB2-BD59-A6C34878D82A}">
                    <a16:rowId xmlns:a16="http://schemas.microsoft.com/office/drawing/2014/main" val="3236561101"/>
                  </a:ext>
                </a:extLst>
              </a:tr>
              <a:tr h="471119">
                <a:tc>
                  <a:txBody>
                    <a:bodyPr/>
                    <a:lstStyle/>
                    <a:p>
                      <a:r>
                        <a:rPr lang="en-US" sz="1200" dirty="0">
                          <a:latin typeface="Futura Lt BT" panose="020B0402020204020303" pitchFamily="34" charset="0"/>
                        </a:rPr>
                        <a:t>Breadboard</a:t>
                      </a:r>
                    </a:p>
                  </a:txBody>
                  <a:tcPr/>
                </a:tc>
                <a:extLst>
                  <a:ext uri="{0D108BD9-81ED-4DB2-BD59-A6C34878D82A}">
                    <a16:rowId xmlns:a16="http://schemas.microsoft.com/office/drawing/2014/main" val="2297949714"/>
                  </a:ext>
                </a:extLst>
              </a:tr>
              <a:tr h="471119">
                <a:tc>
                  <a:txBody>
                    <a:bodyPr/>
                    <a:lstStyle/>
                    <a:p>
                      <a:r>
                        <a:rPr lang="en-US" sz="1200" dirty="0">
                          <a:latin typeface="Futura Lt BT" panose="020B0402020204020303" pitchFamily="34" charset="0"/>
                        </a:rPr>
                        <a:t>Resistances  (x2) (220 ohm)</a:t>
                      </a:r>
                    </a:p>
                  </a:txBody>
                  <a:tcPr/>
                </a:tc>
                <a:extLst>
                  <a:ext uri="{0D108BD9-81ED-4DB2-BD59-A6C34878D82A}">
                    <a16:rowId xmlns:a16="http://schemas.microsoft.com/office/drawing/2014/main" val="966787914"/>
                  </a:ext>
                </a:extLst>
              </a:tr>
            </a:tbl>
          </a:graphicData>
        </a:graphic>
      </p:graphicFrame>
      <p:pic>
        <p:nvPicPr>
          <p:cNvPr id="10" name="Picture 9">
            <a:extLst>
              <a:ext uri="{FF2B5EF4-FFF2-40B4-BE49-F238E27FC236}">
                <a16:creationId xmlns:a16="http://schemas.microsoft.com/office/drawing/2014/main" id="{FB10FF41-9F1C-4766-BA7D-090BB0150FA4}"/>
              </a:ext>
            </a:extLst>
          </p:cNvPr>
          <p:cNvPicPr>
            <a:picLocks noChangeAspect="1"/>
          </p:cNvPicPr>
          <p:nvPr/>
        </p:nvPicPr>
        <p:blipFill>
          <a:blip r:embed="rId6" cstate="print"/>
          <a:stretch>
            <a:fillRect/>
          </a:stretch>
        </p:blipFill>
        <p:spPr>
          <a:xfrm>
            <a:off x="8930062" y="1729317"/>
            <a:ext cx="2396412" cy="1408755"/>
          </a:xfrm>
          <a:prstGeom prst="rect">
            <a:avLst/>
          </a:prstGeom>
          <a:noFill/>
          <a:ln>
            <a:noFill/>
          </a:ln>
        </p:spPr>
      </p:pic>
      <p:pic>
        <p:nvPicPr>
          <p:cNvPr id="13" name="Picture 12">
            <a:extLst>
              <a:ext uri="{FF2B5EF4-FFF2-40B4-BE49-F238E27FC236}">
                <a16:creationId xmlns:a16="http://schemas.microsoft.com/office/drawing/2014/main" id="{B86D8792-67FA-4C63-A874-65C690DC5348}"/>
              </a:ext>
            </a:extLst>
          </p:cNvPr>
          <p:cNvPicPr>
            <a:picLocks noChangeAspect="1"/>
          </p:cNvPicPr>
          <p:nvPr/>
        </p:nvPicPr>
        <p:blipFill>
          <a:blip r:embed="rId7" cstate="print"/>
          <a:stretch>
            <a:fillRect/>
          </a:stretch>
        </p:blipFill>
        <p:spPr>
          <a:xfrm>
            <a:off x="6096002" y="1561357"/>
            <a:ext cx="2524983" cy="1576715"/>
          </a:xfrm>
          <a:prstGeom prst="rect">
            <a:avLst/>
          </a:prstGeom>
          <a:noFill/>
          <a:ln>
            <a:noFill/>
          </a:ln>
        </p:spPr>
      </p:pic>
      <p:pic>
        <p:nvPicPr>
          <p:cNvPr id="11" name="Picture 4">
            <a:extLst>
              <a:ext uri="{FF2B5EF4-FFF2-40B4-BE49-F238E27FC236}">
                <a16:creationId xmlns:a16="http://schemas.microsoft.com/office/drawing/2014/main" id="{7C658D3F-23A1-8C93-606D-1ACBD6D2B47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25239" y="625683"/>
            <a:ext cx="985732" cy="985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457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335</TotalTime>
  <Words>505</Words>
  <Application>Microsoft Office PowerPoint</Application>
  <PresentationFormat>Widescreen</PresentationFormat>
  <Paragraphs>135</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Futura Lt BT</vt:lpstr>
      <vt:lpstr>Office Theme</vt:lpstr>
      <vt:lpstr>Card Security Door LOCK</vt:lpstr>
      <vt:lpstr>Plan du ProJet</vt:lpstr>
      <vt:lpstr>MISSION DU PROJET</vt:lpstr>
      <vt:lpstr>Technical Environment</vt:lpstr>
      <vt:lpstr>Schéma-bloc du système</vt:lpstr>
      <vt:lpstr>PowerPoint Presentation</vt:lpstr>
      <vt:lpstr>Schéma électrique complet</vt:lpstr>
      <vt:lpstr>PowerPoint Presentation</vt:lpstr>
      <vt:lpstr>Liste des composants et circuits:</vt:lpstr>
      <vt:lpstr>Description du fonctionnement du projet</vt:lpstr>
      <vt:lpstr>Résultats</vt:lpstr>
      <vt:lpstr>Problems Rencontrés</vt:lpstr>
      <vt:lpstr>Améliorations possibles</vt:lpstr>
      <vt:lpstr>Améliorations possibles</vt:lpstr>
      <vt:lpstr>Check our final code on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Hand Gel Dispenser</dc:title>
  <dc:creator>Maria Kfoury</dc:creator>
  <cp:lastModifiedBy>Mary-Lynn El  Hayek</cp:lastModifiedBy>
  <cp:revision>27</cp:revision>
  <dcterms:created xsi:type="dcterms:W3CDTF">2021-01-10T16:22:07Z</dcterms:created>
  <dcterms:modified xsi:type="dcterms:W3CDTF">2022-05-22T12:08:45Z</dcterms:modified>
</cp:coreProperties>
</file>