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EB Garamond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EBGaramond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EBGaramond-italic.fntdata"/><Relationship Id="rId12" Type="http://schemas.openxmlformats.org/officeDocument/2006/relationships/slide" Target="slides/slide7.xml"/><Relationship Id="rId34" Type="http://schemas.openxmlformats.org/officeDocument/2006/relationships/font" Target="fonts/EBGaramon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EBGaramond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8b3886ba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8b3886ba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342e52bb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342e52bb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342e52bb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342e52bb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342e52bb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342e52bb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342e52bb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342e52bb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8b3886baa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8b3886baa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8b3886baa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8b3886baa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349d7852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349d7852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349d7852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349d7852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349d7852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349d7852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349d7852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349d7852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530eef8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f530eef8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8b3886baa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8b3886baa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392d174b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392d174b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8b3886baa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8b3886baa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8b3886baa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8b3886baa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8b3886baa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c8b3886baa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39bd3ce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c39bd3ce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c8b3886baa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c8b3886baa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c8b3886baa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c8b3886baa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8b3886baa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8b3886baa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8b3886b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8b3886b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917996b9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917996b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8b3886baa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8b3886baa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342e52bb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342e52bb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342e52bb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342e52bb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342e52bb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342e52bb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linkedin.com/feed/update/urn:li:activity:7180068405264236544/" TargetMode="External"/><Relationship Id="rId4" Type="http://schemas.openxmlformats.org/officeDocument/2006/relationships/image" Target="../media/image2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217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DarkGemini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509650"/>
            <a:ext cx="5267700" cy="30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>
                <a:latin typeface="EB Garamond"/>
                <a:ea typeface="EB Garamond"/>
                <a:cs typeface="EB Garamond"/>
                <a:sym typeface="EB Garamond"/>
              </a:rPr>
              <a:t>Cyber Security News</a:t>
            </a: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 uncovered ‘</a:t>
            </a:r>
            <a:r>
              <a:rPr b="1" lang="en" sz="1600">
                <a:latin typeface="EB Garamond"/>
                <a:ea typeface="EB Garamond"/>
                <a:cs typeface="EB Garamond"/>
                <a:sym typeface="EB Garamond"/>
              </a:rPr>
              <a:t>DarkGemini’.</a:t>
            </a:r>
            <a:endParaRPr b="1"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A</a:t>
            </a:r>
            <a:r>
              <a:rPr b="1" lang="en" sz="1600">
                <a:latin typeface="EB Garamond"/>
                <a:ea typeface="EB Garamond"/>
                <a:cs typeface="EB Garamond"/>
                <a:sym typeface="EB Garamond"/>
              </a:rPr>
              <a:t> “NextGen” </a:t>
            </a: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bot.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EB Garamond"/>
              <a:buChar char="-"/>
            </a:pP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A new and powerful GenAI chatbot.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Sold on the dark web for 45$ monthly subscription.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It can: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-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Generate a reverse shell.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-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Build malware.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-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Locate people based on an image.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379900" y="515825"/>
            <a:ext cx="261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Ref: </a:t>
            </a:r>
            <a:r>
              <a:rPr b="1" lang="en" sz="1600" u="sng">
                <a:solidFill>
                  <a:srgbClr val="3C78D8"/>
                </a:solidFill>
                <a:latin typeface="EB Garamond"/>
                <a:ea typeface="EB Garamond"/>
                <a:cs typeface="EB Garamond"/>
                <a:sym typeface="EB Garamo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Post | Feed | LinkedIn</a:t>
            </a:r>
            <a:endParaRPr sz="1600">
              <a:solidFill>
                <a:srgbClr val="3C78D8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4905" l="0" r="0" t="7190"/>
          <a:stretch/>
        </p:blipFill>
        <p:spPr>
          <a:xfrm>
            <a:off x="6252725" y="0"/>
            <a:ext cx="277160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2004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5825" y="2091650"/>
            <a:ext cx="5972352" cy="293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4063"/>
            <a:ext cx="9143998" cy="4315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81800"/>
            <a:ext cx="9143998" cy="96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 txBox="1"/>
          <p:nvPr/>
        </p:nvSpPr>
        <p:spPr>
          <a:xfrm>
            <a:off x="526650" y="486325"/>
            <a:ext cx="80907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M2: Parameters For The Search Query: To Scrape More Than 1 Profile </a:t>
            </a:r>
            <a:endParaRPr b="1"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443750" y="3916275"/>
            <a:ext cx="80907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 LLM will generate a search query: </a:t>
            </a:r>
            <a:r>
              <a:rPr b="1" lang="en">
                <a:solidFill>
                  <a:schemeClr val="dk1"/>
                </a:solidFill>
              </a:rPr>
              <a:t>site:linkedin.com/in "job title" "skill" "country"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4424"/>
            <a:ext cx="9144001" cy="327465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/>
          <p:nvPr/>
        </p:nvSpPr>
        <p:spPr>
          <a:xfrm>
            <a:off x="453300" y="278300"/>
            <a:ext cx="411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Approach: Web Scraper F</a:t>
            </a:r>
            <a:r>
              <a:rPr b="1" lang="en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rom Scratch</a:t>
            </a:r>
            <a:endParaRPr b="1"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50" y="0"/>
            <a:ext cx="80506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50" y="693338"/>
            <a:ext cx="8905075" cy="375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7"/>
          <p:cNvSpPr txBox="1"/>
          <p:nvPr/>
        </p:nvSpPr>
        <p:spPr>
          <a:xfrm>
            <a:off x="377100" y="113200"/>
            <a:ext cx="607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Generate The Recruitment Message Using The LLM</a:t>
            </a:r>
            <a:endParaRPr b="1"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5525"/>
            <a:ext cx="9144000" cy="363356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8"/>
          <p:cNvSpPr txBox="1"/>
          <p:nvPr/>
        </p:nvSpPr>
        <p:spPr>
          <a:xfrm>
            <a:off x="336450" y="278300"/>
            <a:ext cx="847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The Output: Re-format it and save it (JSON, CSV etc..) and send it back as input to the LLM</a:t>
            </a:r>
            <a:endParaRPr b="1" sz="16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4150"/>
            <a:ext cx="9144000" cy="436934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9"/>
          <p:cNvSpPr txBox="1"/>
          <p:nvPr/>
        </p:nvSpPr>
        <p:spPr>
          <a:xfrm>
            <a:off x="453300" y="278300"/>
            <a:ext cx="847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The output: Re-format it and save it (JSON, CSV etc..) and send it back as input to the LLM:</a:t>
            </a:r>
            <a:endParaRPr b="1" sz="16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0741"/>
            <a:ext cx="9144002" cy="1331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51045"/>
            <a:ext cx="9143999" cy="99170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0"/>
          <p:cNvSpPr txBox="1"/>
          <p:nvPr/>
        </p:nvSpPr>
        <p:spPr>
          <a:xfrm>
            <a:off x="453300" y="278300"/>
            <a:ext cx="7628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The output: Re-format it and save it (JSON, CSV etc..) and send it back as input to the LLM:</a:t>
            </a:r>
            <a:endParaRPr b="1" sz="15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4850"/>
            <a:ext cx="9143998" cy="4228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1"/>
          <p:cNvSpPr txBox="1"/>
          <p:nvPr/>
        </p:nvSpPr>
        <p:spPr>
          <a:xfrm>
            <a:off x="453300" y="278300"/>
            <a:ext cx="785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LLM Will Generate An Email Based On The Information Passed By The Web Scraper:</a:t>
            </a:r>
            <a:endParaRPr b="1" sz="16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669050"/>
            <a:ext cx="8520600" cy="22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EB Garamond"/>
                <a:ea typeface="EB Garamond"/>
                <a:cs typeface="EB Garamond"/>
                <a:sym typeface="EB Garamond"/>
              </a:rPr>
              <a:t>HackerGPT : </a:t>
            </a:r>
            <a:r>
              <a:rPr lang="en" sz="1500">
                <a:latin typeface="EB Garamond"/>
                <a:ea typeface="EB Garamond"/>
                <a:cs typeface="EB Garamond"/>
                <a:sym typeface="EB Garamond"/>
              </a:rPr>
              <a:t>Assist in automating hacking tasks: Script writing, vulnerability scanning, penetration testing.</a:t>
            </a:r>
            <a:endParaRPr sz="1500">
              <a:latin typeface="EB Garamond"/>
              <a:ea typeface="EB Garamond"/>
              <a:cs typeface="EB Garamond"/>
              <a:sym typeface="EB Garamond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EB Garamond"/>
                <a:ea typeface="EB Garamond"/>
                <a:cs typeface="EB Garamond"/>
                <a:sym typeface="EB Garamond"/>
              </a:rPr>
              <a:t>WormGPT : </a:t>
            </a:r>
            <a:r>
              <a:rPr lang="en" sz="1500">
                <a:latin typeface="EB Garamond"/>
                <a:ea typeface="EB Garamond"/>
                <a:cs typeface="EB Garamond"/>
                <a:sym typeface="EB Garamond"/>
              </a:rPr>
              <a:t>Create and deploy worm-like malware.</a:t>
            </a:r>
            <a:endParaRPr sz="1500">
              <a:latin typeface="EB Garamond"/>
              <a:ea typeface="EB Garamond"/>
              <a:cs typeface="EB Garamond"/>
              <a:sym typeface="EB Garamond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EB Garamond"/>
                <a:ea typeface="EB Garamond"/>
                <a:cs typeface="EB Garamond"/>
                <a:sym typeface="EB Garamond"/>
              </a:rPr>
              <a:t>DeepScrip</a:t>
            </a:r>
            <a:r>
              <a:rPr b="1" lang="en" sz="1500">
                <a:latin typeface="EB Garamond"/>
                <a:ea typeface="EB Garamond"/>
                <a:cs typeface="EB Garamond"/>
                <a:sym typeface="EB Garamond"/>
              </a:rPr>
              <a:t>t : </a:t>
            </a:r>
            <a:r>
              <a:rPr lang="en" sz="1500">
                <a:latin typeface="EB Garamond"/>
                <a:ea typeface="EB Garamond"/>
                <a:cs typeface="EB Garamond"/>
                <a:sym typeface="EB Garamond"/>
              </a:rPr>
              <a:t>Scripting tool.</a:t>
            </a:r>
            <a:endParaRPr sz="1500">
              <a:latin typeface="EB Garamond"/>
              <a:ea typeface="EB Garamond"/>
              <a:cs typeface="EB Garamond"/>
              <a:sym typeface="EB Garamond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EB Garamond"/>
                <a:ea typeface="EB Garamond"/>
                <a:cs typeface="EB Garamond"/>
                <a:sym typeface="EB Garamond"/>
              </a:rPr>
              <a:t>Neural Exploit Generator : </a:t>
            </a:r>
            <a:r>
              <a:rPr lang="en" sz="1500">
                <a:latin typeface="EB Garamond"/>
                <a:ea typeface="EB Garamond"/>
                <a:cs typeface="EB Garamond"/>
                <a:sym typeface="EB Garamond"/>
              </a:rPr>
              <a:t>Automate the process of finding and exploiting software vulnerabilities.</a:t>
            </a:r>
            <a:endParaRPr sz="1500">
              <a:latin typeface="EB Garamond"/>
              <a:ea typeface="EB Garamond"/>
              <a:cs typeface="EB Garamond"/>
              <a:sym typeface="EB Garamond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EB Garamond"/>
                <a:ea typeface="EB Garamond"/>
                <a:cs typeface="EB Garamond"/>
                <a:sym typeface="EB Garamond"/>
              </a:rPr>
              <a:t>AutoHacker : </a:t>
            </a:r>
            <a:r>
              <a:rPr lang="en" sz="1500">
                <a:latin typeface="EB Garamond"/>
                <a:ea typeface="EB Garamond"/>
                <a:cs typeface="EB Garamond"/>
                <a:sym typeface="EB Garamond"/>
              </a:rPr>
              <a:t>Assist in Script writing, Reconnaissance, Data extraction.</a:t>
            </a:r>
            <a:endParaRPr sz="15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7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latin typeface="EB Garamond"/>
                <a:ea typeface="EB Garamond"/>
                <a:cs typeface="EB Garamond"/>
                <a:sym typeface="EB Garamond"/>
              </a:rPr>
              <a:t>Latest Official Findings</a:t>
            </a:r>
            <a:endParaRPr b="1" sz="222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5538"/>
            <a:ext cx="8839201" cy="366583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20">
                <a:latin typeface="EB Garamond"/>
                <a:ea typeface="EB Garamond"/>
                <a:cs typeface="EB Garamond"/>
                <a:sym typeface="EB Garamond"/>
              </a:rPr>
              <a:t>Limitations: LinkedIn App: Actions That Can Be Done</a:t>
            </a:r>
            <a:endParaRPr b="1" sz="192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876" y="216450"/>
            <a:ext cx="3451276" cy="45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2885375"/>
            <a:ext cx="462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Limitations: Chrome Driver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3514225"/>
            <a:ext cx="40812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 sz="1800">
                <a:latin typeface="EB Garamond"/>
                <a:ea typeface="EB Garamond"/>
                <a:cs typeface="EB Garamond"/>
                <a:sym typeface="EB Garamond"/>
              </a:rPr>
              <a:t>Requires authentication.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 sz="1800">
                <a:latin typeface="EB Garamond"/>
                <a:ea typeface="EB Garamond"/>
                <a:cs typeface="EB Garamond"/>
                <a:sym typeface="EB Garamond"/>
              </a:rPr>
              <a:t>Immediate detection by AV softwares.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 sz="1800">
                <a:latin typeface="EB Garamond"/>
                <a:ea typeface="EB Garamond"/>
                <a:cs typeface="EB Garamond"/>
                <a:sym typeface="EB Garamond"/>
              </a:rPr>
              <a:t>Account might get blocked.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 sz="1800">
                <a:latin typeface="EB Garamond"/>
                <a:ea typeface="EB Garamond"/>
                <a:cs typeface="EB Garamond"/>
                <a:sym typeface="EB Garamond"/>
              </a:rPr>
              <a:t>Deprecated</a:t>
            </a:r>
            <a:r>
              <a:rPr lang="en" sz="1800">
                <a:latin typeface="EB Garamond"/>
                <a:ea typeface="EB Garamond"/>
                <a:cs typeface="EB Garamond"/>
                <a:sym typeface="EB Garamond"/>
              </a:rPr>
              <a:t> functions.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4081200" cy="8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EB Garamond"/>
                <a:ea typeface="EB Garamond"/>
                <a:cs typeface="EB Garamond"/>
                <a:sym typeface="EB Garamond"/>
              </a:rPr>
              <a:t>Limitations: Session Cookies</a:t>
            </a:r>
            <a:r>
              <a:rPr lang="en" sz="25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Scraping the Email from the user’s profile: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424" y="682038"/>
            <a:ext cx="5511275" cy="37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4"/>
          <p:cNvSpPr txBox="1"/>
          <p:nvPr>
            <p:ph type="title"/>
          </p:nvPr>
        </p:nvSpPr>
        <p:spPr>
          <a:xfrm>
            <a:off x="337425" y="682050"/>
            <a:ext cx="249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Chrome Driver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5"/>
          <p:cNvPicPr preferRelativeResize="0"/>
          <p:nvPr/>
        </p:nvPicPr>
        <p:blipFill rotWithShape="1">
          <a:blip r:embed="rId3">
            <a:alphaModFix/>
          </a:blip>
          <a:srcRect b="0" l="11808" r="0" t="7510"/>
          <a:stretch/>
        </p:blipFill>
        <p:spPr>
          <a:xfrm>
            <a:off x="1412238" y="1108950"/>
            <a:ext cx="6559224" cy="321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445025"/>
            <a:ext cx="87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latin typeface="EB Garamond"/>
                <a:ea typeface="EB Garamond"/>
                <a:cs typeface="EB Garamond"/>
                <a:sym typeface="EB Garamond"/>
              </a:rPr>
              <a:t>Monitor Attacks: If More Than 1 Type Of Attack Was Conducted</a:t>
            </a:r>
            <a:endParaRPr b="1" sz="222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6"/>
          <p:cNvPicPr preferRelativeResize="0"/>
          <p:nvPr/>
        </p:nvPicPr>
        <p:blipFill rotWithShape="1">
          <a:blip r:embed="rId3">
            <a:alphaModFix/>
          </a:blip>
          <a:srcRect b="0" l="11982" r="931" t="7475"/>
          <a:stretch/>
        </p:blipFill>
        <p:spPr>
          <a:xfrm>
            <a:off x="1187450" y="1392650"/>
            <a:ext cx="6769101" cy="333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6"/>
          <p:cNvSpPr txBox="1"/>
          <p:nvPr>
            <p:ph type="title"/>
          </p:nvPr>
        </p:nvSpPr>
        <p:spPr>
          <a:xfrm>
            <a:off x="311700" y="445025"/>
            <a:ext cx="87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latin typeface="EB Garamond"/>
                <a:ea typeface="EB Garamond"/>
                <a:cs typeface="EB Garamond"/>
                <a:sym typeface="EB Garamond"/>
              </a:rPr>
              <a:t>Monitor Attacks: If More Than 1 Type Of Attack Was Conducted</a:t>
            </a:r>
            <a:endParaRPr b="1" sz="222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311700" y="1544250"/>
            <a:ext cx="8520600" cy="22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B Garamond"/>
              <a:buChar char="-"/>
            </a:pP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Generate or Load an existing dataset of all the attacks generated and use it to train the model using RAG. (Train and Validate).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EB Garamond"/>
              <a:buChar char="-"/>
            </a:pPr>
            <a:r>
              <a:rPr b="1" lang="en" sz="1600">
                <a:solidFill>
                  <a:srgbClr val="0D0D0D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C</a:t>
            </a:r>
            <a:r>
              <a:rPr b="1" lang="en" sz="1600">
                <a:solidFill>
                  <a:srgbClr val="0D0D0D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ombine</a:t>
            </a:r>
            <a:r>
              <a:rPr b="1" lang="en" sz="1600">
                <a:solidFill>
                  <a:srgbClr val="0D0D0D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 multiple datasets:</a:t>
            </a: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 Network, OS, User, Hardware and Software Levels. And then checking the types of attacks per level, and then examples of some famous scenarios.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EB Garamond"/>
              <a:buChar char="-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Create the GenAI application.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EB Garamond"/>
              <a:buChar char="-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On the admin side, integrate the tool with SIEM and SOAR </a:t>
            </a: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ecosystem</a:t>
            </a: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 (Splunk, Microsoft Sentinel…) 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2" name="Google Shape;20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For The Detection: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8375"/>
            <a:ext cx="4963875" cy="2847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0125" y="1513100"/>
            <a:ext cx="4963874" cy="331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8"/>
          <p:cNvSpPr txBox="1"/>
          <p:nvPr>
            <p:ph type="title"/>
          </p:nvPr>
        </p:nvSpPr>
        <p:spPr>
          <a:xfrm>
            <a:off x="6136425" y="419625"/>
            <a:ext cx="254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RAG Framework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idx="1" type="body"/>
          </p:nvPr>
        </p:nvSpPr>
        <p:spPr>
          <a:xfrm>
            <a:off x="311700" y="1240350"/>
            <a:ext cx="8520600" cy="26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" sz="1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Service provided by Amazon.</a:t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" sz="1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Used to allow users to gain access to multiple high-performing foundation models (FM) from leading Artificial Intelligence (AI) companies such as Cohere, Anthropic, Meta, Amazon, Stability AI, etc…</a:t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" sz="1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With the ability to assist in building Generative AI applications for specific use cases.</a:t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" sz="1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Personal customization with the user’s data using techniques such as Fine-tuning and RAG.</a:t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" sz="1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Build agents that can execute tasks using a firm’s systems and data sources. </a:t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" sz="1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Allow the user to choose between a range of leading foundation models that would be suitable for specific Generative AI tasks such as text generation, text analysis, etc…</a:t>
            </a:r>
            <a:endParaRPr sz="14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5" name="Google Shape;21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Amazon Bedrock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1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LLMorpher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974675"/>
            <a:ext cx="8520600" cy="3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EB Garamond"/>
              <a:buChar char="●"/>
            </a:pPr>
            <a:r>
              <a:rPr lang="en" sz="17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novel concept was introduced back in March 2023. </a:t>
            </a:r>
            <a:endParaRPr sz="17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EB Garamond"/>
              <a:buChar char="●"/>
            </a:pPr>
            <a:r>
              <a:rPr lang="en" sz="17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It targets the subject of computer viruses. </a:t>
            </a:r>
            <a:endParaRPr sz="17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EB Garamond"/>
              <a:buChar char="●"/>
            </a:pPr>
            <a:r>
              <a:rPr lang="en" sz="17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Is written in natural language and then converted into executable code with the help of OpenAI’s API. </a:t>
            </a:r>
            <a:endParaRPr sz="17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EB Garamond"/>
              <a:buChar char="●"/>
            </a:pPr>
            <a:r>
              <a:rPr lang="en" sz="17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Its source code is composed of approximately 114 lines and is written in Python. </a:t>
            </a:r>
            <a:endParaRPr sz="17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EB Garamond"/>
              <a:buChar char="●"/>
            </a:pPr>
            <a:r>
              <a:rPr lang="en" sz="17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The code was divided into sections.</a:t>
            </a:r>
            <a:endParaRPr sz="17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division has proven to be strategic, since the action of processing a large quantity of instructions in the case of LLMs  could potentially lead to </a:t>
            </a:r>
            <a:r>
              <a:rPr b="1" lang="en" sz="17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hallucinations</a:t>
            </a:r>
            <a:r>
              <a:rPr lang="en" sz="17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.</a:t>
            </a:r>
            <a:endParaRPr sz="17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EB Garamond"/>
              <a:buChar char="●"/>
            </a:pPr>
            <a:r>
              <a:rPr lang="en" sz="17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To add that it translates English instructions into an executable code, and unlike traditional viruses which are encoded in computer language, </a:t>
            </a:r>
            <a:r>
              <a:rPr b="1" lang="en" sz="17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LLMorpher uses natural language.</a:t>
            </a:r>
            <a:endParaRPr b="1" sz="17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47490" l="0" r="0" t="0"/>
          <a:stretch/>
        </p:blipFill>
        <p:spPr>
          <a:xfrm>
            <a:off x="5076475" y="676962"/>
            <a:ext cx="3488651" cy="378957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271450" y="562750"/>
            <a:ext cx="40578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B Garamond"/>
              <a:buChar char="●"/>
            </a:pPr>
            <a:r>
              <a:rPr b="1" lang="en" sz="15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The attacker specifies the URL of the victim’s LinkedIn profile.</a:t>
            </a:r>
            <a:endParaRPr b="1" sz="15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B Garamond"/>
              <a:buChar char="●"/>
            </a:pPr>
            <a:r>
              <a:rPr b="1" lang="en" sz="15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Call the web </a:t>
            </a:r>
            <a:r>
              <a:rPr b="1" lang="en" sz="15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Scraping function and extract all </a:t>
            </a:r>
            <a:r>
              <a:rPr b="1" lang="en" sz="15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needed information</a:t>
            </a:r>
            <a:r>
              <a:rPr b="1" lang="en" sz="15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.</a:t>
            </a:r>
            <a:endParaRPr b="1" sz="15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322950" y="2723225"/>
            <a:ext cx="44439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B Garamond"/>
              <a:buChar char="●"/>
            </a:pPr>
            <a:r>
              <a:rPr b="1" lang="en" sz="15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Send the information to the LLM to generate the Email.</a:t>
            </a:r>
            <a:endParaRPr b="1" sz="15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B Garamond"/>
              <a:buChar char="●"/>
            </a:pPr>
            <a:r>
              <a:rPr b="1" lang="en" sz="15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Embed the link.</a:t>
            </a:r>
            <a:endParaRPr b="1" sz="15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B Garamond"/>
              <a:buChar char="●"/>
            </a:pPr>
            <a:r>
              <a:rPr b="1" lang="en" sz="15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Send the generated Email through the SMTP server straight to the victim's Email or the Linkedin direct messages.</a:t>
            </a:r>
            <a:endParaRPr b="1" sz="15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0" r="0" t="52698"/>
          <a:stretch/>
        </p:blipFill>
        <p:spPr>
          <a:xfrm>
            <a:off x="5140825" y="777201"/>
            <a:ext cx="3667876" cy="3589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319950" y="1169100"/>
            <a:ext cx="44082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B Garamond"/>
              <a:buChar char="●"/>
            </a:pPr>
            <a:r>
              <a:rPr b="1" lang="en" sz="15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User clicks on the link, log in using his LinkedIn credentials and fill out the form.</a:t>
            </a:r>
            <a:endParaRPr b="1" sz="15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B Garamond"/>
              <a:buChar char="●"/>
            </a:pPr>
            <a:r>
              <a:rPr b="1" lang="en" sz="15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The attacker will fetch the credentials and the form responses.</a:t>
            </a:r>
            <a:endParaRPr b="1" sz="15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B Garamond"/>
              <a:buChar char="●"/>
            </a:pPr>
            <a:r>
              <a:rPr b="1" lang="en" sz="15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A well-structured dataset will be automatically created after the messages have been sent containing info about something that might help the user gain more info.</a:t>
            </a:r>
            <a:endParaRPr b="1" sz="15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13" y="1079263"/>
            <a:ext cx="8817175" cy="298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100" y="358398"/>
            <a:ext cx="6895899" cy="442671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76700" y="2248488"/>
            <a:ext cx="217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Online Web Scrapers - Phantom Buster</a:t>
            </a:r>
            <a:endParaRPr b="1" sz="15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8425"/>
            <a:ext cx="8839198" cy="4506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188" y="116625"/>
            <a:ext cx="7547626" cy="23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188" y="2571743"/>
            <a:ext cx="7547627" cy="2390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