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0" r:id="rId6"/>
    <p:sldId id="259" r:id="rId7"/>
    <p:sldId id="263" r:id="rId8"/>
    <p:sldId id="264" r:id="rId9"/>
    <p:sldId id="265" r:id="rId10"/>
    <p:sldId id="27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1B2EA-B4FF-4BE1-8F1F-82CE2479473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DCBC5-3EAE-4F99-9DAA-D3DA1203E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7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DCBC5-3EAE-4F99-9DAA-D3DA1203ED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4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E945-A38B-421D-B86A-A28EE6020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8AB60-56E9-4188-8EB2-3CB1D31B3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6E7EA-F849-4C4F-950D-96048C8F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FB4A-FEEB-4096-A3B0-41C2D8E8074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0E599-347D-41D7-904D-FBD10744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B9EFE-0D61-451C-8F90-52B9FAEB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451-1E8F-4ABC-BB8E-99F09439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8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3647-E3EA-43C7-9B43-E530C839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3639-0C1F-4D47-A74B-B76F8DC4F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AA187-7DA0-44FD-9671-B838171B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FB4A-FEEB-4096-A3B0-41C2D8E8074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EA93-FE13-45FA-B083-F3D5CC19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41F3-A234-4C95-B78B-A3E19924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451-1E8F-4ABC-BB8E-99F09439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9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D33B2-5AD9-445D-BC99-F61671E7A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67678-8620-4A86-9BDF-A86A05287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9A54B-8CC1-4BA3-AF51-67FDD75C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FB4A-FEEB-4096-A3B0-41C2D8E8074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ED97C-26CF-4201-AFD7-152F50A6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3DC91-6466-4A18-AD26-DF2ACE9A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451-1E8F-4ABC-BB8E-99F09439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0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6451-C72E-41A7-BA42-34EA7030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368FC-1450-46CD-B9A4-EFDBDC5D4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FF9FB-FB7C-49DC-9C29-BF3CACA0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FB4A-FEEB-4096-A3B0-41C2D8E8074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8F833-ECEA-4842-B1FA-6006C28E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5FEA-B227-4393-A9A3-267662D5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451-1E8F-4ABC-BB8E-99F09439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8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3DDA-935B-48F9-B833-26834DBD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C8A9F-4DFC-4A04-A863-2EA46B444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FB81F-940F-4D73-B202-4F02E9FD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FB4A-FEEB-4096-A3B0-41C2D8E8074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6DEC9-45D7-4228-AE5D-8DA51827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7558-B859-4ED6-9780-07D919A4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451-1E8F-4ABC-BB8E-99F09439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ACA3-22BA-40F4-97EA-0177955E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A523-52EC-4DBA-AF2B-8DBC2FA5B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4D077-BB07-4808-8420-846190051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1ECB5-31CA-4B05-AC42-0BF06BBC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FB4A-FEEB-4096-A3B0-41C2D8E8074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10EE1-8F79-492D-857C-ABA200CD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DE957-306D-4564-93EF-89F05051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451-1E8F-4ABC-BB8E-99F09439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7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9908-CEB6-41D3-811A-17EBDCB1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E60EA-B117-49A8-AB10-090F5CDD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C5E13-FD98-4CDF-9D64-4FA0446D8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1E553-9FCA-4E97-89C5-9E47D9490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88055-77DC-40EA-A860-D71A44C20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967B3-ECE0-42F0-884D-7937A6FC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FB4A-FEEB-4096-A3B0-41C2D8E8074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F7541-053F-45EB-AFC2-582C620B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91BA6-8B28-4D42-B1FC-BE561CAB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451-1E8F-4ABC-BB8E-99F09439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8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02A6-F855-4537-A66A-5ED55EF0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4A701-39D2-4A7C-AFE7-D229F6A5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FB4A-FEEB-4096-A3B0-41C2D8E8074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F22A6-C4AD-4EDC-9F04-81567803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2DE25-A284-463D-A631-50C9EA93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451-1E8F-4ABC-BB8E-99F09439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5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38C32-CF07-4C67-8759-28321196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FB4A-FEEB-4096-A3B0-41C2D8E8074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5733D-BA7A-49A3-94ED-A2CEF996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E9ADF-638B-4052-9167-080B8073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451-1E8F-4ABC-BB8E-99F09439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9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E678-A83D-4983-AA5B-F96B15D2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EFC3-247D-49B6-B105-4FB0180DF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2BAC2-7955-415C-B157-5E9CDECBE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145FF-1BA2-40E6-9BB2-DE7C593A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FB4A-FEEB-4096-A3B0-41C2D8E8074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D9206-99C1-46E7-9E41-814B4C22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99F31-E434-4D64-B5D5-BEEDEFE8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451-1E8F-4ABC-BB8E-99F09439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0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39FF-E8FB-4592-8694-CDFFEFC7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B25A8-1D79-45AD-BC37-4F8A43CE2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1160D-03E4-4A98-8A08-2A0F337D4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BFDD-4588-4213-956F-644737D8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FB4A-FEEB-4096-A3B0-41C2D8E8074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B92ED-6CC2-46F2-B86A-E3757214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F467A-8414-4349-8F7B-6CACC52A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451-1E8F-4ABC-BB8E-99F09439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7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0385DF-AAF4-4C78-AADE-23E09F4C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EA403-BEA4-4A2F-978A-0EE426127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3D4E4-F30C-4C07-8B8C-EF1DB051F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FB4A-FEEB-4096-A3B0-41C2D8E8074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7E1FC-9743-4E18-A55F-7E8EE7E04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78173-863E-42B0-A43E-FEFF81D32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46451-1E8F-4ABC-BB8E-99F09439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690ADB61-CC6B-4F6E-AF2A-4F14134CF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1" t="6047" r="943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DAF7F-FC2E-41CD-80E0-71DA4B240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926378"/>
            <a:ext cx="3471450" cy="568206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Futura CondensedLight" panose="020B0506000000000000" pitchFamily="34" charset="0"/>
                <a:cs typeface="Times New Roman" panose="02020603050405020304" pitchFamily="18" charset="0"/>
              </a:rPr>
              <a:t>Automatic Hand Gel Dispenser</a:t>
            </a:r>
            <a:endParaRPr lang="en-US" sz="3200" dirty="0">
              <a:latin typeface="Futura CondensedLight" panose="020B0506000000000000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904BA-ADBC-428E-A876-43BE98575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b="1" i="0" u="none" strike="noStrike" dirty="0">
                <a:solidFill>
                  <a:srgbClr val="222222"/>
                </a:solidFill>
                <a:effectLst/>
                <a:latin typeface="Futura CondensedLight" panose="020B0506000000000000" pitchFamily="34" charset="0"/>
                <a:cs typeface="Times New Roman" panose="02020603050405020304" pitchFamily="18" charset="0"/>
              </a:rPr>
              <a:t>Prepared by:</a:t>
            </a:r>
          </a:p>
          <a:p>
            <a:pPr algn="l">
              <a:lnSpc>
                <a:spcPct val="100000"/>
              </a:lnSpc>
            </a:pPr>
            <a:r>
              <a:rPr lang="en-US" sz="2000" b="0" i="0" u="none" strike="noStrike" cap="all" spc="300" dirty="0">
                <a:solidFill>
                  <a:srgbClr val="222222"/>
                </a:solidFill>
                <a:effectLst/>
                <a:latin typeface="Futura CondensedLight" panose="020B0506000000000000" pitchFamily="34" charset="0"/>
                <a:cs typeface="Times New Roman" panose="02020603050405020304" pitchFamily="18" charset="0"/>
              </a:rPr>
              <a:t>Mary-Lynn El hayek</a:t>
            </a:r>
          </a:p>
          <a:p>
            <a:pPr algn="l"/>
            <a:r>
              <a:rPr lang="en-US" sz="2000" b="0" i="0" u="none" strike="noStrike" cap="all" spc="300" dirty="0">
                <a:solidFill>
                  <a:srgbClr val="222222"/>
                </a:solidFill>
                <a:effectLst/>
                <a:latin typeface="Futura CondensedLight" panose="020B0506000000000000" pitchFamily="34" charset="0"/>
                <a:cs typeface="Times New Roman" panose="02020603050405020304" pitchFamily="18" charset="0"/>
              </a:rPr>
              <a:t>maria </a:t>
            </a:r>
            <a:r>
              <a:rPr lang="en-US" sz="2000" b="0" i="0" u="none" strike="noStrike" cap="all" spc="300" dirty="0" err="1">
                <a:solidFill>
                  <a:srgbClr val="222222"/>
                </a:solidFill>
                <a:effectLst/>
                <a:latin typeface="Futura CondensedLight" panose="020B0506000000000000" pitchFamily="34" charset="0"/>
                <a:cs typeface="Times New Roman" panose="02020603050405020304" pitchFamily="18" charset="0"/>
              </a:rPr>
              <a:t>Kfoury</a:t>
            </a:r>
            <a:endParaRPr lang="en-US" sz="2000" cap="all" spc="300" dirty="0">
              <a:solidFill>
                <a:srgbClr val="222222"/>
              </a:solidFill>
              <a:effectLst/>
              <a:latin typeface="Futura CondensedLight" panose="020B0506000000000000" pitchFamily="34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Futura CondensedLight" panose="020B0506000000000000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401700-F7F5-47CA-AF91-72FF8462C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0" y="-74168"/>
            <a:ext cx="838036" cy="77401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5A7AFD7-E9B8-4860-A2B4-F92561C8DD7A}"/>
              </a:ext>
            </a:extLst>
          </p:cNvPr>
          <p:cNvSpPr txBox="1">
            <a:spLocks/>
          </p:cNvSpPr>
          <p:nvPr/>
        </p:nvSpPr>
        <p:spPr>
          <a:xfrm>
            <a:off x="479618" y="3175733"/>
            <a:ext cx="2859109" cy="6962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i="0" u="none" strike="noStrike" spc="300" dirty="0">
                <a:solidFill>
                  <a:srgbClr val="000000"/>
                </a:solidFill>
                <a:effectLst/>
                <a:latin typeface="Futura CondensedLight" panose="020B0506000000000000" pitchFamily="34" charset="0"/>
              </a:rPr>
              <a:t>Supervisor &amp; Professor</a:t>
            </a:r>
          </a:p>
          <a:p>
            <a:pPr algn="l"/>
            <a:endParaRPr lang="en-US" sz="2000" b="1" i="0" u="none" strike="noStrike" spc="300" dirty="0">
              <a:solidFill>
                <a:srgbClr val="000000"/>
              </a:solidFill>
              <a:effectLst/>
              <a:latin typeface="Futura CondensedLight" panose="020B0506000000000000" pitchFamily="34" charset="0"/>
            </a:endParaRPr>
          </a:p>
          <a:p>
            <a:pPr algn="l"/>
            <a:r>
              <a:rPr lang="en-US" sz="1900" b="0" i="0" u="none" strike="noStrike" spc="300" dirty="0">
                <a:solidFill>
                  <a:srgbClr val="000000"/>
                </a:solidFill>
                <a:effectLst/>
                <a:latin typeface="Futura CondensedLight" panose="020B0506000000000000" pitchFamily="34" charset="0"/>
              </a:rPr>
              <a:t>Dr. </a:t>
            </a:r>
            <a:r>
              <a:rPr lang="en-US" sz="1900" b="0" i="0" u="none" strike="noStrike" spc="300" dirty="0" err="1">
                <a:solidFill>
                  <a:srgbClr val="000000"/>
                </a:solidFill>
                <a:effectLst/>
                <a:latin typeface="Futura CondensedLight" panose="020B0506000000000000" pitchFamily="34" charset="0"/>
              </a:rPr>
              <a:t>Majdi</a:t>
            </a:r>
            <a:r>
              <a:rPr lang="en-US" sz="1900" b="0" i="0" u="none" strike="noStrike" spc="300" dirty="0">
                <a:solidFill>
                  <a:srgbClr val="000000"/>
                </a:solidFill>
                <a:effectLst/>
                <a:latin typeface="Futura CondensedLight" panose="020B0506000000000000" pitchFamily="34" charset="0"/>
              </a:rPr>
              <a:t> Richa</a:t>
            </a:r>
            <a:endParaRPr lang="en-US" sz="1900" spc="300" dirty="0">
              <a:latin typeface="Futura CondensedLight" panose="020B0506000000000000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4C5C3527-DB3B-40F1-9EA7-7C9218118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0" y="851312"/>
            <a:ext cx="2111080" cy="4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27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A43BA-64E6-4AE1-9DB3-BE48665C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Software Flowchart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2E3091-29E4-4D97-9B58-96FB4F41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B5689B8B-B5BF-4D05-A529-D89262537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1" r="-4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9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C04A-F321-4BCB-AEA9-6D6DC8D5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340E-0135-4618-94D9-282A84D4D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610"/>
            <a:ext cx="10515600" cy="4791146"/>
          </a:xfrm>
        </p:spPr>
        <p:txBody>
          <a:bodyPr/>
          <a:lstStyle/>
          <a:p>
            <a:r>
              <a:rPr lang="en-US" dirty="0"/>
              <a:t>Unfortunately, the implementation of the code on the hardware did not work when it was working just fine before but the simulation is working perfectly.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36E88-867D-41F9-96BA-F73E176C6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764" y="640896"/>
            <a:ext cx="838036" cy="7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AD35B-553F-475C-ABA3-CBE95D5B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en-US" sz="3400" spc="300">
                <a:latin typeface="Futura CondensedLight" panose="020B0506000000000000" pitchFamily="34" charset="0"/>
              </a:rPr>
              <a:t>Problems Encountered</a:t>
            </a:r>
          </a:p>
        </p:txBody>
      </p:sp>
      <p:pic>
        <p:nvPicPr>
          <p:cNvPr id="2050" name="Picture 2" descr="Most Common Business Intelligence Problems | 2,500 User Responses">
            <a:extLst>
              <a:ext uri="{FF2B5EF4-FFF2-40B4-BE49-F238E27FC236}">
                <a16:creationId xmlns:a16="http://schemas.microsoft.com/office/drawing/2014/main" id="{4BE508AB-5FF6-4ADA-8156-8E520C7EE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" r="1" b="31883"/>
          <a:stretch/>
        </p:blipFill>
        <p:spPr bwMode="auto"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C00E-C22C-43EB-94F2-5B4EEA938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r>
              <a:rPr lang="en-US" sz="2200"/>
              <a:t>Pump to stop dispensing even if hand is still placed</a:t>
            </a:r>
          </a:p>
          <a:p>
            <a:r>
              <a:rPr lang="en-US" sz="2200"/>
              <a:t>Pandemic</a:t>
            </a:r>
          </a:p>
          <a:p>
            <a:r>
              <a:rPr lang="en-US" sz="2200"/>
              <a:t>Implementation of the code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770EDE10-D37F-45B3-86E2-AA0DAF7A9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82" y="294027"/>
            <a:ext cx="838036" cy="7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2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wards for Best Home Appliances Company | Bosch AE">
            <a:extLst>
              <a:ext uri="{FF2B5EF4-FFF2-40B4-BE49-F238E27FC236}">
                <a16:creationId xmlns:a16="http://schemas.microsoft.com/office/drawing/2014/main" id="{827FE17E-1FA3-4D37-ADFD-5FF0A51E5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2" r="-2" b="-2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mazon.com: JENTXON Automatic Hand Sanitizer Dispenser for Hand Sanitizer  Gel, Touchless Automatic Soap Dispenser for Hand Soap, 12OZ, Suitable for  Home, Office, School, Hospital, Canteen &amp; Supermarket: Home &amp; Kitchen">
            <a:extLst>
              <a:ext uri="{FF2B5EF4-FFF2-40B4-BE49-F238E27FC236}">
                <a16:creationId xmlns:a16="http://schemas.microsoft.com/office/drawing/2014/main" id="{5198D360-B192-405A-B4FA-EF694B2D37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0" b="56379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68597-8504-47B1-855E-93B09AF8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Future Expansions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E8280-841F-40C0-9DA2-0A2AFF9EF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2000"/>
              <a:t>Using this system on all appliances minimizing human touch</a:t>
            </a:r>
          </a:p>
          <a:p>
            <a:r>
              <a:rPr lang="en-US" sz="2000"/>
              <a:t>Adding two more sensors </a:t>
            </a:r>
          </a:p>
          <a:p>
            <a:r>
              <a:rPr lang="en-US" sz="2000"/>
              <a:t>Voice controlled hand gel dispenser</a:t>
            </a:r>
          </a:p>
          <a:p>
            <a:r>
              <a:rPr lang="en-US" sz="2000"/>
              <a:t>Changing the type of product poured into the pump</a:t>
            </a:r>
          </a:p>
        </p:txBody>
      </p:sp>
    </p:spTree>
    <p:extLst>
      <p:ext uri="{BB962C8B-B14F-4D97-AF65-F5344CB8AC3E}">
        <p14:creationId xmlns:p14="http://schemas.microsoft.com/office/powerpoint/2010/main" val="107253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E1234D26-FA70-4C05-9E97-FE081A4EB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307439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899FEB-AEC5-43F3-B820-B41EAE6129BA}"/>
              </a:ext>
            </a:extLst>
          </p:cNvPr>
          <p:cNvSpPr txBox="1">
            <a:spLocks/>
          </p:cNvSpPr>
          <p:nvPr/>
        </p:nvSpPr>
        <p:spPr>
          <a:xfrm>
            <a:off x="4705106" y="5151330"/>
            <a:ext cx="3612163" cy="126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sz="4800" spc="300" dirty="0">
              <a:solidFill>
                <a:schemeClr val="tx1">
                  <a:lumMod val="85000"/>
                  <a:lumOff val="15000"/>
                </a:schemeClr>
              </a:solidFill>
              <a:latin typeface="Futura CondensedLight" panose="020B0506000000000000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C1B60DA-C512-4DA7-AE86-C73DAC4D62A8}"/>
              </a:ext>
            </a:extLst>
          </p:cNvPr>
          <p:cNvSpPr/>
          <p:nvPr/>
        </p:nvSpPr>
        <p:spPr>
          <a:xfrm>
            <a:off x="7041823" y="5071621"/>
            <a:ext cx="2281286" cy="1261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9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451F8C-E036-490B-A76C-FC7C4AD1FB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t="3731" r="30149"/>
          <a:stretch/>
        </p:blipFill>
        <p:spPr>
          <a:xfrm>
            <a:off x="3427377" y="0"/>
            <a:ext cx="8764623" cy="6848856"/>
          </a:xfrm>
          <a:prstGeom prst="rect">
            <a:avLst/>
          </a:prstGeom>
        </p:spPr>
      </p:pic>
      <p:sp>
        <p:nvSpPr>
          <p:cNvPr id="40" name="Rectangle 3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A9306-04D1-464E-9CE2-AF853469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576409"/>
            <a:ext cx="1891340" cy="485568"/>
          </a:xfrm>
        </p:spPr>
        <p:txBody>
          <a:bodyPr anchor="b">
            <a:normAutofit/>
          </a:bodyPr>
          <a:lstStyle/>
          <a:p>
            <a:r>
              <a:rPr lang="en-US" altLang="en-US" sz="2800" spc="300" dirty="0">
                <a:latin typeface="Futura CondensedLight" panose="020B0506000000000000" pitchFamily="34" charset="0"/>
              </a:rPr>
              <a:t>OUTLINE</a:t>
            </a:r>
            <a:endParaRPr lang="en-US" sz="2800" spc="300" dirty="0">
              <a:latin typeface="Futura CondensedLight" panose="020B0506000000000000" pitchFamily="34" charset="0"/>
            </a:endParaRP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1374-D96B-4CF2-988D-9B75E614E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638047"/>
            <a:ext cx="3358135" cy="2634400"/>
          </a:xfrm>
        </p:spPr>
        <p:txBody>
          <a:bodyPr anchor="t">
            <a:normAutofit fontScale="92500"/>
          </a:bodyPr>
          <a:lstStyle/>
          <a:p>
            <a:r>
              <a:rPr lang="fr-FR" sz="1600" b="1" spc="300" dirty="0">
                <a:latin typeface="Futura CondensedLight" panose="020B0506000000000000" pitchFamily="34" charset="0"/>
              </a:rPr>
              <a:t>Introduction</a:t>
            </a:r>
          </a:p>
          <a:p>
            <a:r>
              <a:rPr lang="fr-FR" sz="1600" b="1" spc="300" dirty="0" err="1">
                <a:latin typeface="Futura CondensedLight" panose="020B0506000000000000" pitchFamily="34" charset="0"/>
              </a:rPr>
              <a:t>Subject</a:t>
            </a:r>
            <a:r>
              <a:rPr lang="fr-FR" sz="1600" b="1" spc="300" dirty="0">
                <a:latin typeface="Futura CondensedLight" panose="020B0506000000000000" pitchFamily="34" charset="0"/>
              </a:rPr>
              <a:t> &amp; Goal</a:t>
            </a:r>
          </a:p>
          <a:p>
            <a:r>
              <a:rPr lang="fr-FR" sz="1600" b="1" spc="300" dirty="0">
                <a:latin typeface="Futura CondensedLight" panose="020B0506000000000000" pitchFamily="34" charset="0"/>
              </a:rPr>
              <a:t>Block Diagram</a:t>
            </a:r>
          </a:p>
          <a:p>
            <a:r>
              <a:rPr lang="fr-FR" sz="1600" b="1" spc="300" dirty="0">
                <a:latin typeface="Futura CondensedLight" panose="020B0506000000000000" pitchFamily="34" charset="0"/>
              </a:rPr>
              <a:t>Hardware </a:t>
            </a:r>
            <a:r>
              <a:rPr lang="fr-FR" sz="1600" b="1" spc="300" dirty="0" err="1">
                <a:latin typeface="Futura CondensedLight" panose="020B0506000000000000" pitchFamily="34" charset="0"/>
              </a:rPr>
              <a:t>presentation</a:t>
            </a:r>
            <a:endParaRPr lang="fr-FR" sz="1600" b="1" spc="300" dirty="0">
              <a:latin typeface="Futura CondensedLight" panose="020B0506000000000000" pitchFamily="34" charset="0"/>
            </a:endParaRPr>
          </a:p>
          <a:p>
            <a:r>
              <a:rPr lang="fr-FR" sz="1600" b="1" spc="300" dirty="0">
                <a:latin typeface="Futura CondensedLight" panose="020B0506000000000000" pitchFamily="34" charset="0"/>
              </a:rPr>
              <a:t>Software </a:t>
            </a:r>
            <a:r>
              <a:rPr lang="fr-FR" sz="1600" b="1" spc="300" dirty="0" err="1">
                <a:latin typeface="Futura CondensedLight" panose="020B0506000000000000" pitchFamily="34" charset="0"/>
              </a:rPr>
              <a:t>Presentation</a:t>
            </a:r>
            <a:endParaRPr lang="fr-FR" sz="1600" b="1" spc="300" dirty="0">
              <a:latin typeface="Futura CondensedLight" panose="020B0506000000000000" pitchFamily="34" charset="0"/>
            </a:endParaRPr>
          </a:p>
          <a:p>
            <a:r>
              <a:rPr lang="fr-FR" sz="1600" b="1" spc="300" dirty="0" err="1">
                <a:latin typeface="Futura CondensedLight" panose="020B0506000000000000" pitchFamily="34" charset="0"/>
              </a:rPr>
              <a:t>Results</a:t>
            </a:r>
            <a:endParaRPr lang="fr-FR" sz="1600" b="1" spc="300" dirty="0">
              <a:latin typeface="Futura CondensedLight" panose="020B0506000000000000" pitchFamily="34" charset="0"/>
            </a:endParaRPr>
          </a:p>
          <a:p>
            <a:r>
              <a:rPr lang="fr-FR" sz="1600" b="1" spc="300" dirty="0" err="1">
                <a:latin typeface="Futura CondensedLight" panose="020B0506000000000000" pitchFamily="34" charset="0"/>
              </a:rPr>
              <a:t>Problems</a:t>
            </a:r>
            <a:r>
              <a:rPr lang="fr-FR" sz="1600" b="1" spc="300" dirty="0">
                <a:latin typeface="Futura CondensedLight" panose="020B0506000000000000" pitchFamily="34" charset="0"/>
              </a:rPr>
              <a:t> </a:t>
            </a:r>
            <a:r>
              <a:rPr lang="fr-FR" sz="1600" b="1" spc="300" dirty="0" err="1">
                <a:latin typeface="Futura CondensedLight" panose="020B0506000000000000" pitchFamily="34" charset="0"/>
              </a:rPr>
              <a:t>Encountered</a:t>
            </a:r>
            <a:endParaRPr lang="fr-FR" sz="1600" b="1" spc="300" dirty="0">
              <a:latin typeface="Futura CondensedLight" panose="020B0506000000000000" pitchFamily="34" charset="0"/>
            </a:endParaRPr>
          </a:p>
          <a:p>
            <a:r>
              <a:rPr lang="fr-FR" sz="1600" b="1" spc="300" dirty="0">
                <a:latin typeface="Futura CondensedLight" panose="020B0506000000000000" pitchFamily="34" charset="0"/>
              </a:rPr>
              <a:t>Future Expansions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 b="1" spc="300" dirty="0">
              <a:latin typeface="Futura CondensedLight" panose="020B0506000000000000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 b="1" spc="300" dirty="0">
              <a:latin typeface="Futura CondensedLight" panose="020B0506000000000000" pitchFamily="34" charset="0"/>
            </a:endParaRPr>
          </a:p>
          <a:p>
            <a:endParaRPr lang="en-US" sz="1600" b="1" spc="300" dirty="0">
              <a:latin typeface="Futura CondensedLight" panose="020B0506000000000000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3CEE7A-8BC7-4C91-B19C-C327BBBC8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" y="160333"/>
            <a:ext cx="838036" cy="7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12C5E87-CB8A-4EB6-9DF9-90164F54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83755" y="404258"/>
            <a:ext cx="7775429" cy="6051730"/>
          </a:xfrm>
          <a:custGeom>
            <a:avLst/>
            <a:gdLst>
              <a:gd name="connsiteX0" fmla="*/ 6757888 w 7775429"/>
              <a:gd name="connsiteY0" fmla="*/ 3123835 h 6051730"/>
              <a:gd name="connsiteX1" fmla="*/ 5223007 w 7775429"/>
              <a:gd name="connsiteY1" fmla="*/ 3123835 h 6051730"/>
              <a:gd name="connsiteX2" fmla="*/ 5003739 w 7775429"/>
              <a:gd name="connsiteY2" fmla="*/ 3001951 h 6051730"/>
              <a:gd name="connsiteX3" fmla="*/ 4236300 w 7775429"/>
              <a:gd name="connsiteY3" fmla="*/ 1688315 h 6051730"/>
              <a:gd name="connsiteX4" fmla="*/ 4236300 w 7775429"/>
              <a:gd name="connsiteY4" fmla="*/ 1435519 h 6051730"/>
              <a:gd name="connsiteX5" fmla="*/ 5003739 w 7775429"/>
              <a:gd name="connsiteY5" fmla="*/ 121884 h 6051730"/>
              <a:gd name="connsiteX6" fmla="*/ 5223007 w 7775429"/>
              <a:gd name="connsiteY6" fmla="*/ 0 h 6051730"/>
              <a:gd name="connsiteX7" fmla="*/ 6757888 w 7775429"/>
              <a:gd name="connsiteY7" fmla="*/ 0 h 6051730"/>
              <a:gd name="connsiteX8" fmla="*/ 6977155 w 7775429"/>
              <a:gd name="connsiteY8" fmla="*/ 121884 h 6051730"/>
              <a:gd name="connsiteX9" fmla="*/ 7744595 w 7775429"/>
              <a:gd name="connsiteY9" fmla="*/ 1435519 h 6051730"/>
              <a:gd name="connsiteX10" fmla="*/ 7744595 w 7775429"/>
              <a:gd name="connsiteY10" fmla="*/ 1688315 h 6051730"/>
              <a:gd name="connsiteX11" fmla="*/ 6977155 w 7775429"/>
              <a:gd name="connsiteY11" fmla="*/ 3001951 h 6051730"/>
              <a:gd name="connsiteX12" fmla="*/ 6757888 w 7775429"/>
              <a:gd name="connsiteY12" fmla="*/ 3123835 h 6051730"/>
              <a:gd name="connsiteX13" fmla="*/ 3556238 w 7775429"/>
              <a:gd name="connsiteY13" fmla="*/ 5503115 h 6051730"/>
              <a:gd name="connsiteX14" fmla="*/ 3291436 w 7775429"/>
              <a:gd name="connsiteY14" fmla="*/ 5503115 h 6051730"/>
              <a:gd name="connsiteX15" fmla="*/ 3260544 w 7775429"/>
              <a:gd name="connsiteY15" fmla="*/ 5503115 h 6051730"/>
              <a:gd name="connsiteX16" fmla="*/ 3231067 w 7775429"/>
              <a:gd name="connsiteY16" fmla="*/ 5452355 h 6051730"/>
              <a:gd name="connsiteX17" fmla="*/ 3086688 w 7775429"/>
              <a:gd name="connsiteY17" fmla="*/ 5203722 h 6051730"/>
              <a:gd name="connsiteX18" fmla="*/ 3086688 w 7775429"/>
              <a:gd name="connsiteY18" fmla="*/ 5064553 h 6051730"/>
              <a:gd name="connsiteX19" fmla="*/ 3481893 w 7775429"/>
              <a:gd name="connsiteY19" fmla="*/ 4383983 h 6051730"/>
              <a:gd name="connsiteX20" fmla="*/ 3602840 w 7775429"/>
              <a:gd name="connsiteY20" fmla="*/ 4312701 h 6051730"/>
              <a:gd name="connsiteX21" fmla="*/ 4391548 w 7775429"/>
              <a:gd name="connsiteY21" fmla="*/ 4312701 h 6051730"/>
              <a:gd name="connsiteX22" fmla="*/ 4428679 w 7775429"/>
              <a:gd name="connsiteY22" fmla="*/ 4317633 h 6051730"/>
              <a:gd name="connsiteX23" fmla="*/ 4454216 w 7775429"/>
              <a:gd name="connsiteY23" fmla="*/ 4328340 h 6051730"/>
              <a:gd name="connsiteX24" fmla="*/ 4438609 w 7775429"/>
              <a:gd name="connsiteY24" fmla="*/ 4355333 h 6051730"/>
              <a:gd name="connsiteX25" fmla="*/ 3885668 w 7775429"/>
              <a:gd name="connsiteY25" fmla="*/ 5311656 h 6051730"/>
              <a:gd name="connsiteX26" fmla="*/ 3556238 w 7775429"/>
              <a:gd name="connsiteY26" fmla="*/ 5503115 h 6051730"/>
              <a:gd name="connsiteX27" fmla="*/ 4438254 w 7775429"/>
              <a:gd name="connsiteY27" fmla="*/ 6051730 h 6051730"/>
              <a:gd name="connsiteX28" fmla="*/ 3548595 w 7775429"/>
              <a:gd name="connsiteY28" fmla="*/ 6051730 h 6051730"/>
              <a:gd name="connsiteX29" fmla="*/ 3412169 w 7775429"/>
              <a:gd name="connsiteY29" fmla="*/ 5971324 h 6051730"/>
              <a:gd name="connsiteX30" fmla="*/ 3173058 w 7775429"/>
              <a:gd name="connsiteY30" fmla="*/ 5559560 h 6051730"/>
              <a:gd name="connsiteX31" fmla="*/ 3146046 w 7775429"/>
              <a:gd name="connsiteY31" fmla="*/ 5513043 h 6051730"/>
              <a:gd name="connsiteX32" fmla="*/ 3167300 w 7775429"/>
              <a:gd name="connsiteY32" fmla="*/ 5513043 h 6051730"/>
              <a:gd name="connsiteX33" fmla="*/ 3267756 w 7775429"/>
              <a:gd name="connsiteY33" fmla="*/ 5513043 h 6051730"/>
              <a:gd name="connsiteX34" fmla="*/ 3311396 w 7775429"/>
              <a:gd name="connsiteY34" fmla="*/ 5588194 h 6051730"/>
              <a:gd name="connsiteX35" fmla="*/ 3478124 w 7775429"/>
              <a:gd name="connsiteY35" fmla="*/ 5875309 h 6051730"/>
              <a:gd name="connsiteX36" fmla="*/ 3599071 w 7775429"/>
              <a:gd name="connsiteY36" fmla="*/ 5946592 h 6051730"/>
              <a:gd name="connsiteX37" fmla="*/ 4387779 w 7775429"/>
              <a:gd name="connsiteY37" fmla="*/ 5946592 h 6051730"/>
              <a:gd name="connsiteX38" fmla="*/ 4510428 w 7775429"/>
              <a:gd name="connsiteY38" fmla="*/ 5875309 h 6051730"/>
              <a:gd name="connsiteX39" fmla="*/ 4903930 w 7775429"/>
              <a:gd name="connsiteY39" fmla="*/ 5194740 h 6051730"/>
              <a:gd name="connsiteX40" fmla="*/ 4903930 w 7775429"/>
              <a:gd name="connsiteY40" fmla="*/ 5055570 h 6051730"/>
              <a:gd name="connsiteX41" fmla="*/ 4510428 w 7775429"/>
              <a:gd name="connsiteY41" fmla="*/ 4375000 h 6051730"/>
              <a:gd name="connsiteX42" fmla="*/ 4458686 w 7775429"/>
              <a:gd name="connsiteY42" fmla="*/ 4322811 h 6051730"/>
              <a:gd name="connsiteX43" fmla="*/ 4452698 w 7775429"/>
              <a:gd name="connsiteY43" fmla="*/ 4320302 h 6051730"/>
              <a:gd name="connsiteX44" fmla="*/ 4484794 w 7775429"/>
              <a:gd name="connsiteY44" fmla="*/ 4264792 h 6051730"/>
              <a:gd name="connsiteX45" fmla="*/ 4508664 w 7775429"/>
              <a:gd name="connsiteY45" fmla="*/ 4223507 h 6051730"/>
              <a:gd name="connsiteX46" fmla="*/ 4483907 w 7775429"/>
              <a:gd name="connsiteY46" fmla="*/ 4213126 h 6051730"/>
              <a:gd name="connsiteX47" fmla="*/ 4442024 w 7775429"/>
              <a:gd name="connsiteY47" fmla="*/ 4207562 h 6051730"/>
              <a:gd name="connsiteX48" fmla="*/ 3552365 w 7775429"/>
              <a:gd name="connsiteY48" fmla="*/ 4207562 h 6051730"/>
              <a:gd name="connsiteX49" fmla="*/ 3415938 w 7775429"/>
              <a:gd name="connsiteY49" fmla="*/ 4287967 h 6051730"/>
              <a:gd name="connsiteX50" fmla="*/ 2970149 w 7775429"/>
              <a:gd name="connsiteY50" fmla="*/ 5055647 h 6051730"/>
              <a:gd name="connsiteX51" fmla="*/ 2970149 w 7775429"/>
              <a:gd name="connsiteY51" fmla="*/ 5212628 h 6051730"/>
              <a:gd name="connsiteX52" fmla="*/ 3117294 w 7775429"/>
              <a:gd name="connsiteY52" fmla="*/ 5466022 h 6051730"/>
              <a:gd name="connsiteX53" fmla="*/ 3138834 w 7775429"/>
              <a:gd name="connsiteY53" fmla="*/ 5503115 h 6051730"/>
              <a:gd name="connsiteX54" fmla="*/ 3039048 w 7775429"/>
              <a:gd name="connsiteY54" fmla="*/ 5503115 h 6051730"/>
              <a:gd name="connsiteX55" fmla="*/ 1437823 w 7775429"/>
              <a:gd name="connsiteY55" fmla="*/ 5503115 h 6051730"/>
              <a:gd name="connsiteX56" fmla="*/ 1112968 w 7775429"/>
              <a:gd name="connsiteY56" fmla="*/ 5311656 h 6051730"/>
              <a:gd name="connsiteX57" fmla="*/ 51474 w 7775429"/>
              <a:gd name="connsiteY57" fmla="*/ 3483691 h 6051730"/>
              <a:gd name="connsiteX58" fmla="*/ 51474 w 7775429"/>
              <a:gd name="connsiteY58" fmla="*/ 3109892 h 6051730"/>
              <a:gd name="connsiteX59" fmla="*/ 1112968 w 7775429"/>
              <a:gd name="connsiteY59" fmla="*/ 1281925 h 6051730"/>
              <a:gd name="connsiteX60" fmla="*/ 1437823 w 7775429"/>
              <a:gd name="connsiteY60" fmla="*/ 1090467 h 6051730"/>
              <a:gd name="connsiteX61" fmla="*/ 3556238 w 7775429"/>
              <a:gd name="connsiteY61" fmla="*/ 1090467 h 6051730"/>
              <a:gd name="connsiteX62" fmla="*/ 3885668 w 7775429"/>
              <a:gd name="connsiteY62" fmla="*/ 1281925 h 6051730"/>
              <a:gd name="connsiteX63" fmla="*/ 4942588 w 7775429"/>
              <a:gd name="connsiteY63" fmla="*/ 3109892 h 6051730"/>
              <a:gd name="connsiteX64" fmla="*/ 4942588 w 7775429"/>
              <a:gd name="connsiteY64" fmla="*/ 3483691 h 6051730"/>
              <a:gd name="connsiteX65" fmla="*/ 4550147 w 7775429"/>
              <a:gd name="connsiteY65" fmla="*/ 4162428 h 6051730"/>
              <a:gd name="connsiteX66" fmla="*/ 4517072 w 7775429"/>
              <a:gd name="connsiteY66" fmla="*/ 4219628 h 6051730"/>
              <a:gd name="connsiteX67" fmla="*/ 4518236 w 7775429"/>
              <a:gd name="connsiteY67" fmla="*/ 4220116 h 6051730"/>
              <a:gd name="connsiteX68" fmla="*/ 4576603 w 7775429"/>
              <a:gd name="connsiteY68" fmla="*/ 4278984 h 6051730"/>
              <a:gd name="connsiteX69" fmla="*/ 5020470 w 7775429"/>
              <a:gd name="connsiteY69" fmla="*/ 5046664 h 6051730"/>
              <a:gd name="connsiteX70" fmla="*/ 5020470 w 7775429"/>
              <a:gd name="connsiteY70" fmla="*/ 5203646 h 6051730"/>
              <a:gd name="connsiteX71" fmla="*/ 4576603 w 7775429"/>
              <a:gd name="connsiteY71" fmla="*/ 5971324 h 6051730"/>
              <a:gd name="connsiteX72" fmla="*/ 4438254 w 7775429"/>
              <a:gd name="connsiteY72" fmla="*/ 6051730 h 605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775429" h="6051730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6F122-8667-451E-84BE-BAAA1380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026542"/>
            <a:ext cx="5451504" cy="681359"/>
          </a:xfrm>
        </p:spPr>
        <p:txBody>
          <a:bodyPr anchor="b">
            <a:normAutofit fontScale="90000"/>
          </a:bodyPr>
          <a:lstStyle/>
          <a:p>
            <a:r>
              <a:rPr lang="fr-FR" sz="4000" spc="300" dirty="0" err="1">
                <a:latin typeface="Futura CondensedLight" panose="020B0506000000000000" pitchFamily="34" charset="0"/>
              </a:rPr>
              <a:t>Technical</a:t>
            </a:r>
            <a:r>
              <a:rPr lang="fr-FR" sz="4000" spc="300" dirty="0">
                <a:latin typeface="Futura CondensedLight" panose="020B0506000000000000" pitchFamily="34" charset="0"/>
              </a:rPr>
              <a:t> </a:t>
            </a:r>
            <a:r>
              <a:rPr lang="fr-FR" sz="4000" spc="300" dirty="0" err="1">
                <a:latin typeface="Futura CondensedLight" panose="020B0506000000000000" pitchFamily="34" charset="0"/>
              </a:rPr>
              <a:t>Environment</a:t>
            </a:r>
            <a:endParaRPr lang="en-US" sz="4000" spc="300" dirty="0">
              <a:latin typeface="Futura CondensedLight" panose="020B0506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57A01-A57C-431C-BE25-80D3B113B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971242"/>
            <a:ext cx="4414196" cy="3123835"/>
          </a:xfrm>
        </p:spPr>
        <p:txBody>
          <a:bodyPr>
            <a:normAutofit/>
          </a:bodyPr>
          <a:lstStyle/>
          <a:p>
            <a:r>
              <a:rPr lang="en-US" sz="1900" spc="300" dirty="0">
                <a:latin typeface="Futura CondensedLight" panose="020B0506000000000000" pitchFamily="34" charset="0"/>
              </a:rPr>
              <a:t> Integrated Development Environment </a:t>
            </a:r>
            <a:endParaRPr lang="fr-FR" sz="1900" spc="300" dirty="0">
              <a:latin typeface="Futura CondensedLight" panose="020B0506000000000000" pitchFamily="34" charset="0"/>
            </a:endParaRPr>
          </a:p>
          <a:p>
            <a:endParaRPr lang="en-US" sz="1900" spc="300" dirty="0">
              <a:latin typeface="Futura CondensedLight" panose="020B0506000000000000" pitchFamily="34" charset="0"/>
            </a:endParaRPr>
          </a:p>
          <a:p>
            <a:endParaRPr lang="en-US" sz="1900" spc="300" dirty="0">
              <a:latin typeface="Futura CondensedLight" panose="020B0506000000000000" pitchFamily="34" charset="0"/>
            </a:endParaRPr>
          </a:p>
          <a:p>
            <a:endParaRPr lang="en-US" sz="1900" spc="300" dirty="0">
              <a:latin typeface="Futura CondensedLight" panose="020B0506000000000000" pitchFamily="34" charset="0"/>
            </a:endParaRPr>
          </a:p>
          <a:p>
            <a:endParaRPr lang="en-US" sz="1900" spc="300" dirty="0">
              <a:latin typeface="Futura CondensedLight" panose="020B0506000000000000" pitchFamily="34" charset="0"/>
            </a:endParaRPr>
          </a:p>
          <a:p>
            <a:r>
              <a:rPr lang="en-US" sz="1900" spc="300" dirty="0">
                <a:latin typeface="Futura CondensedLight" panose="020B0506000000000000" pitchFamily="34" charset="0"/>
              </a:rPr>
              <a:t>Proteus 8 Professional</a:t>
            </a:r>
            <a:endParaRPr lang="fr-FR" sz="1900" spc="300" dirty="0">
              <a:latin typeface="Futura CondensedLight" panose="020B0506000000000000" pitchFamily="34" charset="0"/>
            </a:endParaRPr>
          </a:p>
          <a:p>
            <a:endParaRPr lang="en-US" sz="1900" spc="300" dirty="0">
              <a:latin typeface="Futura CondensedLight" panose="020B0506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6134C-CB9C-419C-BB4C-DB86E5503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43" y="4189007"/>
            <a:ext cx="2229761" cy="1532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6D0994-C11A-487C-8F2A-8644FF325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028" y="1909854"/>
            <a:ext cx="2846216" cy="28462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7836BCB-170A-4B84-9088-C0EA0D0FA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-58619"/>
            <a:ext cx="838036" cy="7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0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Touchless Automatic Hand Sanitizer Dispenser Suitable For Homes And  Commercial Premises | Most Searched Products - Times of India">
            <a:extLst>
              <a:ext uri="{FF2B5EF4-FFF2-40B4-BE49-F238E27FC236}">
                <a16:creationId xmlns:a16="http://schemas.microsoft.com/office/drawing/2014/main" id="{CDBF3BD7-9FC9-4EA6-A6F9-97912F9DDB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5" b="27108"/>
          <a:stretch/>
        </p:blipFill>
        <p:spPr bwMode="auto"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0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8A2B51-EB01-4CD9-86DC-4D55BE4D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spc="300">
                <a:solidFill>
                  <a:srgbClr val="FFFFFF"/>
                </a:solidFill>
              </a:rPr>
              <a:t>Subject And Goal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28F6FC9-CEBD-4FE2-86BB-13F1378D0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764" y="597128"/>
            <a:ext cx="838036" cy="7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A9C4FD88-37AF-494F-B980-12DBDEDE33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1" t="6047" r="943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DB9B7-9AAA-462A-B546-BC428A9D4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marL="0" indent="0" algn="l"/>
            <a:r>
              <a:rPr lang="fr-FR" sz="4800" spc="600">
                <a:latin typeface="Futura CondensedLight" panose="020B0506000000000000" pitchFamily="34" charset="0"/>
              </a:rPr>
              <a:t>Block Diagram</a:t>
            </a:r>
            <a:br>
              <a:rPr lang="fr-FR" sz="4800" spc="600">
                <a:latin typeface="Futura CondensedLight" panose="020B0506000000000000" pitchFamily="34" charset="0"/>
              </a:rPr>
            </a:br>
            <a:r>
              <a:rPr lang="fr-FR" sz="4800" spc="600">
                <a:latin typeface="Futura CondensedLight" panose="020B0506000000000000" pitchFamily="34" charset="0"/>
              </a:rPr>
              <a:t>Simulation</a:t>
            </a:r>
            <a:br>
              <a:rPr lang="fr-FR" sz="4800" spc="600">
                <a:latin typeface="Futura CondensedLight" panose="020B0506000000000000" pitchFamily="34" charset="0"/>
              </a:rPr>
            </a:br>
            <a:endParaRPr lang="en-US" sz="4800" spc="600">
              <a:latin typeface="Futura CondensedLight" panose="020B0506000000000000" pitchFamily="34" charset="0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BD8472-3639-474F-AE45-9A7856A11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1" y="-7944"/>
            <a:ext cx="838036" cy="7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9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48DF-89F1-470D-A470-E5E2A2B9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92777" cy="1325563"/>
          </a:xfrm>
        </p:spPr>
        <p:txBody>
          <a:bodyPr/>
          <a:lstStyle/>
          <a:p>
            <a:r>
              <a:rPr lang="en-US" altLang="en-US" sz="4400" spc="300">
                <a:solidFill>
                  <a:schemeClr val="tx1"/>
                </a:solidFill>
                <a:latin typeface="Futura CondensedLight" panose="020B0506000000000000" pitchFamily="34" charset="0"/>
              </a:rPr>
              <a:t>Block Diagram</a:t>
            </a:r>
            <a:endParaRPr lang="en-US" spc="300" dirty="0">
              <a:latin typeface="Futura CondensedLight" panose="020B0506000000000000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895288-ADF9-4619-8551-E9E8D8BC8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764" y="640896"/>
            <a:ext cx="838036" cy="774019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BE71D99-A921-4503-B2F9-39C2118E9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7245" y="2165684"/>
            <a:ext cx="6334708" cy="287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3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8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E4B1A-A502-478A-9C78-E20889C7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129084"/>
            <a:ext cx="3689091" cy="1960157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700" b="0" i="0" u="none" strike="noStrike" kern="1200" spc="300" baseline="0">
                <a:latin typeface="+mj-lt"/>
                <a:ea typeface="+mj-ea"/>
                <a:cs typeface="+mj-cs"/>
              </a:rPr>
            </a:br>
            <a:r>
              <a:rPr lang="en-US" sz="3700" i="0" u="none" strike="noStrike" kern="1200" spc="300" baseline="0">
                <a:latin typeface="+mj-lt"/>
                <a:ea typeface="+mj-ea"/>
                <a:cs typeface="+mj-cs"/>
              </a:rPr>
              <a:t>HARDWARE</a:t>
            </a:r>
            <a:r>
              <a:rPr lang="en-US" sz="3700" b="0" i="0" u="none" strike="noStrike" kern="1200" spc="300" baseline="0">
                <a:latin typeface="+mj-lt"/>
                <a:ea typeface="+mj-ea"/>
                <a:cs typeface="+mj-cs"/>
              </a:rPr>
              <a:t> PRESENTATION</a:t>
            </a:r>
            <a:endParaRPr lang="en-US" sz="3700" kern="1200" spc="30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7FCCC-27FA-4AF2-9B64-13C960473F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9" r="1" b="1"/>
          <a:stretch/>
        </p:blipFill>
        <p:spPr>
          <a:xfrm>
            <a:off x="10753285" y="-4801"/>
            <a:ext cx="1214741" cy="1063960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4778AB7-C17D-49D7-8278-42C02C274D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3" r="-1" b="14975"/>
          <a:stretch/>
        </p:blipFill>
        <p:spPr>
          <a:xfrm>
            <a:off x="-24400" y="0"/>
            <a:ext cx="6794447" cy="2465533"/>
          </a:xfrm>
          <a:custGeom>
            <a:avLst/>
            <a:gdLst/>
            <a:ahLst/>
            <a:cxnLst/>
            <a:rect l="l" t="t" r="r" b="b"/>
            <a:pathLst>
              <a:path w="6770067" h="2456679">
                <a:moveTo>
                  <a:pt x="6770067" y="603033"/>
                </a:moveTo>
                <a:lnTo>
                  <a:pt x="6770067" y="617220"/>
                </a:lnTo>
                <a:lnTo>
                  <a:pt x="6768113" y="610127"/>
                </a:lnTo>
                <a:close/>
                <a:moveTo>
                  <a:pt x="0" y="0"/>
                </a:moveTo>
                <a:lnTo>
                  <a:pt x="6588505" y="0"/>
                </a:lnTo>
                <a:lnTo>
                  <a:pt x="6460879" y="219780"/>
                </a:lnTo>
                <a:cubicBezTo>
                  <a:pt x="5374128" y="2091240"/>
                  <a:pt x="5374128" y="2091240"/>
                  <a:pt x="5374128" y="2091240"/>
                </a:cubicBezTo>
                <a:cubicBezTo>
                  <a:pt x="5251862" y="2317464"/>
                  <a:pt x="5007334" y="2456679"/>
                  <a:pt x="4754071" y="2456679"/>
                </a:cubicBezTo>
                <a:cubicBezTo>
                  <a:pt x="710608" y="2456679"/>
                  <a:pt x="710608" y="2456679"/>
                  <a:pt x="710608" y="2456679"/>
                </a:cubicBezTo>
                <a:cubicBezTo>
                  <a:pt x="448613" y="2456679"/>
                  <a:pt x="212817" y="2317464"/>
                  <a:pt x="81819" y="2091240"/>
                </a:cubicBezTo>
                <a:lnTo>
                  <a:pt x="0" y="1949732"/>
                </a:lnTo>
                <a:close/>
              </a:path>
            </a:pathLst>
          </a:custGeom>
        </p:spPr>
      </p:pic>
      <p:pic>
        <p:nvPicPr>
          <p:cNvPr id="13" name="Picture 12" descr="A picture containing circuit, electronics, cable, connector&#10;&#10;Description automatically generated">
            <a:extLst>
              <a:ext uri="{FF2B5EF4-FFF2-40B4-BE49-F238E27FC236}">
                <a16:creationId xmlns:a16="http://schemas.microsoft.com/office/drawing/2014/main" id="{3207F57E-99B7-45A9-9D37-3DFCF9167B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635"/>
          <a:stretch/>
        </p:blipFill>
        <p:spPr>
          <a:xfrm>
            <a:off x="20" y="2619612"/>
            <a:ext cx="7498453" cy="4238389"/>
          </a:xfrm>
          <a:custGeom>
            <a:avLst/>
            <a:gdLst/>
            <a:ahLst/>
            <a:cxnLst/>
            <a:rect l="l" t="t" r="r" b="b"/>
            <a:pathLst>
              <a:path w="7498473" h="4238389">
                <a:moveTo>
                  <a:pt x="6770067" y="1839459"/>
                </a:moveTo>
                <a:lnTo>
                  <a:pt x="6770067" y="1853646"/>
                </a:lnTo>
                <a:lnTo>
                  <a:pt x="6768113" y="1846552"/>
                </a:lnTo>
                <a:close/>
                <a:moveTo>
                  <a:pt x="710608" y="0"/>
                </a:moveTo>
                <a:cubicBezTo>
                  <a:pt x="710608" y="0"/>
                  <a:pt x="710608" y="0"/>
                  <a:pt x="4754071" y="0"/>
                </a:cubicBezTo>
                <a:cubicBezTo>
                  <a:pt x="5007334" y="0"/>
                  <a:pt x="5251862" y="139215"/>
                  <a:pt x="5374128" y="365439"/>
                </a:cubicBezTo>
                <a:cubicBezTo>
                  <a:pt x="5374128" y="365439"/>
                  <a:pt x="5374128" y="365439"/>
                  <a:pt x="7400224" y="3854515"/>
                </a:cubicBezTo>
                <a:cubicBezTo>
                  <a:pt x="7465723" y="3963277"/>
                  <a:pt x="7498473" y="4087266"/>
                  <a:pt x="7498473" y="4211255"/>
                </a:cubicBezTo>
                <a:lnTo>
                  <a:pt x="7494852" y="4238389"/>
                </a:lnTo>
                <a:lnTo>
                  <a:pt x="0" y="4238389"/>
                </a:lnTo>
                <a:lnTo>
                  <a:pt x="0" y="506947"/>
                </a:lnTo>
                <a:lnTo>
                  <a:pt x="81819" y="365439"/>
                </a:lnTo>
                <a:cubicBezTo>
                  <a:pt x="212817" y="139215"/>
                  <a:pt x="448613" y="0"/>
                  <a:pt x="710608" y="0"/>
                </a:cubicBezTo>
                <a:close/>
              </a:path>
            </a:pathLst>
          </a:custGeom>
        </p:spPr>
      </p:pic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14E0F051-9330-4B33-AE0F-B92EB5A68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085" y="3236181"/>
            <a:ext cx="3689091" cy="2195515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3662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DADA98EF-8418-417B-A938-3BFBEE4728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082"/>
          <a:stretch/>
        </p:blipFill>
        <p:spPr>
          <a:xfrm>
            <a:off x="6" y="-1"/>
            <a:ext cx="6000749" cy="3911828"/>
          </a:xfrm>
          <a:custGeom>
            <a:avLst/>
            <a:gdLst/>
            <a:ahLst/>
            <a:cxnLst/>
            <a:rect l="l" t="t" r="r" b="b"/>
            <a:pathLst>
              <a:path w="6000749" h="3911828">
                <a:moveTo>
                  <a:pt x="0" y="0"/>
                </a:moveTo>
                <a:lnTo>
                  <a:pt x="6000749" y="0"/>
                </a:lnTo>
                <a:lnTo>
                  <a:pt x="6000749" y="3767827"/>
                </a:lnTo>
                <a:lnTo>
                  <a:pt x="5572124" y="3740378"/>
                </a:lnTo>
                <a:lnTo>
                  <a:pt x="0" y="3911828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588C28-0B89-4C87-A136-5889F25846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1389"/>
          <a:stretch/>
        </p:blipFill>
        <p:spPr>
          <a:xfrm>
            <a:off x="6191245" y="-1"/>
            <a:ext cx="6000750" cy="3988028"/>
          </a:xfrm>
          <a:custGeom>
            <a:avLst/>
            <a:gdLst/>
            <a:ahLst/>
            <a:cxnLst/>
            <a:rect l="l" t="t" r="r" b="b"/>
            <a:pathLst>
              <a:path w="6000750" h="3988028">
                <a:moveTo>
                  <a:pt x="0" y="0"/>
                </a:moveTo>
                <a:lnTo>
                  <a:pt x="6000750" y="0"/>
                </a:lnTo>
                <a:lnTo>
                  <a:pt x="6000750" y="797153"/>
                </a:lnTo>
                <a:lnTo>
                  <a:pt x="6000750" y="2634343"/>
                </a:lnTo>
                <a:lnTo>
                  <a:pt x="6000750" y="3911828"/>
                </a:lnTo>
                <a:lnTo>
                  <a:pt x="3248025" y="3988028"/>
                </a:lnTo>
                <a:lnTo>
                  <a:pt x="0" y="3780026"/>
                </a:lnTo>
                <a:close/>
              </a:path>
            </a:pathLst>
          </a:custGeom>
        </p:spPr>
      </p:pic>
      <p:grpSp>
        <p:nvGrpSpPr>
          <p:cNvPr id="20" name="Group 14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16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4FC0-FF94-4140-B6A3-CD77D8C2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766267"/>
            <a:ext cx="5692774" cy="107741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Left and front view of the hardware without the pump connected</a:t>
            </a:r>
          </a:p>
        </p:txBody>
      </p:sp>
    </p:spTree>
    <p:extLst>
      <p:ext uri="{BB962C8B-B14F-4D97-AF65-F5344CB8AC3E}">
        <p14:creationId xmlns:p14="http://schemas.microsoft.com/office/powerpoint/2010/main" val="217371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17936-81FE-4CEC-BBBE-8E4036D19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711" y="-293819"/>
            <a:ext cx="1215189" cy="112044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730D32-E65D-4985-9844-357E6E173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0878" y="1588168"/>
            <a:ext cx="7212029" cy="4388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6AC3BC-374B-478B-BAEC-54C8B3B1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 spc="300">
                <a:solidFill>
                  <a:schemeClr val="bg1"/>
                </a:solidFill>
                <a:latin typeface="Futura CondensedLight" panose="020B0506000000000000" pitchFamily="34" charset="0"/>
              </a:rPr>
              <a:t>Software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4244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147</Words>
  <Application>Microsoft Office PowerPoint</Application>
  <PresentationFormat>Widescreen</PresentationFormat>
  <Paragraphs>43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Futura CondensedLight</vt:lpstr>
      <vt:lpstr>Office Theme</vt:lpstr>
      <vt:lpstr>Automatic Hand Gel Dispenser</vt:lpstr>
      <vt:lpstr>OUTLINE</vt:lpstr>
      <vt:lpstr>Technical Environment</vt:lpstr>
      <vt:lpstr>Subject And Goal</vt:lpstr>
      <vt:lpstr>Block Diagram Simulation </vt:lpstr>
      <vt:lpstr>Block Diagram</vt:lpstr>
      <vt:lpstr> HARDWARE PRESENTATION</vt:lpstr>
      <vt:lpstr>PowerPoint Presentation</vt:lpstr>
      <vt:lpstr>Software Presentation</vt:lpstr>
      <vt:lpstr>Software Flowchart</vt:lpstr>
      <vt:lpstr>Results</vt:lpstr>
      <vt:lpstr>Problems Encountered</vt:lpstr>
      <vt:lpstr>Future Expansions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Hand Gel Dispenser</dc:title>
  <dc:creator>Maria Kfoury</dc:creator>
  <cp:lastModifiedBy>Maria Kfoury</cp:lastModifiedBy>
  <cp:revision>4</cp:revision>
  <dcterms:created xsi:type="dcterms:W3CDTF">2021-01-10T16:22:07Z</dcterms:created>
  <dcterms:modified xsi:type="dcterms:W3CDTF">2021-01-10T16:37:58Z</dcterms:modified>
</cp:coreProperties>
</file>