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21383625" cy="30275213"/>
  <p:notesSz cx="6858000" cy="9144000"/>
  <p:defaultTextStyle>
    <a:defPPr>
      <a:defRPr lang="en-US"/>
    </a:defPPr>
    <a:lvl1pPr marL="0" algn="l" defTabSz="1549725" rtl="0" eaLnBrk="1" latinLnBrk="0" hangingPunct="1">
      <a:defRPr sz="3051" kern="1200">
        <a:solidFill>
          <a:schemeClr val="tx1"/>
        </a:solidFill>
        <a:latin typeface="+mn-lt"/>
        <a:ea typeface="+mn-ea"/>
        <a:cs typeface="+mn-cs"/>
      </a:defRPr>
    </a:lvl1pPr>
    <a:lvl2pPr marL="774863" algn="l" defTabSz="1549725" rtl="0" eaLnBrk="1" latinLnBrk="0" hangingPunct="1">
      <a:defRPr sz="3051" kern="1200">
        <a:solidFill>
          <a:schemeClr val="tx1"/>
        </a:solidFill>
        <a:latin typeface="+mn-lt"/>
        <a:ea typeface="+mn-ea"/>
        <a:cs typeface="+mn-cs"/>
      </a:defRPr>
    </a:lvl2pPr>
    <a:lvl3pPr marL="1549725" algn="l" defTabSz="1549725" rtl="0" eaLnBrk="1" latinLnBrk="0" hangingPunct="1">
      <a:defRPr sz="3051" kern="1200">
        <a:solidFill>
          <a:schemeClr val="tx1"/>
        </a:solidFill>
        <a:latin typeface="+mn-lt"/>
        <a:ea typeface="+mn-ea"/>
        <a:cs typeface="+mn-cs"/>
      </a:defRPr>
    </a:lvl3pPr>
    <a:lvl4pPr marL="2324588" algn="l" defTabSz="1549725" rtl="0" eaLnBrk="1" latinLnBrk="0" hangingPunct="1">
      <a:defRPr sz="3051" kern="1200">
        <a:solidFill>
          <a:schemeClr val="tx1"/>
        </a:solidFill>
        <a:latin typeface="+mn-lt"/>
        <a:ea typeface="+mn-ea"/>
        <a:cs typeface="+mn-cs"/>
      </a:defRPr>
    </a:lvl4pPr>
    <a:lvl5pPr marL="3099450" algn="l" defTabSz="1549725" rtl="0" eaLnBrk="1" latinLnBrk="0" hangingPunct="1">
      <a:defRPr sz="3051" kern="1200">
        <a:solidFill>
          <a:schemeClr val="tx1"/>
        </a:solidFill>
        <a:latin typeface="+mn-lt"/>
        <a:ea typeface="+mn-ea"/>
        <a:cs typeface="+mn-cs"/>
      </a:defRPr>
    </a:lvl5pPr>
    <a:lvl6pPr marL="3874313" algn="l" defTabSz="1549725" rtl="0" eaLnBrk="1" latinLnBrk="0" hangingPunct="1">
      <a:defRPr sz="3051" kern="1200">
        <a:solidFill>
          <a:schemeClr val="tx1"/>
        </a:solidFill>
        <a:latin typeface="+mn-lt"/>
        <a:ea typeface="+mn-ea"/>
        <a:cs typeface="+mn-cs"/>
      </a:defRPr>
    </a:lvl6pPr>
    <a:lvl7pPr marL="4649175" algn="l" defTabSz="1549725" rtl="0" eaLnBrk="1" latinLnBrk="0" hangingPunct="1">
      <a:defRPr sz="3051" kern="1200">
        <a:solidFill>
          <a:schemeClr val="tx1"/>
        </a:solidFill>
        <a:latin typeface="+mn-lt"/>
        <a:ea typeface="+mn-ea"/>
        <a:cs typeface="+mn-cs"/>
      </a:defRPr>
    </a:lvl7pPr>
    <a:lvl8pPr marL="5424038" algn="l" defTabSz="1549725" rtl="0" eaLnBrk="1" latinLnBrk="0" hangingPunct="1">
      <a:defRPr sz="3051" kern="1200">
        <a:solidFill>
          <a:schemeClr val="tx1"/>
        </a:solidFill>
        <a:latin typeface="+mn-lt"/>
        <a:ea typeface="+mn-ea"/>
        <a:cs typeface="+mn-cs"/>
      </a:defRPr>
    </a:lvl8pPr>
    <a:lvl9pPr marL="6198900" algn="l" defTabSz="1549725" rtl="0" eaLnBrk="1" latinLnBrk="0" hangingPunct="1">
      <a:defRPr sz="305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p:scale>
          <a:sx n="35" d="100"/>
          <a:sy n="35" d="100"/>
        </p:scale>
        <p:origin x="1104" y="-19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31344A-29BE-4847-AA42-78D871D3AC02}"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US"/>
        </a:p>
      </dgm:t>
    </dgm:pt>
    <dgm:pt modelId="{3B7EEA81-9632-4935-842D-04F6EFEAA809}">
      <dgm:prSet phldrT="[Text]" custT="1"/>
      <dgm:spPr/>
      <dgm:t>
        <a:bodyPr/>
        <a:lstStyle/>
        <a:p>
          <a:r>
            <a:rPr lang="en-US" sz="2400" b="1" dirty="0">
              <a:latin typeface="Times New Roman" panose="02020603050405020304" pitchFamily="18" charset="0"/>
              <a:cs typeface="Times New Roman" panose="02020603050405020304" pitchFamily="18" charset="0"/>
            </a:rPr>
            <a:t>Determination of drilling control parameters</a:t>
          </a:r>
        </a:p>
      </dgm:t>
    </dgm:pt>
    <dgm:pt modelId="{78FA1AE8-99EA-4132-BF76-A55B5BE1066A}" type="parTrans" cxnId="{1BF390F7-F45E-4F75-B1D5-45F88946D4AD}">
      <dgm:prSet/>
      <dgm:spPr/>
      <dgm:t>
        <a:bodyPr/>
        <a:lstStyle/>
        <a:p>
          <a:endParaRPr lang="en-US"/>
        </a:p>
      </dgm:t>
    </dgm:pt>
    <dgm:pt modelId="{632617C9-CAF7-44EC-856A-8FA3E999C834}" type="sibTrans" cxnId="{1BF390F7-F45E-4F75-B1D5-45F88946D4AD}">
      <dgm:prSet custT="1"/>
      <dgm:spPr/>
      <dgm:t>
        <a:bodyPr/>
        <a:lstStyle/>
        <a:p>
          <a:endParaRPr lang="en-US" sz="2400" b="1"/>
        </a:p>
      </dgm:t>
    </dgm:pt>
    <dgm:pt modelId="{55669F7C-1BDF-432D-A34D-FA6C99F45721}">
      <dgm:prSet phldrT="[Text]" custT="1"/>
      <dgm:spPr/>
      <dgm:t>
        <a:bodyPr/>
        <a:lstStyle/>
        <a:p>
          <a:r>
            <a:rPr lang="en-US" sz="2400" b="1" dirty="0">
              <a:latin typeface="Times New Roman" panose="02020603050405020304" pitchFamily="18" charset="0"/>
              <a:cs typeface="Times New Roman" panose="02020603050405020304" pitchFamily="18" charset="0"/>
            </a:rPr>
            <a:t>Upload the program to the microcontroller</a:t>
          </a:r>
        </a:p>
      </dgm:t>
    </dgm:pt>
    <dgm:pt modelId="{9E6FEC84-7D08-4081-91F1-0B535C99EF47}" type="parTrans" cxnId="{D1359E6A-19E1-416E-9CC5-62CF6CE4168E}">
      <dgm:prSet/>
      <dgm:spPr/>
      <dgm:t>
        <a:bodyPr/>
        <a:lstStyle/>
        <a:p>
          <a:endParaRPr lang="en-US"/>
        </a:p>
      </dgm:t>
    </dgm:pt>
    <dgm:pt modelId="{04692E6E-6331-45CB-9803-CDA3B7DECA40}" type="sibTrans" cxnId="{D1359E6A-19E1-416E-9CC5-62CF6CE4168E}">
      <dgm:prSet custT="1"/>
      <dgm:spPr/>
      <dgm:t>
        <a:bodyPr/>
        <a:lstStyle/>
        <a:p>
          <a:endParaRPr lang="en-US" sz="2400" b="1"/>
        </a:p>
      </dgm:t>
    </dgm:pt>
    <dgm:pt modelId="{BE3101A1-4FFA-4893-AB4A-0497E49E7E15}">
      <dgm:prSet phldrT="[Text]" custT="1"/>
      <dgm:spPr/>
      <dgm:t>
        <a:bodyPr/>
        <a:lstStyle/>
        <a:p>
          <a:r>
            <a:rPr lang="en-US" sz="2400" b="1" dirty="0">
              <a:latin typeface="Times New Roman" panose="02020603050405020304" pitchFamily="18" charset="0"/>
              <a:cs typeface="Times New Roman" panose="02020603050405020304" pitchFamily="18" charset="0"/>
            </a:rPr>
            <a:t>Run the experiment</a:t>
          </a:r>
        </a:p>
      </dgm:t>
    </dgm:pt>
    <dgm:pt modelId="{5A08C46C-FD6D-4D9B-BAC8-68D35053E15C}" type="parTrans" cxnId="{F82D9C27-3230-40CE-8E06-29BD6F280224}">
      <dgm:prSet/>
      <dgm:spPr/>
      <dgm:t>
        <a:bodyPr/>
        <a:lstStyle/>
        <a:p>
          <a:endParaRPr lang="en-US"/>
        </a:p>
      </dgm:t>
    </dgm:pt>
    <dgm:pt modelId="{1D61E230-9203-431E-AF63-D88425FE03DD}" type="sibTrans" cxnId="{F82D9C27-3230-40CE-8E06-29BD6F280224}">
      <dgm:prSet custT="1"/>
      <dgm:spPr/>
      <dgm:t>
        <a:bodyPr/>
        <a:lstStyle/>
        <a:p>
          <a:endParaRPr lang="en-US" sz="2400" b="1"/>
        </a:p>
      </dgm:t>
    </dgm:pt>
    <dgm:pt modelId="{14C8EE80-FA68-436D-A1A9-57AF3013F4D2}">
      <dgm:prSet phldrT="[Text]" custT="1"/>
      <dgm:spPr/>
      <dgm:t>
        <a:bodyPr/>
        <a:lstStyle/>
        <a:p>
          <a:r>
            <a:rPr lang="en-US" sz="2400" b="1" dirty="0">
              <a:latin typeface="Times New Roman" panose="02020603050405020304" pitchFamily="18" charset="0"/>
              <a:cs typeface="Times New Roman" panose="02020603050405020304" pitchFamily="18" charset="0"/>
            </a:rPr>
            <a:t>Results and Data Collection</a:t>
          </a:r>
        </a:p>
      </dgm:t>
    </dgm:pt>
    <dgm:pt modelId="{4EBC0F8F-0D45-4156-885B-970BB14B192F}" type="parTrans" cxnId="{BB041064-0CB7-429A-ADDC-E4243AB8F39B}">
      <dgm:prSet/>
      <dgm:spPr/>
      <dgm:t>
        <a:bodyPr/>
        <a:lstStyle/>
        <a:p>
          <a:endParaRPr lang="en-US"/>
        </a:p>
      </dgm:t>
    </dgm:pt>
    <dgm:pt modelId="{A27BDBDA-A0E9-41B5-9654-2E778857D6BE}" type="sibTrans" cxnId="{BB041064-0CB7-429A-ADDC-E4243AB8F39B}">
      <dgm:prSet custT="1"/>
      <dgm:spPr/>
      <dgm:t>
        <a:bodyPr/>
        <a:lstStyle/>
        <a:p>
          <a:endParaRPr lang="en-US" sz="2400" b="1"/>
        </a:p>
      </dgm:t>
    </dgm:pt>
    <dgm:pt modelId="{60FB9790-AE2D-4201-B2A5-2E7101699D8A}">
      <dgm:prSet phldrT="[Text]" custT="1"/>
      <dgm:spPr/>
      <dgm:t>
        <a:bodyPr/>
        <a:lstStyle/>
        <a:p>
          <a:r>
            <a:rPr lang="en-US" sz="2400" b="1" dirty="0">
              <a:latin typeface="Times New Roman" panose="02020603050405020304" pitchFamily="18" charset="0"/>
              <a:cs typeface="Times New Roman" panose="02020603050405020304" pitchFamily="18" charset="0"/>
            </a:rPr>
            <a:t>Evaluation and analysis</a:t>
          </a:r>
        </a:p>
      </dgm:t>
    </dgm:pt>
    <dgm:pt modelId="{EC35D2B8-0BAF-4A04-A99D-DFF3F340B7F1}" type="parTrans" cxnId="{55B92C9B-5B8F-4242-884D-F709449BF98A}">
      <dgm:prSet/>
      <dgm:spPr/>
      <dgm:t>
        <a:bodyPr/>
        <a:lstStyle/>
        <a:p>
          <a:endParaRPr lang="en-US"/>
        </a:p>
      </dgm:t>
    </dgm:pt>
    <dgm:pt modelId="{D4439A9B-A925-421A-A87C-1249855CFE2D}" type="sibTrans" cxnId="{55B92C9B-5B8F-4242-884D-F709449BF98A}">
      <dgm:prSet/>
      <dgm:spPr/>
      <dgm:t>
        <a:bodyPr/>
        <a:lstStyle/>
        <a:p>
          <a:endParaRPr lang="en-US"/>
        </a:p>
      </dgm:t>
    </dgm:pt>
    <dgm:pt modelId="{36509CFC-3438-4199-B17B-87BC357A309A}" type="pres">
      <dgm:prSet presAssocID="{D831344A-29BE-4847-AA42-78D871D3AC02}" presName="outerComposite" presStyleCnt="0">
        <dgm:presLayoutVars>
          <dgm:chMax val="5"/>
          <dgm:dir/>
          <dgm:resizeHandles val="exact"/>
        </dgm:presLayoutVars>
      </dgm:prSet>
      <dgm:spPr/>
    </dgm:pt>
    <dgm:pt modelId="{0CCE4F69-6A21-44BF-A13E-5F9B588F7272}" type="pres">
      <dgm:prSet presAssocID="{D831344A-29BE-4847-AA42-78D871D3AC02}" presName="dummyMaxCanvas" presStyleCnt="0">
        <dgm:presLayoutVars/>
      </dgm:prSet>
      <dgm:spPr/>
    </dgm:pt>
    <dgm:pt modelId="{8DB0747D-16AF-4E38-8EF2-8C7EB7A052AA}" type="pres">
      <dgm:prSet presAssocID="{D831344A-29BE-4847-AA42-78D871D3AC02}" presName="FiveNodes_1" presStyleLbl="node1" presStyleIdx="0" presStyleCnt="5">
        <dgm:presLayoutVars>
          <dgm:bulletEnabled val="1"/>
        </dgm:presLayoutVars>
      </dgm:prSet>
      <dgm:spPr/>
    </dgm:pt>
    <dgm:pt modelId="{5E20BEC5-F00E-4DB5-8B27-F59078F3487E}" type="pres">
      <dgm:prSet presAssocID="{D831344A-29BE-4847-AA42-78D871D3AC02}" presName="FiveNodes_2" presStyleLbl="node1" presStyleIdx="1" presStyleCnt="5">
        <dgm:presLayoutVars>
          <dgm:bulletEnabled val="1"/>
        </dgm:presLayoutVars>
      </dgm:prSet>
      <dgm:spPr/>
    </dgm:pt>
    <dgm:pt modelId="{E835C620-3680-4C62-AC89-382796650032}" type="pres">
      <dgm:prSet presAssocID="{D831344A-29BE-4847-AA42-78D871D3AC02}" presName="FiveNodes_3" presStyleLbl="node1" presStyleIdx="2" presStyleCnt="5">
        <dgm:presLayoutVars>
          <dgm:bulletEnabled val="1"/>
        </dgm:presLayoutVars>
      </dgm:prSet>
      <dgm:spPr/>
    </dgm:pt>
    <dgm:pt modelId="{4C26966D-85CC-4B1B-8144-6F1480429B7F}" type="pres">
      <dgm:prSet presAssocID="{D831344A-29BE-4847-AA42-78D871D3AC02}" presName="FiveNodes_4" presStyleLbl="node1" presStyleIdx="3" presStyleCnt="5">
        <dgm:presLayoutVars>
          <dgm:bulletEnabled val="1"/>
        </dgm:presLayoutVars>
      </dgm:prSet>
      <dgm:spPr/>
    </dgm:pt>
    <dgm:pt modelId="{BA195BBA-54CE-4F75-A436-BE7ED8456C19}" type="pres">
      <dgm:prSet presAssocID="{D831344A-29BE-4847-AA42-78D871D3AC02}" presName="FiveNodes_5" presStyleLbl="node1" presStyleIdx="4" presStyleCnt="5">
        <dgm:presLayoutVars>
          <dgm:bulletEnabled val="1"/>
        </dgm:presLayoutVars>
      </dgm:prSet>
      <dgm:spPr/>
    </dgm:pt>
    <dgm:pt modelId="{84C54F3E-FDB7-4AF2-A31A-879D7B92211F}" type="pres">
      <dgm:prSet presAssocID="{D831344A-29BE-4847-AA42-78D871D3AC02}" presName="FiveConn_1-2" presStyleLbl="fgAccFollowNode1" presStyleIdx="0" presStyleCnt="4">
        <dgm:presLayoutVars>
          <dgm:bulletEnabled val="1"/>
        </dgm:presLayoutVars>
      </dgm:prSet>
      <dgm:spPr/>
    </dgm:pt>
    <dgm:pt modelId="{892E87C0-0F67-4883-9DA5-9631C9733064}" type="pres">
      <dgm:prSet presAssocID="{D831344A-29BE-4847-AA42-78D871D3AC02}" presName="FiveConn_2-3" presStyleLbl="fgAccFollowNode1" presStyleIdx="1" presStyleCnt="4">
        <dgm:presLayoutVars>
          <dgm:bulletEnabled val="1"/>
        </dgm:presLayoutVars>
      </dgm:prSet>
      <dgm:spPr/>
    </dgm:pt>
    <dgm:pt modelId="{41CBE1F9-1ED8-4A8C-9E1E-1FD94C9FDCA2}" type="pres">
      <dgm:prSet presAssocID="{D831344A-29BE-4847-AA42-78D871D3AC02}" presName="FiveConn_3-4" presStyleLbl="fgAccFollowNode1" presStyleIdx="2" presStyleCnt="4">
        <dgm:presLayoutVars>
          <dgm:bulletEnabled val="1"/>
        </dgm:presLayoutVars>
      </dgm:prSet>
      <dgm:spPr/>
    </dgm:pt>
    <dgm:pt modelId="{D3074F84-304F-4DD3-9598-AA1F0FC2EB4A}" type="pres">
      <dgm:prSet presAssocID="{D831344A-29BE-4847-AA42-78D871D3AC02}" presName="FiveConn_4-5" presStyleLbl="fgAccFollowNode1" presStyleIdx="3" presStyleCnt="4">
        <dgm:presLayoutVars>
          <dgm:bulletEnabled val="1"/>
        </dgm:presLayoutVars>
      </dgm:prSet>
      <dgm:spPr/>
    </dgm:pt>
    <dgm:pt modelId="{A89CACD6-1431-4208-A5F6-BD6C6F6A32C9}" type="pres">
      <dgm:prSet presAssocID="{D831344A-29BE-4847-AA42-78D871D3AC02}" presName="FiveNodes_1_text" presStyleLbl="node1" presStyleIdx="4" presStyleCnt="5">
        <dgm:presLayoutVars>
          <dgm:bulletEnabled val="1"/>
        </dgm:presLayoutVars>
      </dgm:prSet>
      <dgm:spPr/>
    </dgm:pt>
    <dgm:pt modelId="{A754F488-B4A7-4D28-9292-B7CF51F95483}" type="pres">
      <dgm:prSet presAssocID="{D831344A-29BE-4847-AA42-78D871D3AC02}" presName="FiveNodes_2_text" presStyleLbl="node1" presStyleIdx="4" presStyleCnt="5">
        <dgm:presLayoutVars>
          <dgm:bulletEnabled val="1"/>
        </dgm:presLayoutVars>
      </dgm:prSet>
      <dgm:spPr/>
    </dgm:pt>
    <dgm:pt modelId="{3429851C-C4EA-4138-B46D-17B846D4A0FB}" type="pres">
      <dgm:prSet presAssocID="{D831344A-29BE-4847-AA42-78D871D3AC02}" presName="FiveNodes_3_text" presStyleLbl="node1" presStyleIdx="4" presStyleCnt="5">
        <dgm:presLayoutVars>
          <dgm:bulletEnabled val="1"/>
        </dgm:presLayoutVars>
      </dgm:prSet>
      <dgm:spPr/>
    </dgm:pt>
    <dgm:pt modelId="{C6FF2AB4-A52F-4729-A7B1-DD61FF0252BF}" type="pres">
      <dgm:prSet presAssocID="{D831344A-29BE-4847-AA42-78D871D3AC02}" presName="FiveNodes_4_text" presStyleLbl="node1" presStyleIdx="4" presStyleCnt="5">
        <dgm:presLayoutVars>
          <dgm:bulletEnabled val="1"/>
        </dgm:presLayoutVars>
      </dgm:prSet>
      <dgm:spPr/>
    </dgm:pt>
    <dgm:pt modelId="{CB82FC8D-FEFA-4417-90C1-826E79F702F3}" type="pres">
      <dgm:prSet presAssocID="{D831344A-29BE-4847-AA42-78D871D3AC02}" presName="FiveNodes_5_text" presStyleLbl="node1" presStyleIdx="4" presStyleCnt="5">
        <dgm:presLayoutVars>
          <dgm:bulletEnabled val="1"/>
        </dgm:presLayoutVars>
      </dgm:prSet>
      <dgm:spPr/>
    </dgm:pt>
  </dgm:ptLst>
  <dgm:cxnLst>
    <dgm:cxn modelId="{59420823-EE11-4449-80E2-2A8F54F59A8F}" type="presOf" srcId="{60FB9790-AE2D-4201-B2A5-2E7101699D8A}" destId="{CB82FC8D-FEFA-4417-90C1-826E79F702F3}" srcOrd="1" destOrd="0" presId="urn:microsoft.com/office/officeart/2005/8/layout/vProcess5"/>
    <dgm:cxn modelId="{F82D9C27-3230-40CE-8E06-29BD6F280224}" srcId="{D831344A-29BE-4847-AA42-78D871D3AC02}" destId="{BE3101A1-4FFA-4893-AB4A-0497E49E7E15}" srcOrd="2" destOrd="0" parTransId="{5A08C46C-FD6D-4D9B-BAC8-68D35053E15C}" sibTransId="{1D61E230-9203-431E-AF63-D88425FE03DD}"/>
    <dgm:cxn modelId="{FF0A5F40-0626-465E-9F8D-C635687A2D9C}" type="presOf" srcId="{60FB9790-AE2D-4201-B2A5-2E7101699D8A}" destId="{BA195BBA-54CE-4F75-A436-BE7ED8456C19}" srcOrd="0" destOrd="0" presId="urn:microsoft.com/office/officeart/2005/8/layout/vProcess5"/>
    <dgm:cxn modelId="{0ABF3F5D-9596-4969-BCE2-3CF3AA9998A9}" type="presOf" srcId="{A27BDBDA-A0E9-41B5-9654-2E778857D6BE}" destId="{D3074F84-304F-4DD3-9598-AA1F0FC2EB4A}" srcOrd="0" destOrd="0" presId="urn:microsoft.com/office/officeart/2005/8/layout/vProcess5"/>
    <dgm:cxn modelId="{BB041064-0CB7-429A-ADDC-E4243AB8F39B}" srcId="{D831344A-29BE-4847-AA42-78D871D3AC02}" destId="{14C8EE80-FA68-436D-A1A9-57AF3013F4D2}" srcOrd="3" destOrd="0" parTransId="{4EBC0F8F-0D45-4156-885B-970BB14B192F}" sibTransId="{A27BDBDA-A0E9-41B5-9654-2E778857D6BE}"/>
    <dgm:cxn modelId="{F1A83547-35C0-4B7E-9F0E-D04B79ED480F}" type="presOf" srcId="{3B7EEA81-9632-4935-842D-04F6EFEAA809}" destId="{A89CACD6-1431-4208-A5F6-BD6C6F6A32C9}" srcOrd="1" destOrd="0" presId="urn:microsoft.com/office/officeart/2005/8/layout/vProcess5"/>
    <dgm:cxn modelId="{B7995469-EC51-4E06-9D2B-61D0101866C3}" type="presOf" srcId="{55669F7C-1BDF-432D-A34D-FA6C99F45721}" destId="{5E20BEC5-F00E-4DB5-8B27-F59078F3487E}" srcOrd="0" destOrd="0" presId="urn:microsoft.com/office/officeart/2005/8/layout/vProcess5"/>
    <dgm:cxn modelId="{D1359E6A-19E1-416E-9CC5-62CF6CE4168E}" srcId="{D831344A-29BE-4847-AA42-78D871D3AC02}" destId="{55669F7C-1BDF-432D-A34D-FA6C99F45721}" srcOrd="1" destOrd="0" parTransId="{9E6FEC84-7D08-4081-91F1-0B535C99EF47}" sibTransId="{04692E6E-6331-45CB-9803-CDA3B7DECA40}"/>
    <dgm:cxn modelId="{31F5F154-B5B3-412F-8795-8EFBEE17632F}" type="presOf" srcId="{BE3101A1-4FFA-4893-AB4A-0497E49E7E15}" destId="{E835C620-3680-4C62-AC89-382796650032}" srcOrd="0" destOrd="0" presId="urn:microsoft.com/office/officeart/2005/8/layout/vProcess5"/>
    <dgm:cxn modelId="{55B92C9B-5B8F-4242-884D-F709449BF98A}" srcId="{D831344A-29BE-4847-AA42-78D871D3AC02}" destId="{60FB9790-AE2D-4201-B2A5-2E7101699D8A}" srcOrd="4" destOrd="0" parTransId="{EC35D2B8-0BAF-4A04-A99D-DFF3F340B7F1}" sibTransId="{D4439A9B-A925-421A-A87C-1249855CFE2D}"/>
    <dgm:cxn modelId="{D8317B9E-8F73-4D31-AD20-05424618DD2F}" type="presOf" srcId="{3B7EEA81-9632-4935-842D-04F6EFEAA809}" destId="{8DB0747D-16AF-4E38-8EF2-8C7EB7A052AA}" srcOrd="0" destOrd="0" presId="urn:microsoft.com/office/officeart/2005/8/layout/vProcess5"/>
    <dgm:cxn modelId="{56AB7BA1-E1E5-4C9B-A512-2AF473435682}" type="presOf" srcId="{14C8EE80-FA68-436D-A1A9-57AF3013F4D2}" destId="{C6FF2AB4-A52F-4729-A7B1-DD61FF0252BF}" srcOrd="1" destOrd="0" presId="urn:microsoft.com/office/officeart/2005/8/layout/vProcess5"/>
    <dgm:cxn modelId="{D877BDA1-3D98-4742-84D9-F9C94D1FBB09}" type="presOf" srcId="{55669F7C-1BDF-432D-A34D-FA6C99F45721}" destId="{A754F488-B4A7-4D28-9292-B7CF51F95483}" srcOrd="1" destOrd="0" presId="urn:microsoft.com/office/officeart/2005/8/layout/vProcess5"/>
    <dgm:cxn modelId="{B9C29DA7-126E-49B5-9717-6014E0D175EF}" type="presOf" srcId="{1D61E230-9203-431E-AF63-D88425FE03DD}" destId="{41CBE1F9-1ED8-4A8C-9E1E-1FD94C9FDCA2}" srcOrd="0" destOrd="0" presId="urn:microsoft.com/office/officeart/2005/8/layout/vProcess5"/>
    <dgm:cxn modelId="{E337ADAD-9DD0-4C10-9869-1F7ED9542D33}" type="presOf" srcId="{14C8EE80-FA68-436D-A1A9-57AF3013F4D2}" destId="{4C26966D-85CC-4B1B-8144-6F1480429B7F}" srcOrd="0" destOrd="0" presId="urn:microsoft.com/office/officeart/2005/8/layout/vProcess5"/>
    <dgm:cxn modelId="{3E3983B0-D07B-4680-873E-BCD829834411}" type="presOf" srcId="{BE3101A1-4FFA-4893-AB4A-0497E49E7E15}" destId="{3429851C-C4EA-4138-B46D-17B846D4A0FB}" srcOrd="1" destOrd="0" presId="urn:microsoft.com/office/officeart/2005/8/layout/vProcess5"/>
    <dgm:cxn modelId="{52294FE0-1477-460A-A40B-57CA34184417}" type="presOf" srcId="{632617C9-CAF7-44EC-856A-8FA3E999C834}" destId="{84C54F3E-FDB7-4AF2-A31A-879D7B92211F}" srcOrd="0" destOrd="0" presId="urn:microsoft.com/office/officeart/2005/8/layout/vProcess5"/>
    <dgm:cxn modelId="{22896EE1-F8EF-4C80-8D18-C14AF455FC3F}" type="presOf" srcId="{D831344A-29BE-4847-AA42-78D871D3AC02}" destId="{36509CFC-3438-4199-B17B-87BC357A309A}" srcOrd="0" destOrd="0" presId="urn:microsoft.com/office/officeart/2005/8/layout/vProcess5"/>
    <dgm:cxn modelId="{1FB1D5E5-4754-4EE2-9A56-03CC7D8B6AB4}" type="presOf" srcId="{04692E6E-6331-45CB-9803-CDA3B7DECA40}" destId="{892E87C0-0F67-4883-9DA5-9631C9733064}" srcOrd="0" destOrd="0" presId="urn:microsoft.com/office/officeart/2005/8/layout/vProcess5"/>
    <dgm:cxn modelId="{1BF390F7-F45E-4F75-B1D5-45F88946D4AD}" srcId="{D831344A-29BE-4847-AA42-78D871D3AC02}" destId="{3B7EEA81-9632-4935-842D-04F6EFEAA809}" srcOrd="0" destOrd="0" parTransId="{78FA1AE8-99EA-4132-BF76-A55B5BE1066A}" sibTransId="{632617C9-CAF7-44EC-856A-8FA3E999C834}"/>
    <dgm:cxn modelId="{3D3CF042-2141-4176-9B93-BF7511A5C46B}" type="presParOf" srcId="{36509CFC-3438-4199-B17B-87BC357A309A}" destId="{0CCE4F69-6A21-44BF-A13E-5F9B588F7272}" srcOrd="0" destOrd="0" presId="urn:microsoft.com/office/officeart/2005/8/layout/vProcess5"/>
    <dgm:cxn modelId="{614D6351-D557-4DD7-B5E8-9DDA9F894DAB}" type="presParOf" srcId="{36509CFC-3438-4199-B17B-87BC357A309A}" destId="{8DB0747D-16AF-4E38-8EF2-8C7EB7A052AA}" srcOrd="1" destOrd="0" presId="urn:microsoft.com/office/officeart/2005/8/layout/vProcess5"/>
    <dgm:cxn modelId="{38A1AB57-B283-44FE-9797-175BCA10B824}" type="presParOf" srcId="{36509CFC-3438-4199-B17B-87BC357A309A}" destId="{5E20BEC5-F00E-4DB5-8B27-F59078F3487E}" srcOrd="2" destOrd="0" presId="urn:microsoft.com/office/officeart/2005/8/layout/vProcess5"/>
    <dgm:cxn modelId="{814D6045-5E79-4B85-812F-4E4A0011DBA5}" type="presParOf" srcId="{36509CFC-3438-4199-B17B-87BC357A309A}" destId="{E835C620-3680-4C62-AC89-382796650032}" srcOrd="3" destOrd="0" presId="urn:microsoft.com/office/officeart/2005/8/layout/vProcess5"/>
    <dgm:cxn modelId="{AF773089-7E1B-4A22-98A4-7596C387E886}" type="presParOf" srcId="{36509CFC-3438-4199-B17B-87BC357A309A}" destId="{4C26966D-85CC-4B1B-8144-6F1480429B7F}" srcOrd="4" destOrd="0" presId="urn:microsoft.com/office/officeart/2005/8/layout/vProcess5"/>
    <dgm:cxn modelId="{940C239C-3498-4B82-9480-2A7F452C2331}" type="presParOf" srcId="{36509CFC-3438-4199-B17B-87BC357A309A}" destId="{BA195BBA-54CE-4F75-A436-BE7ED8456C19}" srcOrd="5" destOrd="0" presId="urn:microsoft.com/office/officeart/2005/8/layout/vProcess5"/>
    <dgm:cxn modelId="{814F947A-4F2C-4AA7-9E7C-ACDF45EA2050}" type="presParOf" srcId="{36509CFC-3438-4199-B17B-87BC357A309A}" destId="{84C54F3E-FDB7-4AF2-A31A-879D7B92211F}" srcOrd="6" destOrd="0" presId="urn:microsoft.com/office/officeart/2005/8/layout/vProcess5"/>
    <dgm:cxn modelId="{934B9A97-6558-4EB0-AE9A-CDBED54278F3}" type="presParOf" srcId="{36509CFC-3438-4199-B17B-87BC357A309A}" destId="{892E87C0-0F67-4883-9DA5-9631C9733064}" srcOrd="7" destOrd="0" presId="urn:microsoft.com/office/officeart/2005/8/layout/vProcess5"/>
    <dgm:cxn modelId="{9FA85926-D86E-49B4-A2AB-DB872ECE32C4}" type="presParOf" srcId="{36509CFC-3438-4199-B17B-87BC357A309A}" destId="{41CBE1F9-1ED8-4A8C-9E1E-1FD94C9FDCA2}" srcOrd="8" destOrd="0" presId="urn:microsoft.com/office/officeart/2005/8/layout/vProcess5"/>
    <dgm:cxn modelId="{3EB6F4AC-64BB-4224-A094-0518EB39E26B}" type="presParOf" srcId="{36509CFC-3438-4199-B17B-87BC357A309A}" destId="{D3074F84-304F-4DD3-9598-AA1F0FC2EB4A}" srcOrd="9" destOrd="0" presId="urn:microsoft.com/office/officeart/2005/8/layout/vProcess5"/>
    <dgm:cxn modelId="{60101A81-C2DB-4D8A-BA89-70238E73089C}" type="presParOf" srcId="{36509CFC-3438-4199-B17B-87BC357A309A}" destId="{A89CACD6-1431-4208-A5F6-BD6C6F6A32C9}" srcOrd="10" destOrd="0" presId="urn:microsoft.com/office/officeart/2005/8/layout/vProcess5"/>
    <dgm:cxn modelId="{4737FF89-87AB-429A-8D2A-C7647AE2BC69}" type="presParOf" srcId="{36509CFC-3438-4199-B17B-87BC357A309A}" destId="{A754F488-B4A7-4D28-9292-B7CF51F95483}" srcOrd="11" destOrd="0" presId="urn:microsoft.com/office/officeart/2005/8/layout/vProcess5"/>
    <dgm:cxn modelId="{3E45FC2C-3927-44F6-9DE0-0A1178AADA0A}" type="presParOf" srcId="{36509CFC-3438-4199-B17B-87BC357A309A}" destId="{3429851C-C4EA-4138-B46D-17B846D4A0FB}" srcOrd="12" destOrd="0" presId="urn:microsoft.com/office/officeart/2005/8/layout/vProcess5"/>
    <dgm:cxn modelId="{7A6CFA40-5600-479B-BFD4-A5B7726C3F5D}" type="presParOf" srcId="{36509CFC-3438-4199-B17B-87BC357A309A}" destId="{C6FF2AB4-A52F-4729-A7B1-DD61FF0252BF}" srcOrd="13" destOrd="0" presId="urn:microsoft.com/office/officeart/2005/8/layout/vProcess5"/>
    <dgm:cxn modelId="{2FC47C52-66AC-4540-95C3-422E60FE0A63}" type="presParOf" srcId="{36509CFC-3438-4199-B17B-87BC357A309A}" destId="{CB82FC8D-FEFA-4417-90C1-826E79F702F3}" srcOrd="14" destOrd="0" presId="urn:microsoft.com/office/officeart/2005/8/layout/vProcess5"/>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0747D-16AF-4E38-8EF2-8C7EB7A052AA}">
      <dsp:nvSpPr>
        <dsp:cNvPr id="0" name=""/>
        <dsp:cNvSpPr/>
      </dsp:nvSpPr>
      <dsp:spPr>
        <a:xfrm>
          <a:off x="0" y="0"/>
          <a:ext cx="4288873" cy="12575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Determination of drilling control parameters</a:t>
          </a:r>
        </a:p>
      </dsp:txBody>
      <dsp:txXfrm>
        <a:off x="36831" y="36831"/>
        <a:ext cx="2784787" cy="1183854"/>
      </dsp:txXfrm>
    </dsp:sp>
    <dsp:sp modelId="{5E20BEC5-F00E-4DB5-8B27-F59078F3487E}">
      <dsp:nvSpPr>
        <dsp:cNvPr id="0" name=""/>
        <dsp:cNvSpPr/>
      </dsp:nvSpPr>
      <dsp:spPr>
        <a:xfrm>
          <a:off x="320273" y="1432171"/>
          <a:ext cx="4288873" cy="12575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Upload the program to the microcontroller</a:t>
          </a:r>
        </a:p>
      </dsp:txBody>
      <dsp:txXfrm>
        <a:off x="357104" y="1469002"/>
        <a:ext cx="3077553" cy="1183854"/>
      </dsp:txXfrm>
    </dsp:sp>
    <dsp:sp modelId="{E835C620-3680-4C62-AC89-382796650032}">
      <dsp:nvSpPr>
        <dsp:cNvPr id="0" name=""/>
        <dsp:cNvSpPr/>
      </dsp:nvSpPr>
      <dsp:spPr>
        <a:xfrm>
          <a:off x="640546" y="2864342"/>
          <a:ext cx="4288873" cy="12575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Run the experiment</a:t>
          </a:r>
        </a:p>
      </dsp:txBody>
      <dsp:txXfrm>
        <a:off x="677377" y="2901173"/>
        <a:ext cx="3077553" cy="1183854"/>
      </dsp:txXfrm>
    </dsp:sp>
    <dsp:sp modelId="{4C26966D-85CC-4B1B-8144-6F1480429B7F}">
      <dsp:nvSpPr>
        <dsp:cNvPr id="0" name=""/>
        <dsp:cNvSpPr/>
      </dsp:nvSpPr>
      <dsp:spPr>
        <a:xfrm>
          <a:off x="960819" y="4296513"/>
          <a:ext cx="4288873" cy="12575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Results and Data Collection</a:t>
          </a:r>
        </a:p>
      </dsp:txBody>
      <dsp:txXfrm>
        <a:off x="997650" y="4333344"/>
        <a:ext cx="3077553" cy="1183854"/>
      </dsp:txXfrm>
    </dsp:sp>
    <dsp:sp modelId="{BA195BBA-54CE-4F75-A436-BE7ED8456C19}">
      <dsp:nvSpPr>
        <dsp:cNvPr id="0" name=""/>
        <dsp:cNvSpPr/>
      </dsp:nvSpPr>
      <dsp:spPr>
        <a:xfrm>
          <a:off x="1281092" y="5728684"/>
          <a:ext cx="4288873" cy="12575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Evaluation and analysis</a:t>
          </a:r>
        </a:p>
      </dsp:txBody>
      <dsp:txXfrm>
        <a:off x="1317923" y="5765515"/>
        <a:ext cx="3077553" cy="1183854"/>
      </dsp:txXfrm>
    </dsp:sp>
    <dsp:sp modelId="{84C54F3E-FDB7-4AF2-A31A-879D7B92211F}">
      <dsp:nvSpPr>
        <dsp:cNvPr id="0" name=""/>
        <dsp:cNvSpPr/>
      </dsp:nvSpPr>
      <dsp:spPr>
        <a:xfrm>
          <a:off x="3471488" y="918685"/>
          <a:ext cx="817385" cy="817385"/>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655400" y="918685"/>
        <a:ext cx="449561" cy="615082"/>
      </dsp:txXfrm>
    </dsp:sp>
    <dsp:sp modelId="{892E87C0-0F67-4883-9DA5-9631C9733064}">
      <dsp:nvSpPr>
        <dsp:cNvPr id="0" name=""/>
        <dsp:cNvSpPr/>
      </dsp:nvSpPr>
      <dsp:spPr>
        <a:xfrm>
          <a:off x="3791761" y="2350856"/>
          <a:ext cx="817385" cy="817385"/>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975673" y="2350856"/>
        <a:ext cx="449561" cy="615082"/>
      </dsp:txXfrm>
    </dsp:sp>
    <dsp:sp modelId="{41CBE1F9-1ED8-4A8C-9E1E-1FD94C9FDCA2}">
      <dsp:nvSpPr>
        <dsp:cNvPr id="0" name=""/>
        <dsp:cNvSpPr/>
      </dsp:nvSpPr>
      <dsp:spPr>
        <a:xfrm>
          <a:off x="4112034" y="3762069"/>
          <a:ext cx="817385" cy="817385"/>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4295946" y="3762069"/>
        <a:ext cx="449561" cy="615082"/>
      </dsp:txXfrm>
    </dsp:sp>
    <dsp:sp modelId="{D3074F84-304F-4DD3-9598-AA1F0FC2EB4A}">
      <dsp:nvSpPr>
        <dsp:cNvPr id="0" name=""/>
        <dsp:cNvSpPr/>
      </dsp:nvSpPr>
      <dsp:spPr>
        <a:xfrm>
          <a:off x="4432307" y="5208212"/>
          <a:ext cx="817385" cy="817385"/>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4616219" y="5208212"/>
        <a:ext cx="449561" cy="6150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7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8724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9611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34586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019AA0-7B64-4513-A6F4-D40072841F38}"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406802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19AA0-7B64-4513-A6F4-D40072841F38}"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145906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019AA0-7B64-4513-A6F4-D40072841F38}"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0298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19AA0-7B64-4513-A6F4-D40072841F38}"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01339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19AA0-7B64-4513-A6F4-D40072841F38}"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8031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82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23583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C019AA0-7B64-4513-A6F4-D40072841F38}" type="datetimeFigureOut">
              <a:rPr lang="en-US" smtClean="0"/>
              <a:t>10/10/2022</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5E9AEE0-FFA4-4749-919C-13C553BDA39E}" type="slidenum">
              <a:rPr lang="en-US" smtClean="0"/>
              <a:t>‹#›</a:t>
            </a:fld>
            <a:endParaRPr lang="en-US"/>
          </a:p>
        </p:txBody>
      </p:sp>
    </p:spTree>
    <p:extLst>
      <p:ext uri="{BB962C8B-B14F-4D97-AF65-F5344CB8AC3E}">
        <p14:creationId xmlns:p14="http://schemas.microsoft.com/office/powerpoint/2010/main" val="39036151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12"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5.jpg"/><Relationship Id="rId5" Type="http://schemas.openxmlformats.org/officeDocument/2006/relationships/diagramData" Target="../diagrams/data1.xml"/><Relationship Id="rId10" Type="http://schemas.openxmlformats.org/officeDocument/2006/relationships/image" Target="../media/image4.jpg"/><Relationship Id="rId4" Type="http://schemas.openxmlformats.org/officeDocument/2006/relationships/image" Target="../media/image3.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46028"/>
            <a:ext cx="3558124" cy="2308324"/>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Group members</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Calvin Shibiriti.</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Silvester Momanyi.</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Allan Waithira.</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Brilliant Chepkirui.</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Joseph Kiarie.</a:t>
            </a:r>
          </a:p>
        </p:txBody>
      </p:sp>
      <p:sp>
        <p:nvSpPr>
          <p:cNvPr id="7" name="TextBox 6"/>
          <p:cNvSpPr txBox="1"/>
          <p:nvPr/>
        </p:nvSpPr>
        <p:spPr>
          <a:xfrm>
            <a:off x="6594929" y="508519"/>
            <a:ext cx="10267743" cy="2800960"/>
          </a:xfrm>
          <a:prstGeom prst="rect">
            <a:avLst/>
          </a:prstGeom>
          <a:noFill/>
        </p:spPr>
        <p:txBody>
          <a:bodyPr wrap="square" rtlCol="0">
            <a:spAutoFit/>
          </a:bodyPr>
          <a:lstStyle/>
          <a:p>
            <a:r>
              <a:rPr lang="en-US" sz="5867" b="1" dirty="0"/>
              <a:t>STUDY AND DEVELOPMENT OF </a:t>
            </a:r>
          </a:p>
          <a:p>
            <a:r>
              <a:rPr lang="en-US" sz="5867" b="1" dirty="0"/>
              <a:t>AN AUTOMATED</a:t>
            </a:r>
          </a:p>
          <a:p>
            <a:r>
              <a:rPr lang="en-US" sz="5867" b="1" dirty="0"/>
              <a:t>1-AXIS DRILL</a:t>
            </a:r>
          </a:p>
        </p:txBody>
      </p:sp>
      <p:sp>
        <p:nvSpPr>
          <p:cNvPr id="9" name="TextBox 8"/>
          <p:cNvSpPr txBox="1"/>
          <p:nvPr/>
        </p:nvSpPr>
        <p:spPr>
          <a:xfrm>
            <a:off x="16862673" y="3771799"/>
            <a:ext cx="4236720" cy="461665"/>
          </a:xfrm>
          <a:prstGeom prst="rect">
            <a:avLst/>
          </a:prstGeom>
          <a:noFill/>
        </p:spPr>
        <p:txBody>
          <a:bodyPr wrap="square" rtlCol="0">
            <a:spAutoFit/>
          </a:bodyPr>
          <a:lstStyle/>
          <a:p>
            <a:r>
              <a:rPr lang="en-US" sz="2400" b="1" dirty="0"/>
              <a:t>Supervisor: Dr. Titus Mulembo</a:t>
            </a:r>
          </a:p>
        </p:txBody>
      </p:sp>
      <p:sp>
        <p:nvSpPr>
          <p:cNvPr id="12" name="TextBox 11"/>
          <p:cNvSpPr txBox="1"/>
          <p:nvPr/>
        </p:nvSpPr>
        <p:spPr>
          <a:xfrm>
            <a:off x="360436" y="5183322"/>
            <a:ext cx="9831313" cy="5262979"/>
          </a:xfrm>
          <a:prstGeom prst="rect">
            <a:avLst/>
          </a:prstGeom>
          <a:noFill/>
        </p:spPr>
        <p:txBody>
          <a:bodyPr wrap="square" rtlCol="0">
            <a:spAutoFit/>
          </a:bodyPr>
          <a:lstStyle/>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		</a:t>
            </a:r>
            <a:r>
              <a:rPr lang="en-US" sz="2800" b="1" u="sng" dirty="0">
                <a:solidFill>
                  <a:srgbClr val="002060"/>
                </a:solidFill>
                <a:latin typeface="Times New Roman" panose="02020603050405020304" pitchFamily="18" charset="0"/>
                <a:cs typeface="Times New Roman" panose="02020603050405020304" pitchFamily="18" charset="0"/>
              </a:rPr>
              <a:t>INTRODUCTION</a:t>
            </a:r>
            <a:endParaRPr lang="en-US" sz="2800" dirty="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Today’s market has simple drilling machines and often, human operator is required to drill the hole. Accuracy cannot be attained properly due to high temperatures which may spoil the job due to human errors. To overcome all these problems, this automated drilling machine is designed which is aimed to drill the holes automatically over a job according to the drilling depth data programmed through a key board. </a:t>
            </a:r>
            <a:endParaRPr lang="en-KE" sz="2800" dirty="0">
              <a:solidFill>
                <a:srgbClr val="002060"/>
              </a:solidFill>
              <a:latin typeface="Times New Roman" panose="02020603050405020304" pitchFamily="18" charset="0"/>
              <a:cs typeface="Times New Roman" panose="02020603050405020304" pitchFamily="18" charset="0"/>
            </a:endParaRPr>
          </a:p>
        </p:txBody>
      </p:sp>
      <p:sp>
        <p:nvSpPr>
          <p:cNvPr id="13" name="Freeform 54"/>
          <p:cNvSpPr/>
          <p:nvPr/>
        </p:nvSpPr>
        <p:spPr bwMode="auto">
          <a:xfrm>
            <a:off x="33439" y="134440"/>
            <a:ext cx="21386800" cy="1790700"/>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chemeClr val="bg1">
              <a:lumMod val="50000"/>
            </a:schemeClr>
          </a:solidFill>
          <a:ln w="9525">
            <a:noFill/>
            <a:round/>
          </a:ln>
          <a:effectLst>
            <a:prstShdw prst="shdw17" dist="77251" dir="15632261">
              <a:srgbClr val="B2B2B2">
                <a:gamma/>
                <a:shade val="60000"/>
                <a:invGamma/>
              </a:srgbClr>
            </a:prstShdw>
          </a:effectLst>
        </p:spPr>
        <p:txBody>
          <a:bodyPr lIns="54210" tIns="27105" rIns="54210" bIns="27105"/>
          <a:lstStyle/>
          <a:p>
            <a:pPr>
              <a:defRPr/>
            </a:pPr>
            <a:endParaRPr lang="ko-KR" altLang="en-US">
              <a:latin typeface="Times New Roman" panose="02020603050405020304" pitchFamily="18" charset="0"/>
              <a:cs typeface="Times New Roman" panose="02020603050405020304" pitchFamily="18" charset="0"/>
            </a:endParaRPr>
          </a:p>
        </p:txBody>
      </p:sp>
      <p:sp>
        <p:nvSpPr>
          <p:cNvPr id="14" name="Freeform 55"/>
          <p:cNvSpPr/>
          <p:nvPr/>
        </p:nvSpPr>
        <p:spPr bwMode="auto">
          <a:xfrm flipH="1" flipV="1">
            <a:off x="33439" y="2633949"/>
            <a:ext cx="21386800" cy="1790700"/>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chemeClr val="bg1">
              <a:lumMod val="50000"/>
            </a:schemeClr>
          </a:solidFill>
          <a:ln w="9525">
            <a:noFill/>
            <a:round/>
          </a:ln>
          <a:effectLst>
            <a:prstShdw prst="shdw17" dist="64758" dir="15521404">
              <a:srgbClr val="B2B2B2">
                <a:gamma/>
                <a:shade val="60000"/>
                <a:invGamma/>
              </a:srgbClr>
            </a:prstShdw>
          </a:effectLst>
        </p:spPr>
        <p:txBody>
          <a:bodyPr lIns="54210" tIns="27105" rIns="54210" bIns="27105"/>
          <a:lstStyle/>
          <a:p>
            <a:pPr>
              <a:defRPr/>
            </a:pPr>
            <a:endParaRPr lang="ko-KR" altLang="en-US" dirty="0">
              <a:latin typeface="Times New Roman" panose="02020603050405020304" pitchFamily="18" charset="0"/>
              <a:cs typeface="Times New Roman" panose="02020603050405020304" pitchFamily="18" charset="0"/>
            </a:endParaRPr>
          </a:p>
        </p:txBody>
      </p:sp>
      <p:sp>
        <p:nvSpPr>
          <p:cNvPr id="15" name="Freeform 64"/>
          <p:cNvSpPr/>
          <p:nvPr/>
        </p:nvSpPr>
        <p:spPr bwMode="auto">
          <a:xfrm flipH="1" flipV="1">
            <a:off x="33439" y="4459422"/>
            <a:ext cx="21386800" cy="723900"/>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bg1">
              <a:lumMod val="50000"/>
            </a:schemeClr>
          </a:solidFill>
          <a:ln w="9525">
            <a:noFill/>
            <a:round/>
          </a:ln>
        </p:spPr>
        <p:txBody>
          <a:bodyPr lIns="54215" tIns="27107" rIns="54215" bIns="27107"/>
          <a:lstStyle/>
          <a:p>
            <a:endParaRPr lang="ko-KR" altLang="en-US">
              <a:latin typeface="Times New Roman" panose="02020603050405020304" pitchFamily="18" charset="0"/>
              <a:cs typeface="Times New Roman" panose="02020603050405020304" pitchFamily="18" charset="0"/>
            </a:endParaRPr>
          </a:p>
        </p:txBody>
      </p:sp>
      <p:sp>
        <p:nvSpPr>
          <p:cNvPr id="16" name="Rectangle 15"/>
          <p:cNvSpPr/>
          <p:nvPr/>
        </p:nvSpPr>
        <p:spPr>
          <a:xfrm>
            <a:off x="878616" y="4655720"/>
            <a:ext cx="2440461" cy="523220"/>
          </a:xfrm>
          <a:prstGeom prst="rect">
            <a:avLst/>
          </a:prstGeom>
        </p:spPr>
        <p:txBody>
          <a:bodyPr wrap="square">
            <a:spAutoFit/>
          </a:bodyPr>
          <a:lstStyle/>
          <a:p>
            <a:r>
              <a:rPr lang="en-US" sz="2800" b="1" i="1" dirty="0">
                <a:latin typeface="Trebuchet MS" panose="020B0603020202020204" pitchFamily="34" charset="0"/>
              </a:rPr>
              <a:t>OVERVIEW</a:t>
            </a:r>
            <a:endParaRPr lang="en-US" dirty="0"/>
          </a:p>
        </p:txBody>
      </p:sp>
      <p:sp>
        <p:nvSpPr>
          <p:cNvPr id="19" name="Rectangle 18"/>
          <p:cNvSpPr/>
          <p:nvPr/>
        </p:nvSpPr>
        <p:spPr>
          <a:xfrm>
            <a:off x="11323567" y="5153183"/>
            <a:ext cx="9775825" cy="4616648"/>
          </a:xfrm>
          <a:prstGeom prst="rect">
            <a:avLst/>
          </a:prstGeom>
        </p:spPr>
        <p:txBody>
          <a:bodyPr wrap="square">
            <a:spAutoFit/>
          </a:bodyPr>
          <a:lstStyle/>
          <a:p>
            <a:pPr algn="just">
              <a:lnSpc>
                <a:spcPct val="150000"/>
              </a:lnSpc>
            </a:pPr>
            <a:r>
              <a:rPr lang="en-US" sz="2800" dirty="0">
                <a:solidFill>
                  <a:schemeClr val="accent6">
                    <a:lumMod val="50000"/>
                  </a:schemeClr>
                </a:solidFill>
                <a:effectLst/>
                <a:latin typeface="Times New Roman" panose="02020603050405020304" pitchFamily="18" charset="0"/>
                <a:ea typeface="Calibri" panose="020F0502020204030204" pitchFamily="34" charset="0"/>
              </a:rPr>
              <a:t>		</a:t>
            </a:r>
            <a:r>
              <a:rPr lang="en-US" sz="2800" b="1" u="sng" dirty="0">
                <a:solidFill>
                  <a:schemeClr val="accent6">
                    <a:lumMod val="50000"/>
                  </a:schemeClr>
                </a:solidFill>
                <a:effectLst/>
                <a:latin typeface="Times New Roman" panose="02020603050405020304" pitchFamily="18" charset="0"/>
                <a:ea typeface="Calibri" panose="020F0502020204030204" pitchFamily="34" charset="0"/>
              </a:rPr>
              <a:t>PROBLEM STATEMENT</a:t>
            </a:r>
            <a:endParaRPr lang="en-US" sz="2800" dirty="0">
              <a:solidFill>
                <a:schemeClr val="accent6">
                  <a:lumMod val="50000"/>
                </a:schemeClr>
              </a:solidFill>
              <a:effectLst/>
              <a:latin typeface="Times New Roman" panose="02020603050405020304" pitchFamily="18" charset="0"/>
              <a:ea typeface="Calibri" panose="020F0502020204030204" pitchFamily="34" charset="0"/>
            </a:endParaRPr>
          </a:p>
          <a:p>
            <a:pPr algn="just">
              <a:lnSpc>
                <a:spcPct val="150000"/>
              </a:lnSpc>
            </a:pPr>
            <a:r>
              <a:rPr lang="en-US" sz="2800" dirty="0">
                <a:solidFill>
                  <a:schemeClr val="accent6">
                    <a:lumMod val="50000"/>
                  </a:schemeClr>
                </a:solidFill>
                <a:effectLst/>
                <a:latin typeface="Times New Roman" panose="02020603050405020304" pitchFamily="18" charset="0"/>
                <a:ea typeface="Calibri" panose="020F0502020204030204" pitchFamily="34" charset="0"/>
              </a:rPr>
              <a:t>Common problems in drilling include chatter vibrations, drill bit breakage, and work piece damage. </a:t>
            </a:r>
            <a:r>
              <a:rPr lang="en-US" sz="2800" dirty="0">
                <a:solidFill>
                  <a:schemeClr val="accent6">
                    <a:lumMod val="50000"/>
                  </a:schemeClr>
                </a:solidFill>
                <a:latin typeface="Times New Roman" panose="02020603050405020304" pitchFamily="18" charset="0"/>
                <a:ea typeface="Calibri" panose="020F0502020204030204" pitchFamily="34" charset="0"/>
              </a:rPr>
              <a:t>This study seeks to use data from force, vibration, and temperature sensors to minimize chatter, and obtain quality cuts without increasing throughput time. Perspex was chosen for study since it resembles the human bone in properties. </a:t>
            </a:r>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1323567" y="10043344"/>
            <a:ext cx="9775825" cy="2856679"/>
          </a:xfrm>
          <a:prstGeom prst="rect">
            <a:avLst/>
          </a:prstGeom>
        </p:spPr>
        <p:txBody>
          <a:bodyPr wrap="square">
            <a:spAutoFit/>
          </a:bodyPr>
          <a:lstStyle/>
          <a:p>
            <a:pPr algn="just">
              <a:lnSpc>
                <a:spcPct val="150000"/>
              </a:lnSpc>
            </a:pP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sz="2800" b="1" u="sng" dirty="0">
                <a:solidFill>
                  <a:schemeClr val="accent6">
                    <a:lumMod val="50000"/>
                  </a:schemeClr>
                </a:solidFill>
                <a:latin typeface="Times New Roman" panose="02020603050405020304" pitchFamily="18" charset="0"/>
                <a:cs typeface="Times New Roman" panose="02020603050405020304" pitchFamily="18" charset="0"/>
              </a:rPr>
              <a:t>OBJECTIVES</a:t>
            </a: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Condition monitoring when drilling.</a:t>
            </a:r>
          </a:p>
          <a:p>
            <a:pPr marL="457835" indent="-457200" algn="just">
              <a:lnSpc>
                <a:spcPct val="150000"/>
              </a:lnSpc>
              <a:spcBef>
                <a:spcPts val="1000"/>
              </a:spcBef>
              <a:buClr>
                <a:srgbClr val="9BAFB5"/>
              </a:buClr>
              <a:buFont typeface="Wingdings" panose="05000000000000000000" pitchFamily="2" charset="2"/>
              <a:buChar char="Ø"/>
            </a:pPr>
            <a:r>
              <a:rPr lang="en-US" sz="2800" b="0" spc="-1" dirty="0">
                <a:solidFill>
                  <a:schemeClr val="accent6">
                    <a:lumMod val="50000"/>
                  </a:schemeClr>
                </a:solidFill>
                <a:latin typeface="Times New Roman" panose="02020603050405020304" pitchFamily="18" charset="0"/>
                <a:cs typeface="Times New Roman" panose="02020603050405020304" pitchFamily="18" charset="0"/>
              </a:rPr>
              <a:t>Control the operation using </a:t>
            </a:r>
            <a:r>
              <a:rPr lang="en-US" sz="2800" spc="-1" dirty="0">
                <a:solidFill>
                  <a:schemeClr val="accent6">
                    <a:lumMod val="50000"/>
                  </a:schemeClr>
                </a:solidFill>
                <a:latin typeface="Times New Roman" panose="02020603050405020304" pitchFamily="18" charset="0"/>
                <a:cs typeface="Times New Roman" panose="02020603050405020304" pitchFamily="18" charset="0"/>
              </a:rPr>
              <a:t>STM32 Blue Pill</a:t>
            </a:r>
            <a:r>
              <a:rPr lang="en-US" sz="2800" b="0" spc="-1" dirty="0">
                <a:solidFill>
                  <a:schemeClr val="accent6">
                    <a:lumMod val="50000"/>
                  </a:schemeClr>
                </a:solidFill>
                <a:latin typeface="Times New Roman" panose="02020603050405020304" pitchFamily="18" charset="0"/>
                <a:cs typeface="Times New Roman" panose="02020603050405020304" pitchFamily="18" charset="0"/>
              </a:rPr>
              <a:t>.</a:t>
            </a:r>
          </a:p>
          <a:p>
            <a:pPr marL="457835" indent="-457200" algn="just">
              <a:lnSpc>
                <a:spcPct val="150000"/>
              </a:lnSpc>
              <a:spcBef>
                <a:spcPts val="1000"/>
              </a:spcBef>
              <a:buClr>
                <a:srgbClr val="9BAFB5"/>
              </a:buClr>
              <a:buFont typeface="Wingdings" panose="05000000000000000000" pitchFamily="2" charset="2"/>
              <a:buChar char="Ø"/>
            </a:pPr>
            <a:r>
              <a:rPr lang="en-US" sz="2800" spc="-1" dirty="0">
                <a:solidFill>
                  <a:schemeClr val="accent6">
                    <a:lumMod val="50000"/>
                  </a:schemeClr>
                </a:solidFill>
                <a:latin typeface="Times New Roman" panose="02020603050405020304" pitchFamily="18" charset="0"/>
                <a:cs typeface="Times New Roman" panose="02020603050405020304" pitchFamily="18" charset="0"/>
              </a:rPr>
              <a:t>C</a:t>
            </a:r>
            <a:r>
              <a:rPr lang="en-US" sz="2800" b="0" spc="-1" dirty="0">
                <a:solidFill>
                  <a:schemeClr val="accent6">
                    <a:lumMod val="50000"/>
                  </a:schemeClr>
                </a:solidFill>
                <a:latin typeface="Times New Roman" panose="02020603050405020304" pitchFamily="18" charset="0"/>
                <a:cs typeface="Times New Roman" panose="02020603050405020304" pitchFamily="18" charset="0"/>
              </a:rPr>
              <a:t>onduct and validate Finite Element Analysis on </a:t>
            </a:r>
            <a:r>
              <a:rPr lang="en-US" sz="2800" b="0" spc="-1" dirty="0" err="1">
                <a:solidFill>
                  <a:schemeClr val="accent6">
                    <a:lumMod val="50000"/>
                  </a:schemeClr>
                </a:solidFill>
                <a:latin typeface="Times New Roman" panose="02020603050405020304" pitchFamily="18" charset="0"/>
                <a:cs typeface="Times New Roman" panose="02020603050405020304" pitchFamily="18" charset="0"/>
              </a:rPr>
              <a:t>Abaqus</a:t>
            </a:r>
            <a:r>
              <a:rPr lang="en-US" sz="2800" b="0" spc="-1" dirty="0">
                <a:solidFill>
                  <a:schemeClr val="accent6">
                    <a:lumMod val="50000"/>
                  </a:schemeClr>
                </a:solidFill>
                <a:latin typeface="Times New Roman" panose="02020603050405020304" pitchFamily="18" charset="0"/>
                <a:cs typeface="Times New Roman" panose="02020603050405020304" pitchFamily="18" charset="0"/>
              </a:rPr>
              <a:t>.</a:t>
            </a:r>
          </a:p>
        </p:txBody>
      </p:sp>
      <p:sp>
        <p:nvSpPr>
          <p:cNvPr id="21" name="Freeform 68"/>
          <p:cNvSpPr/>
          <p:nvPr/>
        </p:nvSpPr>
        <p:spPr bwMode="auto">
          <a:xfrm flipH="1" flipV="1">
            <a:off x="-3175" y="14472461"/>
            <a:ext cx="21386800" cy="68421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bg1">
              <a:lumMod val="50000"/>
            </a:schemeClr>
          </a:solidFill>
          <a:ln w="9525">
            <a:noFill/>
            <a:round/>
          </a:ln>
        </p:spPr>
        <p:txBody>
          <a:bodyPr lIns="54210" tIns="27105" rIns="54210" bIns="27105"/>
          <a:lstStyle/>
          <a:p>
            <a:endParaRPr lang="ko-KR"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878616" y="14526969"/>
            <a:ext cx="4669420" cy="584775"/>
          </a:xfrm>
          <a:prstGeom prst="rect">
            <a:avLst/>
          </a:prstGeom>
        </p:spPr>
        <p:txBody>
          <a:bodyPr wrap="none">
            <a:spAutoFit/>
          </a:bodyPr>
          <a:lstStyle/>
          <a:p>
            <a:r>
              <a:rPr lang="en-US" sz="3200" b="1" i="1" dirty="0">
                <a:latin typeface="Times New Roman" panose="02020603050405020304" pitchFamily="18" charset="0"/>
                <a:cs typeface="Times New Roman" panose="02020603050405020304" pitchFamily="18" charset="0"/>
              </a:rPr>
              <a:t>EXPERIMENTAL WORK</a:t>
            </a:r>
          </a:p>
        </p:txBody>
      </p:sp>
      <p:sp>
        <p:nvSpPr>
          <p:cNvPr id="23" name="Freeform 71"/>
          <p:cNvSpPr/>
          <p:nvPr/>
        </p:nvSpPr>
        <p:spPr bwMode="auto">
          <a:xfrm>
            <a:off x="0" y="27069690"/>
            <a:ext cx="21386800" cy="68262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bg1">
              <a:lumMod val="50000"/>
            </a:schemeClr>
          </a:solidFill>
          <a:ln w="9525">
            <a:noFill/>
            <a:round/>
          </a:ln>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24" name="TextBox 23"/>
          <p:cNvSpPr txBox="1"/>
          <p:nvPr/>
        </p:nvSpPr>
        <p:spPr>
          <a:xfrm>
            <a:off x="360437" y="27648136"/>
            <a:ext cx="21023188" cy="1500795"/>
          </a:xfrm>
          <a:prstGeom prst="rect">
            <a:avLst/>
          </a:prstGeom>
          <a:noFill/>
        </p:spPr>
        <p:txBody>
          <a:bodyPr wrap="square" rtlCol="0">
            <a:spAutoFit/>
          </a:bodyPr>
          <a:lstStyle/>
          <a:p>
            <a:pPr marL="457200" indent="-457200">
              <a:buFont typeface="Wingdings" panose="05000000000000000000" pitchFamily="2" charset="2"/>
              <a:buChar char="ü"/>
            </a:pPr>
            <a:r>
              <a:rPr lang="en-US" dirty="0">
                <a:solidFill>
                  <a:schemeClr val="accent6">
                    <a:lumMod val="50000"/>
                  </a:schemeClr>
                </a:solidFill>
              </a:rPr>
              <a:t> The condition of the drilling action was monitored using the three sensors; temperature, force, and vibration sensors.</a:t>
            </a:r>
          </a:p>
          <a:p>
            <a:pPr marL="457200" indent="-457200">
              <a:buFont typeface="Wingdings" panose="05000000000000000000" pitchFamily="2" charset="2"/>
              <a:buChar char="ü"/>
            </a:pPr>
            <a:r>
              <a:rPr lang="en-US" dirty="0">
                <a:solidFill>
                  <a:schemeClr val="accent6">
                    <a:lumMod val="50000"/>
                  </a:schemeClr>
                </a:solidFill>
              </a:rPr>
              <a:t>Data was collected and transmitted to an external computer module via Bluetooth.</a:t>
            </a:r>
          </a:p>
          <a:p>
            <a:pPr marL="457200" indent="-457200">
              <a:buFont typeface="Wingdings" panose="05000000000000000000" pitchFamily="2" charset="2"/>
              <a:buChar char="ü"/>
            </a:pPr>
            <a:r>
              <a:rPr lang="en-US" dirty="0">
                <a:solidFill>
                  <a:schemeClr val="accent6">
                    <a:lumMod val="50000"/>
                  </a:schemeClr>
                </a:solidFill>
              </a:rPr>
              <a:t>The data was simulated and analyzed using </a:t>
            </a:r>
            <a:r>
              <a:rPr lang="en-US" dirty="0" err="1">
                <a:solidFill>
                  <a:schemeClr val="accent6">
                    <a:lumMod val="50000"/>
                  </a:schemeClr>
                </a:solidFill>
              </a:rPr>
              <a:t>Matlab</a:t>
            </a:r>
            <a:r>
              <a:rPr lang="en-US" dirty="0">
                <a:solidFill>
                  <a:schemeClr val="accent6">
                    <a:lumMod val="50000"/>
                  </a:schemeClr>
                </a:solidFill>
              </a:rPr>
              <a:t>.</a:t>
            </a:r>
          </a:p>
        </p:txBody>
      </p:sp>
      <p:sp>
        <p:nvSpPr>
          <p:cNvPr id="25" name="Rectangle 24"/>
          <p:cNvSpPr/>
          <p:nvPr/>
        </p:nvSpPr>
        <p:spPr>
          <a:xfrm>
            <a:off x="16862673" y="27098738"/>
            <a:ext cx="2853666" cy="584775"/>
          </a:xfrm>
          <a:prstGeom prst="rect">
            <a:avLst/>
          </a:prstGeom>
        </p:spPr>
        <p:txBody>
          <a:bodyPr wrap="none">
            <a:spAutoFit/>
          </a:bodyPr>
          <a:lstStyle/>
          <a:p>
            <a:r>
              <a:rPr lang="en-US" sz="3200" b="1" i="1" dirty="0">
                <a:latin typeface="Times New Roman" panose="02020603050405020304" pitchFamily="18" charset="0"/>
                <a:cs typeface="Times New Roman" panose="02020603050405020304" pitchFamily="18" charset="0"/>
              </a:rPr>
              <a:t>CONCLUSION</a:t>
            </a:r>
            <a:endParaRPr lang="en-US" dirty="0"/>
          </a:p>
        </p:txBody>
      </p:sp>
      <p:sp>
        <p:nvSpPr>
          <p:cNvPr id="26" name="Freeform 61"/>
          <p:cNvSpPr/>
          <p:nvPr/>
        </p:nvSpPr>
        <p:spPr bwMode="auto">
          <a:xfrm>
            <a:off x="0" y="29170314"/>
            <a:ext cx="21386800" cy="1108076"/>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bg1">
              <a:lumMod val="50000"/>
            </a:schemeClr>
          </a:solidFill>
          <a:ln w="9525">
            <a:noFill/>
            <a:round/>
          </a:ln>
          <a:effectLst>
            <a:prstShdw prst="shdw17" dist="17961" dir="2700000">
              <a:srgbClr val="995C3D"/>
            </a:prstShdw>
          </a:effectLst>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27" name="TextBox 26"/>
          <p:cNvSpPr txBox="1"/>
          <p:nvPr/>
        </p:nvSpPr>
        <p:spPr>
          <a:xfrm>
            <a:off x="360435" y="10032900"/>
            <a:ext cx="9831313" cy="4616648"/>
          </a:xfrm>
          <a:prstGeom prst="rect">
            <a:avLst/>
          </a:prstGeom>
          <a:noFill/>
        </p:spPr>
        <p:txBody>
          <a:bodyPr wrap="square" rtlCol="0">
            <a:spAutoFit/>
          </a:bodyPr>
          <a:lstStyle/>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		</a:t>
            </a:r>
            <a:r>
              <a:rPr lang="en-US" sz="2800" b="1" u="sng" dirty="0">
                <a:solidFill>
                  <a:srgbClr val="002060"/>
                </a:solidFill>
                <a:latin typeface="Times New Roman" panose="02020603050405020304" pitchFamily="18" charset="0"/>
                <a:cs typeface="Times New Roman" panose="02020603050405020304" pitchFamily="18" charset="0"/>
              </a:rPr>
              <a:t>JUSTIFICATION</a:t>
            </a:r>
            <a:r>
              <a:rPr lang="en-US" sz="2800" dirty="0">
                <a:solidFill>
                  <a:srgbClr val="002060"/>
                </a:solidFill>
                <a:latin typeface="Times New Roman" panose="02020603050405020304" pitchFamily="18" charset="0"/>
                <a:cs typeface="Times New Roman" panose="02020603050405020304" pitchFamily="18" charset="0"/>
              </a:rPr>
              <a:t>	</a:t>
            </a:r>
          </a:p>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There has been an increasing demand for acrylic materials such as PMMA, owing to their mechanical and thermal properties. In the medical industry, the drilling of bone is a common procedure in </a:t>
            </a:r>
            <a:r>
              <a:rPr lang="en-US" sz="2800" dirty="0" err="1">
                <a:solidFill>
                  <a:srgbClr val="002060"/>
                </a:solidFill>
                <a:latin typeface="Times New Roman" panose="02020603050405020304" pitchFamily="18" charset="0"/>
                <a:cs typeface="Times New Roman" panose="02020603050405020304" pitchFamily="18" charset="0"/>
              </a:rPr>
              <a:t>orthopaedic</a:t>
            </a:r>
            <a:r>
              <a:rPr lang="en-US" sz="2800" dirty="0">
                <a:solidFill>
                  <a:srgbClr val="002060"/>
                </a:solidFill>
                <a:latin typeface="Times New Roman" panose="02020603050405020304" pitchFamily="18" charset="0"/>
                <a:cs typeface="Times New Roman" panose="02020603050405020304" pitchFamily="18" charset="0"/>
              </a:rPr>
              <a:t> surgery to produce holes for screw insertion to fixate the fracture devices and implants. PMMA is compatible with the human bone which has promoted its use in orthopedic research. </a:t>
            </a:r>
          </a:p>
        </p:txBody>
      </p:sp>
      <p:sp>
        <p:nvSpPr>
          <p:cNvPr id="28" name="Freeform 71"/>
          <p:cNvSpPr/>
          <p:nvPr/>
        </p:nvSpPr>
        <p:spPr bwMode="auto">
          <a:xfrm>
            <a:off x="54747" y="21927470"/>
            <a:ext cx="21386800" cy="68262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bg1">
              <a:lumMod val="50000"/>
            </a:schemeClr>
          </a:solidFill>
          <a:ln w="9525">
            <a:noFill/>
            <a:round/>
          </a:ln>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650" y="22707459"/>
            <a:ext cx="4964973" cy="2991796"/>
          </a:xfrm>
          <a:prstGeom prst="rect">
            <a:avLst/>
          </a:prstGeom>
        </p:spPr>
      </p:pic>
      <p:sp>
        <p:nvSpPr>
          <p:cNvPr id="6" name="Rectangle 5"/>
          <p:cNvSpPr/>
          <p:nvPr/>
        </p:nvSpPr>
        <p:spPr>
          <a:xfrm>
            <a:off x="16862673" y="22123807"/>
            <a:ext cx="1977400" cy="486287"/>
          </a:xfrm>
          <a:prstGeom prst="rect">
            <a:avLst/>
          </a:prstGeom>
        </p:spPr>
        <p:txBody>
          <a:bodyPr wrap="none">
            <a:spAutoFit/>
          </a:bodyPr>
          <a:lstStyle/>
          <a:p>
            <a:pPr algn="ctr" defTabSz="1150620">
              <a:lnSpc>
                <a:spcPct val="80000"/>
              </a:lnSpc>
              <a:spcBef>
                <a:spcPct val="20000"/>
              </a:spcBef>
            </a:pPr>
            <a:r>
              <a:rPr lang="de-DE" altLang="ko-KR" sz="3200" b="1" i="1" dirty="0">
                <a:latin typeface="Times New Roman" panose="02020603050405020304" pitchFamily="18" charset="0"/>
                <a:ea typeface="굴림" charset="-127"/>
                <a:cs typeface="Times New Roman" panose="02020603050405020304" pitchFamily="18" charset="0"/>
              </a:rPr>
              <a:t>RESULTS</a:t>
            </a:r>
            <a:endParaRPr lang="en-US" altLang="ko-KR" sz="3200" b="1" i="1" dirty="0">
              <a:latin typeface="Times New Roman" panose="02020603050405020304" pitchFamily="18" charset="0"/>
              <a:ea typeface="굴림" charset="-127"/>
              <a:cs typeface="Times New Roman" panose="02020603050405020304" pitchFamily="18" charset="0"/>
            </a:endParaRPr>
          </a:p>
        </p:txBody>
      </p:sp>
      <p:sp>
        <p:nvSpPr>
          <p:cNvPr id="31" name="TextBox 30"/>
          <p:cNvSpPr txBox="1"/>
          <p:nvPr/>
        </p:nvSpPr>
        <p:spPr>
          <a:xfrm>
            <a:off x="8148758" y="19264942"/>
            <a:ext cx="3543856" cy="2600199"/>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Feed rate</a:t>
            </a: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Spindle speed</a:t>
            </a:r>
          </a:p>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Drill bit diameter</a:t>
            </a:r>
          </a:p>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Hole Depth</a:t>
            </a:r>
          </a:p>
        </p:txBody>
      </p:sp>
      <p:sp>
        <p:nvSpPr>
          <p:cNvPr id="32" name="TextBox 31"/>
          <p:cNvSpPr txBox="1"/>
          <p:nvPr/>
        </p:nvSpPr>
        <p:spPr>
          <a:xfrm>
            <a:off x="7993730" y="18904741"/>
            <a:ext cx="2754417" cy="523220"/>
          </a:xfrm>
          <a:prstGeom prst="rect">
            <a:avLst/>
          </a:prstGeom>
          <a:noFill/>
        </p:spPr>
        <p:txBody>
          <a:bodyPr wrap="square" rtlCol="0">
            <a:spAutoFit/>
          </a:bodyPr>
          <a:lstStyle/>
          <a:p>
            <a:r>
              <a:rPr lang="en-US" sz="2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VARIABLES</a:t>
            </a:r>
            <a:endParaRPr lang="en-US" sz="28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392400" y="15353012"/>
            <a:ext cx="5219700" cy="1031308"/>
          </a:xfrm>
          <a:prstGeom prst="rect">
            <a:avLst/>
          </a:prstGeom>
          <a:noFill/>
        </p:spPr>
        <p:txBody>
          <a:bodyPr wrap="square" rtlCol="0">
            <a:spAutoFit/>
          </a:bodyPr>
          <a:lstStyle/>
          <a:p>
            <a:r>
              <a:rPr lang="en-US" dirty="0"/>
              <a:t>Fabricated Drill Set Up</a:t>
            </a:r>
          </a:p>
          <a:p>
            <a:endParaRPr lang="en-US" dirty="0"/>
          </a:p>
        </p:txBody>
      </p:sp>
      <p:sp>
        <p:nvSpPr>
          <p:cNvPr id="18" name="TextBox 17"/>
          <p:cNvSpPr txBox="1"/>
          <p:nvPr/>
        </p:nvSpPr>
        <p:spPr>
          <a:xfrm>
            <a:off x="666478" y="25689062"/>
            <a:ext cx="5772150" cy="954107"/>
          </a:xfrm>
          <a:prstGeom prst="rect">
            <a:avLst/>
          </a:prstGeom>
          <a:noFill/>
        </p:spPr>
        <p:txBody>
          <a:bodyPr wrap="square" rtlCol="0">
            <a:spAutoFit/>
          </a:bodyPr>
          <a:lstStyle/>
          <a:p>
            <a:r>
              <a:rPr lang="en-US" sz="2800" dirty="0"/>
              <a:t>Analysis of PMMA when subjected to a load</a:t>
            </a:r>
          </a:p>
        </p:txBody>
      </p:sp>
      <p:sp>
        <p:nvSpPr>
          <p:cNvPr id="34" name="TextBox 33"/>
          <p:cNvSpPr txBox="1"/>
          <p:nvPr/>
        </p:nvSpPr>
        <p:spPr>
          <a:xfrm>
            <a:off x="7178989" y="25749565"/>
            <a:ext cx="5364211" cy="954107"/>
          </a:xfrm>
          <a:prstGeom prst="rect">
            <a:avLst/>
          </a:prstGeom>
          <a:noFill/>
        </p:spPr>
        <p:txBody>
          <a:bodyPr wrap="square" rtlCol="0">
            <a:spAutoFit/>
          </a:bodyPr>
          <a:lstStyle/>
          <a:p>
            <a:r>
              <a:rPr lang="en-US" sz="2800" dirty="0"/>
              <a:t>Temperature evolution upon drilling</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37" y="22774799"/>
            <a:ext cx="6019759" cy="2876891"/>
          </a:xfrm>
          <a:prstGeom prst="rect">
            <a:avLst/>
          </a:prstGeom>
        </p:spPr>
      </p:pic>
      <p:pic>
        <p:nvPicPr>
          <p:cNvPr id="10" name="Picture 9">
            <a:extLst>
              <a:ext uri="{FF2B5EF4-FFF2-40B4-BE49-F238E27FC236}">
                <a16:creationId xmlns:a16="http://schemas.microsoft.com/office/drawing/2014/main" id="{58682C19-DA80-21B2-CE31-11C4C2941EB8}"/>
              </a:ext>
            </a:extLst>
          </p:cNvPr>
          <p:cNvPicPr>
            <a:picLocks noChangeAspect="1"/>
          </p:cNvPicPr>
          <p:nvPr/>
        </p:nvPicPr>
        <p:blipFill>
          <a:blip r:embed="rId4"/>
          <a:stretch>
            <a:fillRect/>
          </a:stretch>
        </p:blipFill>
        <p:spPr>
          <a:xfrm>
            <a:off x="6594929" y="15476682"/>
            <a:ext cx="8633302" cy="3453321"/>
          </a:xfrm>
          <a:prstGeom prst="rect">
            <a:avLst/>
          </a:prstGeom>
        </p:spPr>
      </p:pic>
      <p:sp>
        <p:nvSpPr>
          <p:cNvPr id="29" name="TextBox 28">
            <a:extLst>
              <a:ext uri="{FF2B5EF4-FFF2-40B4-BE49-F238E27FC236}">
                <a16:creationId xmlns:a16="http://schemas.microsoft.com/office/drawing/2014/main" id="{2BFCE176-D094-68E3-6538-D34335DF360C}"/>
              </a:ext>
            </a:extLst>
          </p:cNvPr>
          <p:cNvSpPr txBox="1"/>
          <p:nvPr/>
        </p:nvSpPr>
        <p:spPr>
          <a:xfrm>
            <a:off x="12087080" y="25930644"/>
            <a:ext cx="3706015" cy="1815882"/>
          </a:xfrm>
          <a:prstGeom prst="rect">
            <a:avLst/>
          </a:prstGeom>
          <a:noFill/>
        </p:spPr>
        <p:txBody>
          <a:bodyPr wrap="square" rtlCol="0">
            <a:sp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Graph of vibration (Wb/m</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2800" dirty="0">
                <a:effectLst/>
                <a:latin typeface="Calibri" panose="020F0502020204030204" pitchFamily="34" charset="0"/>
                <a:ea typeface="Calibri" panose="020F0502020204030204" pitchFamily="34" charset="0"/>
                <a:cs typeface="Times New Roman" panose="02020603050405020304" pitchFamily="18" charset="0"/>
              </a:rPr>
              <a:t>) against time (seconds)</a:t>
            </a:r>
            <a:endParaRPr lang="en-KE"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2800" dirty="0"/>
          </a:p>
        </p:txBody>
      </p:sp>
      <p:sp>
        <p:nvSpPr>
          <p:cNvPr id="41" name="TextBox 40">
            <a:extLst>
              <a:ext uri="{FF2B5EF4-FFF2-40B4-BE49-F238E27FC236}">
                <a16:creationId xmlns:a16="http://schemas.microsoft.com/office/drawing/2014/main" id="{05DD3E68-8A44-D83B-5B45-C227D5F4DC07}"/>
              </a:ext>
            </a:extLst>
          </p:cNvPr>
          <p:cNvSpPr txBox="1"/>
          <p:nvPr/>
        </p:nvSpPr>
        <p:spPr>
          <a:xfrm>
            <a:off x="16292073" y="25930644"/>
            <a:ext cx="4807319" cy="1384995"/>
          </a:xfrm>
          <a:prstGeom prst="rect">
            <a:avLst/>
          </a:prstGeom>
          <a:noFill/>
        </p:spPr>
        <p:txBody>
          <a:bodyPr wrap="square" rtlCol="0">
            <a:sp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Graph of Temperature (Degrees Celsius) against Time (seconds)</a:t>
            </a:r>
            <a:endParaRPr lang="en-KE"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2800" dirty="0"/>
          </a:p>
        </p:txBody>
      </p:sp>
      <p:graphicFrame>
        <p:nvGraphicFramePr>
          <p:cNvPr id="38" name="Diagram 37">
            <a:extLst>
              <a:ext uri="{FF2B5EF4-FFF2-40B4-BE49-F238E27FC236}">
                <a16:creationId xmlns:a16="http://schemas.microsoft.com/office/drawing/2014/main" id="{CC0EB4EE-5EE7-CE47-8C0C-8E764B884C28}"/>
              </a:ext>
            </a:extLst>
          </p:cNvPr>
          <p:cNvGraphicFramePr/>
          <p:nvPr>
            <p:extLst>
              <p:ext uri="{D42A27DB-BD31-4B8C-83A1-F6EECF244321}">
                <p14:modId xmlns:p14="http://schemas.microsoft.com/office/powerpoint/2010/main" val="4109052299"/>
              </p:ext>
            </p:extLst>
          </p:nvPr>
        </p:nvGraphicFramePr>
        <p:xfrm>
          <a:off x="359779" y="15137606"/>
          <a:ext cx="5569966" cy="6986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0" name="Picture 39">
            <a:extLst>
              <a:ext uri="{FF2B5EF4-FFF2-40B4-BE49-F238E27FC236}">
                <a16:creationId xmlns:a16="http://schemas.microsoft.com/office/drawing/2014/main" id="{A12D05FE-3EFB-7D9E-C2EB-467A4C6EFF3A}"/>
              </a:ext>
            </a:extLst>
          </p:cNvPr>
          <p:cNvPicPr>
            <a:picLocks noChangeAspect="1"/>
          </p:cNvPicPr>
          <p:nvPr/>
        </p:nvPicPr>
        <p:blipFill rotWithShape="1">
          <a:blip r:embed="rId10">
            <a:extLst>
              <a:ext uri="{28A0092B-C50C-407E-A947-70E740481C1C}">
                <a14:useLocalDpi xmlns:a14="http://schemas.microsoft.com/office/drawing/2010/main" val="0"/>
              </a:ext>
            </a:extLst>
          </a:blip>
          <a:srcRect l="7517" r="16984"/>
          <a:stretch/>
        </p:blipFill>
        <p:spPr>
          <a:xfrm>
            <a:off x="15637085" y="15855651"/>
            <a:ext cx="4730330" cy="4441061"/>
          </a:xfrm>
          <a:prstGeom prst="rect">
            <a:avLst/>
          </a:prstGeom>
        </p:spPr>
      </p:pic>
      <p:pic>
        <p:nvPicPr>
          <p:cNvPr id="42" name="Picture 41">
            <a:extLst>
              <a:ext uri="{FF2B5EF4-FFF2-40B4-BE49-F238E27FC236}">
                <a16:creationId xmlns:a16="http://schemas.microsoft.com/office/drawing/2014/main" id="{34BE3463-F97B-A976-4267-B066AEB370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976917" y="22610094"/>
            <a:ext cx="4315156" cy="3451023"/>
          </a:xfrm>
          <a:prstGeom prst="rect">
            <a:avLst/>
          </a:prstGeom>
        </p:spPr>
      </p:pic>
      <p:pic>
        <p:nvPicPr>
          <p:cNvPr id="43" name="Picture 42">
            <a:extLst>
              <a:ext uri="{FF2B5EF4-FFF2-40B4-BE49-F238E27FC236}">
                <a16:creationId xmlns:a16="http://schemas.microsoft.com/office/drawing/2014/main" id="{03C47A41-D469-E350-3225-32C4D81F0C1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251680" y="22806431"/>
            <a:ext cx="3891937" cy="3254686"/>
          </a:xfrm>
          <a:prstGeom prst="rect">
            <a:avLst/>
          </a:prstGeom>
        </p:spPr>
      </p:pic>
      <p:sp>
        <p:nvSpPr>
          <p:cNvPr id="3" name="TextBox 2">
            <a:extLst>
              <a:ext uri="{FF2B5EF4-FFF2-40B4-BE49-F238E27FC236}">
                <a16:creationId xmlns:a16="http://schemas.microsoft.com/office/drawing/2014/main" id="{60BE1B0D-1D11-1CA6-07B1-89E4EA0A522D}"/>
              </a:ext>
            </a:extLst>
          </p:cNvPr>
          <p:cNvSpPr txBox="1"/>
          <p:nvPr/>
        </p:nvSpPr>
        <p:spPr>
          <a:xfrm>
            <a:off x="16862672" y="1846028"/>
            <a:ext cx="4487514" cy="561820"/>
          </a:xfrm>
          <a:prstGeom prst="rect">
            <a:avLst/>
          </a:prstGeom>
          <a:noFill/>
        </p:spPr>
        <p:txBody>
          <a:bodyPr wrap="square" rtlCol="0">
            <a:spAutoFit/>
          </a:bodyPr>
          <a:lstStyle/>
          <a:p>
            <a:r>
              <a:rPr lang="en-US" dirty="0"/>
              <a:t> September 2022</a:t>
            </a:r>
            <a:endParaRPr lang="en-KE" dirty="0"/>
          </a:p>
        </p:txBody>
      </p:sp>
      <p:sp>
        <p:nvSpPr>
          <p:cNvPr id="4" name="TextBox 3">
            <a:extLst>
              <a:ext uri="{FF2B5EF4-FFF2-40B4-BE49-F238E27FC236}">
                <a16:creationId xmlns:a16="http://schemas.microsoft.com/office/drawing/2014/main" id="{3939A1DF-4E87-22DE-F8A0-FF293F8038E1}"/>
              </a:ext>
            </a:extLst>
          </p:cNvPr>
          <p:cNvSpPr txBox="1"/>
          <p:nvPr/>
        </p:nvSpPr>
        <p:spPr>
          <a:xfrm>
            <a:off x="7812912" y="14927352"/>
            <a:ext cx="5219700" cy="561820"/>
          </a:xfrm>
          <a:prstGeom prst="rect">
            <a:avLst/>
          </a:prstGeom>
          <a:noFill/>
        </p:spPr>
        <p:txBody>
          <a:bodyPr wrap="square" rtlCol="0">
            <a:spAutoFit/>
          </a:bodyPr>
          <a:lstStyle/>
          <a:p>
            <a:r>
              <a:rPr lang="en-US" dirty="0"/>
              <a:t>Sample Sensor Data</a:t>
            </a:r>
            <a:endParaRPr lang="en-KE" dirty="0"/>
          </a:p>
        </p:txBody>
      </p:sp>
    </p:spTree>
    <p:extLst>
      <p:ext uri="{BB962C8B-B14F-4D97-AF65-F5344CB8AC3E}">
        <p14:creationId xmlns:p14="http://schemas.microsoft.com/office/powerpoint/2010/main" val="1548056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391</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Trebuchet MS</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25</cp:revision>
  <dcterms:created xsi:type="dcterms:W3CDTF">2022-07-18T10:16:24Z</dcterms:created>
  <dcterms:modified xsi:type="dcterms:W3CDTF">2022-10-10T05:02:41Z</dcterms:modified>
</cp:coreProperties>
</file>