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383625" cy="30275213"/>
  <p:notesSz cx="6858000" cy="9144000"/>
  <p:defaultTextStyle>
    <a:defPPr>
      <a:defRPr lang="en-US"/>
    </a:defPPr>
    <a:lvl1pPr marL="0" algn="l" defTabSz="1549725" rtl="0" eaLnBrk="1" latinLnBrk="0" hangingPunct="1">
      <a:defRPr sz="3051" kern="1200">
        <a:solidFill>
          <a:schemeClr val="tx1"/>
        </a:solidFill>
        <a:latin typeface="+mn-lt"/>
        <a:ea typeface="+mn-ea"/>
        <a:cs typeface="+mn-cs"/>
      </a:defRPr>
    </a:lvl1pPr>
    <a:lvl2pPr marL="774863" algn="l" defTabSz="1549725" rtl="0" eaLnBrk="1" latinLnBrk="0" hangingPunct="1">
      <a:defRPr sz="3051" kern="1200">
        <a:solidFill>
          <a:schemeClr val="tx1"/>
        </a:solidFill>
        <a:latin typeface="+mn-lt"/>
        <a:ea typeface="+mn-ea"/>
        <a:cs typeface="+mn-cs"/>
      </a:defRPr>
    </a:lvl2pPr>
    <a:lvl3pPr marL="1549725" algn="l" defTabSz="1549725" rtl="0" eaLnBrk="1" latinLnBrk="0" hangingPunct="1">
      <a:defRPr sz="3051" kern="1200">
        <a:solidFill>
          <a:schemeClr val="tx1"/>
        </a:solidFill>
        <a:latin typeface="+mn-lt"/>
        <a:ea typeface="+mn-ea"/>
        <a:cs typeface="+mn-cs"/>
      </a:defRPr>
    </a:lvl3pPr>
    <a:lvl4pPr marL="2324588" algn="l" defTabSz="1549725" rtl="0" eaLnBrk="1" latinLnBrk="0" hangingPunct="1">
      <a:defRPr sz="3051" kern="1200">
        <a:solidFill>
          <a:schemeClr val="tx1"/>
        </a:solidFill>
        <a:latin typeface="+mn-lt"/>
        <a:ea typeface="+mn-ea"/>
        <a:cs typeface="+mn-cs"/>
      </a:defRPr>
    </a:lvl4pPr>
    <a:lvl5pPr marL="3099450" algn="l" defTabSz="1549725" rtl="0" eaLnBrk="1" latinLnBrk="0" hangingPunct="1">
      <a:defRPr sz="3051" kern="1200">
        <a:solidFill>
          <a:schemeClr val="tx1"/>
        </a:solidFill>
        <a:latin typeface="+mn-lt"/>
        <a:ea typeface="+mn-ea"/>
        <a:cs typeface="+mn-cs"/>
      </a:defRPr>
    </a:lvl5pPr>
    <a:lvl6pPr marL="3874313" algn="l" defTabSz="1549725" rtl="0" eaLnBrk="1" latinLnBrk="0" hangingPunct="1">
      <a:defRPr sz="3051" kern="1200">
        <a:solidFill>
          <a:schemeClr val="tx1"/>
        </a:solidFill>
        <a:latin typeface="+mn-lt"/>
        <a:ea typeface="+mn-ea"/>
        <a:cs typeface="+mn-cs"/>
      </a:defRPr>
    </a:lvl6pPr>
    <a:lvl7pPr marL="4649175" algn="l" defTabSz="1549725" rtl="0" eaLnBrk="1" latinLnBrk="0" hangingPunct="1">
      <a:defRPr sz="3051" kern="1200">
        <a:solidFill>
          <a:schemeClr val="tx1"/>
        </a:solidFill>
        <a:latin typeface="+mn-lt"/>
        <a:ea typeface="+mn-ea"/>
        <a:cs typeface="+mn-cs"/>
      </a:defRPr>
    </a:lvl7pPr>
    <a:lvl8pPr marL="5424038" algn="l" defTabSz="1549725" rtl="0" eaLnBrk="1" latinLnBrk="0" hangingPunct="1">
      <a:defRPr sz="3051" kern="1200">
        <a:solidFill>
          <a:schemeClr val="tx1"/>
        </a:solidFill>
        <a:latin typeface="+mn-lt"/>
        <a:ea typeface="+mn-ea"/>
        <a:cs typeface="+mn-cs"/>
      </a:defRPr>
    </a:lvl8pPr>
    <a:lvl9pPr marL="6198900" algn="l" defTabSz="1549725" rtl="0" eaLnBrk="1" latinLnBrk="0" hangingPunct="1">
      <a:defRPr sz="30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p:scale>
          <a:sx n="41" d="100"/>
          <a:sy n="41" d="100"/>
        </p:scale>
        <p:origin x="-4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20">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831344A-29BE-4847-AA42-78D871D3AC02}" type="doc">
      <dgm:prSet loTypeId="urn:microsoft.com/office/officeart/2005/8/layout/vProcess5" loCatId="process" qsTypeId="urn:microsoft.com/office/officeart/2005/8/quickstyle/simple1#20" qsCatId="simple" csTypeId="urn:microsoft.com/office/officeart/2005/8/colors/accent0_1#20" csCatId="mainScheme" phldr="1"/>
      <dgm:spPr/>
      <dgm:t>
        <a:bodyPr/>
        <a:lstStyle/>
        <a:p>
          <a:endParaRPr lang="en-US"/>
        </a:p>
      </dgm:t>
    </dgm:pt>
    <dgm:pt modelId="{3B7EEA81-9632-4935-842D-04F6EFEAA809}">
      <dgm:prSet phldrT="[Text]" custT="1"/>
      <dgm:spPr/>
      <dgm:t>
        <a:bodyPr/>
        <a:lstStyle/>
        <a:p>
          <a:r>
            <a:rPr lang="en-US" sz="2400" b="1" dirty="0">
              <a:latin typeface="Times New Roman" panose="02020603050405020304" pitchFamily="18" charset="0"/>
              <a:cs typeface="Times New Roman" panose="02020603050405020304" pitchFamily="18" charset="0"/>
            </a:rPr>
            <a:t>Determination of drilling control parameters</a:t>
          </a:r>
        </a:p>
      </dgm:t>
    </dgm:pt>
    <dgm:pt modelId="{78FA1AE8-99EA-4132-BF76-A55B5BE1066A}" type="parTrans" cxnId="{1BF390F7-F45E-4F75-B1D5-45F88946D4AD}">
      <dgm:prSet/>
      <dgm:spPr/>
      <dgm:t>
        <a:bodyPr/>
        <a:lstStyle/>
        <a:p>
          <a:endParaRPr lang="en-US"/>
        </a:p>
      </dgm:t>
    </dgm:pt>
    <dgm:pt modelId="{632617C9-CAF7-44EC-856A-8FA3E999C834}" type="sibTrans" cxnId="{1BF390F7-F45E-4F75-B1D5-45F88946D4AD}">
      <dgm:prSet custT="1"/>
      <dgm:spPr/>
      <dgm:t>
        <a:bodyPr/>
        <a:lstStyle/>
        <a:p>
          <a:endParaRPr lang="en-US" sz="2400" b="1"/>
        </a:p>
      </dgm:t>
    </dgm:pt>
    <dgm:pt modelId="{55669F7C-1BDF-432D-A34D-FA6C99F45721}">
      <dgm:prSet phldrT="[Text]" custT="1"/>
      <dgm:spPr/>
      <dgm:t>
        <a:bodyPr/>
        <a:lstStyle/>
        <a:p>
          <a:r>
            <a:rPr lang="en-US" sz="2400" b="1" dirty="0">
              <a:latin typeface="Times New Roman" panose="02020603050405020304" pitchFamily="18" charset="0"/>
              <a:cs typeface="Times New Roman" panose="02020603050405020304" pitchFamily="18" charset="0"/>
            </a:rPr>
            <a:t>Upload the program to the microcontroller</a:t>
          </a:r>
        </a:p>
      </dgm:t>
    </dgm:pt>
    <dgm:pt modelId="{9E6FEC84-7D08-4081-91F1-0B535C99EF47}" type="parTrans" cxnId="{D1359E6A-19E1-416E-9CC5-62CF6CE4168E}">
      <dgm:prSet/>
      <dgm:spPr/>
      <dgm:t>
        <a:bodyPr/>
        <a:lstStyle/>
        <a:p>
          <a:endParaRPr lang="en-US"/>
        </a:p>
      </dgm:t>
    </dgm:pt>
    <dgm:pt modelId="{04692E6E-6331-45CB-9803-CDA3B7DECA40}" type="sibTrans" cxnId="{D1359E6A-19E1-416E-9CC5-62CF6CE4168E}">
      <dgm:prSet custT="1"/>
      <dgm:spPr/>
      <dgm:t>
        <a:bodyPr/>
        <a:lstStyle/>
        <a:p>
          <a:endParaRPr lang="en-US" sz="2400" b="1"/>
        </a:p>
      </dgm:t>
    </dgm:pt>
    <dgm:pt modelId="{BE3101A1-4FFA-4893-AB4A-0497E49E7E15}">
      <dgm:prSet phldrT="[Text]" custT="1"/>
      <dgm:spPr/>
      <dgm:t>
        <a:bodyPr/>
        <a:lstStyle/>
        <a:p>
          <a:r>
            <a:rPr lang="en-US" sz="2400" b="1" dirty="0">
              <a:latin typeface="Times New Roman" panose="02020603050405020304" pitchFamily="18" charset="0"/>
              <a:cs typeface="Times New Roman" panose="02020603050405020304" pitchFamily="18" charset="0"/>
            </a:rPr>
            <a:t>Run the experiment</a:t>
          </a:r>
        </a:p>
      </dgm:t>
    </dgm:pt>
    <dgm:pt modelId="{5A08C46C-FD6D-4D9B-BAC8-68D35053E15C}" type="parTrans" cxnId="{F82D9C27-3230-40CE-8E06-29BD6F280224}">
      <dgm:prSet/>
      <dgm:spPr/>
      <dgm:t>
        <a:bodyPr/>
        <a:lstStyle/>
        <a:p>
          <a:endParaRPr lang="en-US"/>
        </a:p>
      </dgm:t>
    </dgm:pt>
    <dgm:pt modelId="{1D61E230-9203-431E-AF63-D88425FE03DD}" type="sibTrans" cxnId="{F82D9C27-3230-40CE-8E06-29BD6F280224}">
      <dgm:prSet custT="1"/>
      <dgm:spPr/>
      <dgm:t>
        <a:bodyPr/>
        <a:lstStyle/>
        <a:p>
          <a:endParaRPr lang="en-US" sz="2400" b="1"/>
        </a:p>
      </dgm:t>
    </dgm:pt>
    <dgm:pt modelId="{14C8EE80-FA68-436D-A1A9-57AF3013F4D2}">
      <dgm:prSet phldrT="[Text]" custT="1"/>
      <dgm:spPr/>
      <dgm:t>
        <a:bodyPr/>
        <a:lstStyle/>
        <a:p>
          <a:r>
            <a:rPr lang="en-US" sz="2400" b="1" dirty="0">
              <a:latin typeface="Times New Roman" panose="02020603050405020304" pitchFamily="18" charset="0"/>
              <a:cs typeface="Times New Roman" panose="02020603050405020304" pitchFamily="18" charset="0"/>
            </a:rPr>
            <a:t>Results and Data Collection</a:t>
          </a:r>
        </a:p>
      </dgm:t>
    </dgm:pt>
    <dgm:pt modelId="{4EBC0F8F-0D45-4156-885B-970BB14B192F}" type="parTrans" cxnId="{BB041064-0CB7-429A-ADDC-E4243AB8F39B}">
      <dgm:prSet/>
      <dgm:spPr/>
      <dgm:t>
        <a:bodyPr/>
        <a:lstStyle/>
        <a:p>
          <a:endParaRPr lang="en-US"/>
        </a:p>
      </dgm:t>
    </dgm:pt>
    <dgm:pt modelId="{A27BDBDA-A0E9-41B5-9654-2E778857D6BE}" type="sibTrans" cxnId="{BB041064-0CB7-429A-ADDC-E4243AB8F39B}">
      <dgm:prSet custT="1"/>
      <dgm:spPr/>
      <dgm:t>
        <a:bodyPr/>
        <a:lstStyle/>
        <a:p>
          <a:endParaRPr lang="en-US" sz="2400" b="1"/>
        </a:p>
      </dgm:t>
    </dgm:pt>
    <dgm:pt modelId="{60FB9790-AE2D-4201-B2A5-2E7101699D8A}">
      <dgm:prSet phldrT="[Text]" custT="1"/>
      <dgm:spPr/>
      <dgm:t>
        <a:bodyPr/>
        <a:lstStyle/>
        <a:p>
          <a:r>
            <a:rPr lang="en-US" sz="2400" b="1" dirty="0">
              <a:latin typeface="Times New Roman" panose="02020603050405020304" pitchFamily="18" charset="0"/>
              <a:cs typeface="Times New Roman" panose="02020603050405020304" pitchFamily="18" charset="0"/>
            </a:rPr>
            <a:t>Evaluation and analysis</a:t>
          </a:r>
        </a:p>
      </dgm:t>
    </dgm:pt>
    <dgm:pt modelId="{EC35D2B8-0BAF-4A04-A99D-DFF3F340B7F1}" type="parTrans" cxnId="{55B92C9B-5B8F-4242-884D-F709449BF98A}">
      <dgm:prSet/>
      <dgm:spPr/>
      <dgm:t>
        <a:bodyPr/>
        <a:lstStyle/>
        <a:p>
          <a:endParaRPr lang="en-US"/>
        </a:p>
      </dgm:t>
    </dgm:pt>
    <dgm:pt modelId="{D4439A9B-A925-421A-A87C-1249855CFE2D}" type="sibTrans" cxnId="{55B92C9B-5B8F-4242-884D-F709449BF98A}">
      <dgm:prSet/>
      <dgm:spPr/>
      <dgm:t>
        <a:bodyPr/>
        <a:lstStyle/>
        <a:p>
          <a:endParaRPr lang="en-US"/>
        </a:p>
      </dgm:t>
    </dgm:pt>
    <dgm:pt modelId="{36509CFC-3438-4199-B17B-87BC357A309A}" type="pres">
      <dgm:prSet presAssocID="{D831344A-29BE-4847-AA42-78D871D3AC02}" presName="outerComposite" presStyleCnt="0">
        <dgm:presLayoutVars>
          <dgm:chMax val="5"/>
          <dgm:dir/>
          <dgm:resizeHandles val="exact"/>
        </dgm:presLayoutVars>
      </dgm:prSet>
      <dgm:spPr/>
    </dgm:pt>
    <dgm:pt modelId="{0CCE4F69-6A21-44BF-A13E-5F9B588F7272}" type="pres">
      <dgm:prSet presAssocID="{D831344A-29BE-4847-AA42-78D871D3AC02}" presName="dummyMaxCanvas" presStyleCnt="0">
        <dgm:presLayoutVars/>
      </dgm:prSet>
      <dgm:spPr/>
    </dgm:pt>
    <dgm:pt modelId="{8DB0747D-16AF-4E38-8EF2-8C7EB7A052AA}" type="pres">
      <dgm:prSet presAssocID="{D831344A-29BE-4847-AA42-78D871D3AC02}" presName="FiveNodes_1" presStyleLbl="node1" presStyleIdx="0" presStyleCnt="5" custScaleX="129870" custLinFactNeighborX="705" custLinFactNeighborY="0">
        <dgm:presLayoutVars>
          <dgm:bulletEnabled val="1"/>
        </dgm:presLayoutVars>
      </dgm:prSet>
      <dgm:spPr/>
    </dgm:pt>
    <dgm:pt modelId="{5E20BEC5-F00E-4DB5-8B27-F59078F3487E}" type="pres">
      <dgm:prSet presAssocID="{D831344A-29BE-4847-AA42-78D871D3AC02}" presName="FiveNodes_2" presStyleLbl="node1" presStyleIdx="1" presStyleCnt="5">
        <dgm:presLayoutVars>
          <dgm:bulletEnabled val="1"/>
        </dgm:presLayoutVars>
      </dgm:prSet>
      <dgm:spPr/>
    </dgm:pt>
    <dgm:pt modelId="{E835C620-3680-4C62-AC89-382796650032}" type="pres">
      <dgm:prSet presAssocID="{D831344A-29BE-4847-AA42-78D871D3AC02}" presName="FiveNodes_3" presStyleLbl="node1" presStyleIdx="2" presStyleCnt="5">
        <dgm:presLayoutVars>
          <dgm:bulletEnabled val="1"/>
        </dgm:presLayoutVars>
      </dgm:prSet>
      <dgm:spPr/>
    </dgm:pt>
    <dgm:pt modelId="{4C26966D-85CC-4B1B-8144-6F1480429B7F}" type="pres">
      <dgm:prSet presAssocID="{D831344A-29BE-4847-AA42-78D871D3AC02}" presName="FiveNodes_4" presStyleLbl="node1" presStyleIdx="3" presStyleCnt="5">
        <dgm:presLayoutVars>
          <dgm:bulletEnabled val="1"/>
        </dgm:presLayoutVars>
      </dgm:prSet>
      <dgm:spPr/>
    </dgm:pt>
    <dgm:pt modelId="{BA195BBA-54CE-4F75-A436-BE7ED8456C19}" type="pres">
      <dgm:prSet presAssocID="{D831344A-29BE-4847-AA42-78D871D3AC02}" presName="FiveNodes_5" presStyleLbl="node1" presStyleIdx="4" presStyleCnt="5">
        <dgm:presLayoutVars>
          <dgm:bulletEnabled val="1"/>
        </dgm:presLayoutVars>
      </dgm:prSet>
      <dgm:spPr/>
    </dgm:pt>
    <dgm:pt modelId="{84C54F3E-FDB7-4AF2-A31A-879D7B92211F}" type="pres">
      <dgm:prSet presAssocID="{D831344A-29BE-4847-AA42-78D871D3AC02}" presName="FiveConn_1-2" presStyleLbl="fgAccFollowNode1" presStyleIdx="0" presStyleCnt="4">
        <dgm:presLayoutVars>
          <dgm:bulletEnabled val="1"/>
        </dgm:presLayoutVars>
      </dgm:prSet>
      <dgm:spPr/>
    </dgm:pt>
    <dgm:pt modelId="{892E87C0-0F67-4883-9DA5-9631C9733064}" type="pres">
      <dgm:prSet presAssocID="{D831344A-29BE-4847-AA42-78D871D3AC02}" presName="FiveConn_2-3" presStyleLbl="fgAccFollowNode1" presStyleIdx="1" presStyleCnt="4">
        <dgm:presLayoutVars>
          <dgm:bulletEnabled val="1"/>
        </dgm:presLayoutVars>
      </dgm:prSet>
      <dgm:spPr/>
    </dgm:pt>
    <dgm:pt modelId="{41CBE1F9-1ED8-4A8C-9E1E-1FD94C9FDCA2}" type="pres">
      <dgm:prSet presAssocID="{D831344A-29BE-4847-AA42-78D871D3AC02}" presName="FiveConn_3-4" presStyleLbl="fgAccFollowNode1" presStyleIdx="2" presStyleCnt="4">
        <dgm:presLayoutVars>
          <dgm:bulletEnabled val="1"/>
        </dgm:presLayoutVars>
      </dgm:prSet>
      <dgm:spPr/>
    </dgm:pt>
    <dgm:pt modelId="{D3074F84-304F-4DD3-9598-AA1F0FC2EB4A}" type="pres">
      <dgm:prSet presAssocID="{D831344A-29BE-4847-AA42-78D871D3AC02}" presName="FiveConn_4-5" presStyleLbl="fgAccFollowNode1" presStyleIdx="3" presStyleCnt="4">
        <dgm:presLayoutVars>
          <dgm:bulletEnabled val="1"/>
        </dgm:presLayoutVars>
      </dgm:prSet>
      <dgm:spPr/>
    </dgm:pt>
    <dgm:pt modelId="{A89CACD6-1431-4208-A5F6-BD6C6F6A32C9}" type="pres">
      <dgm:prSet presAssocID="{D831344A-29BE-4847-AA42-78D871D3AC02}" presName="FiveNodes_1_text" presStyleLbl="node1" presStyleIdx="4" presStyleCnt="5">
        <dgm:presLayoutVars>
          <dgm:bulletEnabled val="1"/>
        </dgm:presLayoutVars>
      </dgm:prSet>
      <dgm:spPr/>
    </dgm:pt>
    <dgm:pt modelId="{A754F488-B4A7-4D28-9292-B7CF51F95483}" type="pres">
      <dgm:prSet presAssocID="{D831344A-29BE-4847-AA42-78D871D3AC02}" presName="FiveNodes_2_text" presStyleLbl="node1" presStyleIdx="4" presStyleCnt="5">
        <dgm:presLayoutVars>
          <dgm:bulletEnabled val="1"/>
        </dgm:presLayoutVars>
      </dgm:prSet>
      <dgm:spPr/>
    </dgm:pt>
    <dgm:pt modelId="{3429851C-C4EA-4138-B46D-17B846D4A0FB}" type="pres">
      <dgm:prSet presAssocID="{D831344A-29BE-4847-AA42-78D871D3AC02}" presName="FiveNodes_3_text" presStyleLbl="node1" presStyleIdx="4" presStyleCnt="5">
        <dgm:presLayoutVars>
          <dgm:bulletEnabled val="1"/>
        </dgm:presLayoutVars>
      </dgm:prSet>
      <dgm:spPr/>
    </dgm:pt>
    <dgm:pt modelId="{C6FF2AB4-A52F-4729-A7B1-DD61FF0252BF}" type="pres">
      <dgm:prSet presAssocID="{D831344A-29BE-4847-AA42-78D871D3AC02}" presName="FiveNodes_4_text" presStyleLbl="node1" presStyleIdx="4" presStyleCnt="5">
        <dgm:presLayoutVars>
          <dgm:bulletEnabled val="1"/>
        </dgm:presLayoutVars>
      </dgm:prSet>
      <dgm:spPr/>
    </dgm:pt>
    <dgm:pt modelId="{CB82FC8D-FEFA-4417-90C1-826E79F702F3}" type="pres">
      <dgm:prSet presAssocID="{D831344A-29BE-4847-AA42-78D871D3AC02}" presName="FiveNodes_5_text" presStyleLbl="node1" presStyleIdx="4" presStyleCnt="5">
        <dgm:presLayoutVars>
          <dgm:bulletEnabled val="1"/>
        </dgm:presLayoutVars>
      </dgm:prSet>
      <dgm:spPr/>
    </dgm:pt>
  </dgm:ptLst>
  <dgm:cxnLst>
    <dgm:cxn modelId="{59420823-EE11-4449-80E2-2A8F54F59A8F}" type="presOf" srcId="{60FB9790-AE2D-4201-B2A5-2E7101699D8A}" destId="{CB82FC8D-FEFA-4417-90C1-826E79F702F3}" srcOrd="1" destOrd="0" presId="urn:microsoft.com/office/officeart/2005/8/layout/vProcess5"/>
    <dgm:cxn modelId="{F82D9C27-3230-40CE-8E06-29BD6F280224}" srcId="{D831344A-29BE-4847-AA42-78D871D3AC02}" destId="{BE3101A1-4FFA-4893-AB4A-0497E49E7E15}" srcOrd="2" destOrd="0" parTransId="{5A08C46C-FD6D-4D9B-BAC8-68D35053E15C}" sibTransId="{1D61E230-9203-431E-AF63-D88425FE03DD}"/>
    <dgm:cxn modelId="{FF0A5F40-0626-465E-9F8D-C635687A2D9C}" type="presOf" srcId="{60FB9790-AE2D-4201-B2A5-2E7101699D8A}" destId="{BA195BBA-54CE-4F75-A436-BE7ED8456C19}" srcOrd="0" destOrd="0" presId="urn:microsoft.com/office/officeart/2005/8/layout/vProcess5"/>
    <dgm:cxn modelId="{0ABF3F5D-9596-4969-BCE2-3CF3AA9998A9}" type="presOf" srcId="{A27BDBDA-A0E9-41B5-9654-2E778857D6BE}" destId="{D3074F84-304F-4DD3-9598-AA1F0FC2EB4A}" srcOrd="0" destOrd="0" presId="urn:microsoft.com/office/officeart/2005/8/layout/vProcess5"/>
    <dgm:cxn modelId="{BB041064-0CB7-429A-ADDC-E4243AB8F39B}" srcId="{D831344A-29BE-4847-AA42-78D871D3AC02}" destId="{14C8EE80-FA68-436D-A1A9-57AF3013F4D2}" srcOrd="3" destOrd="0" parTransId="{4EBC0F8F-0D45-4156-885B-970BB14B192F}" sibTransId="{A27BDBDA-A0E9-41B5-9654-2E778857D6BE}"/>
    <dgm:cxn modelId="{F1A83547-35C0-4B7E-9F0E-D04B79ED480F}" type="presOf" srcId="{3B7EEA81-9632-4935-842D-04F6EFEAA809}" destId="{A89CACD6-1431-4208-A5F6-BD6C6F6A32C9}" srcOrd="1" destOrd="0" presId="urn:microsoft.com/office/officeart/2005/8/layout/vProcess5"/>
    <dgm:cxn modelId="{B7995469-EC51-4E06-9D2B-61D0101866C3}" type="presOf" srcId="{55669F7C-1BDF-432D-A34D-FA6C99F45721}" destId="{5E20BEC5-F00E-4DB5-8B27-F59078F3487E}" srcOrd="0" destOrd="0" presId="urn:microsoft.com/office/officeart/2005/8/layout/vProcess5"/>
    <dgm:cxn modelId="{D1359E6A-19E1-416E-9CC5-62CF6CE4168E}" srcId="{D831344A-29BE-4847-AA42-78D871D3AC02}" destId="{55669F7C-1BDF-432D-A34D-FA6C99F45721}" srcOrd="1" destOrd="0" parTransId="{9E6FEC84-7D08-4081-91F1-0B535C99EF47}" sibTransId="{04692E6E-6331-45CB-9803-CDA3B7DECA40}"/>
    <dgm:cxn modelId="{31F5F154-B5B3-412F-8795-8EFBEE17632F}" type="presOf" srcId="{BE3101A1-4FFA-4893-AB4A-0497E49E7E15}" destId="{E835C620-3680-4C62-AC89-382796650032}" srcOrd="0" destOrd="0" presId="urn:microsoft.com/office/officeart/2005/8/layout/vProcess5"/>
    <dgm:cxn modelId="{55B92C9B-5B8F-4242-884D-F709449BF98A}" srcId="{D831344A-29BE-4847-AA42-78D871D3AC02}" destId="{60FB9790-AE2D-4201-B2A5-2E7101699D8A}" srcOrd="4" destOrd="0" parTransId="{EC35D2B8-0BAF-4A04-A99D-DFF3F340B7F1}" sibTransId="{D4439A9B-A925-421A-A87C-1249855CFE2D}"/>
    <dgm:cxn modelId="{D8317B9E-8F73-4D31-AD20-05424618DD2F}" type="presOf" srcId="{3B7EEA81-9632-4935-842D-04F6EFEAA809}" destId="{8DB0747D-16AF-4E38-8EF2-8C7EB7A052AA}" srcOrd="0" destOrd="0" presId="urn:microsoft.com/office/officeart/2005/8/layout/vProcess5"/>
    <dgm:cxn modelId="{56AB7BA1-E1E5-4C9B-A512-2AF473435682}" type="presOf" srcId="{14C8EE80-FA68-436D-A1A9-57AF3013F4D2}" destId="{C6FF2AB4-A52F-4729-A7B1-DD61FF0252BF}" srcOrd="1" destOrd="0" presId="urn:microsoft.com/office/officeart/2005/8/layout/vProcess5"/>
    <dgm:cxn modelId="{D877BDA1-3D98-4742-84D9-F9C94D1FBB09}" type="presOf" srcId="{55669F7C-1BDF-432D-A34D-FA6C99F45721}" destId="{A754F488-B4A7-4D28-9292-B7CF51F95483}" srcOrd="1" destOrd="0" presId="urn:microsoft.com/office/officeart/2005/8/layout/vProcess5"/>
    <dgm:cxn modelId="{B9C29DA7-126E-49B5-9717-6014E0D175EF}" type="presOf" srcId="{1D61E230-9203-431E-AF63-D88425FE03DD}" destId="{41CBE1F9-1ED8-4A8C-9E1E-1FD94C9FDCA2}" srcOrd="0" destOrd="0" presId="urn:microsoft.com/office/officeart/2005/8/layout/vProcess5"/>
    <dgm:cxn modelId="{E337ADAD-9DD0-4C10-9869-1F7ED9542D33}" type="presOf" srcId="{14C8EE80-FA68-436D-A1A9-57AF3013F4D2}" destId="{4C26966D-85CC-4B1B-8144-6F1480429B7F}" srcOrd="0" destOrd="0" presId="urn:microsoft.com/office/officeart/2005/8/layout/vProcess5"/>
    <dgm:cxn modelId="{3E3983B0-D07B-4680-873E-BCD829834411}" type="presOf" srcId="{BE3101A1-4FFA-4893-AB4A-0497E49E7E15}" destId="{3429851C-C4EA-4138-B46D-17B846D4A0FB}" srcOrd="1" destOrd="0" presId="urn:microsoft.com/office/officeart/2005/8/layout/vProcess5"/>
    <dgm:cxn modelId="{52294FE0-1477-460A-A40B-57CA34184417}" type="presOf" srcId="{632617C9-CAF7-44EC-856A-8FA3E999C834}" destId="{84C54F3E-FDB7-4AF2-A31A-879D7B92211F}" srcOrd="0" destOrd="0" presId="urn:microsoft.com/office/officeart/2005/8/layout/vProcess5"/>
    <dgm:cxn modelId="{22896EE1-F8EF-4C80-8D18-C14AF455FC3F}" type="presOf" srcId="{D831344A-29BE-4847-AA42-78D871D3AC02}" destId="{36509CFC-3438-4199-B17B-87BC357A309A}" srcOrd="0" destOrd="0" presId="urn:microsoft.com/office/officeart/2005/8/layout/vProcess5"/>
    <dgm:cxn modelId="{1FB1D5E5-4754-4EE2-9A56-03CC7D8B6AB4}" type="presOf" srcId="{04692E6E-6331-45CB-9803-CDA3B7DECA40}" destId="{892E87C0-0F67-4883-9DA5-9631C9733064}" srcOrd="0" destOrd="0" presId="urn:microsoft.com/office/officeart/2005/8/layout/vProcess5"/>
    <dgm:cxn modelId="{1BF390F7-F45E-4F75-B1D5-45F88946D4AD}" srcId="{D831344A-29BE-4847-AA42-78D871D3AC02}" destId="{3B7EEA81-9632-4935-842D-04F6EFEAA809}" srcOrd="0" destOrd="0" parTransId="{78FA1AE8-99EA-4132-BF76-A55B5BE1066A}" sibTransId="{632617C9-CAF7-44EC-856A-8FA3E999C834}"/>
    <dgm:cxn modelId="{3D3CF042-2141-4176-9B93-BF7511A5C46B}" type="presParOf" srcId="{36509CFC-3438-4199-B17B-87BC357A309A}" destId="{0CCE4F69-6A21-44BF-A13E-5F9B588F7272}" srcOrd="0" destOrd="0" presId="urn:microsoft.com/office/officeart/2005/8/layout/vProcess5"/>
    <dgm:cxn modelId="{614D6351-D557-4DD7-B5E8-9DDA9F894DAB}" type="presParOf" srcId="{36509CFC-3438-4199-B17B-87BC357A309A}" destId="{8DB0747D-16AF-4E38-8EF2-8C7EB7A052AA}" srcOrd="1" destOrd="0" presId="urn:microsoft.com/office/officeart/2005/8/layout/vProcess5"/>
    <dgm:cxn modelId="{38A1AB57-B283-44FE-9797-175BCA10B824}" type="presParOf" srcId="{36509CFC-3438-4199-B17B-87BC357A309A}" destId="{5E20BEC5-F00E-4DB5-8B27-F59078F3487E}" srcOrd="2" destOrd="0" presId="urn:microsoft.com/office/officeart/2005/8/layout/vProcess5"/>
    <dgm:cxn modelId="{814D6045-5E79-4B85-812F-4E4A0011DBA5}" type="presParOf" srcId="{36509CFC-3438-4199-B17B-87BC357A309A}" destId="{E835C620-3680-4C62-AC89-382796650032}" srcOrd="3" destOrd="0" presId="urn:microsoft.com/office/officeart/2005/8/layout/vProcess5"/>
    <dgm:cxn modelId="{AF773089-7E1B-4A22-98A4-7596C387E886}" type="presParOf" srcId="{36509CFC-3438-4199-B17B-87BC357A309A}" destId="{4C26966D-85CC-4B1B-8144-6F1480429B7F}" srcOrd="4" destOrd="0" presId="urn:microsoft.com/office/officeart/2005/8/layout/vProcess5"/>
    <dgm:cxn modelId="{940C239C-3498-4B82-9480-2A7F452C2331}" type="presParOf" srcId="{36509CFC-3438-4199-B17B-87BC357A309A}" destId="{BA195BBA-54CE-4F75-A436-BE7ED8456C19}" srcOrd="5" destOrd="0" presId="urn:microsoft.com/office/officeart/2005/8/layout/vProcess5"/>
    <dgm:cxn modelId="{814F947A-4F2C-4AA7-9E7C-ACDF45EA2050}" type="presParOf" srcId="{36509CFC-3438-4199-B17B-87BC357A309A}" destId="{84C54F3E-FDB7-4AF2-A31A-879D7B92211F}" srcOrd="6" destOrd="0" presId="urn:microsoft.com/office/officeart/2005/8/layout/vProcess5"/>
    <dgm:cxn modelId="{934B9A97-6558-4EB0-AE9A-CDBED54278F3}" type="presParOf" srcId="{36509CFC-3438-4199-B17B-87BC357A309A}" destId="{892E87C0-0F67-4883-9DA5-9631C9733064}" srcOrd="7" destOrd="0" presId="urn:microsoft.com/office/officeart/2005/8/layout/vProcess5"/>
    <dgm:cxn modelId="{9FA85926-D86E-49B4-A2AB-DB872ECE32C4}" type="presParOf" srcId="{36509CFC-3438-4199-B17B-87BC357A309A}" destId="{41CBE1F9-1ED8-4A8C-9E1E-1FD94C9FDCA2}" srcOrd="8" destOrd="0" presId="urn:microsoft.com/office/officeart/2005/8/layout/vProcess5"/>
    <dgm:cxn modelId="{3EB6F4AC-64BB-4224-A094-0518EB39E26B}" type="presParOf" srcId="{36509CFC-3438-4199-B17B-87BC357A309A}" destId="{D3074F84-304F-4DD3-9598-AA1F0FC2EB4A}" srcOrd="9" destOrd="0" presId="urn:microsoft.com/office/officeart/2005/8/layout/vProcess5"/>
    <dgm:cxn modelId="{60101A81-C2DB-4D8A-BA89-70238E73089C}" type="presParOf" srcId="{36509CFC-3438-4199-B17B-87BC357A309A}" destId="{A89CACD6-1431-4208-A5F6-BD6C6F6A32C9}" srcOrd="10" destOrd="0" presId="urn:microsoft.com/office/officeart/2005/8/layout/vProcess5"/>
    <dgm:cxn modelId="{4737FF89-87AB-429A-8D2A-C7647AE2BC69}" type="presParOf" srcId="{36509CFC-3438-4199-B17B-87BC357A309A}" destId="{A754F488-B4A7-4D28-9292-B7CF51F95483}" srcOrd="11" destOrd="0" presId="urn:microsoft.com/office/officeart/2005/8/layout/vProcess5"/>
    <dgm:cxn modelId="{3E45FC2C-3927-44F6-9DE0-0A1178AADA0A}" type="presParOf" srcId="{36509CFC-3438-4199-B17B-87BC357A309A}" destId="{3429851C-C4EA-4138-B46D-17B846D4A0FB}" srcOrd="12" destOrd="0" presId="urn:microsoft.com/office/officeart/2005/8/layout/vProcess5"/>
    <dgm:cxn modelId="{7A6CFA40-5600-479B-BFD4-A5B7726C3F5D}" type="presParOf" srcId="{36509CFC-3438-4199-B17B-87BC357A309A}" destId="{C6FF2AB4-A52F-4729-A7B1-DD61FF0252BF}" srcOrd="13" destOrd="0" presId="urn:microsoft.com/office/officeart/2005/8/layout/vProcess5"/>
    <dgm:cxn modelId="{2FC47C52-66AC-4540-95C3-422E60FE0A63}" type="presParOf" srcId="{36509CFC-3438-4199-B17B-87BC357A309A}" destId="{CB82FC8D-FEFA-4417-90C1-826E79F702F3}" srcOrd="14"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0747D-16AF-4E38-8EF2-8C7EB7A052AA}">
      <dsp:nvSpPr>
        <dsp:cNvPr id="0" name=""/>
        <dsp:cNvSpPr/>
      </dsp:nvSpPr>
      <dsp:spPr>
        <a:xfrm>
          <a:off x="-221794" y="0"/>
          <a:ext cx="4259438"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Determination of drilling control parameters</a:t>
          </a:r>
        </a:p>
      </dsp:txBody>
      <dsp:txXfrm>
        <a:off x="-198220" y="23574"/>
        <a:ext cx="3023291" cy="757713"/>
      </dsp:txXfrm>
    </dsp:sp>
    <dsp:sp modelId="{5E20BEC5-F00E-4DB5-8B27-F59078F3487E}">
      <dsp:nvSpPr>
        <dsp:cNvPr id="0" name=""/>
        <dsp:cNvSpPr/>
      </dsp:nvSpPr>
      <dsp:spPr>
        <a:xfrm>
          <a:off x="489834" y="916647"/>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Upload the program to the microcontroller</a:t>
          </a:r>
        </a:p>
      </dsp:txBody>
      <dsp:txXfrm>
        <a:off x="513408" y="940221"/>
        <a:ext cx="2464545" cy="757713"/>
      </dsp:txXfrm>
    </dsp:sp>
    <dsp:sp modelId="{E835C620-3680-4C62-AC89-382796650032}">
      <dsp:nvSpPr>
        <dsp:cNvPr id="0" name=""/>
        <dsp:cNvSpPr/>
      </dsp:nvSpPr>
      <dsp:spPr>
        <a:xfrm>
          <a:off x="734752" y="1833295"/>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Run the experiment</a:t>
          </a:r>
        </a:p>
      </dsp:txBody>
      <dsp:txXfrm>
        <a:off x="758326" y="1856869"/>
        <a:ext cx="2464545" cy="757713"/>
      </dsp:txXfrm>
    </dsp:sp>
    <dsp:sp modelId="{4C26966D-85CC-4B1B-8144-6F1480429B7F}">
      <dsp:nvSpPr>
        <dsp:cNvPr id="0" name=""/>
        <dsp:cNvSpPr/>
      </dsp:nvSpPr>
      <dsp:spPr>
        <a:xfrm>
          <a:off x="979670" y="2749943"/>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Results and Data Collection</a:t>
          </a:r>
        </a:p>
      </dsp:txBody>
      <dsp:txXfrm>
        <a:off x="1003244" y="2773517"/>
        <a:ext cx="2464545" cy="757713"/>
      </dsp:txXfrm>
    </dsp:sp>
    <dsp:sp modelId="{BA195BBA-54CE-4F75-A436-BE7ED8456C19}">
      <dsp:nvSpPr>
        <dsp:cNvPr id="0" name=""/>
        <dsp:cNvSpPr/>
      </dsp:nvSpPr>
      <dsp:spPr>
        <a:xfrm>
          <a:off x="1224588" y="3666591"/>
          <a:ext cx="3279771" cy="80486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Evaluation and analysis</a:t>
          </a:r>
        </a:p>
      </dsp:txBody>
      <dsp:txXfrm>
        <a:off x="1248162" y="3690165"/>
        <a:ext cx="2464545" cy="757713"/>
      </dsp:txXfrm>
    </dsp:sp>
    <dsp:sp modelId="{84C54F3E-FDB7-4AF2-A31A-879D7B92211F}">
      <dsp:nvSpPr>
        <dsp:cNvPr id="0" name=""/>
        <dsp:cNvSpPr/>
      </dsp:nvSpPr>
      <dsp:spPr>
        <a:xfrm>
          <a:off x="3001528" y="587996"/>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119239" y="587996"/>
        <a:ext cx="287738" cy="393678"/>
      </dsp:txXfrm>
    </dsp:sp>
    <dsp:sp modelId="{892E87C0-0F67-4883-9DA5-9631C9733064}">
      <dsp:nvSpPr>
        <dsp:cNvPr id="0" name=""/>
        <dsp:cNvSpPr/>
      </dsp:nvSpPr>
      <dsp:spPr>
        <a:xfrm>
          <a:off x="3246445" y="1504643"/>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364156" y="1504643"/>
        <a:ext cx="287738" cy="393678"/>
      </dsp:txXfrm>
    </dsp:sp>
    <dsp:sp modelId="{41CBE1F9-1ED8-4A8C-9E1E-1FD94C9FDCA2}">
      <dsp:nvSpPr>
        <dsp:cNvPr id="0" name=""/>
        <dsp:cNvSpPr/>
      </dsp:nvSpPr>
      <dsp:spPr>
        <a:xfrm>
          <a:off x="3491363" y="2407877"/>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609074" y="2407877"/>
        <a:ext cx="287738" cy="393678"/>
      </dsp:txXfrm>
    </dsp:sp>
    <dsp:sp modelId="{D3074F84-304F-4DD3-9598-AA1F0FC2EB4A}">
      <dsp:nvSpPr>
        <dsp:cNvPr id="0" name=""/>
        <dsp:cNvSpPr/>
      </dsp:nvSpPr>
      <dsp:spPr>
        <a:xfrm>
          <a:off x="3736281" y="3333468"/>
          <a:ext cx="523160" cy="52316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853992" y="3333468"/>
        <a:ext cx="287738" cy="39367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7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8724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96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3458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406802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19AA0-7B64-4513-A6F4-D40072841F38}"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145906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19AA0-7B64-4513-A6F4-D40072841F38}"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029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19AA0-7B64-4513-A6F4-D40072841F38}"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01339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9AA0-7B64-4513-A6F4-D40072841F38}"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8031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8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2358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019AA0-7B64-4513-A6F4-D40072841F38}" type="datetimeFigureOut">
              <a:rPr lang="en-US" smtClean="0"/>
              <a:t>6/28/2023</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E9AEE0-FFA4-4749-919C-13C553BDA39E}" type="slidenum">
              <a:rPr lang="en-US" smtClean="0"/>
              <a:t>‹#›</a:t>
            </a:fld>
            <a:endParaRPr lang="en-US"/>
          </a:p>
        </p:txBody>
      </p:sp>
    </p:spTree>
    <p:extLst>
      <p:ext uri="{BB962C8B-B14F-4D97-AF65-F5344CB8AC3E}">
        <p14:creationId xmlns:p14="http://schemas.microsoft.com/office/powerpoint/2010/main" val="39036151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image" Target="../media/image7.jp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5.jp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24876" y="883629"/>
            <a:ext cx="10267743" cy="2800960"/>
          </a:xfrm>
          <a:prstGeom prst="rect">
            <a:avLst/>
          </a:prstGeom>
          <a:noFill/>
        </p:spPr>
        <p:txBody>
          <a:bodyPr wrap="square" rtlCol="0">
            <a:spAutoFit/>
          </a:bodyPr>
          <a:lstStyle/>
          <a:p>
            <a:r>
              <a:rPr lang="en-US" sz="5867" b="1" dirty="0"/>
              <a:t>STUDY AND DEVELOPMENT OF </a:t>
            </a:r>
          </a:p>
          <a:p>
            <a:r>
              <a:rPr lang="en-US" sz="5867" b="1" dirty="0"/>
              <a:t>AN AUTOMATED</a:t>
            </a:r>
          </a:p>
          <a:p>
            <a:r>
              <a:rPr lang="en-US" sz="5867" b="1" dirty="0"/>
              <a:t>1-AXIS DRILL</a:t>
            </a:r>
          </a:p>
        </p:txBody>
      </p:sp>
      <p:sp>
        <p:nvSpPr>
          <p:cNvPr id="9" name="TextBox 8"/>
          <p:cNvSpPr txBox="1"/>
          <p:nvPr/>
        </p:nvSpPr>
        <p:spPr>
          <a:xfrm>
            <a:off x="16862673" y="3771799"/>
            <a:ext cx="4236720" cy="461665"/>
          </a:xfrm>
          <a:prstGeom prst="rect">
            <a:avLst/>
          </a:prstGeom>
          <a:noFill/>
        </p:spPr>
        <p:txBody>
          <a:bodyPr wrap="square" rtlCol="0">
            <a:spAutoFit/>
          </a:bodyPr>
          <a:lstStyle/>
          <a:p>
            <a:r>
              <a:rPr lang="en-US" sz="2400" b="1" dirty="0"/>
              <a:t>Supervisor: Dr. Titus Mulembo</a:t>
            </a:r>
          </a:p>
        </p:txBody>
      </p:sp>
      <p:sp>
        <p:nvSpPr>
          <p:cNvPr id="12" name="TextBox 11"/>
          <p:cNvSpPr txBox="1"/>
          <p:nvPr/>
        </p:nvSpPr>
        <p:spPr>
          <a:xfrm>
            <a:off x="360436" y="5183322"/>
            <a:ext cx="9831313" cy="8417176"/>
          </a:xfrm>
          <a:prstGeom prst="rect">
            <a:avLst/>
          </a:prstGeom>
          <a:noFill/>
        </p:spPr>
        <p:txBody>
          <a:bodyPr wrap="square" rtlCol="0">
            <a:spAutoFit/>
          </a:bodyPr>
          <a:lstStyle/>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		</a:t>
            </a:r>
            <a:r>
              <a:rPr lang="en-US" sz="2800" b="1" u="sng" dirty="0">
                <a:solidFill>
                  <a:srgbClr val="002060"/>
                </a:solidFill>
                <a:latin typeface="Times New Roman" panose="02020603050405020304" pitchFamily="18" charset="0"/>
                <a:cs typeface="Times New Roman" panose="02020603050405020304" pitchFamily="18" charset="0"/>
              </a:rPr>
              <a:t>ABSTRACT</a:t>
            </a:r>
            <a:endParaRPr lang="en-US" sz="28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High quality drilled holes are required in a lot of industrial and medical applications. It is imperative to design a low cost and precise drilling machine that can be used and which monitors vibrations resulting and forces applied to the workpiece during the drilling operation. This project focuses on the development of a one-axis drill system utilizing a polymer workpiece for improving bone drilling operations in medical applications. System monitoring is essential to determine the best parameters that can be used in system control for vibration mitigation while using analytical and computational resources to analyze behavior of PMMA under drilling operation while ensuring reduced chatter or risk if drill bit breakage and ensuring efficient material removal.</a:t>
            </a:r>
            <a:endParaRPr lang="en-KE" sz="2800" dirty="0">
              <a:solidFill>
                <a:srgbClr val="002060"/>
              </a:solidFill>
              <a:latin typeface="Times New Roman" panose="02020603050405020304" pitchFamily="18" charset="0"/>
              <a:cs typeface="Times New Roman" panose="02020603050405020304" pitchFamily="18" charset="0"/>
            </a:endParaRPr>
          </a:p>
        </p:txBody>
      </p:sp>
      <p:sp>
        <p:nvSpPr>
          <p:cNvPr id="13" name="Freeform 54"/>
          <p:cNvSpPr/>
          <p:nvPr/>
        </p:nvSpPr>
        <p:spPr bwMode="auto">
          <a:xfrm>
            <a:off x="33439" y="134440"/>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rgbClr val="00B0F0"/>
          </a:solidFill>
          <a:ln w="9525">
            <a:noFill/>
            <a:round/>
          </a:ln>
          <a:effectLst>
            <a:prstShdw prst="shdw17" dist="77251" dir="15632261">
              <a:srgbClr val="B2B2B2">
                <a:gamma/>
                <a:shade val="60000"/>
                <a:invGamma/>
              </a:srgbClr>
            </a:prstShdw>
          </a:effectLst>
        </p:spPr>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14" name="Freeform 55"/>
          <p:cNvSpPr/>
          <p:nvPr/>
        </p:nvSpPr>
        <p:spPr bwMode="auto">
          <a:xfrm flipH="1" flipV="1">
            <a:off x="33439" y="2633949"/>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rgbClr val="00B0F0"/>
          </a:solidFill>
          <a:ln w="9525">
            <a:noFill/>
            <a:round/>
          </a:ln>
          <a:effectLst>
            <a:prstShdw prst="shdw17" dist="64758" dir="15521404">
              <a:srgbClr val="B2B2B2">
                <a:gamma/>
                <a:shade val="60000"/>
                <a:invGamma/>
              </a:srgbClr>
            </a:prstShdw>
          </a:effectLst>
        </p:spPr>
        <p:txBody>
          <a:bodyPr lIns="54210" tIns="27105" rIns="54210" bIns="27105"/>
          <a:lstStyle/>
          <a:p>
            <a:pPr>
              <a:defRPr/>
            </a:pPr>
            <a:endParaRPr lang="ko-KR" altLang="en-US" dirty="0">
              <a:latin typeface="Times New Roman" panose="02020603050405020304" pitchFamily="18" charset="0"/>
              <a:cs typeface="Times New Roman" panose="02020603050405020304" pitchFamily="18" charset="0"/>
            </a:endParaRPr>
          </a:p>
        </p:txBody>
      </p:sp>
      <p:sp>
        <p:nvSpPr>
          <p:cNvPr id="15" name="Freeform 64"/>
          <p:cNvSpPr/>
          <p:nvPr/>
        </p:nvSpPr>
        <p:spPr bwMode="auto">
          <a:xfrm flipH="1" flipV="1">
            <a:off x="33439" y="4459422"/>
            <a:ext cx="21386800" cy="723900"/>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5" tIns="27107" rIns="54215" bIns="27107"/>
          <a:lstStyle/>
          <a:p>
            <a:endParaRPr lang="ko-KR" altLang="en-US">
              <a:latin typeface="Times New Roman" panose="02020603050405020304" pitchFamily="18" charset="0"/>
              <a:cs typeface="Times New Roman" panose="02020603050405020304" pitchFamily="18" charset="0"/>
            </a:endParaRPr>
          </a:p>
        </p:txBody>
      </p:sp>
      <p:sp>
        <p:nvSpPr>
          <p:cNvPr id="20" name="Rectangle 19"/>
          <p:cNvSpPr/>
          <p:nvPr/>
        </p:nvSpPr>
        <p:spPr>
          <a:xfrm>
            <a:off x="10800265" y="4922607"/>
            <a:ext cx="10549922" cy="7770845"/>
          </a:xfrm>
          <a:prstGeom prst="rect">
            <a:avLst/>
          </a:prstGeom>
        </p:spPr>
        <p:txBody>
          <a:bodyPr wrap="square">
            <a:spAutoFit/>
          </a:bodyPr>
          <a:lstStyle/>
          <a:p>
            <a:pPr algn="just">
              <a:lnSpc>
                <a:spcPct val="150000"/>
              </a:lnSpc>
            </a:pP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u="sng" dirty="0">
                <a:solidFill>
                  <a:schemeClr val="accent6">
                    <a:lumMod val="50000"/>
                  </a:schemeClr>
                </a:solidFill>
                <a:latin typeface="Times New Roman" panose="02020603050405020304" pitchFamily="18" charset="0"/>
                <a:cs typeface="Times New Roman" panose="02020603050405020304" pitchFamily="18" charset="0"/>
              </a:rPr>
              <a:t>MAIN OBJECTIVE</a:t>
            </a:r>
          </a:p>
          <a:p>
            <a:pPr algn="just">
              <a:lnSpc>
                <a:spcPct val="150000"/>
              </a:lnSpc>
            </a:pPr>
            <a:r>
              <a:rPr lang="en-US" sz="2800" dirty="0">
                <a:solidFill>
                  <a:schemeClr val="accent6">
                    <a:lumMod val="50000"/>
                  </a:schemeClr>
                </a:solidFill>
                <a:latin typeface="Times New Roman" panose="02020603050405020304" pitchFamily="18" charset="0"/>
                <a:cs typeface="Times New Roman" panose="02020603050405020304" pitchFamily="18" charset="0"/>
              </a:rPr>
              <a:t>Development of a precise automated one axis drill.</a:t>
            </a:r>
          </a:p>
          <a:p>
            <a:pPr algn="just">
              <a:lnSpc>
                <a:spcPct val="150000"/>
              </a:lnSpc>
            </a:pPr>
            <a:r>
              <a:rPr lang="en-US" sz="2800" b="1" u="sng" dirty="0">
                <a:solidFill>
                  <a:schemeClr val="accent6">
                    <a:lumMod val="50000"/>
                  </a:schemeClr>
                </a:solidFill>
                <a:latin typeface="Times New Roman" panose="02020603050405020304" pitchFamily="18" charset="0"/>
                <a:cs typeface="Times New Roman" panose="02020603050405020304" pitchFamily="18" charset="0"/>
              </a:rPr>
              <a:t>Specific Objectives</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design and simulate 3D model of the physical system</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develop project circuits and firmware to run sensors, actuators and peripherals.</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carry out experiments and analysis to determine parameters for vibration mitigation</a:t>
            </a: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 name="Freeform 68"/>
          <p:cNvSpPr/>
          <p:nvPr/>
        </p:nvSpPr>
        <p:spPr bwMode="auto">
          <a:xfrm flipH="1" flipV="1">
            <a:off x="-3175" y="14472461"/>
            <a:ext cx="21386800"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878616" y="14526969"/>
            <a:ext cx="3376245"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METHODOLOGY</a:t>
            </a:r>
          </a:p>
        </p:txBody>
      </p:sp>
      <p:sp>
        <p:nvSpPr>
          <p:cNvPr id="23" name="Freeform 71"/>
          <p:cNvSpPr/>
          <p:nvPr/>
        </p:nvSpPr>
        <p:spPr bwMode="auto">
          <a:xfrm>
            <a:off x="33439" y="26319152"/>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4" name="TextBox 23"/>
          <p:cNvSpPr txBox="1"/>
          <p:nvPr/>
        </p:nvSpPr>
        <p:spPr>
          <a:xfrm>
            <a:off x="360437" y="27648136"/>
            <a:ext cx="21023188" cy="1970283"/>
          </a:xfrm>
          <a:prstGeom prst="rect">
            <a:avLst/>
          </a:prstGeom>
          <a:noFill/>
        </p:spPr>
        <p:txBody>
          <a:bodyPr wrap="square" rtlCol="0">
            <a:spAutoFit/>
          </a:bodyPr>
          <a:lstStyle/>
          <a:p>
            <a:pPr marL="457200" indent="-457200">
              <a:buFont typeface="Wingdings" panose="05000000000000000000" pitchFamily="2" charset="2"/>
              <a:buChar char="ü"/>
            </a:pPr>
            <a:r>
              <a:rPr lang="en-US" dirty="0">
                <a:solidFill>
                  <a:schemeClr val="accent6">
                    <a:lumMod val="50000"/>
                  </a:schemeClr>
                </a:solidFill>
              </a:rPr>
              <a:t> Mechanical design of the project in Solidworks and simulation of the working motors in Matlab</a:t>
            </a:r>
          </a:p>
          <a:p>
            <a:pPr marL="457200" indent="-457200">
              <a:buFont typeface="Wingdings" panose="05000000000000000000" pitchFamily="2" charset="2"/>
              <a:buChar char="ü"/>
            </a:pPr>
            <a:r>
              <a:rPr lang="en-US" dirty="0">
                <a:solidFill>
                  <a:schemeClr val="accent6">
                    <a:lumMod val="50000"/>
                  </a:schemeClr>
                </a:solidFill>
              </a:rPr>
              <a:t>Circuit design in Proteus and simulations using Multism and Fritzing</a:t>
            </a:r>
          </a:p>
          <a:p>
            <a:pPr marL="457200" indent="-457200">
              <a:buFont typeface="Wingdings" panose="05000000000000000000" pitchFamily="2" charset="2"/>
              <a:buChar char="ü"/>
            </a:pPr>
            <a:r>
              <a:rPr lang="en-US" dirty="0">
                <a:solidFill>
                  <a:schemeClr val="accent6">
                    <a:lumMod val="50000"/>
                  </a:schemeClr>
                </a:solidFill>
              </a:rPr>
              <a:t>Development of working firmware program to read accurate real time sensor data and control dc and stepper motor.</a:t>
            </a:r>
          </a:p>
          <a:p>
            <a:endParaRPr lang="en-US" dirty="0">
              <a:solidFill>
                <a:schemeClr val="accent6">
                  <a:lumMod val="50000"/>
                </a:schemeClr>
              </a:solidFill>
            </a:endParaRPr>
          </a:p>
        </p:txBody>
      </p:sp>
      <p:sp>
        <p:nvSpPr>
          <p:cNvPr id="25" name="Rectangle 24"/>
          <p:cNvSpPr/>
          <p:nvPr/>
        </p:nvSpPr>
        <p:spPr>
          <a:xfrm>
            <a:off x="16567969" y="26417001"/>
            <a:ext cx="3448380"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ACHIEVEMENTS</a:t>
            </a:r>
            <a:endParaRPr lang="en-US" dirty="0"/>
          </a:p>
        </p:txBody>
      </p:sp>
      <p:sp>
        <p:nvSpPr>
          <p:cNvPr id="26" name="Freeform 61"/>
          <p:cNvSpPr/>
          <p:nvPr/>
        </p:nvSpPr>
        <p:spPr bwMode="auto">
          <a:xfrm>
            <a:off x="0" y="29170314"/>
            <a:ext cx="21386800" cy="110807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a:effectLst>
            <a:prstShdw prst="shdw17" dist="17961" dir="2700000">
              <a:srgbClr val="995C3D"/>
            </a:prstShdw>
          </a:effectLst>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10780787" y="15185277"/>
            <a:ext cx="5219700" cy="461665"/>
          </a:xfrm>
          <a:prstGeom prst="rect">
            <a:avLst/>
          </a:prstGeom>
          <a:noFill/>
        </p:spPr>
        <p:txBody>
          <a:bodyPr wrap="square" rtlCol="0">
            <a:spAutoFit/>
          </a:bodyPr>
          <a:lstStyle/>
          <a:p>
            <a:r>
              <a:rPr lang="en-US" sz="2400" dirty="0">
                <a:solidFill>
                  <a:schemeClr val="accent4">
                    <a:lumMod val="75000"/>
                  </a:schemeClr>
                </a:solidFill>
              </a:rPr>
              <a:t>3. CAD Design in Solidworks</a:t>
            </a:r>
          </a:p>
        </p:txBody>
      </p:sp>
      <p:sp>
        <p:nvSpPr>
          <p:cNvPr id="3" name="TextBox 2">
            <a:extLst>
              <a:ext uri="{FF2B5EF4-FFF2-40B4-BE49-F238E27FC236}">
                <a16:creationId xmlns:a16="http://schemas.microsoft.com/office/drawing/2014/main" id="{60BE1B0D-1D11-1CA6-07B1-89E4EA0A522D}"/>
              </a:ext>
            </a:extLst>
          </p:cNvPr>
          <p:cNvSpPr txBox="1"/>
          <p:nvPr/>
        </p:nvSpPr>
        <p:spPr>
          <a:xfrm>
            <a:off x="17472582" y="1848753"/>
            <a:ext cx="4487514" cy="561820"/>
          </a:xfrm>
          <a:prstGeom prst="rect">
            <a:avLst/>
          </a:prstGeom>
          <a:noFill/>
        </p:spPr>
        <p:txBody>
          <a:bodyPr wrap="square" rtlCol="0">
            <a:spAutoFit/>
          </a:bodyPr>
          <a:lstStyle/>
          <a:p>
            <a:r>
              <a:rPr lang="en-US" dirty="0"/>
              <a:t>29</a:t>
            </a:r>
            <a:r>
              <a:rPr lang="en-US" baseline="30000" dirty="0"/>
              <a:t>TH</a:t>
            </a:r>
            <a:r>
              <a:rPr lang="en-US" dirty="0"/>
              <a:t> June, 2023</a:t>
            </a:r>
            <a:endParaRPr lang="en-KE" dirty="0"/>
          </a:p>
        </p:txBody>
      </p:sp>
      <p:sp>
        <p:nvSpPr>
          <p:cNvPr id="4" name="TextBox 3">
            <a:extLst>
              <a:ext uri="{FF2B5EF4-FFF2-40B4-BE49-F238E27FC236}">
                <a16:creationId xmlns:a16="http://schemas.microsoft.com/office/drawing/2014/main" id="{3939A1DF-4E87-22DE-F8A0-FF293F8038E1}"/>
              </a:ext>
            </a:extLst>
          </p:cNvPr>
          <p:cNvSpPr txBox="1"/>
          <p:nvPr/>
        </p:nvSpPr>
        <p:spPr>
          <a:xfrm>
            <a:off x="5561087" y="15185277"/>
            <a:ext cx="5219700" cy="461665"/>
          </a:xfrm>
          <a:prstGeom prst="rect">
            <a:avLst/>
          </a:prstGeom>
          <a:noFill/>
        </p:spPr>
        <p:txBody>
          <a:bodyPr wrap="square" rtlCol="0">
            <a:spAutoFit/>
          </a:bodyPr>
          <a:lstStyle/>
          <a:p>
            <a:r>
              <a:rPr lang="en-US" sz="2400" dirty="0">
                <a:solidFill>
                  <a:schemeClr val="accent4">
                    <a:lumMod val="75000"/>
                  </a:schemeClr>
                </a:solidFill>
              </a:rPr>
              <a:t>2. Development of program flowchart</a:t>
            </a:r>
            <a:endParaRPr lang="en-KE" sz="2400" dirty="0">
              <a:solidFill>
                <a:schemeClr val="accent4">
                  <a:lumMod val="75000"/>
                </a:schemeClr>
              </a:solidFill>
            </a:endParaRPr>
          </a:p>
        </p:txBody>
      </p:sp>
      <p:sp>
        <p:nvSpPr>
          <p:cNvPr id="5" name="TextBox 4"/>
          <p:cNvSpPr txBox="1"/>
          <p:nvPr/>
        </p:nvSpPr>
        <p:spPr>
          <a:xfrm>
            <a:off x="70053" y="1419816"/>
            <a:ext cx="4520953"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GROUP MEMBERS</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Mary Mbaire Mbugua</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Renox Kipkoech</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Morris Lesinko</a:t>
            </a:r>
          </a:p>
          <a:p>
            <a:r>
              <a:rPr lang="en-US" sz="2400" b="1" dirty="0">
                <a:latin typeface="Times New Roman" panose="02020603050405020304" pitchFamily="18" charset="0"/>
                <a:cs typeface="Times New Roman" panose="02020603050405020304" pitchFamily="18" charset="0"/>
              </a:rPr>
              <a:t>4.  Philip Katiechi</a:t>
            </a:r>
          </a:p>
          <a:p>
            <a:r>
              <a:rPr lang="en-US" sz="2400" b="1" dirty="0">
                <a:latin typeface="Times New Roman" panose="02020603050405020304" pitchFamily="18" charset="0"/>
                <a:cs typeface="Times New Roman" panose="02020603050405020304" pitchFamily="18" charset="0"/>
              </a:rPr>
              <a:t>5.  Allan Kyalo</a:t>
            </a:r>
          </a:p>
          <a:p>
            <a:r>
              <a:rPr lang="en-US" sz="2400" b="1" dirty="0">
                <a:latin typeface="Times New Roman" panose="02020603050405020304" pitchFamily="18" charset="0"/>
                <a:cs typeface="Times New Roman" panose="02020603050405020304" pitchFamily="18" charset="0"/>
              </a:rPr>
              <a:t>6. Stephen Gitau</a:t>
            </a:r>
          </a:p>
        </p:txBody>
      </p:sp>
      <p:sp>
        <p:nvSpPr>
          <p:cNvPr id="8" name="TextBox 7">
            <a:extLst>
              <a:ext uri="{FF2B5EF4-FFF2-40B4-BE49-F238E27FC236}">
                <a16:creationId xmlns:a16="http://schemas.microsoft.com/office/drawing/2014/main" id="{3A6E60D1-C665-4CA5-A402-9F79C45499DD}"/>
              </a:ext>
            </a:extLst>
          </p:cNvPr>
          <p:cNvSpPr txBox="1"/>
          <p:nvPr/>
        </p:nvSpPr>
        <p:spPr>
          <a:xfrm>
            <a:off x="10780787" y="10100246"/>
            <a:ext cx="9831313" cy="4478405"/>
          </a:xfrm>
          <a:prstGeom prst="rect">
            <a:avLst/>
          </a:prstGeom>
          <a:noFill/>
        </p:spPr>
        <p:txBody>
          <a:bodyPr wrap="square" rtlCol="0">
            <a:spAutoFit/>
          </a:bodyPr>
          <a:lstStyle/>
          <a:p>
            <a:r>
              <a:rPr lang="en-US" b="1" u="sng" dirty="0">
                <a:solidFill>
                  <a:schemeClr val="accent2">
                    <a:lumMod val="50000"/>
                  </a:schemeClr>
                </a:solidFill>
              </a:rPr>
              <a:t>EXPECTED OUTCOMES</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have an efficient firmware program for the working of sensors, actuators and peripherals for precise drilling operation</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establish optimal drilling parameters from experimental and computational analysis.</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visualize forces and vibration on the PMMA with respect to drill and feed speeds</a:t>
            </a:r>
          </a:p>
          <a:p>
            <a:pPr marL="457200" indent="-457200">
              <a:buFont typeface="Wingdings" panose="05000000000000000000" pitchFamily="2" charset="2"/>
              <a:buChar char="ü"/>
            </a:pPr>
            <a:r>
              <a:rPr lang="en-US" sz="2800" dirty="0">
                <a:solidFill>
                  <a:schemeClr val="accent2">
                    <a:lumMod val="50000"/>
                  </a:schemeClr>
                </a:solidFill>
                <a:latin typeface="Times New Roman" panose="02020603050405020304" pitchFamily="18" charset="0"/>
                <a:cs typeface="Times New Roman" panose="02020603050405020304" pitchFamily="18" charset="0"/>
              </a:rPr>
              <a:t>To mitigate vibrations, chatter and reduced risk of drill bit breakage and ensure efficient material removal during drilling.</a:t>
            </a:r>
          </a:p>
          <a:p>
            <a:r>
              <a:rPr lang="en-US" b="1" dirty="0"/>
              <a:t> </a:t>
            </a:r>
            <a:endParaRPr lang="en-KE" b="1" dirty="0"/>
          </a:p>
        </p:txBody>
      </p:sp>
      <p:sp>
        <p:nvSpPr>
          <p:cNvPr id="17" name="TextBox 16">
            <a:extLst>
              <a:ext uri="{FF2B5EF4-FFF2-40B4-BE49-F238E27FC236}">
                <a16:creationId xmlns:a16="http://schemas.microsoft.com/office/drawing/2014/main" id="{B61A9550-C6CC-4C01-9E69-DD8D614A0E77}"/>
              </a:ext>
            </a:extLst>
          </p:cNvPr>
          <p:cNvSpPr txBox="1"/>
          <p:nvPr/>
        </p:nvSpPr>
        <p:spPr>
          <a:xfrm>
            <a:off x="70053" y="15137773"/>
            <a:ext cx="5383071" cy="461665"/>
          </a:xfrm>
          <a:prstGeom prst="rect">
            <a:avLst/>
          </a:prstGeom>
          <a:noFill/>
        </p:spPr>
        <p:txBody>
          <a:bodyPr wrap="square" rtlCol="0">
            <a:spAutoFit/>
          </a:bodyPr>
          <a:lstStyle/>
          <a:p>
            <a:r>
              <a:rPr lang="en-US" sz="2400" dirty="0">
                <a:solidFill>
                  <a:schemeClr val="accent4">
                    <a:lumMod val="75000"/>
                  </a:schemeClr>
                </a:solidFill>
              </a:rPr>
              <a:t>1. Assessment of existing physical model</a:t>
            </a:r>
            <a:endParaRPr lang="en-KE" sz="2400" dirty="0">
              <a:solidFill>
                <a:schemeClr val="accent4">
                  <a:lumMod val="75000"/>
                </a:schemeClr>
              </a:solidFill>
            </a:endParaRPr>
          </a:p>
        </p:txBody>
      </p:sp>
      <p:graphicFrame>
        <p:nvGraphicFramePr>
          <p:cNvPr id="44" name="Diagram 43">
            <a:extLst>
              <a:ext uri="{FF2B5EF4-FFF2-40B4-BE49-F238E27FC236}">
                <a16:creationId xmlns:a16="http://schemas.microsoft.com/office/drawing/2014/main" id="{1423CBE7-33AF-4C00-9368-4AF7011C8488}"/>
              </a:ext>
            </a:extLst>
          </p:cNvPr>
          <p:cNvGraphicFramePr/>
          <p:nvPr>
            <p:extLst>
              <p:ext uri="{D42A27DB-BD31-4B8C-83A1-F6EECF244321}">
                <p14:modId xmlns:p14="http://schemas.microsoft.com/office/powerpoint/2010/main" val="1614773008"/>
              </p:ext>
            </p:extLst>
          </p:nvPr>
        </p:nvGraphicFramePr>
        <p:xfrm>
          <a:off x="5453124" y="15787020"/>
          <a:ext cx="4259443" cy="4471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 name="Picture 32">
            <a:extLst>
              <a:ext uri="{FF2B5EF4-FFF2-40B4-BE49-F238E27FC236}">
                <a16:creationId xmlns:a16="http://schemas.microsoft.com/office/drawing/2014/main" id="{394CB6DF-0C0D-47ED-916A-EE46227399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89456" y="15787021"/>
            <a:ext cx="4533313" cy="4471452"/>
          </a:xfrm>
          <a:prstGeom prst="rect">
            <a:avLst/>
          </a:prstGeom>
          <a:effectLst>
            <a:softEdge rad="114300"/>
          </a:effectLst>
        </p:spPr>
      </p:pic>
      <p:sp>
        <p:nvSpPr>
          <p:cNvPr id="45" name="TextBox 44">
            <a:extLst>
              <a:ext uri="{FF2B5EF4-FFF2-40B4-BE49-F238E27FC236}">
                <a16:creationId xmlns:a16="http://schemas.microsoft.com/office/drawing/2014/main" id="{E4499405-4F98-484D-95C7-E6AD52188F04}"/>
              </a:ext>
            </a:extLst>
          </p:cNvPr>
          <p:cNvSpPr txBox="1"/>
          <p:nvPr/>
        </p:nvSpPr>
        <p:spPr>
          <a:xfrm>
            <a:off x="15587798" y="15173177"/>
            <a:ext cx="5219700" cy="830997"/>
          </a:xfrm>
          <a:prstGeom prst="rect">
            <a:avLst/>
          </a:prstGeom>
          <a:noFill/>
        </p:spPr>
        <p:txBody>
          <a:bodyPr wrap="square" rtlCol="0">
            <a:spAutoFit/>
          </a:bodyPr>
          <a:lstStyle/>
          <a:p>
            <a:r>
              <a:rPr lang="en-US" sz="2400" dirty="0">
                <a:solidFill>
                  <a:schemeClr val="accent4">
                    <a:lumMod val="75000"/>
                  </a:schemeClr>
                </a:solidFill>
              </a:rPr>
              <a:t>3. Importing &amp; simulating working system in Matlab Simscape</a:t>
            </a:r>
          </a:p>
        </p:txBody>
      </p:sp>
      <p:pic>
        <p:nvPicPr>
          <p:cNvPr id="37" name="Picture 36">
            <a:extLst>
              <a:ext uri="{FF2B5EF4-FFF2-40B4-BE49-F238E27FC236}">
                <a16:creationId xmlns:a16="http://schemas.microsoft.com/office/drawing/2014/main" id="{14C6FD40-E70F-45CD-B49E-C2FAAFAA27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518" y="15646942"/>
            <a:ext cx="3894425" cy="4466026"/>
          </a:xfrm>
          <a:prstGeom prst="rect">
            <a:avLst/>
          </a:prstGeom>
        </p:spPr>
      </p:pic>
      <p:sp>
        <p:nvSpPr>
          <p:cNvPr id="46" name="TextBox 45">
            <a:extLst>
              <a:ext uri="{FF2B5EF4-FFF2-40B4-BE49-F238E27FC236}">
                <a16:creationId xmlns:a16="http://schemas.microsoft.com/office/drawing/2014/main" id="{605C0618-3132-4D5A-8DD8-E71F31C54848}"/>
              </a:ext>
            </a:extLst>
          </p:cNvPr>
          <p:cNvSpPr txBox="1"/>
          <p:nvPr/>
        </p:nvSpPr>
        <p:spPr>
          <a:xfrm>
            <a:off x="73854" y="20411104"/>
            <a:ext cx="5219700" cy="461665"/>
          </a:xfrm>
          <a:prstGeom prst="rect">
            <a:avLst/>
          </a:prstGeom>
          <a:noFill/>
        </p:spPr>
        <p:txBody>
          <a:bodyPr wrap="square" rtlCol="0">
            <a:spAutoFit/>
          </a:bodyPr>
          <a:lstStyle/>
          <a:p>
            <a:r>
              <a:rPr lang="en-US" sz="2400" dirty="0">
                <a:solidFill>
                  <a:schemeClr val="accent4">
                    <a:lumMod val="75000"/>
                  </a:schemeClr>
                </a:solidFill>
              </a:rPr>
              <a:t>4. Finite element analysis in Ansys</a:t>
            </a:r>
          </a:p>
        </p:txBody>
      </p:sp>
      <p:sp>
        <p:nvSpPr>
          <p:cNvPr id="47" name="TextBox 46">
            <a:extLst>
              <a:ext uri="{FF2B5EF4-FFF2-40B4-BE49-F238E27FC236}">
                <a16:creationId xmlns:a16="http://schemas.microsoft.com/office/drawing/2014/main" id="{41D6837B-3AB6-49E7-8182-EC0F9CCA5A9A}"/>
              </a:ext>
            </a:extLst>
          </p:cNvPr>
          <p:cNvSpPr txBox="1"/>
          <p:nvPr/>
        </p:nvSpPr>
        <p:spPr>
          <a:xfrm>
            <a:off x="5853410" y="20961869"/>
            <a:ext cx="10221816" cy="461665"/>
          </a:xfrm>
          <a:prstGeom prst="rect">
            <a:avLst/>
          </a:prstGeom>
          <a:noFill/>
        </p:spPr>
        <p:txBody>
          <a:bodyPr wrap="square" rtlCol="0">
            <a:spAutoFit/>
          </a:bodyPr>
          <a:lstStyle/>
          <a:p>
            <a:r>
              <a:rPr lang="en-US" sz="2400" dirty="0">
                <a:solidFill>
                  <a:schemeClr val="accent4">
                    <a:lumMod val="75000"/>
                  </a:schemeClr>
                </a:solidFill>
              </a:rPr>
              <a:t>5. Programming and circuit simulation in Proteus, Multism, Fritzing</a:t>
            </a:r>
          </a:p>
        </p:txBody>
      </p:sp>
      <p:pic>
        <p:nvPicPr>
          <p:cNvPr id="55" name="Picture 54">
            <a:extLst>
              <a:ext uri="{FF2B5EF4-FFF2-40B4-BE49-F238E27FC236}">
                <a16:creationId xmlns:a16="http://schemas.microsoft.com/office/drawing/2014/main" id="{9CBF2B0C-61A7-4E08-B653-472BF60DC7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62650" y="21694706"/>
            <a:ext cx="6137837" cy="4441540"/>
          </a:xfrm>
          <a:prstGeom prst="rect">
            <a:avLst/>
          </a:prstGeom>
        </p:spPr>
      </p:pic>
      <p:pic>
        <p:nvPicPr>
          <p:cNvPr id="57" name="Picture 56">
            <a:extLst>
              <a:ext uri="{FF2B5EF4-FFF2-40B4-BE49-F238E27FC236}">
                <a16:creationId xmlns:a16="http://schemas.microsoft.com/office/drawing/2014/main" id="{4AEB190A-9CA7-4573-9543-2948F5B4F1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60276" y="21535178"/>
            <a:ext cx="4952291" cy="4775839"/>
          </a:xfrm>
          <a:prstGeom prst="rect">
            <a:avLst/>
          </a:prstGeom>
        </p:spPr>
      </p:pic>
      <p:pic>
        <p:nvPicPr>
          <p:cNvPr id="59" name="Picture 58">
            <a:extLst>
              <a:ext uri="{FF2B5EF4-FFF2-40B4-BE49-F238E27FC236}">
                <a16:creationId xmlns:a16="http://schemas.microsoft.com/office/drawing/2014/main" id="{3726DF0C-68B4-47E7-83F5-D076AEFFA4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283" y="21150049"/>
            <a:ext cx="3994660" cy="4997770"/>
          </a:xfrm>
          <a:prstGeom prst="rect">
            <a:avLst/>
          </a:prstGeom>
        </p:spPr>
      </p:pic>
      <p:pic>
        <p:nvPicPr>
          <p:cNvPr id="61" name="Picture 60">
            <a:extLst>
              <a:ext uri="{FF2B5EF4-FFF2-40B4-BE49-F238E27FC236}">
                <a16:creationId xmlns:a16="http://schemas.microsoft.com/office/drawing/2014/main" id="{D85D8E7D-5846-4419-9176-7A010430A6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695908" y="16138844"/>
            <a:ext cx="4320441" cy="4981836"/>
          </a:xfrm>
          <a:prstGeom prst="rect">
            <a:avLst/>
          </a:prstGeom>
          <a:effectLst>
            <a:softEdge rad="25400"/>
          </a:effectLst>
        </p:spPr>
      </p:pic>
      <p:pic>
        <p:nvPicPr>
          <p:cNvPr id="63" name="Picture 62">
            <a:extLst>
              <a:ext uri="{FF2B5EF4-FFF2-40B4-BE49-F238E27FC236}">
                <a16:creationId xmlns:a16="http://schemas.microsoft.com/office/drawing/2014/main" id="{005E57E1-6F92-4BFE-99B9-EC30E2E8608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075226" y="21484550"/>
            <a:ext cx="4577932" cy="4531748"/>
          </a:xfrm>
          <a:prstGeom prst="rect">
            <a:avLst/>
          </a:prstGeom>
        </p:spPr>
      </p:pic>
    </p:spTree>
    <p:extLst>
      <p:ext uri="{BB962C8B-B14F-4D97-AF65-F5344CB8AC3E}">
        <p14:creationId xmlns:p14="http://schemas.microsoft.com/office/powerpoint/2010/main" val="1548056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TotalTime>
  <Words>397</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mary mbugua</cp:lastModifiedBy>
  <cp:revision>45</cp:revision>
  <dcterms:created xsi:type="dcterms:W3CDTF">2022-07-18T10:16:24Z</dcterms:created>
  <dcterms:modified xsi:type="dcterms:W3CDTF">2023-06-28T13:58:21Z</dcterms:modified>
</cp:coreProperties>
</file>