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Lst>
  <p:sldSz cx="21383625" cy="30275213"/>
  <p:notesSz cx="6858000" cy="9144000"/>
  <p:defaultTextStyle>
    <a:defPPr>
      <a:defRPr lang="en-US"/>
    </a:defPPr>
    <a:lvl1pPr marL="0" algn="l" defTabSz="1549725" rtl="0" eaLnBrk="1" latinLnBrk="0" hangingPunct="1">
      <a:defRPr sz="3051" kern="1200">
        <a:solidFill>
          <a:schemeClr val="tx1"/>
        </a:solidFill>
        <a:latin typeface="+mn-lt"/>
        <a:ea typeface="+mn-ea"/>
        <a:cs typeface="+mn-cs"/>
      </a:defRPr>
    </a:lvl1pPr>
    <a:lvl2pPr marL="774863" algn="l" defTabSz="1549725" rtl="0" eaLnBrk="1" latinLnBrk="0" hangingPunct="1">
      <a:defRPr sz="3051" kern="1200">
        <a:solidFill>
          <a:schemeClr val="tx1"/>
        </a:solidFill>
        <a:latin typeface="+mn-lt"/>
        <a:ea typeface="+mn-ea"/>
        <a:cs typeface="+mn-cs"/>
      </a:defRPr>
    </a:lvl2pPr>
    <a:lvl3pPr marL="1549725" algn="l" defTabSz="1549725" rtl="0" eaLnBrk="1" latinLnBrk="0" hangingPunct="1">
      <a:defRPr sz="3051" kern="1200">
        <a:solidFill>
          <a:schemeClr val="tx1"/>
        </a:solidFill>
        <a:latin typeface="+mn-lt"/>
        <a:ea typeface="+mn-ea"/>
        <a:cs typeface="+mn-cs"/>
      </a:defRPr>
    </a:lvl3pPr>
    <a:lvl4pPr marL="2324588" algn="l" defTabSz="1549725" rtl="0" eaLnBrk="1" latinLnBrk="0" hangingPunct="1">
      <a:defRPr sz="3051" kern="1200">
        <a:solidFill>
          <a:schemeClr val="tx1"/>
        </a:solidFill>
        <a:latin typeface="+mn-lt"/>
        <a:ea typeface="+mn-ea"/>
        <a:cs typeface="+mn-cs"/>
      </a:defRPr>
    </a:lvl4pPr>
    <a:lvl5pPr marL="3099450" algn="l" defTabSz="1549725" rtl="0" eaLnBrk="1" latinLnBrk="0" hangingPunct="1">
      <a:defRPr sz="3051" kern="1200">
        <a:solidFill>
          <a:schemeClr val="tx1"/>
        </a:solidFill>
        <a:latin typeface="+mn-lt"/>
        <a:ea typeface="+mn-ea"/>
        <a:cs typeface="+mn-cs"/>
      </a:defRPr>
    </a:lvl5pPr>
    <a:lvl6pPr marL="3874313" algn="l" defTabSz="1549725" rtl="0" eaLnBrk="1" latinLnBrk="0" hangingPunct="1">
      <a:defRPr sz="3051" kern="1200">
        <a:solidFill>
          <a:schemeClr val="tx1"/>
        </a:solidFill>
        <a:latin typeface="+mn-lt"/>
        <a:ea typeface="+mn-ea"/>
        <a:cs typeface="+mn-cs"/>
      </a:defRPr>
    </a:lvl6pPr>
    <a:lvl7pPr marL="4649175" algn="l" defTabSz="1549725" rtl="0" eaLnBrk="1" latinLnBrk="0" hangingPunct="1">
      <a:defRPr sz="3051" kern="1200">
        <a:solidFill>
          <a:schemeClr val="tx1"/>
        </a:solidFill>
        <a:latin typeface="+mn-lt"/>
        <a:ea typeface="+mn-ea"/>
        <a:cs typeface="+mn-cs"/>
      </a:defRPr>
    </a:lvl7pPr>
    <a:lvl8pPr marL="5424038" algn="l" defTabSz="1549725" rtl="0" eaLnBrk="1" latinLnBrk="0" hangingPunct="1">
      <a:defRPr sz="3051" kern="1200">
        <a:solidFill>
          <a:schemeClr val="tx1"/>
        </a:solidFill>
        <a:latin typeface="+mn-lt"/>
        <a:ea typeface="+mn-ea"/>
        <a:cs typeface="+mn-cs"/>
      </a:defRPr>
    </a:lvl8pPr>
    <a:lvl9pPr marL="6198900" algn="l" defTabSz="1549725" rtl="0" eaLnBrk="1" latinLnBrk="0" hangingPunct="1">
      <a:defRPr sz="305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p:scale>
          <a:sx n="41" d="100"/>
          <a:sy n="41" d="100"/>
        </p:scale>
        <p:origin x="42" y="-15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13971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872440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296116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34586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019AA0-7B64-4513-A6F4-D40072841F38}" type="datetimeFigureOut">
              <a:rPr lang="en-US" smtClean="0"/>
              <a:t>6/28/2023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406802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019AA0-7B64-4513-A6F4-D40072841F38}"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1459063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019AA0-7B64-4513-A6F4-D40072841F38}" type="datetimeFigureOut">
              <a:rPr lang="en-US" smtClean="0"/>
              <a:t>6/28/2023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202981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019AA0-7B64-4513-A6F4-D40072841F38}" type="datetimeFigureOut">
              <a:rPr lang="en-US" smtClean="0"/>
              <a:t>6/28/2023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013392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19AA0-7B64-4513-A6F4-D40072841F38}" type="datetimeFigureOut">
              <a:rPr lang="en-US" smtClean="0"/>
              <a:t>6/28/2023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180311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C019AA0-7B64-4513-A6F4-D40072841F38}"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139826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C019AA0-7B64-4513-A6F4-D40072841F38}" type="datetimeFigureOut">
              <a:rPr lang="en-US" smtClean="0"/>
              <a:t>6/28/2023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23583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C019AA0-7B64-4513-A6F4-D40072841F38}" type="datetimeFigureOut">
              <a:rPr lang="en-US" smtClean="0"/>
              <a:t>6/28/2023</a:t>
            </a:fld>
            <a:endParaRPr 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E5E9AEE0-FFA4-4749-919C-13C553BDA39E}" type="slidenum">
              <a:rPr lang="en-US" smtClean="0"/>
              <a:t>‹#›</a:t>
            </a:fld>
            <a:endParaRPr lang="en-US"/>
          </a:p>
        </p:txBody>
      </p:sp>
    </p:spTree>
    <p:extLst>
      <p:ext uri="{BB962C8B-B14F-4D97-AF65-F5344CB8AC3E}">
        <p14:creationId xmlns:p14="http://schemas.microsoft.com/office/powerpoint/2010/main" val="390361519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524876" y="883629"/>
            <a:ext cx="10267743" cy="2800960"/>
          </a:xfrm>
          <a:prstGeom prst="rect">
            <a:avLst/>
          </a:prstGeom>
          <a:noFill/>
        </p:spPr>
        <p:txBody>
          <a:bodyPr wrap="square" rtlCol="0">
            <a:spAutoFit/>
          </a:bodyPr>
          <a:lstStyle/>
          <a:p>
            <a:r>
              <a:rPr lang="en-US" sz="5867" b="1" dirty="0"/>
              <a:t>STUDY AND DEVELOPMENT OF </a:t>
            </a:r>
          </a:p>
          <a:p>
            <a:r>
              <a:rPr lang="en-US" sz="5867" b="1" dirty="0"/>
              <a:t>AN AUTOMATED</a:t>
            </a:r>
          </a:p>
          <a:p>
            <a:r>
              <a:rPr lang="en-US" sz="5867" b="1" dirty="0"/>
              <a:t>1-AXIS DRILL</a:t>
            </a:r>
          </a:p>
        </p:txBody>
      </p:sp>
      <p:sp>
        <p:nvSpPr>
          <p:cNvPr id="9" name="TextBox 8"/>
          <p:cNvSpPr txBox="1"/>
          <p:nvPr/>
        </p:nvSpPr>
        <p:spPr>
          <a:xfrm>
            <a:off x="16862673" y="3771799"/>
            <a:ext cx="4236720" cy="461665"/>
          </a:xfrm>
          <a:prstGeom prst="rect">
            <a:avLst/>
          </a:prstGeom>
          <a:noFill/>
        </p:spPr>
        <p:txBody>
          <a:bodyPr wrap="square" rtlCol="0">
            <a:spAutoFit/>
          </a:bodyPr>
          <a:lstStyle/>
          <a:p>
            <a:r>
              <a:rPr lang="en-US" sz="2400" b="1" dirty="0"/>
              <a:t>Supervisor: Dr. Titus Mulembo</a:t>
            </a:r>
          </a:p>
        </p:txBody>
      </p:sp>
      <p:sp>
        <p:nvSpPr>
          <p:cNvPr id="12" name="TextBox 11"/>
          <p:cNvSpPr txBox="1"/>
          <p:nvPr/>
        </p:nvSpPr>
        <p:spPr>
          <a:xfrm>
            <a:off x="360436" y="5183322"/>
            <a:ext cx="9831313" cy="8417176"/>
          </a:xfrm>
          <a:prstGeom prst="rect">
            <a:avLst/>
          </a:prstGeom>
          <a:noFill/>
        </p:spPr>
        <p:txBody>
          <a:bodyPr wrap="square" rtlCol="0">
            <a:spAutoFit/>
          </a:bodyPr>
          <a:lstStyle/>
          <a:p>
            <a:pPr algn="just">
              <a:lnSpc>
                <a:spcPct val="150000"/>
              </a:lnSpc>
            </a:pPr>
            <a:r>
              <a:rPr lang="en-US" sz="2800" dirty="0">
                <a:solidFill>
                  <a:srgbClr val="002060"/>
                </a:solidFill>
                <a:latin typeface="Times New Roman" panose="02020603050405020304" pitchFamily="18" charset="0"/>
                <a:cs typeface="Times New Roman" panose="02020603050405020304" pitchFamily="18" charset="0"/>
              </a:rPr>
              <a:t>		</a:t>
            </a:r>
            <a:r>
              <a:rPr lang="en-US" sz="2800" b="1" u="sng" dirty="0">
                <a:solidFill>
                  <a:srgbClr val="002060"/>
                </a:solidFill>
                <a:latin typeface="Times New Roman" panose="02020603050405020304" pitchFamily="18" charset="0"/>
                <a:cs typeface="Times New Roman" panose="02020603050405020304" pitchFamily="18" charset="0"/>
              </a:rPr>
              <a:t>ABSTRACT</a:t>
            </a:r>
            <a:endParaRPr lang="en-US" sz="2800" dirty="0">
              <a:solidFill>
                <a:srgbClr val="002060"/>
              </a:solidFill>
              <a:latin typeface="Times New Roman" panose="02020603050405020304" pitchFamily="18" charset="0"/>
              <a:cs typeface="Times New Roman" panose="02020603050405020304" pitchFamily="18" charset="0"/>
            </a:endParaRPr>
          </a:p>
          <a:p>
            <a:pPr algn="just">
              <a:lnSpc>
                <a:spcPct val="150000"/>
              </a:lnSpc>
            </a:pPr>
            <a:r>
              <a:rPr lang="en-US" sz="2800" dirty="0">
                <a:solidFill>
                  <a:srgbClr val="002060"/>
                </a:solidFill>
                <a:latin typeface="Times New Roman" panose="02020603050405020304" pitchFamily="18" charset="0"/>
                <a:cs typeface="Times New Roman" panose="02020603050405020304" pitchFamily="18" charset="0"/>
              </a:rPr>
              <a:t>High quality drilled holes are required in a lot of industrial and medical applications. It is imperative to design a low cost and precise drilling machine that can be used and which monitors vibrations resulting and forces applied to the workpiece during the drilling operation. This project focuses on the development of a one-axis drill system utilizing a polymer workpiece for improving bone drilling operations in medical applications. System monitoring is essential to determine the best parameters that can be used in system control for vibration mitigation while using analytical and computational resources to analyze behavior of PMMA under drilling operation while ensuring reduced chatter or risk if drill bit breakage and ensuring efficient material removal.</a:t>
            </a:r>
            <a:endParaRPr lang="en-KE" sz="2800" dirty="0">
              <a:solidFill>
                <a:srgbClr val="002060"/>
              </a:solidFill>
              <a:latin typeface="Times New Roman" panose="02020603050405020304" pitchFamily="18" charset="0"/>
              <a:cs typeface="Times New Roman" panose="02020603050405020304" pitchFamily="18" charset="0"/>
            </a:endParaRPr>
          </a:p>
        </p:txBody>
      </p:sp>
      <p:sp>
        <p:nvSpPr>
          <p:cNvPr id="13" name="Freeform 54"/>
          <p:cNvSpPr/>
          <p:nvPr/>
        </p:nvSpPr>
        <p:spPr bwMode="auto">
          <a:xfrm>
            <a:off x="33439" y="134440"/>
            <a:ext cx="21386800" cy="1790700"/>
          </a:xfrm>
          <a:custGeom>
            <a:avLst/>
            <a:gdLst/>
            <a:ahLst/>
            <a:cxnLst>
              <a:cxn ang="0">
                <a:pos x="0" y="1179"/>
              </a:cxn>
              <a:cxn ang="0">
                <a:pos x="5080" y="1179"/>
              </a:cxn>
              <a:cxn ang="0">
                <a:pos x="6759" y="0"/>
              </a:cxn>
              <a:cxn ang="0">
                <a:pos x="22680" y="0"/>
              </a:cxn>
              <a:cxn ang="0">
                <a:pos x="22680" y="227"/>
              </a:cxn>
              <a:cxn ang="0">
                <a:pos x="7303" y="227"/>
              </a:cxn>
              <a:cxn ang="0">
                <a:pos x="4990" y="1905"/>
              </a:cxn>
              <a:cxn ang="0">
                <a:pos x="0" y="1905"/>
              </a:cxn>
              <a:cxn ang="0">
                <a:pos x="0" y="1179"/>
              </a:cxn>
            </a:cxnLst>
            <a:rect l="0" t="0" r="r" b="b"/>
            <a:pathLst>
              <a:path w="22680" h="1905">
                <a:moveTo>
                  <a:pt x="0" y="1179"/>
                </a:moveTo>
                <a:lnTo>
                  <a:pt x="5080" y="1179"/>
                </a:lnTo>
                <a:lnTo>
                  <a:pt x="6759" y="0"/>
                </a:lnTo>
                <a:lnTo>
                  <a:pt x="22680" y="0"/>
                </a:lnTo>
                <a:lnTo>
                  <a:pt x="22680" y="227"/>
                </a:lnTo>
                <a:lnTo>
                  <a:pt x="7303" y="227"/>
                </a:lnTo>
                <a:lnTo>
                  <a:pt x="4990" y="1905"/>
                </a:lnTo>
                <a:lnTo>
                  <a:pt x="0" y="1905"/>
                </a:lnTo>
                <a:lnTo>
                  <a:pt x="0" y="1179"/>
                </a:lnTo>
                <a:close/>
              </a:path>
            </a:pathLst>
          </a:custGeom>
          <a:solidFill>
            <a:srgbClr val="00B0F0"/>
          </a:solidFill>
          <a:ln w="9525">
            <a:noFill/>
            <a:round/>
          </a:ln>
          <a:effectLst>
            <a:prstShdw prst="shdw17" dist="77251" dir="15632261">
              <a:srgbClr val="B2B2B2">
                <a:gamma/>
                <a:shade val="60000"/>
                <a:invGamma/>
              </a:srgbClr>
            </a:prstShdw>
          </a:effectLst>
        </p:spPr>
        <p:txBody>
          <a:bodyPr lIns="54210" tIns="27105" rIns="54210" bIns="27105"/>
          <a:lstStyle/>
          <a:p>
            <a:pPr>
              <a:defRPr/>
            </a:pPr>
            <a:endParaRPr lang="ko-KR" altLang="en-US">
              <a:latin typeface="Times New Roman" panose="02020603050405020304" pitchFamily="18" charset="0"/>
              <a:cs typeface="Times New Roman" panose="02020603050405020304" pitchFamily="18" charset="0"/>
            </a:endParaRPr>
          </a:p>
        </p:txBody>
      </p:sp>
      <p:sp>
        <p:nvSpPr>
          <p:cNvPr id="14" name="Freeform 55"/>
          <p:cNvSpPr/>
          <p:nvPr/>
        </p:nvSpPr>
        <p:spPr bwMode="auto">
          <a:xfrm flipH="1" flipV="1">
            <a:off x="33439" y="2633949"/>
            <a:ext cx="21386800" cy="1790700"/>
          </a:xfrm>
          <a:custGeom>
            <a:avLst/>
            <a:gdLst/>
            <a:ahLst/>
            <a:cxnLst>
              <a:cxn ang="0">
                <a:pos x="0" y="1179"/>
              </a:cxn>
              <a:cxn ang="0">
                <a:pos x="5080" y="1179"/>
              </a:cxn>
              <a:cxn ang="0">
                <a:pos x="6759" y="0"/>
              </a:cxn>
              <a:cxn ang="0">
                <a:pos x="22680" y="0"/>
              </a:cxn>
              <a:cxn ang="0">
                <a:pos x="22680" y="227"/>
              </a:cxn>
              <a:cxn ang="0">
                <a:pos x="7303" y="227"/>
              </a:cxn>
              <a:cxn ang="0">
                <a:pos x="4990" y="1905"/>
              </a:cxn>
              <a:cxn ang="0">
                <a:pos x="0" y="1905"/>
              </a:cxn>
              <a:cxn ang="0">
                <a:pos x="0" y="1179"/>
              </a:cxn>
            </a:cxnLst>
            <a:rect l="0" t="0" r="r" b="b"/>
            <a:pathLst>
              <a:path w="22680" h="1905">
                <a:moveTo>
                  <a:pt x="0" y="1179"/>
                </a:moveTo>
                <a:lnTo>
                  <a:pt x="5080" y="1179"/>
                </a:lnTo>
                <a:lnTo>
                  <a:pt x="6759" y="0"/>
                </a:lnTo>
                <a:lnTo>
                  <a:pt x="22680" y="0"/>
                </a:lnTo>
                <a:lnTo>
                  <a:pt x="22680" y="227"/>
                </a:lnTo>
                <a:lnTo>
                  <a:pt x="7303" y="227"/>
                </a:lnTo>
                <a:lnTo>
                  <a:pt x="4990" y="1905"/>
                </a:lnTo>
                <a:lnTo>
                  <a:pt x="0" y="1905"/>
                </a:lnTo>
                <a:lnTo>
                  <a:pt x="0" y="1179"/>
                </a:lnTo>
                <a:close/>
              </a:path>
            </a:pathLst>
          </a:custGeom>
          <a:solidFill>
            <a:srgbClr val="00B0F0"/>
          </a:solidFill>
          <a:ln w="9525">
            <a:noFill/>
            <a:round/>
          </a:ln>
          <a:effectLst>
            <a:prstShdw prst="shdw17" dist="64758" dir="15521404">
              <a:srgbClr val="B2B2B2">
                <a:gamma/>
                <a:shade val="60000"/>
                <a:invGamma/>
              </a:srgbClr>
            </a:prstShdw>
          </a:effectLst>
        </p:spPr>
        <p:txBody>
          <a:bodyPr lIns="54210" tIns="27105" rIns="54210" bIns="27105"/>
          <a:lstStyle/>
          <a:p>
            <a:pPr>
              <a:defRPr/>
            </a:pPr>
            <a:endParaRPr lang="ko-KR" altLang="en-US" dirty="0">
              <a:latin typeface="Times New Roman" panose="02020603050405020304" pitchFamily="18" charset="0"/>
              <a:cs typeface="Times New Roman" panose="02020603050405020304" pitchFamily="18" charset="0"/>
            </a:endParaRPr>
          </a:p>
        </p:txBody>
      </p:sp>
      <p:sp>
        <p:nvSpPr>
          <p:cNvPr id="15" name="Freeform 64"/>
          <p:cNvSpPr/>
          <p:nvPr/>
        </p:nvSpPr>
        <p:spPr bwMode="auto">
          <a:xfrm flipH="1" flipV="1">
            <a:off x="33439" y="4459422"/>
            <a:ext cx="21386800" cy="723900"/>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rgbClr val="00B0F0"/>
          </a:solidFill>
          <a:ln w="9525">
            <a:noFill/>
            <a:round/>
          </a:ln>
        </p:spPr>
        <p:txBody>
          <a:bodyPr lIns="54215" tIns="27107" rIns="54215" bIns="27107"/>
          <a:lstStyle/>
          <a:p>
            <a:endParaRPr lang="ko-KR" altLang="en-US">
              <a:latin typeface="Times New Roman" panose="02020603050405020304" pitchFamily="18" charset="0"/>
              <a:cs typeface="Times New Roman" panose="02020603050405020304" pitchFamily="18" charset="0"/>
            </a:endParaRPr>
          </a:p>
        </p:txBody>
      </p:sp>
      <p:sp>
        <p:nvSpPr>
          <p:cNvPr id="16" name="Rectangle 15"/>
          <p:cNvSpPr/>
          <p:nvPr/>
        </p:nvSpPr>
        <p:spPr>
          <a:xfrm>
            <a:off x="878616" y="4655720"/>
            <a:ext cx="2440461" cy="523220"/>
          </a:xfrm>
          <a:prstGeom prst="rect">
            <a:avLst/>
          </a:prstGeom>
        </p:spPr>
        <p:txBody>
          <a:bodyPr wrap="square">
            <a:spAutoFit/>
          </a:bodyPr>
          <a:lstStyle/>
          <a:p>
            <a:r>
              <a:rPr lang="en-US" sz="2800" b="1" i="1" dirty="0">
                <a:latin typeface="Trebuchet MS" panose="020B0603020202020204" pitchFamily="34" charset="0"/>
              </a:rPr>
              <a:t>OVERVIEW</a:t>
            </a:r>
            <a:endParaRPr lang="en-US" dirty="0"/>
          </a:p>
        </p:txBody>
      </p:sp>
      <p:sp>
        <p:nvSpPr>
          <p:cNvPr id="20" name="Rectangle 19"/>
          <p:cNvSpPr/>
          <p:nvPr/>
        </p:nvSpPr>
        <p:spPr>
          <a:xfrm>
            <a:off x="10800265" y="4922607"/>
            <a:ext cx="10549922" cy="7770845"/>
          </a:xfrm>
          <a:prstGeom prst="rect">
            <a:avLst/>
          </a:prstGeom>
        </p:spPr>
        <p:txBody>
          <a:bodyPr wrap="square">
            <a:spAutoFit/>
          </a:bodyPr>
          <a:lstStyle/>
          <a:p>
            <a:pPr algn="just">
              <a:lnSpc>
                <a:spcPct val="150000"/>
              </a:lnSpc>
            </a:pPr>
            <a:r>
              <a:rPr lang="en-US" sz="2800" b="1" dirty="0">
                <a:solidFill>
                  <a:schemeClr val="accent6">
                    <a:lumMod val="50000"/>
                  </a:schemeClr>
                </a:solidFill>
                <a:latin typeface="Times New Roman" panose="02020603050405020304" pitchFamily="18" charset="0"/>
                <a:cs typeface="Times New Roman" panose="02020603050405020304" pitchFamily="18" charset="0"/>
              </a:rPr>
              <a:t>		</a:t>
            </a:r>
            <a:r>
              <a:rPr lang="en-US" sz="2800" b="1" u="sng" dirty="0">
                <a:solidFill>
                  <a:schemeClr val="accent6">
                    <a:lumMod val="50000"/>
                  </a:schemeClr>
                </a:solidFill>
                <a:latin typeface="Times New Roman" panose="02020603050405020304" pitchFamily="18" charset="0"/>
                <a:cs typeface="Times New Roman" panose="02020603050405020304" pitchFamily="18" charset="0"/>
              </a:rPr>
              <a:t>MAIN OBJECTIVE</a:t>
            </a:r>
          </a:p>
          <a:p>
            <a:pPr algn="just">
              <a:lnSpc>
                <a:spcPct val="150000"/>
              </a:lnSpc>
            </a:pPr>
            <a:r>
              <a:rPr lang="en-US" sz="2800" dirty="0">
                <a:solidFill>
                  <a:schemeClr val="accent6">
                    <a:lumMod val="50000"/>
                  </a:schemeClr>
                </a:solidFill>
                <a:latin typeface="Times New Roman" panose="02020603050405020304" pitchFamily="18" charset="0"/>
                <a:cs typeface="Times New Roman" panose="02020603050405020304" pitchFamily="18" charset="0"/>
              </a:rPr>
              <a:t>Development of a precise automated one axis drill.</a:t>
            </a:r>
          </a:p>
          <a:p>
            <a:pPr algn="just">
              <a:lnSpc>
                <a:spcPct val="150000"/>
              </a:lnSpc>
            </a:pPr>
            <a:r>
              <a:rPr lang="en-US" sz="2800" b="1" u="sng" dirty="0">
                <a:solidFill>
                  <a:schemeClr val="accent6">
                    <a:lumMod val="50000"/>
                  </a:schemeClr>
                </a:solidFill>
                <a:latin typeface="Times New Roman" panose="02020603050405020304" pitchFamily="18" charset="0"/>
                <a:cs typeface="Times New Roman" panose="02020603050405020304" pitchFamily="18" charset="0"/>
              </a:rPr>
              <a:t>Specific Objectives</a:t>
            </a:r>
          </a:p>
          <a:p>
            <a:pPr marL="457200" indent="-457200" algn="just">
              <a:lnSpc>
                <a:spcPct val="150000"/>
              </a:lnSpc>
              <a:buFont typeface="Wingdings" panose="05000000000000000000" pitchFamily="2" charset="2"/>
              <a:buChar char="Ø"/>
            </a:pPr>
            <a:r>
              <a:rPr lang="en-US" sz="2800" dirty="0">
                <a:solidFill>
                  <a:schemeClr val="accent6">
                    <a:lumMod val="50000"/>
                  </a:schemeClr>
                </a:solidFill>
                <a:latin typeface="Times New Roman" panose="02020603050405020304" pitchFamily="18" charset="0"/>
                <a:cs typeface="Times New Roman" panose="02020603050405020304" pitchFamily="18" charset="0"/>
              </a:rPr>
              <a:t>To design and simulate 3D model of the physical system</a:t>
            </a:r>
          </a:p>
          <a:p>
            <a:pPr marL="457200" indent="-457200" algn="just">
              <a:lnSpc>
                <a:spcPct val="150000"/>
              </a:lnSpc>
              <a:buFont typeface="Wingdings" panose="05000000000000000000" pitchFamily="2" charset="2"/>
              <a:buChar char="Ø"/>
            </a:pPr>
            <a:r>
              <a:rPr lang="en-US" sz="2800" dirty="0">
                <a:solidFill>
                  <a:schemeClr val="accent6">
                    <a:lumMod val="50000"/>
                  </a:schemeClr>
                </a:solidFill>
                <a:latin typeface="Times New Roman" panose="02020603050405020304" pitchFamily="18" charset="0"/>
                <a:cs typeface="Times New Roman" panose="02020603050405020304" pitchFamily="18" charset="0"/>
              </a:rPr>
              <a:t>To develop project circuits and firmware to run sensors, actuators and peripherals.</a:t>
            </a:r>
          </a:p>
          <a:p>
            <a:pPr marL="457200" indent="-457200" algn="just">
              <a:lnSpc>
                <a:spcPct val="150000"/>
              </a:lnSpc>
              <a:buFont typeface="Wingdings" panose="05000000000000000000" pitchFamily="2" charset="2"/>
              <a:buChar char="Ø"/>
            </a:pPr>
            <a:r>
              <a:rPr lang="en-US" sz="2800" dirty="0">
                <a:solidFill>
                  <a:schemeClr val="accent6">
                    <a:lumMod val="50000"/>
                  </a:schemeClr>
                </a:solidFill>
                <a:latin typeface="Times New Roman" panose="02020603050405020304" pitchFamily="18" charset="0"/>
                <a:cs typeface="Times New Roman" panose="02020603050405020304" pitchFamily="18" charset="0"/>
              </a:rPr>
              <a:t>To carry out experiments and analysis to determine parameters for vibration mitigation</a:t>
            </a:r>
          </a:p>
          <a:p>
            <a:pPr algn="just">
              <a:lnSpc>
                <a:spcPct val="150000"/>
              </a:lnSpc>
            </a:pPr>
            <a:endParaRPr lang="en-US" sz="2800" b="1" dirty="0">
              <a:solidFill>
                <a:schemeClr val="accent6">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800" b="1" dirty="0">
              <a:solidFill>
                <a:schemeClr val="accent6">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800" b="1" dirty="0">
              <a:solidFill>
                <a:schemeClr val="accent6">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800" b="1" u="sng"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1" name="Freeform 68"/>
          <p:cNvSpPr/>
          <p:nvPr/>
        </p:nvSpPr>
        <p:spPr bwMode="auto">
          <a:xfrm flipH="1" flipV="1">
            <a:off x="-3175" y="14472461"/>
            <a:ext cx="21386800" cy="684214"/>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chemeClr val="bg1">
              <a:lumMod val="50000"/>
            </a:schemeClr>
          </a:solidFill>
          <a:ln w="9525">
            <a:noFill/>
            <a:round/>
          </a:ln>
        </p:spPr>
        <p:txBody>
          <a:bodyPr lIns="54210" tIns="27105" rIns="54210" bIns="27105"/>
          <a:lstStyle/>
          <a:p>
            <a:endParaRPr lang="ko-KR"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878616" y="14526969"/>
            <a:ext cx="4669420" cy="584775"/>
          </a:xfrm>
          <a:prstGeom prst="rect">
            <a:avLst/>
          </a:prstGeom>
        </p:spPr>
        <p:txBody>
          <a:bodyPr wrap="none">
            <a:spAutoFit/>
          </a:bodyPr>
          <a:lstStyle/>
          <a:p>
            <a:r>
              <a:rPr lang="en-US" sz="3200" b="1" i="1" dirty="0">
                <a:latin typeface="Times New Roman" panose="02020603050405020304" pitchFamily="18" charset="0"/>
                <a:cs typeface="Times New Roman" panose="02020603050405020304" pitchFamily="18" charset="0"/>
              </a:rPr>
              <a:t>EXPERIMENTAL WORK</a:t>
            </a:r>
          </a:p>
        </p:txBody>
      </p:sp>
      <p:sp>
        <p:nvSpPr>
          <p:cNvPr id="23" name="Freeform 71"/>
          <p:cNvSpPr/>
          <p:nvPr/>
        </p:nvSpPr>
        <p:spPr bwMode="auto">
          <a:xfrm>
            <a:off x="0" y="27069690"/>
            <a:ext cx="21386800" cy="682624"/>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chemeClr val="bg1">
              <a:lumMod val="50000"/>
            </a:schemeClr>
          </a:solidFill>
          <a:ln w="9525">
            <a:noFill/>
            <a:round/>
          </a:ln>
        </p:spPr>
        <p:txBody>
          <a:bodyPr lIns="54210" tIns="27105" rIns="54210" bIns="27105"/>
          <a:lstStyle/>
          <a:p>
            <a:endParaRPr lang="ko-KR" altLang="en-US">
              <a:latin typeface="Times New Roman" panose="02020603050405020304" pitchFamily="18" charset="0"/>
              <a:cs typeface="Times New Roman" panose="02020603050405020304" pitchFamily="18" charset="0"/>
            </a:endParaRPr>
          </a:p>
        </p:txBody>
      </p:sp>
      <p:sp>
        <p:nvSpPr>
          <p:cNvPr id="24" name="TextBox 23"/>
          <p:cNvSpPr txBox="1"/>
          <p:nvPr/>
        </p:nvSpPr>
        <p:spPr>
          <a:xfrm>
            <a:off x="360437" y="27648136"/>
            <a:ext cx="21023188" cy="1500795"/>
          </a:xfrm>
          <a:prstGeom prst="rect">
            <a:avLst/>
          </a:prstGeom>
          <a:noFill/>
        </p:spPr>
        <p:txBody>
          <a:bodyPr wrap="square" rtlCol="0">
            <a:spAutoFit/>
          </a:bodyPr>
          <a:lstStyle/>
          <a:p>
            <a:pPr marL="457200" indent="-457200">
              <a:buFont typeface="Wingdings" panose="05000000000000000000" pitchFamily="2" charset="2"/>
              <a:buChar char="ü"/>
            </a:pPr>
            <a:r>
              <a:rPr lang="en-US" dirty="0">
                <a:solidFill>
                  <a:schemeClr val="accent6">
                    <a:lumMod val="50000"/>
                  </a:schemeClr>
                </a:solidFill>
              </a:rPr>
              <a:t> The condition of the drilling action was monitored using the three sensors; temperature, force, and vibration sensors.</a:t>
            </a:r>
          </a:p>
          <a:p>
            <a:pPr marL="457200" indent="-457200">
              <a:buFont typeface="Wingdings" panose="05000000000000000000" pitchFamily="2" charset="2"/>
              <a:buChar char="ü"/>
            </a:pPr>
            <a:r>
              <a:rPr lang="en-US" dirty="0">
                <a:solidFill>
                  <a:schemeClr val="accent6">
                    <a:lumMod val="50000"/>
                  </a:schemeClr>
                </a:solidFill>
              </a:rPr>
              <a:t>Data was collected and transmitted to an external computer module via Bluetooth.</a:t>
            </a:r>
          </a:p>
          <a:p>
            <a:pPr marL="457200" indent="-457200">
              <a:buFont typeface="Wingdings" panose="05000000000000000000" pitchFamily="2" charset="2"/>
              <a:buChar char="ü"/>
            </a:pPr>
            <a:r>
              <a:rPr lang="en-US" dirty="0">
                <a:solidFill>
                  <a:schemeClr val="accent6">
                    <a:lumMod val="50000"/>
                  </a:schemeClr>
                </a:solidFill>
              </a:rPr>
              <a:t>The data was simulated and analyzed using Matlab.</a:t>
            </a:r>
          </a:p>
        </p:txBody>
      </p:sp>
      <p:sp>
        <p:nvSpPr>
          <p:cNvPr id="25" name="Rectangle 24"/>
          <p:cNvSpPr/>
          <p:nvPr/>
        </p:nvSpPr>
        <p:spPr>
          <a:xfrm>
            <a:off x="16862673" y="27098738"/>
            <a:ext cx="2853666" cy="584775"/>
          </a:xfrm>
          <a:prstGeom prst="rect">
            <a:avLst/>
          </a:prstGeom>
        </p:spPr>
        <p:txBody>
          <a:bodyPr wrap="none">
            <a:spAutoFit/>
          </a:bodyPr>
          <a:lstStyle/>
          <a:p>
            <a:r>
              <a:rPr lang="en-US" sz="3200" b="1" i="1" dirty="0">
                <a:latin typeface="Times New Roman" panose="02020603050405020304" pitchFamily="18" charset="0"/>
                <a:cs typeface="Times New Roman" panose="02020603050405020304" pitchFamily="18" charset="0"/>
              </a:rPr>
              <a:t>CONCLUSION</a:t>
            </a:r>
            <a:endParaRPr lang="en-US" dirty="0"/>
          </a:p>
        </p:txBody>
      </p:sp>
      <p:sp>
        <p:nvSpPr>
          <p:cNvPr id="26" name="Freeform 61"/>
          <p:cNvSpPr/>
          <p:nvPr/>
        </p:nvSpPr>
        <p:spPr bwMode="auto">
          <a:xfrm>
            <a:off x="0" y="29170314"/>
            <a:ext cx="21386800" cy="1108076"/>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chemeClr val="bg1">
              <a:lumMod val="50000"/>
            </a:schemeClr>
          </a:solidFill>
          <a:ln w="9525">
            <a:noFill/>
            <a:round/>
          </a:ln>
          <a:effectLst>
            <a:prstShdw prst="shdw17" dist="17961" dir="2700000">
              <a:srgbClr val="995C3D"/>
            </a:prstShdw>
          </a:effectLst>
        </p:spPr>
        <p:txBody>
          <a:bodyPr lIns="54210" tIns="27105" rIns="54210" bIns="27105"/>
          <a:lstStyle/>
          <a:p>
            <a:endParaRPr lang="ko-KR" altLang="en-US">
              <a:latin typeface="Times New Roman" panose="02020603050405020304" pitchFamily="18" charset="0"/>
              <a:cs typeface="Times New Roman" panose="02020603050405020304" pitchFamily="18" charset="0"/>
            </a:endParaRPr>
          </a:p>
        </p:txBody>
      </p:sp>
      <p:sp>
        <p:nvSpPr>
          <p:cNvPr id="28" name="Freeform 71"/>
          <p:cNvSpPr/>
          <p:nvPr/>
        </p:nvSpPr>
        <p:spPr bwMode="auto">
          <a:xfrm>
            <a:off x="54747" y="21927470"/>
            <a:ext cx="21386800" cy="682624"/>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chemeClr val="bg1">
              <a:lumMod val="50000"/>
            </a:schemeClr>
          </a:solidFill>
          <a:ln w="9525">
            <a:noFill/>
            <a:round/>
          </a:ln>
        </p:spPr>
        <p:txBody>
          <a:bodyPr lIns="54210" tIns="27105" rIns="54210" bIns="27105"/>
          <a:lstStyle/>
          <a:p>
            <a:endParaRPr lang="ko-KR" altLang="en-US">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0650" y="22707459"/>
            <a:ext cx="4964973" cy="2991796"/>
          </a:xfrm>
          <a:prstGeom prst="rect">
            <a:avLst/>
          </a:prstGeom>
        </p:spPr>
      </p:pic>
      <p:sp>
        <p:nvSpPr>
          <p:cNvPr id="6" name="Rectangle 5"/>
          <p:cNvSpPr/>
          <p:nvPr/>
        </p:nvSpPr>
        <p:spPr>
          <a:xfrm>
            <a:off x="16862673" y="22123807"/>
            <a:ext cx="1977400" cy="486287"/>
          </a:xfrm>
          <a:prstGeom prst="rect">
            <a:avLst/>
          </a:prstGeom>
        </p:spPr>
        <p:txBody>
          <a:bodyPr wrap="none">
            <a:spAutoFit/>
          </a:bodyPr>
          <a:lstStyle/>
          <a:p>
            <a:pPr algn="ctr" defTabSz="1150620">
              <a:lnSpc>
                <a:spcPct val="80000"/>
              </a:lnSpc>
              <a:spcBef>
                <a:spcPct val="20000"/>
              </a:spcBef>
            </a:pPr>
            <a:r>
              <a:rPr lang="de-DE" altLang="ko-KR" sz="3200" b="1" i="1" dirty="0">
                <a:latin typeface="Times New Roman" panose="02020603050405020304" pitchFamily="18" charset="0"/>
                <a:ea typeface="굴림" charset="-127"/>
                <a:cs typeface="Times New Roman" panose="02020603050405020304" pitchFamily="18" charset="0"/>
              </a:rPr>
              <a:t>RESULTS</a:t>
            </a:r>
            <a:endParaRPr lang="en-US" altLang="ko-KR" sz="3200" b="1" i="1" dirty="0">
              <a:latin typeface="Times New Roman" panose="02020603050405020304" pitchFamily="18" charset="0"/>
              <a:ea typeface="굴림" charset="-127"/>
              <a:cs typeface="Times New Roman" panose="02020603050405020304" pitchFamily="18" charset="0"/>
            </a:endParaRPr>
          </a:p>
        </p:txBody>
      </p:sp>
      <p:sp>
        <p:nvSpPr>
          <p:cNvPr id="31" name="TextBox 30"/>
          <p:cNvSpPr txBox="1"/>
          <p:nvPr/>
        </p:nvSpPr>
        <p:spPr>
          <a:xfrm>
            <a:off x="8148758" y="19264942"/>
            <a:ext cx="3543856" cy="2600199"/>
          </a:xfrm>
          <a:prstGeom prst="rect">
            <a:avLst/>
          </a:prstGeom>
          <a:noFill/>
        </p:spPr>
        <p:txBody>
          <a:bodyPr wrap="square" rtlCol="0">
            <a:spAutoFit/>
          </a:bodyPr>
          <a:lstStyle/>
          <a:p>
            <a:pPr marL="457200" indent="-457200">
              <a:lnSpc>
                <a:spcPct val="15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Feed rate</a:t>
            </a:r>
            <a:endParaRPr lang="en-US" sz="2800" b="1" dirty="0">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Spindle speed</a:t>
            </a:r>
          </a:p>
          <a:p>
            <a:pPr marL="457200" indent="-457200">
              <a:lnSpc>
                <a:spcPct val="15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Drill bit diameter</a:t>
            </a:r>
          </a:p>
          <a:p>
            <a:pPr marL="457200" indent="-457200">
              <a:lnSpc>
                <a:spcPct val="150000"/>
              </a:lnSpc>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Hole Depth</a:t>
            </a:r>
          </a:p>
        </p:txBody>
      </p:sp>
      <p:sp>
        <p:nvSpPr>
          <p:cNvPr id="32" name="TextBox 31"/>
          <p:cNvSpPr txBox="1"/>
          <p:nvPr/>
        </p:nvSpPr>
        <p:spPr>
          <a:xfrm>
            <a:off x="7993730" y="18904741"/>
            <a:ext cx="2754417" cy="523220"/>
          </a:xfrm>
          <a:prstGeom prst="rect">
            <a:avLst/>
          </a:prstGeom>
          <a:noFill/>
        </p:spPr>
        <p:txBody>
          <a:bodyPr wrap="square" rtlCol="0">
            <a:spAutoFit/>
          </a:bodyPr>
          <a:lstStyle/>
          <a:p>
            <a:r>
              <a:rPr lang="en-US" sz="2800" b="1"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VARIABLES</a:t>
            </a:r>
            <a:endParaRPr lang="en-US" sz="28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5392400" y="15353012"/>
            <a:ext cx="5219700" cy="1031308"/>
          </a:xfrm>
          <a:prstGeom prst="rect">
            <a:avLst/>
          </a:prstGeom>
          <a:noFill/>
        </p:spPr>
        <p:txBody>
          <a:bodyPr wrap="square" rtlCol="0">
            <a:spAutoFit/>
          </a:bodyPr>
          <a:lstStyle/>
          <a:p>
            <a:r>
              <a:rPr lang="en-US" dirty="0"/>
              <a:t>Fabricated Drill Set Up</a:t>
            </a:r>
          </a:p>
          <a:p>
            <a:endParaRPr lang="en-US" dirty="0"/>
          </a:p>
        </p:txBody>
      </p:sp>
      <p:sp>
        <p:nvSpPr>
          <p:cNvPr id="18" name="TextBox 17"/>
          <p:cNvSpPr txBox="1"/>
          <p:nvPr/>
        </p:nvSpPr>
        <p:spPr>
          <a:xfrm>
            <a:off x="666478" y="25689062"/>
            <a:ext cx="5772150" cy="954107"/>
          </a:xfrm>
          <a:prstGeom prst="rect">
            <a:avLst/>
          </a:prstGeom>
          <a:noFill/>
        </p:spPr>
        <p:txBody>
          <a:bodyPr wrap="square" rtlCol="0">
            <a:spAutoFit/>
          </a:bodyPr>
          <a:lstStyle/>
          <a:p>
            <a:r>
              <a:rPr lang="en-US" sz="2800" dirty="0"/>
              <a:t>Analysis of PMMA when subjected to a load</a:t>
            </a:r>
          </a:p>
        </p:txBody>
      </p:sp>
      <p:sp>
        <p:nvSpPr>
          <p:cNvPr id="34" name="TextBox 33"/>
          <p:cNvSpPr txBox="1"/>
          <p:nvPr/>
        </p:nvSpPr>
        <p:spPr>
          <a:xfrm>
            <a:off x="7178989" y="25749565"/>
            <a:ext cx="5364211" cy="954107"/>
          </a:xfrm>
          <a:prstGeom prst="rect">
            <a:avLst/>
          </a:prstGeom>
          <a:noFill/>
        </p:spPr>
        <p:txBody>
          <a:bodyPr wrap="square" rtlCol="0">
            <a:spAutoFit/>
          </a:bodyPr>
          <a:lstStyle/>
          <a:p>
            <a:r>
              <a:rPr lang="en-US" sz="2800" dirty="0"/>
              <a:t>Temperature evolution upon drilling</a:t>
            </a:r>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37" y="22774799"/>
            <a:ext cx="6019759" cy="2876891"/>
          </a:xfrm>
          <a:prstGeom prst="rect">
            <a:avLst/>
          </a:prstGeom>
        </p:spPr>
      </p:pic>
      <p:pic>
        <p:nvPicPr>
          <p:cNvPr id="10" name="Picture 9">
            <a:extLst>
              <a:ext uri="{FF2B5EF4-FFF2-40B4-BE49-F238E27FC236}">
                <a16:creationId xmlns:a16="http://schemas.microsoft.com/office/drawing/2014/main" id="{58682C19-DA80-21B2-CE31-11C4C2941EB8}"/>
              </a:ext>
            </a:extLst>
          </p:cNvPr>
          <p:cNvPicPr>
            <a:picLocks noChangeAspect="1"/>
          </p:cNvPicPr>
          <p:nvPr/>
        </p:nvPicPr>
        <p:blipFill>
          <a:blip r:embed="rId4"/>
          <a:stretch>
            <a:fillRect/>
          </a:stretch>
        </p:blipFill>
        <p:spPr>
          <a:xfrm>
            <a:off x="6594929" y="15476682"/>
            <a:ext cx="8633302" cy="3453321"/>
          </a:xfrm>
          <a:prstGeom prst="rect">
            <a:avLst/>
          </a:prstGeom>
        </p:spPr>
      </p:pic>
      <p:sp>
        <p:nvSpPr>
          <p:cNvPr id="29" name="TextBox 28">
            <a:extLst>
              <a:ext uri="{FF2B5EF4-FFF2-40B4-BE49-F238E27FC236}">
                <a16:creationId xmlns:a16="http://schemas.microsoft.com/office/drawing/2014/main" id="{2BFCE176-D094-68E3-6538-D34335DF360C}"/>
              </a:ext>
            </a:extLst>
          </p:cNvPr>
          <p:cNvSpPr txBox="1"/>
          <p:nvPr/>
        </p:nvSpPr>
        <p:spPr>
          <a:xfrm>
            <a:off x="12087080" y="25930644"/>
            <a:ext cx="3706015" cy="1815882"/>
          </a:xfrm>
          <a:prstGeom prst="rect">
            <a:avLst/>
          </a:prstGeom>
          <a:noFill/>
        </p:spPr>
        <p:txBody>
          <a:bodyPr wrap="square" rtlCol="0">
            <a:spAutoFit/>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Graph of vibration (Wb/m</a:t>
            </a:r>
            <a:r>
              <a:rPr lang="en-US" sz="28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US" sz="2800" dirty="0">
                <a:effectLst/>
                <a:latin typeface="Calibri" panose="020F0502020204030204" pitchFamily="34" charset="0"/>
                <a:ea typeface="Calibri" panose="020F0502020204030204" pitchFamily="34" charset="0"/>
                <a:cs typeface="Times New Roman" panose="02020603050405020304" pitchFamily="18" charset="0"/>
              </a:rPr>
              <a:t>) against time (seconds)</a:t>
            </a:r>
            <a:endParaRPr lang="en-KE"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sz="2800" dirty="0"/>
          </a:p>
        </p:txBody>
      </p:sp>
      <p:sp>
        <p:nvSpPr>
          <p:cNvPr id="41" name="TextBox 40">
            <a:extLst>
              <a:ext uri="{FF2B5EF4-FFF2-40B4-BE49-F238E27FC236}">
                <a16:creationId xmlns:a16="http://schemas.microsoft.com/office/drawing/2014/main" id="{05DD3E68-8A44-D83B-5B45-C227D5F4DC07}"/>
              </a:ext>
            </a:extLst>
          </p:cNvPr>
          <p:cNvSpPr txBox="1"/>
          <p:nvPr/>
        </p:nvSpPr>
        <p:spPr>
          <a:xfrm>
            <a:off x="16292073" y="25930644"/>
            <a:ext cx="4807319" cy="1384995"/>
          </a:xfrm>
          <a:prstGeom prst="rect">
            <a:avLst/>
          </a:prstGeom>
          <a:noFill/>
        </p:spPr>
        <p:txBody>
          <a:bodyPr wrap="square" rtlCol="0">
            <a:spAutoFit/>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Graph of Temperature (Degrees Celsius) against Time (seconds)</a:t>
            </a:r>
            <a:endParaRPr lang="en-KE"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KE" sz="2800" dirty="0"/>
          </a:p>
        </p:txBody>
      </p:sp>
      <p:pic>
        <p:nvPicPr>
          <p:cNvPr id="40" name="Picture 39">
            <a:extLst>
              <a:ext uri="{FF2B5EF4-FFF2-40B4-BE49-F238E27FC236}">
                <a16:creationId xmlns:a16="http://schemas.microsoft.com/office/drawing/2014/main" id="{A12D05FE-3EFB-7D9E-C2EB-467A4C6EFF3A}"/>
              </a:ext>
            </a:extLst>
          </p:cNvPr>
          <p:cNvPicPr>
            <a:picLocks noChangeAspect="1"/>
          </p:cNvPicPr>
          <p:nvPr/>
        </p:nvPicPr>
        <p:blipFill rotWithShape="1">
          <a:blip r:embed="rId5">
            <a:extLst>
              <a:ext uri="{28A0092B-C50C-407E-A947-70E740481C1C}">
                <a14:useLocalDpi xmlns:a14="http://schemas.microsoft.com/office/drawing/2010/main" val="0"/>
              </a:ext>
            </a:extLst>
          </a:blip>
          <a:srcRect l="7517" r="16984"/>
          <a:stretch/>
        </p:blipFill>
        <p:spPr>
          <a:xfrm>
            <a:off x="15637085" y="15855651"/>
            <a:ext cx="4730330" cy="4441061"/>
          </a:xfrm>
          <a:prstGeom prst="rect">
            <a:avLst/>
          </a:prstGeom>
        </p:spPr>
      </p:pic>
      <p:pic>
        <p:nvPicPr>
          <p:cNvPr id="42" name="Picture 41">
            <a:extLst>
              <a:ext uri="{FF2B5EF4-FFF2-40B4-BE49-F238E27FC236}">
                <a16:creationId xmlns:a16="http://schemas.microsoft.com/office/drawing/2014/main" id="{34BE3463-F97B-A976-4267-B066AEB370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76917" y="22610094"/>
            <a:ext cx="4315156" cy="3451023"/>
          </a:xfrm>
          <a:prstGeom prst="rect">
            <a:avLst/>
          </a:prstGeom>
        </p:spPr>
      </p:pic>
      <p:pic>
        <p:nvPicPr>
          <p:cNvPr id="43" name="Picture 42">
            <a:extLst>
              <a:ext uri="{FF2B5EF4-FFF2-40B4-BE49-F238E27FC236}">
                <a16:creationId xmlns:a16="http://schemas.microsoft.com/office/drawing/2014/main" id="{03C47A41-D469-E350-3225-32C4D81F0C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51680" y="22806431"/>
            <a:ext cx="3891937" cy="3254686"/>
          </a:xfrm>
          <a:prstGeom prst="rect">
            <a:avLst/>
          </a:prstGeom>
        </p:spPr>
      </p:pic>
      <p:sp>
        <p:nvSpPr>
          <p:cNvPr id="3" name="TextBox 2">
            <a:extLst>
              <a:ext uri="{FF2B5EF4-FFF2-40B4-BE49-F238E27FC236}">
                <a16:creationId xmlns:a16="http://schemas.microsoft.com/office/drawing/2014/main" id="{60BE1B0D-1D11-1CA6-07B1-89E4EA0A522D}"/>
              </a:ext>
            </a:extLst>
          </p:cNvPr>
          <p:cNvSpPr txBox="1"/>
          <p:nvPr/>
        </p:nvSpPr>
        <p:spPr>
          <a:xfrm>
            <a:off x="16862672" y="1846028"/>
            <a:ext cx="4487514" cy="561820"/>
          </a:xfrm>
          <a:prstGeom prst="rect">
            <a:avLst/>
          </a:prstGeom>
          <a:noFill/>
        </p:spPr>
        <p:txBody>
          <a:bodyPr wrap="square" rtlCol="0">
            <a:spAutoFit/>
          </a:bodyPr>
          <a:lstStyle/>
          <a:p>
            <a:r>
              <a:rPr lang="en-US" dirty="0"/>
              <a:t>29</a:t>
            </a:r>
            <a:r>
              <a:rPr lang="en-US" baseline="30000" dirty="0"/>
              <a:t>TH</a:t>
            </a:r>
            <a:r>
              <a:rPr lang="en-US" dirty="0"/>
              <a:t> June, 2023</a:t>
            </a:r>
            <a:endParaRPr lang="en-KE" dirty="0"/>
          </a:p>
        </p:txBody>
      </p:sp>
      <p:sp>
        <p:nvSpPr>
          <p:cNvPr id="4" name="TextBox 3">
            <a:extLst>
              <a:ext uri="{FF2B5EF4-FFF2-40B4-BE49-F238E27FC236}">
                <a16:creationId xmlns:a16="http://schemas.microsoft.com/office/drawing/2014/main" id="{3939A1DF-4E87-22DE-F8A0-FF293F8038E1}"/>
              </a:ext>
            </a:extLst>
          </p:cNvPr>
          <p:cNvSpPr txBox="1"/>
          <p:nvPr/>
        </p:nvSpPr>
        <p:spPr>
          <a:xfrm>
            <a:off x="7812912" y="14927352"/>
            <a:ext cx="5219700" cy="561820"/>
          </a:xfrm>
          <a:prstGeom prst="rect">
            <a:avLst/>
          </a:prstGeom>
          <a:noFill/>
        </p:spPr>
        <p:txBody>
          <a:bodyPr wrap="square" rtlCol="0">
            <a:spAutoFit/>
          </a:bodyPr>
          <a:lstStyle/>
          <a:p>
            <a:r>
              <a:rPr lang="en-US" dirty="0"/>
              <a:t>Sample Sensor Data</a:t>
            </a:r>
            <a:endParaRPr lang="en-KE" dirty="0"/>
          </a:p>
        </p:txBody>
      </p:sp>
      <p:sp>
        <p:nvSpPr>
          <p:cNvPr id="5" name="TextBox 4"/>
          <p:cNvSpPr txBox="1"/>
          <p:nvPr/>
        </p:nvSpPr>
        <p:spPr>
          <a:xfrm>
            <a:off x="70053" y="1419816"/>
            <a:ext cx="4520953" cy="267765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GROUP MEMBERS</a:t>
            </a:r>
          </a:p>
          <a:p>
            <a:pPr marL="457189" indent="-457189">
              <a:buFont typeface="+mj-lt"/>
              <a:buAutoNum type="arabicPeriod"/>
            </a:pPr>
            <a:r>
              <a:rPr lang="en-US" sz="2400" b="1" dirty="0">
                <a:latin typeface="Times New Roman" panose="02020603050405020304" pitchFamily="18" charset="0"/>
                <a:cs typeface="Times New Roman" panose="02020603050405020304" pitchFamily="18" charset="0"/>
              </a:rPr>
              <a:t>Mary Mbaire Mbugua</a:t>
            </a:r>
          </a:p>
          <a:p>
            <a:pPr marL="457189" indent="-457189">
              <a:buFont typeface="+mj-lt"/>
              <a:buAutoNum type="arabicPeriod"/>
            </a:pPr>
            <a:r>
              <a:rPr lang="en-US" sz="2400" b="1" dirty="0">
                <a:latin typeface="Times New Roman" panose="02020603050405020304" pitchFamily="18" charset="0"/>
                <a:cs typeface="Times New Roman" panose="02020603050405020304" pitchFamily="18" charset="0"/>
              </a:rPr>
              <a:t>Renox Kipkoech</a:t>
            </a:r>
          </a:p>
          <a:p>
            <a:pPr marL="457189" indent="-457189">
              <a:buFont typeface="+mj-lt"/>
              <a:buAutoNum type="arabicPeriod"/>
            </a:pPr>
            <a:r>
              <a:rPr lang="en-US" sz="2400" b="1" dirty="0">
                <a:latin typeface="Times New Roman" panose="02020603050405020304" pitchFamily="18" charset="0"/>
                <a:cs typeface="Times New Roman" panose="02020603050405020304" pitchFamily="18" charset="0"/>
              </a:rPr>
              <a:t>Morris Lesinko</a:t>
            </a:r>
          </a:p>
          <a:p>
            <a:r>
              <a:rPr lang="en-US" sz="2400" b="1" dirty="0">
                <a:latin typeface="Times New Roman" panose="02020603050405020304" pitchFamily="18" charset="0"/>
                <a:cs typeface="Times New Roman" panose="02020603050405020304" pitchFamily="18" charset="0"/>
              </a:rPr>
              <a:t>4.  Philip Katiechi</a:t>
            </a:r>
          </a:p>
          <a:p>
            <a:r>
              <a:rPr lang="en-US" sz="2400" b="1" dirty="0">
                <a:latin typeface="Times New Roman" panose="02020603050405020304" pitchFamily="18" charset="0"/>
                <a:cs typeface="Times New Roman" panose="02020603050405020304" pitchFamily="18" charset="0"/>
              </a:rPr>
              <a:t>5.  Allan Kyalo</a:t>
            </a:r>
          </a:p>
          <a:p>
            <a:r>
              <a:rPr lang="en-US" sz="2400" b="1" dirty="0">
                <a:latin typeface="Times New Roman" panose="02020603050405020304" pitchFamily="18" charset="0"/>
                <a:cs typeface="Times New Roman" panose="02020603050405020304" pitchFamily="18" charset="0"/>
              </a:rPr>
              <a:t>6. Stephen Gitau</a:t>
            </a:r>
          </a:p>
        </p:txBody>
      </p:sp>
      <p:sp>
        <p:nvSpPr>
          <p:cNvPr id="8" name="TextBox 7">
            <a:extLst>
              <a:ext uri="{FF2B5EF4-FFF2-40B4-BE49-F238E27FC236}">
                <a16:creationId xmlns:a16="http://schemas.microsoft.com/office/drawing/2014/main" id="{3A6E60D1-C665-4CA5-A402-9F79C45499DD}"/>
              </a:ext>
            </a:extLst>
          </p:cNvPr>
          <p:cNvSpPr txBox="1"/>
          <p:nvPr/>
        </p:nvSpPr>
        <p:spPr>
          <a:xfrm>
            <a:off x="10780787" y="10100246"/>
            <a:ext cx="9831313" cy="3848233"/>
          </a:xfrm>
          <a:prstGeom prst="rect">
            <a:avLst/>
          </a:prstGeom>
          <a:noFill/>
        </p:spPr>
        <p:txBody>
          <a:bodyPr wrap="square" rtlCol="0">
            <a:spAutoFit/>
          </a:bodyPr>
          <a:lstStyle/>
          <a:p>
            <a:r>
              <a:rPr lang="en-US" b="1" dirty="0"/>
              <a:t>EXPECTED OUTCOMES</a:t>
            </a:r>
          </a:p>
          <a:p>
            <a:r>
              <a:rPr lang="en-US" b="1" dirty="0"/>
              <a:t>To come up with a firmware program to simulate the working of sensors, actuators and peripherals for efficient drilling operation</a:t>
            </a:r>
          </a:p>
          <a:p>
            <a:r>
              <a:rPr lang="en-US" b="1" dirty="0"/>
              <a:t>To carry out e</a:t>
            </a:r>
          </a:p>
          <a:p>
            <a:r>
              <a:rPr lang="en-US" b="1" dirty="0"/>
              <a:t>To analyze forces and vibration on the PMMA with respect to drill and feed speeds</a:t>
            </a:r>
          </a:p>
          <a:p>
            <a:r>
              <a:rPr lang="en-US" b="1" dirty="0"/>
              <a:t> </a:t>
            </a:r>
            <a:endParaRPr lang="en-KE" b="1" dirty="0"/>
          </a:p>
        </p:txBody>
      </p:sp>
    </p:spTree>
    <p:extLst>
      <p:ext uri="{BB962C8B-B14F-4D97-AF65-F5344CB8AC3E}">
        <p14:creationId xmlns:p14="http://schemas.microsoft.com/office/powerpoint/2010/main" val="15480563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328</TotalTime>
  <Words>359</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Times New Roman</vt:lpstr>
      <vt:lpstr>Trebuchet MS</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mary mbugua</cp:lastModifiedBy>
  <cp:revision>36</cp:revision>
  <dcterms:created xsi:type="dcterms:W3CDTF">2022-07-18T10:16:24Z</dcterms:created>
  <dcterms:modified xsi:type="dcterms:W3CDTF">2023-06-28T11:24:40Z</dcterms:modified>
</cp:coreProperties>
</file>