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2"/>
    <p:sldId id="257" r:id="rId3"/>
    <p:sldId id="259" r:id="rId4"/>
    <p:sldId id="260" r:id="rId5"/>
    <p:sldId id="261" r:id="rId6"/>
    <p:sldId id="263"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6" d="100"/>
          <a:sy n="86" d="100"/>
        </p:scale>
        <p:origin x="906" y="66"/>
      </p:cViewPr>
      <p:guideLst>
        <p:guide orient="horz" pos="217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t>3/16/2019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t>‹#›</a:t>
            </a:fld>
            <a:endParaRPr lang="en-US"/>
          </a:p>
        </p:txBody>
      </p:sp>
    </p:spTree>
    <p:extLst>
      <p:ext uri="{BB962C8B-B14F-4D97-AF65-F5344CB8AC3E}">
        <p14:creationId xmlns:p14="http://schemas.microsoft.com/office/powerpoint/2010/main" val="341312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t>3/16/2019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t>3/16/2019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99770"/>
            <a:ext cx="7772400" cy="2206625"/>
          </a:xfrm>
        </p:spPr>
        <p:txBody>
          <a:bodyPr>
            <a:normAutofit fontScale="90000"/>
          </a:bodyPr>
          <a:lstStyle/>
          <a:p>
            <a:pPr algn="ctr"/>
            <a:r>
              <a:rPr lang="en-US" dirty="0">
                <a:solidFill>
                  <a:schemeClr val="tx1"/>
                </a:solidFill>
                <a:latin typeface="Cambria" panose="02040503050406030204" pitchFamily="18" charset="0"/>
              </a:rPr>
              <a:t/>
            </a:r>
            <a:br>
              <a:rPr lang="en-US" dirty="0">
                <a:solidFill>
                  <a:schemeClr val="tx1"/>
                </a:solidFill>
                <a:latin typeface="Cambria" panose="02040503050406030204" pitchFamily="18" charset="0"/>
              </a:rPr>
            </a:br>
            <a:r>
              <a:rPr lang="en-US" dirty="0">
                <a:solidFill>
                  <a:schemeClr val="tx1"/>
                </a:solidFill>
                <a:latin typeface="Cambria" panose="02040503050406030204" pitchFamily="18" charset="0"/>
              </a:rPr>
              <a:t>SECURELY </a:t>
            </a:r>
            <a:r>
              <a:rPr lang="en-US" dirty="0" smtClean="0">
                <a:solidFill>
                  <a:schemeClr val="tx1"/>
                </a:solidFill>
                <a:latin typeface="Cambria" panose="02040503050406030204" pitchFamily="18" charset="0"/>
              </a:rPr>
              <a:t>DELIVER DESKTOP </a:t>
            </a:r>
            <a:r>
              <a:rPr lang="en-US" dirty="0">
                <a:solidFill>
                  <a:schemeClr val="tx1"/>
                </a:solidFill>
                <a:latin typeface="Cambria" panose="02040503050406030204" pitchFamily="18" charset="0"/>
              </a:rPr>
              <a:t>APPLICATIONS </a:t>
            </a:r>
            <a:r>
              <a:rPr lang="en-US" dirty="0" smtClean="0">
                <a:solidFill>
                  <a:schemeClr val="tx1"/>
                </a:solidFill>
                <a:latin typeface="Cambria" panose="02040503050406030204" pitchFamily="18" charset="0"/>
              </a:rPr>
              <a:t>ONLINE</a:t>
            </a:r>
            <a:endParaRPr lang="en-US" dirty="0">
              <a:solidFill>
                <a:schemeClr val="tx1"/>
              </a:solidFill>
              <a:latin typeface="Cambria" panose="02040503050406030204" pitchFamily="18" charset="0"/>
            </a:endParaRPr>
          </a:p>
        </p:txBody>
      </p:sp>
      <p:sp>
        <p:nvSpPr>
          <p:cNvPr id="7" name="Title 3"/>
          <p:cNvSpPr txBox="1"/>
          <p:nvPr/>
        </p:nvSpPr>
        <p:spPr>
          <a:xfrm>
            <a:off x="457200" y="3505200"/>
            <a:ext cx="32766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p>
          <a:p>
            <a:pPr marL="0" marR="0" lvl="0" indent="0" defTabSz="914400" rtl="0" eaLnBrk="1" fontAlgn="auto" latinLnBrk="0" hangingPunct="1">
              <a:lnSpc>
                <a:spcPct val="100000"/>
              </a:lnSpc>
              <a:spcBef>
                <a:spcPct val="0"/>
              </a:spcBef>
              <a:spcAft>
                <a:spcPts val="0"/>
              </a:spcAft>
              <a:buClrTx/>
              <a:buSzTx/>
              <a:buFontTx/>
              <a:buNone/>
              <a:defRPr/>
            </a:pPr>
            <a:r>
              <a:rPr lang="en-US" sz="3200" dirty="0" smtClean="0">
                <a:latin typeface="Cambria" panose="02040503050406030204" pitchFamily="18" charset="0"/>
                <a:ea typeface="+mj-ea"/>
                <a:cs typeface="+mj-cs"/>
              </a:rPr>
              <a:t>1.Gayethiri.R.S</a:t>
            </a:r>
          </a:p>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2.Inba.M</a:t>
            </a:r>
          </a:p>
          <a:p>
            <a:pPr marL="0" marR="0" lvl="0" indent="0" defTabSz="914400" rtl="0" eaLnBrk="1" fontAlgn="auto" latinLnBrk="0" hangingPunct="1">
              <a:lnSpc>
                <a:spcPct val="100000"/>
              </a:lnSpc>
              <a:spcBef>
                <a:spcPct val="0"/>
              </a:spcBef>
              <a:spcAft>
                <a:spcPts val="0"/>
              </a:spcAft>
              <a:buClrTx/>
              <a:buSzTx/>
              <a:buFontTx/>
              <a:buNone/>
              <a:defRPr/>
            </a:pPr>
            <a:r>
              <a:rPr lang="en-US" sz="3200" dirty="0" smtClean="0">
                <a:latin typeface="Cambria" panose="02040503050406030204" pitchFamily="18" charset="0"/>
                <a:ea typeface="+mj-ea"/>
                <a:cs typeface="+mj-cs"/>
              </a:rPr>
              <a:t>3.Mary metilda.S</a:t>
            </a:r>
            <a:endPar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itle 3"/>
          <p:cNvSpPr txBox="1"/>
          <p:nvPr/>
        </p:nvSpPr>
        <p:spPr>
          <a:xfrm>
            <a:off x="4724400" y="345948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Industry Mentor</a:t>
            </a:r>
          </a:p>
          <a:p>
            <a:pPr marL="0" marR="0" lvl="0" indent="0" defTabSz="914400" rtl="0" eaLnBrk="1" fontAlgn="auto" latinLnBrk="0" hangingPunct="1">
              <a:lnSpc>
                <a:spcPct val="100000"/>
              </a:lnSpc>
              <a:spcBef>
                <a:spcPct val="0"/>
              </a:spcBef>
              <a:spcAft>
                <a:spcPts val="0"/>
              </a:spcAft>
              <a:buClrTx/>
              <a:buSzTx/>
              <a:buFontTx/>
              <a:buNone/>
              <a:defRPr/>
            </a:pPr>
            <a:endParaRPr lang="en-US" sz="3200" dirty="0" smtClean="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Faculty</a:t>
            </a:r>
            <a:r>
              <a:rPr kumimoji="0" lang="en-US" sz="3200" b="0" i="0" u="none" strike="noStrike" kern="1200" cap="none" spc="0" normalizeH="0" noProof="0" dirty="0" smtClean="0">
                <a:ln>
                  <a:noFill/>
                </a:ln>
                <a:solidFill>
                  <a:schemeClr val="tx1"/>
                </a:solidFill>
                <a:effectLst/>
                <a:uLnTx/>
                <a:uFillTx/>
                <a:latin typeface="Cambria" panose="02040503050406030204"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defRPr/>
            </a:pPr>
            <a:r>
              <a:rPr lang="en-US" sz="3200" noProof="0" dirty="0" smtClean="0">
                <a:latin typeface="Cambria" panose="02040503050406030204" pitchFamily="18" charset="0"/>
                <a:ea typeface="+mj-ea"/>
                <a:cs typeface="+mj-cs"/>
              </a:rPr>
              <a:t>Ms.</a:t>
            </a:r>
            <a:endPar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4800601"/>
          </a:xfrm>
        </p:spPr>
        <p:txBody>
          <a:bodyPr>
            <a:normAutofit fontScale="90000"/>
          </a:bodyPr>
          <a:lstStyle/>
          <a:p>
            <a:r>
              <a:rPr lang="en-US" sz="4900" dirty="0">
                <a:solidFill>
                  <a:srgbClr val="FFFF00"/>
                </a:solidFill>
              </a:rPr>
              <a:t/>
            </a:r>
            <a:br>
              <a:rPr lang="en-US" sz="4900" dirty="0">
                <a:solidFill>
                  <a:srgbClr val="FFFF00"/>
                </a:solidFill>
              </a:rPr>
            </a:br>
            <a:r>
              <a:rPr lang="en-US" sz="2400" dirty="0" smtClean="0">
                <a:solidFill>
                  <a:srgbClr val="FFFF00"/>
                </a:solidFill>
              </a:rPr>
              <a:t/>
            </a:r>
            <a:br>
              <a:rPr lang="en-US" sz="2400" dirty="0" smtClean="0">
                <a:solidFill>
                  <a:srgbClr val="FFFF00"/>
                </a:solidFill>
              </a:rPr>
            </a:br>
            <a:r>
              <a:rPr lang="en-US" sz="2400" dirty="0" smtClean="0">
                <a:solidFill>
                  <a:srgbClr val="FFFF00"/>
                </a:solidFill>
              </a:rPr>
              <a:t/>
            </a:r>
            <a:br>
              <a:rPr lang="en-US" sz="2400" dirty="0" smtClean="0">
                <a:solidFill>
                  <a:srgbClr val="FFFF00"/>
                </a:solidFill>
              </a:rPr>
            </a:br>
            <a:r>
              <a:rPr lang="en-US" sz="2400" dirty="0" smtClean="0">
                <a:solidFill>
                  <a:srgbClr val="FFFF00"/>
                </a:solidFill>
              </a:rPr>
              <a:t> </a:t>
            </a:r>
            <a:br>
              <a:rPr lang="en-US" sz="2400" dirty="0" smtClean="0">
                <a:solidFill>
                  <a:srgbClr val="FFFF00"/>
                </a:solidFill>
              </a:rPr>
            </a:br>
            <a:r>
              <a:rPr lang="en-US" sz="2400" dirty="0">
                <a:solidFill>
                  <a:srgbClr val="FFFF00"/>
                </a:solidFill>
              </a:rPr>
              <a:t/>
            </a:r>
            <a:br>
              <a:rPr lang="en-US" sz="2400" dirty="0">
                <a:solidFill>
                  <a:srgbClr val="FFFF00"/>
                </a:solidFill>
              </a:rPr>
            </a:br>
            <a:r>
              <a:rPr lang="en-US" sz="4000" dirty="0" smtClean="0">
                <a:solidFill>
                  <a:schemeClr val="accent3"/>
                </a:solidFill>
              </a:rPr>
              <a:t>Abstract</a:t>
            </a:r>
            <a:r>
              <a:rPr lang="en-US" sz="2400" dirty="0" smtClean="0">
                <a:solidFill>
                  <a:srgbClr val="FFFF00"/>
                </a:solidFill>
              </a:rPr>
              <a:t/>
            </a:r>
            <a:br>
              <a:rPr lang="en-US" sz="2400" dirty="0" smtClean="0">
                <a:solidFill>
                  <a:srgbClr val="FFFF00"/>
                </a:solidFill>
              </a:rPr>
            </a:br>
            <a:r>
              <a:rPr lang="en-US" sz="2400" dirty="0" smtClean="0">
                <a:solidFill>
                  <a:schemeClr val="tx1"/>
                </a:solidFill>
                <a:latin typeface="+mn-lt"/>
              </a:rPr>
              <a:t>This is mainly an Installation and configuration of applications on AppStream and stream the applications to the users. These applications are accessed through an HTML 5 browser. In this  we can control the permissions who can access them.The administrative tasks can be performed in the AppStream console. To install applications using image builder. The optimization of applications can be using Image Assistant. The provision to an Amazon Virtual Private Cloud(VPC) using a provided AWS Cloud Formation Template. The VPC service will host the AppStream 2.0 resources within the isolated virtual network infrastructure.</a:t>
            </a:r>
            <a:br>
              <a:rPr lang="en-US" sz="2400" dirty="0" smtClean="0">
                <a:solidFill>
                  <a:schemeClr val="tx1"/>
                </a:solidFill>
                <a:latin typeface="+mn-lt"/>
              </a:rPr>
            </a:br>
            <a:r>
              <a:rPr lang="en-US" sz="2400" dirty="0" smtClean="0">
                <a:solidFill>
                  <a:schemeClr val="tx1"/>
                </a:solidFill>
                <a:latin typeface="+mn-lt"/>
              </a:rPr>
              <a:t/>
            </a:r>
            <a:br>
              <a:rPr lang="en-US" sz="2400" dirty="0" smtClean="0">
                <a:solidFill>
                  <a:schemeClr val="tx1"/>
                </a:solidFill>
                <a:latin typeface="+mn-lt"/>
              </a:rPr>
            </a:br>
            <a:r>
              <a:rPr lang="en-US" sz="2400" dirty="0" smtClean="0">
                <a:solidFill>
                  <a:schemeClr val="tx1"/>
                </a:solidFill>
                <a:latin typeface="+mn-lt"/>
              </a:rPr>
              <a:t/>
            </a:r>
            <a:br>
              <a:rPr lang="en-US" sz="2400" dirty="0" smtClean="0">
                <a:solidFill>
                  <a:schemeClr val="tx1"/>
                </a:solidFill>
                <a:latin typeface="+mn-lt"/>
              </a:rPr>
            </a:br>
            <a:r>
              <a:rPr lang="en-US" sz="2400" dirty="0" smtClean="0">
                <a:solidFill>
                  <a:srgbClr val="FFFF00"/>
                </a:solidFill>
                <a:latin typeface="+mn-lt"/>
              </a:rPr>
              <a:t/>
            </a:r>
            <a:br>
              <a:rPr lang="en-US" sz="2400" dirty="0" smtClean="0">
                <a:solidFill>
                  <a:srgbClr val="FFFF00"/>
                </a:solidFill>
                <a:latin typeface="+mn-lt"/>
              </a:rPr>
            </a:br>
            <a:endParaRPr lang="en-US" sz="2400" dirty="0" smtClean="0">
              <a:solidFill>
                <a:srgbClr val="FFFF00"/>
              </a:solidFill>
              <a:latin typeface="+mn-lt"/>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758190"/>
          </a:xfrm>
        </p:spPr>
        <p:txBody>
          <a:bodyPr>
            <a:normAutofit/>
          </a:bodyPr>
          <a:lstStyle/>
          <a:p>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a:t>The desktop applications can be stored and it can be shared to the browser</a:t>
            </a:r>
            <a:r>
              <a:rPr lang="en-US" dirty="0" smtClean="0"/>
              <a:t>. This </a:t>
            </a:r>
            <a:r>
              <a:rPr lang="en-US" dirty="0"/>
              <a:t>applications will be saved in the </a:t>
            </a:r>
            <a:r>
              <a:rPr lang="en-US" dirty="0" smtClean="0"/>
              <a:t>server. The </a:t>
            </a:r>
            <a:r>
              <a:rPr lang="en-US" dirty="0"/>
              <a:t>assurance of secure usage of applications cannot be given in this system.  </a:t>
            </a: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381000" y="2133600"/>
            <a:ext cx="7842885" cy="2985433"/>
          </a:xfrm>
          <a:prstGeom prst="rect">
            <a:avLst/>
          </a:prstGeom>
        </p:spPr>
        <p:txBody>
          <a:bodyPr wrap="square">
            <a:spAutoFit/>
          </a:bodyPr>
          <a:lstStyle/>
          <a:p>
            <a:pPr indent="0">
              <a:buFont typeface="Wingdings" panose="05000000000000000000" pitchFamily="2" charset="2"/>
              <a:buNone/>
            </a:pPr>
            <a:r>
              <a:rPr lang="en-US" sz="2400" dirty="0" smtClean="0"/>
              <a:t>Advantages over existing methods</a:t>
            </a:r>
          </a:p>
          <a:p>
            <a:pPr>
              <a:buFont typeface="Wingdings" panose="05000000000000000000" pitchFamily="2" charset="2"/>
              <a:buChar char="§"/>
            </a:pPr>
            <a:r>
              <a:rPr lang="en-US" sz="2000" dirty="0" smtClean="0"/>
              <a:t>scalability</a:t>
            </a:r>
            <a:endParaRPr lang="en-US" dirty="0" smtClean="0"/>
          </a:p>
          <a:p>
            <a:pPr indent="0">
              <a:buFont typeface="Wingdings" panose="05000000000000000000" pitchFamily="2" charset="2"/>
              <a:buNone/>
            </a:pPr>
            <a:endParaRPr lang="en-US" sz="2000" dirty="0" smtClean="0"/>
          </a:p>
          <a:p>
            <a:pPr indent="0">
              <a:buFont typeface="Wingdings" panose="05000000000000000000" pitchFamily="2" charset="2"/>
              <a:buNone/>
            </a:pPr>
            <a:r>
              <a:rPr lang="en-US" sz="2400" dirty="0" smtClean="0"/>
              <a:t>Future Enhancements</a:t>
            </a:r>
          </a:p>
          <a:p>
            <a:pPr>
              <a:buFont typeface="Wingdings" panose="05000000000000000000" pitchFamily="2" charset="2"/>
              <a:buChar char="§"/>
            </a:pPr>
            <a:r>
              <a:rPr lang="en-US" sz="2000" dirty="0" smtClean="0"/>
              <a:t>The datas will be more securely shared to browser without any server problems or any other storing problems.</a:t>
            </a:r>
          </a:p>
          <a:p>
            <a:pPr>
              <a:buFont typeface="Wingdings" panose="05000000000000000000" pitchFamily="2" charset="2"/>
              <a:buChar char="§"/>
            </a:pPr>
            <a:r>
              <a:rPr lang="en-US" sz="2000" dirty="0" smtClean="0"/>
              <a:t>The shared applications,datas can be secured in VPC services and will be available 24/7.</a:t>
            </a:r>
          </a:p>
          <a:p>
            <a:pPr>
              <a:buFont typeface="Wingdings" panose="05000000000000000000" pitchFamily="2" charset="2"/>
              <a:buChar char="§"/>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sz="2800" dirty="0" smtClean="0">
                <a:latin typeface="Cambria" panose="02040503050406030204" pitchFamily="18" charset="0"/>
              </a:rPr>
              <a:t>Drawbacks of existing methods</a:t>
            </a:r>
          </a:p>
          <a:p>
            <a:r>
              <a:rPr lang="en-US" sz="2400" dirty="0" smtClean="0">
                <a:latin typeface="Cambria" panose="02040503050406030204" pitchFamily="18" charset="0"/>
              </a:rPr>
              <a:t>Server problems</a:t>
            </a:r>
            <a:endParaRPr lang="en-US" sz="2800" dirty="0" smtClean="0">
              <a:latin typeface="Cambria" panose="02040503050406030204" pitchFamily="18" charset="0"/>
            </a:endParaRPr>
          </a:p>
          <a:p>
            <a:r>
              <a:rPr lang="en-US" sz="2800" dirty="0" smtClean="0">
                <a:latin typeface="Cambria" panose="02040503050406030204" pitchFamily="18" charset="0"/>
              </a:rPr>
              <a:t>Accessing applications through server</a:t>
            </a:r>
          </a:p>
          <a:p>
            <a:pPr marL="0" indent="0">
              <a:buNone/>
            </a:pPr>
            <a:endParaRPr lang="en-US"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anose="02040503050406030204" pitchFamily="18" charset="0"/>
              </a:rPr>
              <a:t>Module </a:t>
            </a:r>
            <a:r>
              <a:rPr lang="en-US" sz="4400" dirty="0" err="1" smtClean="0">
                <a:latin typeface="Cambria" panose="02040503050406030204" pitchFamily="18" charset="0"/>
              </a:rPr>
              <a:t>Splitup</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3" name="Rectangle 2"/>
          <p:cNvSpPr/>
          <p:nvPr/>
        </p:nvSpPr>
        <p:spPr>
          <a:xfrm>
            <a:off x="685800" y="1676400"/>
            <a:ext cx="6019800" cy="4708981"/>
          </a:xfrm>
          <a:prstGeom prst="rect">
            <a:avLst/>
          </a:prstGeom>
        </p:spPr>
        <p:txBody>
          <a:bodyPr wrap="square">
            <a:spAutoFit/>
          </a:bodyPr>
          <a:lstStyle/>
          <a:p>
            <a:r>
              <a:rPr lang="en-US" dirty="0">
                <a:solidFill>
                  <a:srgbClr val="FF0000"/>
                </a:solidFill>
              </a:rPr>
              <a:t>Module 1:</a:t>
            </a:r>
          </a:p>
          <a:p>
            <a:r>
              <a:rPr lang="en-US" sz="2000" dirty="0">
                <a:solidFill>
                  <a:srgbClr val="000000"/>
                </a:solidFill>
              </a:rPr>
              <a:t>Creating Network Resources and </a:t>
            </a:r>
            <a:r>
              <a:rPr lang="en-US" sz="2000" smtClean="0">
                <a:solidFill>
                  <a:srgbClr val="000000"/>
                </a:solidFill>
              </a:rPr>
              <a:t>appstream</a:t>
            </a:r>
            <a:r>
              <a:rPr lang="en-US" sz="2000" dirty="0" smtClean="0">
                <a:solidFill>
                  <a:srgbClr val="000000"/>
                </a:solidFill>
              </a:rPr>
              <a:t> </a:t>
            </a:r>
            <a:r>
              <a:rPr lang="en-US" sz="2000" dirty="0">
                <a:solidFill>
                  <a:srgbClr val="000000"/>
                </a:solidFill>
              </a:rPr>
              <a:t>image builder</a:t>
            </a:r>
          </a:p>
          <a:p>
            <a:endParaRPr lang="en-US" dirty="0">
              <a:solidFill>
                <a:srgbClr val="000000"/>
              </a:solidFill>
            </a:endParaRPr>
          </a:p>
          <a:p>
            <a:r>
              <a:rPr lang="en-US" dirty="0">
                <a:solidFill>
                  <a:srgbClr val="FF0000"/>
                </a:solidFill>
              </a:rPr>
              <a:t>Module 2:</a:t>
            </a:r>
          </a:p>
          <a:p>
            <a:r>
              <a:rPr lang="en-US" sz="2000" dirty="0">
                <a:solidFill>
                  <a:srgbClr val="000000"/>
                </a:solidFill>
              </a:rPr>
              <a:t>Connect to the image builder and install the app </a:t>
            </a:r>
          </a:p>
          <a:p>
            <a:endParaRPr lang="en-US" dirty="0">
              <a:solidFill>
                <a:srgbClr val="000000"/>
              </a:solidFill>
            </a:endParaRPr>
          </a:p>
          <a:p>
            <a:r>
              <a:rPr lang="en-US" dirty="0">
                <a:solidFill>
                  <a:srgbClr val="FF0000"/>
                </a:solidFill>
              </a:rPr>
              <a:t>Module 3:</a:t>
            </a:r>
          </a:p>
          <a:p>
            <a:r>
              <a:rPr lang="en-US" sz="2000" dirty="0">
                <a:solidFill>
                  <a:srgbClr val="000000"/>
                </a:solidFill>
              </a:rPr>
              <a:t>create AppStream Image.</a:t>
            </a:r>
          </a:p>
          <a:p>
            <a:endParaRPr lang="en-US" dirty="0">
              <a:solidFill>
                <a:srgbClr val="000000"/>
              </a:solidFill>
            </a:endParaRPr>
          </a:p>
          <a:p>
            <a:r>
              <a:rPr lang="en-US" dirty="0">
                <a:solidFill>
                  <a:srgbClr val="FF0000"/>
                </a:solidFill>
              </a:rPr>
              <a:t>Module 4</a:t>
            </a:r>
            <a:r>
              <a:rPr lang="en-US" dirty="0">
                <a:solidFill>
                  <a:srgbClr val="000000"/>
                </a:solidFill>
              </a:rPr>
              <a:t>:</a:t>
            </a:r>
          </a:p>
          <a:p>
            <a:r>
              <a:rPr lang="en-US" sz="2000" dirty="0">
                <a:solidFill>
                  <a:srgbClr val="000000"/>
                </a:solidFill>
              </a:rPr>
              <a:t>Provision a fleet and Appstream Stack and Manage Users</a:t>
            </a:r>
            <a:r>
              <a:rPr lang="en-US" dirty="0">
                <a:solidFill>
                  <a:srgbClr val="000000"/>
                </a:solidFill>
              </a:rPr>
              <a:t>.</a:t>
            </a:r>
          </a:p>
          <a:p>
            <a:endParaRPr lang="en-US" dirty="0">
              <a:solidFill>
                <a:srgbClr val="000000"/>
              </a:solidFill>
            </a:endParaRPr>
          </a:p>
          <a:p>
            <a:r>
              <a:rPr lang="en-US" dirty="0">
                <a:solidFill>
                  <a:srgbClr val="FF0000"/>
                </a:solidFill>
              </a:rPr>
              <a:t>Module 5:</a:t>
            </a:r>
          </a:p>
          <a:p>
            <a:r>
              <a:rPr lang="en-US" sz="2000" dirty="0">
                <a:solidFill>
                  <a:srgbClr val="000000"/>
                </a:solidFill>
              </a:rPr>
              <a:t>Testing the User Experience and Streami</a:t>
            </a:r>
            <a:r>
              <a:rPr lang="en-US" sz="2000" dirty="0">
                <a:solidFill>
                  <a:srgbClr val="000000"/>
                </a:solidFill>
                <a:latin typeface="times new roman" panose="02020603050405020304" pitchFamily="18" charset="0"/>
              </a:rPr>
              <a:t>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smtClean="0">
                <a:latin typeface="Cambria" panose="02040503050406030204" pitchFamily="18" charset="0"/>
              </a:rPr>
              <a:t>   Project Planner / </a:t>
            </a:r>
            <a:r>
              <a:rPr lang="en-US" sz="4000" dirty="0" smtClean="0">
                <a:latin typeface="Cambria" panose="02040503050406030204" pitchFamily="18" charset="0"/>
              </a:rPr>
              <a:t>Timeline chart)    </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6" name="Content Placeholder 3"/>
          <p:cNvPicPr>
            <a:picLocks noGrp="1" noChangeAspect="1"/>
          </p:cNvPicPr>
          <p:nvPr>
            <p:ph idx="1"/>
          </p:nvPr>
        </p:nvPicPr>
        <p:blipFill>
          <a:blip r:embed="rId2"/>
          <a:stretch>
            <a:fillRect/>
          </a:stretch>
        </p:blipFill>
        <p:spPr>
          <a:xfrm>
            <a:off x="609600" y="1676400"/>
            <a:ext cx="7503135" cy="440247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46</TotalTime>
  <Words>241</Words>
  <Application>Microsoft Office PowerPoint</Application>
  <PresentationFormat>On-screen Show (4:3)</PresentationFormat>
  <Paragraphs>46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Cambria</vt:lpstr>
      <vt:lpstr>Constantia</vt:lpstr>
      <vt:lpstr>times new roman</vt:lpstr>
      <vt:lpstr>Wingdings</vt:lpstr>
      <vt:lpstr>Wingdings 2</vt:lpstr>
      <vt:lpstr>Flow</vt:lpstr>
      <vt:lpstr> SECURELY DELIVER DESKTOP APPLICATIONS ONLINE</vt:lpstr>
      <vt:lpstr>      Abstract This is mainly an Installation and configuration of applications on AppStream and stream the applications to the users. These applications are accessed through an HTML 5 browser. In this  we can control the permissions who can access them.The administrative tasks can be performed in the AppStream console. To install applications using image builder. The optimization of applications can be using Image Assistant. The provision to an Amazon Virtual Private Cloud(VPC) using a provided AWS Cloud Formation Template. The VPC service will host the AppStream 2.0 resources within the isolated virtual network infrastructure.    </vt:lpstr>
      <vt:lpstr>Area Introduction-Existing system</vt:lpstr>
      <vt:lpstr>Proposed System</vt:lpstr>
      <vt:lpstr>Literature Review</vt:lpstr>
      <vt:lpstr>Module Splitup</vt:lpstr>
      <vt:lpstr>   Project Planner / Timeline chart)    </vt:lpstr>
    </vt:vector>
  </TitlesOfParts>
  <Company>kgisl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Windows User</cp:lastModifiedBy>
  <cp:revision>39</cp:revision>
  <dcterms:created xsi:type="dcterms:W3CDTF">2011-12-09T06:36:00Z</dcterms:created>
  <dcterms:modified xsi:type="dcterms:W3CDTF">2019-03-16T04:48:04Z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