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3"/>
  </p:notesMasterIdLst>
  <p:sldIdLst>
    <p:sldId id="256" r:id="rId2"/>
    <p:sldId id="257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3" r:id="rId17"/>
    <p:sldId id="291" r:id="rId18"/>
    <p:sldId id="292" r:id="rId19"/>
    <p:sldId id="306" r:id="rId20"/>
    <p:sldId id="294" r:id="rId21"/>
    <p:sldId id="295" r:id="rId22"/>
    <p:sldId id="296" r:id="rId23"/>
    <p:sldId id="298" r:id="rId24"/>
    <p:sldId id="299" r:id="rId25"/>
    <p:sldId id="297" r:id="rId26"/>
    <p:sldId id="300" r:id="rId27"/>
    <p:sldId id="301" r:id="rId28"/>
    <p:sldId id="303" r:id="rId29"/>
    <p:sldId id="304" r:id="rId30"/>
    <p:sldId id="302" r:id="rId31"/>
    <p:sldId id="3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ий Бугаев" initials="ВБ" lastIdx="1" clrIdx="0">
    <p:extLst>
      <p:ext uri="{19B8F6BF-5375-455C-9EA6-DF929625EA0E}">
        <p15:presenceInfo xmlns:p15="http://schemas.microsoft.com/office/powerpoint/2012/main" userId="783e26b8b12cc0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6340" autoAdjust="0"/>
  </p:normalViewPr>
  <p:slideViewPr>
    <p:cSldViewPr snapToGrid="0">
      <p:cViewPr varScale="1">
        <p:scale>
          <a:sx n="106" d="100"/>
          <a:sy n="106" d="100"/>
        </p:scale>
        <p:origin x="4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3283-622B-477A-8E25-0511C37454C3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F2184-7819-4C6B-B266-5F0ABCD5CB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5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0.5. Средства разработки.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6638F1-DA59-44CD-8C88-730B3192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Система автоматизированной сборки. Системы контроля версий.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7B79-BD24-F1FC-EAF7-8795959D0FAE}"/>
              </a:ext>
            </a:extLst>
          </p:cNvPr>
          <p:cNvSpPr txBox="1"/>
          <p:nvPr/>
        </p:nvSpPr>
        <p:spPr>
          <a:xfrm>
            <a:off x="7106195" y="5819249"/>
            <a:ext cx="495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Шиловский Алексей Иванович, МФТИ, 2024 г.</a:t>
            </a:r>
            <a:br>
              <a:rPr lang="ru-RU" dirty="0"/>
            </a:br>
            <a:r>
              <a:rPr lang="en-US" dirty="0"/>
              <a:t>Telegram: @shilich_a</a:t>
            </a:r>
          </a:p>
          <a:p>
            <a:r>
              <a:rPr lang="en-US" dirty="0"/>
              <a:t>E-mail: shilovskii.ai@mipt.ru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121" y="607373"/>
            <a:ext cx="6281873" cy="52486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400" b="1" i="1" dirty="0"/>
              <a:t>Пример </a:t>
            </a:r>
            <a:r>
              <a:rPr lang="en-US" sz="1400" b="1" i="1" dirty="0"/>
              <a:t>CmakeLists.txt </a:t>
            </a:r>
            <a:r>
              <a:rPr lang="ru-RU" sz="1400" b="1" i="1" dirty="0"/>
              <a:t>для простейшего проекта:</a:t>
            </a:r>
            <a:endParaRPr lang="en-US" sz="1400" b="1" i="1" dirty="0"/>
          </a:p>
          <a:p>
            <a:pPr marL="0" indent="0">
              <a:buNone/>
            </a:pPr>
            <a:r>
              <a:rPr lang="ru-RU" sz="1400" dirty="0"/>
              <a:t>В проекте создается статическая библиотека </a:t>
            </a:r>
            <a:r>
              <a:rPr lang="en-US" sz="1400" dirty="0"/>
              <a:t>foo</a:t>
            </a:r>
            <a:r>
              <a:rPr lang="ru-RU" sz="1400" dirty="0"/>
              <a:t>, которая в дальнейшем подключается к исполняемому файлу </a:t>
            </a:r>
            <a:r>
              <a:rPr lang="en-US" sz="1400" dirty="0"/>
              <a:t>main.</a:t>
            </a:r>
          </a:p>
          <a:p>
            <a:pPr marL="0" indent="0">
              <a:buNone/>
            </a:pPr>
            <a:endParaRPr lang="ru-RU" sz="1400" b="1" dirty="0"/>
          </a:p>
          <a:p>
            <a:pPr marL="0" indent="0">
              <a:buNone/>
            </a:pPr>
            <a:endParaRPr lang="ru-RU" sz="1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DAC6BD-91B2-4B5F-B523-861150F3E4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1121" y="1918557"/>
            <a:ext cx="7115083" cy="18847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B01A02-90DE-4F1C-A3F7-9EC758791E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1121" y="3937745"/>
            <a:ext cx="2746091" cy="17372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21B9B5-A27E-44D5-A5CA-C79C4BA7E4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4791" y="3937745"/>
            <a:ext cx="4474325" cy="16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i="1" dirty="0"/>
              <a:t>Алгоритм сборки проекта с использованием </a:t>
            </a:r>
            <a:r>
              <a:rPr lang="en-US" sz="1400" b="1" i="1" dirty="0"/>
              <a:t>Cmake: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Создать каталог сборки (например </a:t>
            </a:r>
            <a:r>
              <a:rPr lang="en-US" sz="1400" dirty="0"/>
              <a:t>build) </a:t>
            </a:r>
            <a:r>
              <a:rPr lang="ru-RU" sz="1400" dirty="0"/>
              <a:t>на уровне основного </a:t>
            </a:r>
            <a:r>
              <a:rPr lang="en-US" sz="1400" dirty="0"/>
              <a:t>CmakeLists.txt </a:t>
            </a:r>
            <a:r>
              <a:rPr lang="ru-RU" sz="1400" dirty="0"/>
              <a:t>и перейти в него.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cmake  -DCMAKE_BUILD_TYPE=Debug/Release </a:t>
            </a:r>
            <a:r>
              <a:rPr lang="ru-RU" sz="1400" dirty="0"/>
              <a:t>..</a:t>
            </a:r>
            <a:br>
              <a:rPr lang="ru-RU" sz="1400" dirty="0"/>
            </a:br>
            <a:r>
              <a:rPr lang="ru-RU" sz="1400" dirty="0"/>
              <a:t>Данная команда сгенерирует необходимые файлы для сборки проекта в соответствии с конфигурацией.</a:t>
            </a:r>
            <a:br>
              <a:rPr lang="en-US" sz="1400" dirty="0"/>
            </a:br>
            <a:r>
              <a:rPr lang="ru-RU" sz="1400" dirty="0"/>
              <a:t>Примечание: «..» предназначен для выполнения </a:t>
            </a:r>
            <a:r>
              <a:rPr lang="en-US" sz="1400" dirty="0"/>
              <a:t>CmakeLists.txt</a:t>
            </a:r>
            <a:r>
              <a:rPr lang="ru-RU" sz="1400" dirty="0"/>
              <a:t>, находящегося на уровень выше текущего положения.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Cmake --build . –</a:t>
            </a:r>
            <a:r>
              <a:rPr lang="en-US" sz="1400" dirty="0" err="1"/>
              <a:t>jX</a:t>
            </a:r>
            <a:r>
              <a:rPr lang="en-US" sz="1400" dirty="0"/>
              <a:t> </a:t>
            </a:r>
            <a:br>
              <a:rPr lang="ru-RU" sz="1400" dirty="0"/>
            </a:br>
            <a:r>
              <a:rPr lang="ru-RU" sz="1400" dirty="0"/>
              <a:t>Х – максимальное количество одновременных процессов для использования при сборке.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ru-RU" sz="1400" dirty="0"/>
              <a:t>Современные </a:t>
            </a:r>
            <a:r>
              <a:rPr lang="en-US" sz="1400" dirty="0"/>
              <a:t>IDE </a:t>
            </a:r>
            <a:r>
              <a:rPr lang="ru-RU" sz="1400" dirty="0"/>
              <a:t>выполняют указанные операции автоматически!</a:t>
            </a:r>
          </a:p>
          <a:p>
            <a:pPr marL="0" indent="0">
              <a:buNone/>
            </a:pP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55999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861517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Системы контроля версий — это программные инструменты, помогающие командам разработчиков управлять изменениями в исходном коде с течением времени. В свете усложнения сред разработки они помогают командам разработчиков работать быстрее и эффективнее.</a:t>
            </a:r>
            <a:r>
              <a:rPr lang="ru-RU" sz="1400" baseline="30000" dirty="0"/>
              <a:t>1</a:t>
            </a:r>
            <a:r>
              <a:rPr lang="ru-RU" sz="1400" dirty="0"/>
              <a:t> 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ru-RU" sz="1400" b="1" i="1" dirty="0"/>
              <a:t>Зачем нужны?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Хранение полной истории изменений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Описание причин всех производимых изменений 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Отмена изменений, если что-то было сделано не так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Поиск причин и ответственного за появление ошибки в программе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Совместная работа нескольких разработчиков над одним проектом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Возможность вносить изменения, не мешая работе других разработчиков</a:t>
            </a:r>
            <a:endParaRPr lang="ru-RU" sz="1400" b="1" dirty="0"/>
          </a:p>
          <a:p>
            <a:pPr marL="0" indent="0">
              <a:buNone/>
            </a:pPr>
            <a:endParaRPr lang="ru-RU" sz="1400" b="1" i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516495-9EE9-415F-B8D2-DEAACB72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1" y="6227064"/>
            <a:ext cx="11175293" cy="320040"/>
          </a:xfrm>
        </p:spPr>
        <p:txBody>
          <a:bodyPr/>
          <a:lstStyle/>
          <a:p>
            <a:r>
              <a:rPr lang="ru-RU" baseline="30000" dirty="0"/>
              <a:t>1</a:t>
            </a:r>
            <a:r>
              <a:rPr lang="ru-RU" dirty="0"/>
              <a:t> - </a:t>
            </a:r>
            <a:r>
              <a:rPr lang="en-US" dirty="0"/>
              <a:t>https://www.atlassian.com/ru/git/tutorials/what-is-version-control#:~:text=%D0%A1%D0%B8%D1%81%D1%82%D0%B5%D0%BC%D1%8B%20%D0%BA%D0%BE%D0%BD%D1%82%D1%80%D0%BE%D0%BB%D1%8F%20%D0%B2%D0%B5%D1%80%D1%81%D0%B8%D0%B9%20%E2%80%94%20%D1%8D%D1%82%D0%BE%20%D0%BF%D1%80%D0%BE%D0%B3%D1%80%D0%B0%D0%BC%D0%BC%D0%BD%D1%8B%D0%B5,%D1%80%D0%B0%D0%B7%D1%80%D0%B0%D0%B1%D0%BE%D1%82%D1%87%D0%B8%D0%BA%D0%BE%D0%B2%20%D1%80%D0%B0%D0%B1%D0%BE%D1%82%D0%B0%D1%82%D1%8C%20%D0%B1%D1%8B%D1%81%D1%82%D1%80%D0%B5%D0%B5%20%D0%B8%20%D1%8D%D1%84%D1%84%D0%B5%D0%BA%D1%82%D0%B8%D0%B2%D0%BD%D0%B5%D0%B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84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C0BAAA-26AE-4FB3-8893-BDFBF034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829" y="880795"/>
            <a:ext cx="4188196" cy="685800"/>
          </a:xfrm>
        </p:spPr>
        <p:txBody>
          <a:bodyPr/>
          <a:lstStyle/>
          <a:p>
            <a:r>
              <a:rPr lang="ru-RU" dirty="0"/>
              <a:t>Централизованные СКВ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B01A078-ABAC-4595-AF42-8A2387B38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0" y="1978810"/>
            <a:ext cx="3137657" cy="2180672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E8AA73E9-AAE8-4F5B-A4EC-4701BCE96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94643" y="880795"/>
            <a:ext cx="6264414" cy="685800"/>
          </a:xfrm>
        </p:spPr>
        <p:txBody>
          <a:bodyPr/>
          <a:lstStyle/>
          <a:p>
            <a:r>
              <a:rPr lang="ru-RU" dirty="0"/>
              <a:t>Распределенные СКВ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CD791E4-4805-496A-80A7-AFCC97721F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921" y="1410072"/>
            <a:ext cx="2567987" cy="30754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0B2DF7-B47A-4193-9B0B-1D65FD475610}"/>
              </a:ext>
            </a:extLst>
          </p:cNvPr>
          <p:cNvSpPr txBox="1"/>
          <p:nvPr/>
        </p:nvSpPr>
        <p:spPr>
          <a:xfrm>
            <a:off x="5125137" y="251791"/>
            <a:ext cx="28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/>
              <a:t>Какие есть?</a:t>
            </a:r>
          </a:p>
          <a:p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82F17-5797-4C13-9C72-4563BA93FF87}"/>
              </a:ext>
            </a:extLst>
          </p:cNvPr>
          <p:cNvSpPr txBox="1"/>
          <p:nvPr/>
        </p:nvSpPr>
        <p:spPr>
          <a:xfrm>
            <a:off x="4953081" y="4571697"/>
            <a:ext cx="271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Subversion (SVN)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00B78-0665-4947-8A58-1FDDA063BE96}"/>
              </a:ext>
            </a:extLst>
          </p:cNvPr>
          <p:cNvSpPr txBox="1"/>
          <p:nvPr/>
        </p:nvSpPr>
        <p:spPr>
          <a:xfrm>
            <a:off x="8631566" y="4571697"/>
            <a:ext cx="271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Mercurial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Bazaar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17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C0BAAA-26AE-4FB3-8893-BDFBF034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3447" y="1223695"/>
            <a:ext cx="4061196" cy="685800"/>
          </a:xfrm>
        </p:spPr>
        <p:txBody>
          <a:bodyPr/>
          <a:lstStyle/>
          <a:p>
            <a:r>
              <a:rPr lang="ru-RU" dirty="0"/>
              <a:t>Централизованные СКВ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8AA73E9-AAE8-4F5B-A4EC-4701BCE96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35576" y="1223695"/>
            <a:ext cx="6264414" cy="685800"/>
          </a:xfrm>
        </p:spPr>
        <p:txBody>
          <a:bodyPr/>
          <a:lstStyle/>
          <a:p>
            <a:r>
              <a:rPr lang="ru-RU" dirty="0"/>
              <a:t>Распределенные СКВ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B2DF7-B47A-4193-9B0B-1D65FD475610}"/>
              </a:ext>
            </a:extLst>
          </p:cNvPr>
          <p:cNvSpPr txBox="1"/>
          <p:nvPr/>
        </p:nvSpPr>
        <p:spPr>
          <a:xfrm>
            <a:off x="5125137" y="251791"/>
            <a:ext cx="28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/>
              <a:t>Какие есть?</a:t>
            </a:r>
          </a:p>
          <a:p>
            <a:endParaRPr lang="ru-RU" sz="14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231DF8B-41C9-4E56-A5F0-4AA100C7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9254" y="1977563"/>
            <a:ext cx="3422346" cy="4449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Основной недостаток - единая точка отказа, представленная централизованным сервером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2EFE878-E229-452F-817F-9FDEE14C2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35576" y="1977563"/>
            <a:ext cx="3656424" cy="4449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Лишен основного недостатка централизованных СВН, так как каждая копия репозитория является полным бэкапом всех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6339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137" y="809811"/>
            <a:ext cx="6265088" cy="685800"/>
          </a:xfrm>
        </p:spPr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736D3605-73C1-4F22-B3F6-7C4E3BB1E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3281798"/>
          </a:xfrm>
        </p:spPr>
        <p:txBody>
          <a:bodyPr>
            <a:normAutofit/>
          </a:bodyPr>
          <a:lstStyle/>
          <a:p>
            <a:r>
              <a:rPr lang="ru-RU" dirty="0"/>
              <a:t>Наиболее популярная распределенная система контроля версий</a:t>
            </a:r>
          </a:p>
          <a:p>
            <a:r>
              <a:rPr lang="ru-RU" dirty="0"/>
              <a:t>Подробно рассмотрена в материалах первого семестра первого курса</a:t>
            </a:r>
          </a:p>
          <a:p>
            <a:r>
              <a:rPr lang="ru-RU" dirty="0"/>
              <a:t>В данной лекции – «освежаем память» по </a:t>
            </a:r>
            <a:r>
              <a:rPr lang="en-US" dirty="0"/>
              <a:t>GIT</a:t>
            </a:r>
          </a:p>
          <a:p>
            <a:r>
              <a:rPr lang="ru-RU" dirty="0"/>
              <a:t>Документация по </a:t>
            </a:r>
            <a:r>
              <a:rPr lang="en-US" dirty="0"/>
              <a:t>GIT</a:t>
            </a:r>
            <a:r>
              <a:rPr lang="ru-RU" dirty="0"/>
              <a:t> на русском языке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https://git-scm.com/book/ru/v2/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0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Состояния файлов в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06B3869C-2D00-4F7C-8F46-5B5E1A0C8D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80" y="1488985"/>
            <a:ext cx="6264275" cy="3453181"/>
          </a:xfrm>
        </p:spPr>
      </p:pic>
    </p:spTree>
    <p:extLst>
      <p:ext uri="{BB962C8B-B14F-4D97-AF65-F5344CB8AC3E}">
        <p14:creationId xmlns:p14="http://schemas.microsoft.com/office/powerpoint/2010/main" val="421115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состояния файлов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614972D-6395-4F87-A51D-835DD723B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35" y="2065545"/>
            <a:ext cx="5819243" cy="2400438"/>
          </a:xfrm>
        </p:spPr>
      </p:pic>
    </p:spTree>
    <p:extLst>
      <p:ext uri="{BB962C8B-B14F-4D97-AF65-F5344CB8AC3E}">
        <p14:creationId xmlns:p14="http://schemas.microsoft.com/office/powerpoint/2010/main" val="186631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команды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EA267CF-96BF-42AA-A9B3-02873315B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434197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Создание репозитория</a:t>
            </a:r>
            <a:br>
              <a:rPr lang="ru-RU" dirty="0"/>
            </a:br>
            <a:r>
              <a:rPr lang="en-US" dirty="0"/>
              <a:t>git init</a:t>
            </a:r>
            <a:endParaRPr lang="ru-RU" dirty="0"/>
          </a:p>
          <a:p>
            <a:r>
              <a:rPr lang="ru-RU" dirty="0"/>
              <a:t>Клонирование репозитория</a:t>
            </a:r>
            <a:br>
              <a:rPr lang="en-US" dirty="0"/>
            </a:br>
            <a:r>
              <a:rPr lang="en-US" dirty="0"/>
              <a:t>git clone &lt;</a:t>
            </a:r>
            <a:r>
              <a:rPr lang="ru-RU" dirty="0"/>
              <a:t>Адрес репозитория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Состояние репозитория</a:t>
            </a:r>
            <a:br>
              <a:rPr lang="ru-RU" dirty="0"/>
            </a:br>
            <a:r>
              <a:rPr lang="en-US" dirty="0"/>
              <a:t>git status</a:t>
            </a:r>
            <a:endParaRPr lang="ru-RU" dirty="0"/>
          </a:p>
          <a:p>
            <a:r>
              <a:rPr lang="ru-RU" dirty="0"/>
              <a:t>Добавление новых файлов в индекс</a:t>
            </a:r>
            <a:br>
              <a:rPr lang="en-US" dirty="0"/>
            </a:br>
            <a:r>
              <a:rPr lang="en-US" dirty="0"/>
              <a:t>git add &lt;</a:t>
            </a:r>
            <a:r>
              <a:rPr lang="ru-RU" dirty="0"/>
              <a:t>Имя файла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Удаление файлов из индекса</a:t>
            </a:r>
            <a:br>
              <a:rPr lang="ru-RU" dirty="0"/>
            </a:br>
            <a:r>
              <a:rPr lang="en-US" dirty="0"/>
              <a:t>git rm &lt;</a:t>
            </a:r>
            <a:r>
              <a:rPr lang="ru-RU" dirty="0"/>
              <a:t>Имя файла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Фиксация изменений</a:t>
            </a:r>
            <a:br>
              <a:rPr lang="ru-RU" dirty="0"/>
            </a:br>
            <a:r>
              <a:rPr lang="en-US" dirty="0"/>
              <a:t>git commit –m &lt;</a:t>
            </a:r>
            <a:r>
              <a:rPr lang="ru-RU" dirty="0"/>
              <a:t>Текст с описанием изменений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Добавление изменений в удаленный репозиторий</a:t>
            </a:r>
            <a:br>
              <a:rPr lang="ru-RU" dirty="0"/>
            </a:br>
            <a:r>
              <a:rPr lang="en-US" dirty="0"/>
              <a:t>git push</a:t>
            </a:r>
          </a:p>
          <a:p>
            <a:r>
              <a:rPr lang="ru-RU" dirty="0"/>
              <a:t>Получение актуальных данных из репозитория</a:t>
            </a:r>
            <a:br>
              <a:rPr lang="ru-RU" dirty="0"/>
            </a:br>
            <a:r>
              <a:rPr lang="en-US" dirty="0"/>
              <a:t>git pull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9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команды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EA267CF-96BF-42AA-A9B3-02873315B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434197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Создание ветки</a:t>
            </a:r>
            <a:r>
              <a:rPr lang="en-US" dirty="0"/>
              <a:t> </a:t>
            </a:r>
            <a:r>
              <a:rPr lang="ru-RU" dirty="0"/>
              <a:t>и переход</a:t>
            </a:r>
            <a:br>
              <a:rPr lang="ru-RU" dirty="0"/>
            </a:br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ru-RU" dirty="0"/>
              <a:t>Название новой ветки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switch –c &lt;</a:t>
            </a:r>
            <a:r>
              <a:rPr lang="ru-RU" dirty="0"/>
              <a:t> Название новой ветки 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Переход на другую ветку</a:t>
            </a:r>
            <a:br>
              <a:rPr lang="ru-RU" dirty="0"/>
            </a:br>
            <a:r>
              <a:rPr lang="en-US" dirty="0" err="1"/>
              <a:t>git</a:t>
            </a:r>
            <a:r>
              <a:rPr lang="en-US" dirty="0"/>
              <a:t> checkout &lt;</a:t>
            </a:r>
            <a:r>
              <a:rPr lang="ru-RU" dirty="0"/>
              <a:t>Название ветки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switch &lt;</a:t>
            </a:r>
            <a:r>
              <a:rPr lang="ru-RU" dirty="0"/>
              <a:t>Название ветки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Отличие между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ru-RU" dirty="0"/>
              <a:t>и </a:t>
            </a:r>
            <a:r>
              <a:rPr lang="en-US" dirty="0" err="1"/>
              <a:t>git</a:t>
            </a:r>
            <a:r>
              <a:rPr lang="en-US" dirty="0"/>
              <a:t> switch</a:t>
            </a:r>
            <a:r>
              <a:rPr lang="ru-RU" dirty="0"/>
              <a:t>:</a:t>
            </a:r>
          </a:p>
          <a:p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ru-RU" dirty="0"/>
              <a:t>используется при переключение веток</a:t>
            </a:r>
            <a:r>
              <a:rPr lang="en-US" dirty="0"/>
              <a:t>/</a:t>
            </a:r>
            <a:r>
              <a:rPr lang="ru-RU" dirty="0"/>
              <a:t>для отката изменений в определенном файле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 новых версиях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/>
              <a:t>функционал </a:t>
            </a:r>
            <a:r>
              <a:rPr lang="en-US" dirty="0"/>
              <a:t>checkout </a:t>
            </a:r>
            <a:r>
              <a:rPr lang="ru-RU" dirty="0"/>
              <a:t>разделен на: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switch – </a:t>
            </a:r>
            <a:r>
              <a:rPr lang="ru-RU" dirty="0"/>
              <a:t>работа с ветками;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restore – </a:t>
            </a:r>
            <a:r>
              <a:rPr lang="ru-RU" dirty="0"/>
              <a:t>работа с файлами.</a:t>
            </a:r>
          </a:p>
        </p:txBody>
      </p:sp>
    </p:spTree>
    <p:extLst>
      <p:ext uri="{BB962C8B-B14F-4D97-AF65-F5344CB8AC3E}">
        <p14:creationId xmlns:p14="http://schemas.microsoft.com/office/powerpoint/2010/main" val="371264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</a:t>
            </a:r>
            <a:r>
              <a:rPr lang="ru-RU" dirty="0" err="1"/>
              <a:t>автоматизиро</a:t>
            </a:r>
            <a:r>
              <a:rPr lang="ru-RU" dirty="0"/>
              <a:t>-ванной сборки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Зачем нужны?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Исходя из названия – для сборки проектов, состоящих из множества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Однако… у них еще есть ряд других преимуществ перед ручной сборкой </a:t>
            </a:r>
          </a:p>
        </p:txBody>
      </p:sp>
    </p:spTree>
    <p:extLst>
      <p:ext uri="{BB962C8B-B14F-4D97-AF65-F5344CB8AC3E}">
        <p14:creationId xmlns:p14="http://schemas.microsoft.com/office/powerpoint/2010/main" val="417244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8968" y="281469"/>
            <a:ext cx="6265088" cy="685800"/>
          </a:xfrm>
        </p:spPr>
        <p:txBody>
          <a:bodyPr/>
          <a:lstStyle/>
          <a:p>
            <a:r>
              <a:rPr lang="en-US" dirty="0"/>
              <a:t>REBASE/MERGE/CHERRY-PICK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DDABA45-0213-4410-A6BC-2F8328ADE5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93" y="886100"/>
            <a:ext cx="5554850" cy="1940141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469F948-32A6-42A7-9B5D-E045B8B69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93" y="2618340"/>
            <a:ext cx="5554850" cy="212338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29A2DA-2582-4D44-9767-ABF94490C7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93" y="4741726"/>
            <a:ext cx="5788302" cy="20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9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Методологии разработки	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25541-34F0-4A9A-8E63-9E1F746B8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Классические (</a:t>
            </a:r>
            <a:r>
              <a:rPr lang="en-US" dirty="0" err="1"/>
              <a:t>WAterfall</a:t>
            </a:r>
            <a:r>
              <a:rPr lang="ru-RU" dirty="0"/>
              <a:t>)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1E4425C4-8FCB-4A44-89AF-AE34F3DF40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37" y="1326265"/>
            <a:ext cx="3170724" cy="2442753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B7FC7EEE-016A-47C1-BC32-8CD68249D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25811" y="3665887"/>
            <a:ext cx="6264414" cy="685800"/>
          </a:xfrm>
        </p:spPr>
        <p:txBody>
          <a:bodyPr/>
          <a:lstStyle/>
          <a:p>
            <a:r>
              <a:rPr lang="ru-RU" dirty="0"/>
              <a:t>Гибкие </a:t>
            </a:r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92C72123-3977-430B-92DD-7B4CF651C3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37" y="4240945"/>
            <a:ext cx="5635628" cy="2480694"/>
          </a:xfrm>
        </p:spPr>
      </p:pic>
    </p:spTree>
    <p:extLst>
      <p:ext uri="{BB962C8B-B14F-4D97-AF65-F5344CB8AC3E}">
        <p14:creationId xmlns:p14="http://schemas.microsoft.com/office/powerpoint/2010/main" val="370720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Методологии разработки	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05C73-18EE-4D4C-97A3-B269C3DF8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4 ценности </a:t>
            </a:r>
            <a:r>
              <a:rPr lang="en-US" dirty="0"/>
              <a:t>AGILE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7245C7-E408-4E5A-9217-F4C5E477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6557" y="1488985"/>
            <a:ext cx="6891130" cy="4666650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575757"/>
                </a:solidFill>
                <a:effectLst/>
              </a:rPr>
              <a:t>Люди и взаимодействие важнее процессов и инструментов</a:t>
            </a:r>
            <a:br>
              <a:rPr lang="ru-RU" b="0" i="0" dirty="0">
                <a:solidFill>
                  <a:srgbClr val="676767"/>
                </a:solidFill>
                <a:effectLst/>
              </a:rPr>
            </a:br>
            <a:r>
              <a:rPr lang="ru-RU" b="0" i="0" dirty="0">
                <a:solidFill>
                  <a:srgbClr val="676767"/>
                </a:solidFill>
                <a:effectLst/>
              </a:rPr>
              <a:t>То, что общение и межличностные отношения важнее, чем строгие процессы — краеугольный камень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-управления проектами.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 рекомендует персонализированный подход к управлению проектами, когда команды ориентируются на постоянное общение, а не на жестко распланированный выпуск обновлений.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575757"/>
                </a:solidFill>
                <a:effectLst/>
              </a:rPr>
              <a:t>Работающий продукт важнее исчерпывающей документации</a:t>
            </a:r>
            <a:br>
              <a:rPr lang="ru-RU" b="0" i="0" dirty="0">
                <a:solidFill>
                  <a:srgbClr val="676767"/>
                </a:solidFill>
                <a:effectLst/>
              </a:rPr>
            </a:b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-команды не очень любят бумажную работу. Для управления данными, отчетами и обновлениями статуса они предпочитают использовать гибкие программные решения, а не традиционную документацию.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575757"/>
                </a:solidFill>
                <a:effectLst/>
              </a:rPr>
              <a:t>Сотрудничество с заказчиком важнее согласования условий контракта</a:t>
            </a:r>
            <a:br>
              <a:rPr lang="ru-RU" b="0" i="0" dirty="0">
                <a:solidFill>
                  <a:srgbClr val="676767"/>
                </a:solidFill>
                <a:effectLst/>
              </a:rPr>
            </a:b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-команды любят сотрудничество — включая регулярные обновления и обратную связь о том, как продвигается проект, от клиентов и заинтересованных сторон. Чего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-команды не любят, так это долгих согласований объемных контрактов.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575757"/>
                </a:solidFill>
                <a:effectLst/>
              </a:rPr>
              <a:t>Готовность к изменениям важнее следования первоначальному плану</a:t>
            </a:r>
            <a:br>
              <a:rPr lang="ru-RU" b="0" i="0" dirty="0">
                <a:solidFill>
                  <a:srgbClr val="676767"/>
                </a:solidFill>
                <a:effectLst/>
              </a:rPr>
            </a:br>
            <a:r>
              <a:rPr lang="ru-RU" b="0" i="0" dirty="0">
                <a:solidFill>
                  <a:srgbClr val="676767"/>
                </a:solidFill>
                <a:effectLst/>
              </a:rPr>
              <a:t>Эта ценность прежде всего характеризует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-управление проектами.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-команды чутко реагируют на изменения и успешно адаптируются к новым условиям и вызовам.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62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Методологии разработки	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05C73-18EE-4D4C-97A3-B269C3DF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0537" y="168165"/>
            <a:ext cx="6265088" cy="685800"/>
          </a:xfrm>
        </p:spPr>
        <p:txBody>
          <a:bodyPr/>
          <a:lstStyle/>
          <a:p>
            <a:r>
              <a:rPr lang="ru-RU" dirty="0"/>
              <a:t>Методики на базе </a:t>
            </a:r>
            <a:r>
              <a:rPr lang="en-US" dirty="0"/>
              <a:t>AGILE</a:t>
            </a:r>
            <a:endParaRPr lang="ru-RU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E923099-49EA-4990-9729-9E45FBE3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7563045"/>
              </p:ext>
            </p:extLst>
          </p:nvPr>
        </p:nvGraphicFramePr>
        <p:xfrm>
          <a:off x="4766427" y="853965"/>
          <a:ext cx="6679095" cy="5707398"/>
        </p:xfrm>
        <a:graphic>
          <a:graphicData uri="http://schemas.openxmlformats.org/drawingml/2006/table">
            <a:tbl>
              <a:tblPr/>
              <a:tblGrid>
                <a:gridCol w="2421866">
                  <a:extLst>
                    <a:ext uri="{9D8B030D-6E8A-4147-A177-3AD203B41FA5}">
                      <a16:colId xmlns:a16="http://schemas.microsoft.com/office/drawing/2014/main" val="2856011167"/>
                    </a:ext>
                  </a:extLst>
                </a:gridCol>
                <a:gridCol w="2088114">
                  <a:extLst>
                    <a:ext uri="{9D8B030D-6E8A-4147-A177-3AD203B41FA5}">
                      <a16:colId xmlns:a16="http://schemas.microsoft.com/office/drawing/2014/main" val="1413111575"/>
                    </a:ext>
                  </a:extLst>
                </a:gridCol>
                <a:gridCol w="2169115">
                  <a:extLst>
                    <a:ext uri="{9D8B030D-6E8A-4147-A177-3AD203B41FA5}">
                      <a16:colId xmlns:a16="http://schemas.microsoft.com/office/drawing/2014/main" val="842815842"/>
                    </a:ext>
                  </a:extLst>
                </a:gridCol>
              </a:tblGrid>
              <a:tr h="212489">
                <a:tc>
                  <a:txBody>
                    <a:bodyPr/>
                    <a:lstStyle/>
                    <a:p>
                      <a:pPr algn="ctr" fontAlgn="base"/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74" marR="7274" marT="7274" marB="7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Scrum</a:t>
                      </a:r>
                    </a:p>
                  </a:txBody>
                  <a:tcPr marL="7274" marR="7274" marT="7274" marB="7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Kanban</a:t>
                      </a:r>
                    </a:p>
                  </a:txBody>
                  <a:tcPr marL="7274" marR="7274" marT="7274" marB="7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393571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Источник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Разработка программного обеспечения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Бережливое производство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94238"/>
                  </a:ext>
                </a:extLst>
              </a:tr>
              <a:tr h="161853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Основная идея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Учиться на собственном опыте, самоорганизовываться и расставлять приоритеты, анализировать свои победы и поражения, чтобы постоянно совершенствоваться.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Повышать качество выполняемой работы с помощью наглядных материалов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048"/>
                  </a:ext>
                </a:extLst>
              </a:tr>
              <a:tr h="82283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График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Регулярные спринты фиксированной продолжительности (например, 2 недели)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Непрерывный процесс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01673"/>
                  </a:ext>
                </a:extLst>
              </a:tr>
              <a:tr h="1299126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Методы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Планирование спринтов, спринт, ежедневное Scrum-совещание, обзор спринта, ретроспектива спринта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Визуализация процесса работы, ограничение объемов незавершенной работы, управление процессом, включение циклов обратной связи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05955"/>
                  </a:ext>
                </a:extLst>
              </a:tr>
              <a:tr h="638266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Роли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Владелец продукта, Scrum-мастер, команда разработчиков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Нет обязательных ролей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17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отслеживания  задач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Зачем нужны?</a:t>
            </a:r>
            <a:endParaRPr lang="en-US" b="1" i="0" dirty="0">
              <a:effectLst/>
            </a:endParaRPr>
          </a:p>
          <a:p>
            <a:pPr marL="0" indent="0">
              <a:buNone/>
            </a:pPr>
            <a:r>
              <a:rPr lang="ru-RU" dirty="0"/>
              <a:t>Используются для разработки в соответствии с жизненным циклом ПО.</a:t>
            </a:r>
          </a:p>
          <a:p>
            <a:pPr marL="0" indent="0">
              <a:buNone/>
            </a:pPr>
            <a:r>
              <a:rPr lang="ru-RU" dirty="0"/>
              <a:t>Каждый участник разработки видит статус задачи (Аналитика ➜Дизайн ➜</a:t>
            </a:r>
            <a:r>
              <a:rPr lang="en-US" dirty="0"/>
              <a:t> </a:t>
            </a:r>
            <a:r>
              <a:rPr lang="ru-RU" dirty="0"/>
              <a:t>Разработка ➜</a:t>
            </a:r>
            <a:r>
              <a:rPr lang="en-US" dirty="0"/>
              <a:t> </a:t>
            </a:r>
            <a:r>
              <a:rPr lang="ru-RU" dirty="0"/>
              <a:t>Тестирование ➜</a:t>
            </a:r>
            <a:r>
              <a:rPr lang="en-US" dirty="0"/>
              <a:t> </a:t>
            </a:r>
            <a:r>
              <a:rPr lang="ru-RU" dirty="0"/>
              <a:t>Завершение)</a:t>
            </a:r>
          </a:p>
        </p:txBody>
      </p:sp>
    </p:spTree>
    <p:extLst>
      <p:ext uri="{BB962C8B-B14F-4D97-AF65-F5344CB8AC3E}">
        <p14:creationId xmlns:p14="http://schemas.microsoft.com/office/powerpoint/2010/main" val="277084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отслеживания  задач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великое множество систем отслеживания задач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Наиболее популярные из них</a:t>
            </a:r>
            <a:r>
              <a:rPr lang="en-US" dirty="0"/>
              <a:t> </a:t>
            </a:r>
            <a:r>
              <a:rPr lang="ru-RU" dirty="0"/>
              <a:t>в коммерческой работе</a:t>
            </a:r>
            <a:r>
              <a:rPr lang="en-US" dirty="0"/>
              <a:t>:</a:t>
            </a: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Jira;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Azure DevOps Server</a:t>
            </a:r>
            <a:r>
              <a:rPr lang="en-US" u="none" strike="noStrike" dirty="0"/>
              <a:t>;</a:t>
            </a:r>
            <a:endParaRPr lang="en-US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 err="1">
                <a:effectLst/>
              </a:rPr>
              <a:t>YouTrack</a:t>
            </a:r>
            <a:r>
              <a:rPr lang="en-US" u="none" strike="noStrike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0" indent="0" algn="l">
              <a:buNone/>
            </a:pPr>
            <a:r>
              <a:rPr lang="ru-RU" dirty="0"/>
              <a:t>Все из них содержат </a:t>
            </a:r>
            <a:r>
              <a:rPr lang="en-US" dirty="0"/>
              <a:t>Scrum/Kanban </a:t>
            </a:r>
            <a:r>
              <a:rPr lang="ru-RU" dirty="0"/>
              <a:t>доски.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969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знаний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Зачем нужны?</a:t>
            </a:r>
          </a:p>
          <a:p>
            <a:pPr marL="0" indent="0">
              <a:buNone/>
            </a:pPr>
            <a:r>
              <a:rPr lang="ru-RU" dirty="0"/>
              <a:t>Различные команды разрабатывают один большой продукт.</a:t>
            </a:r>
          </a:p>
          <a:p>
            <a:pPr marL="0" indent="0">
              <a:buNone/>
            </a:pPr>
            <a:r>
              <a:rPr lang="ru-RU" dirty="0"/>
              <a:t>Вопросы: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 оформлять файлы сборки?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 стыковаться с соседними модулями? (протокол обмена, частота выдачи и т.п.)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Какой стек технологий у команд?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Традиционное: бегать по руководителям команд и узнавать у них, проводить дополнительные встречи, что приводит к дополнительным тратам рабочего времени у участников обоих команд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Быстрое: найти информацию в базе знаний и ознакомиться. 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16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знаний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великое множество баз знаний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Наиболее популярные из них</a:t>
            </a:r>
            <a:r>
              <a:rPr lang="en-US" dirty="0"/>
              <a:t> </a:t>
            </a:r>
            <a:r>
              <a:rPr lang="ru-RU" dirty="0"/>
              <a:t>в коммерческой работе</a:t>
            </a:r>
            <a:r>
              <a:rPr lang="en-US" dirty="0"/>
              <a:t>:</a:t>
            </a: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Confluence</a:t>
            </a:r>
            <a:r>
              <a:rPr lang="en-US" i="0" dirty="0"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 err="1">
                <a:effectLst/>
              </a:rPr>
              <a:t>YouTrack</a:t>
            </a:r>
            <a:r>
              <a:rPr lang="en-US" u="none" strike="noStrike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06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5803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Непрерывная интеграция (CI, англ. </a:t>
            </a:r>
            <a:r>
              <a:rPr lang="ru-RU" dirty="0" err="1"/>
              <a:t>Continuous</a:t>
            </a:r>
            <a:r>
              <a:rPr lang="ru-RU" dirty="0"/>
              <a:t> </a:t>
            </a:r>
            <a:r>
              <a:rPr lang="ru-RU" dirty="0" err="1"/>
              <a:t>Integration</a:t>
            </a:r>
            <a:r>
              <a:rPr lang="ru-RU" dirty="0"/>
              <a:t>) — практика разработки программного обеспечения, которая заключается в постоянном слиянии рабочих копий в общую основную ветвь разработки (до нескольких раз в день) и выполнении частых автоматизированных сборок проекта для скорейшего выявления потенциальных дефектов и решения интеграционных проблем. </a:t>
            </a:r>
            <a:endParaRPr lang="en-US" dirty="0"/>
          </a:p>
          <a:p>
            <a:pPr marL="0" indent="0" algn="l">
              <a:buNone/>
            </a:pPr>
            <a:r>
              <a:rPr lang="ru-RU" b="0" i="0" dirty="0">
                <a:solidFill>
                  <a:srgbClr val="202122"/>
                </a:solidFill>
                <a:effectLst/>
              </a:rPr>
              <a:t>Для организации процесса непрерывной интеграции на выделенном сервере запускается служба, в задачи которой входят: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получение исходного кода из </a:t>
            </a:r>
            <a:r>
              <a:rPr lang="ru-RU" b="0" i="0" u="none" strike="noStrike" dirty="0">
                <a:effectLst/>
              </a:rPr>
              <a:t>репозитория</a:t>
            </a:r>
            <a:r>
              <a:rPr lang="ru-RU" b="0" i="0" dirty="0">
                <a:solidFill>
                  <a:srgbClr val="202122"/>
                </a:solidFill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сборка проекта;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выполнение тестов;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развёртывание готового проекта;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отправка отчетов.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16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580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 CI следует непрерывная доставка (C</a:t>
            </a:r>
            <a:r>
              <a:rPr lang="en-US" dirty="0"/>
              <a:t>D</a:t>
            </a:r>
            <a:r>
              <a:rPr lang="ru-RU" dirty="0"/>
              <a:t>, англ. </a:t>
            </a:r>
            <a:r>
              <a:rPr lang="ru-RU" dirty="0" err="1"/>
              <a:t>Continuous</a:t>
            </a:r>
            <a:r>
              <a:rPr lang="ru-RU" dirty="0"/>
              <a:t> </a:t>
            </a:r>
            <a:r>
              <a:rPr lang="en-US" dirty="0"/>
              <a:t>Delivery</a:t>
            </a:r>
            <a:r>
              <a:rPr lang="ru-RU" dirty="0"/>
              <a:t>)—контрольный этап в процессе разработки перед выпуском и развертыванием итогового продукта для пользователей. После подтверждения изменения кода автоматически доставляются в репозиторий.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Цель непрерывной доставки заключается в том, чтобы доставлять наборы изменений в главную сборку маленькими порциями, которые не нарушат статус «готово к коммерческому использованию» итогового продукта, не готового к выпуску. Готовый продукт может содержать небольшие ошибки, которые, тем не менее, не смогут поставить под угрозу удобство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23964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</a:t>
            </a:r>
            <a:r>
              <a:rPr lang="ru-RU" dirty="0" err="1"/>
              <a:t>автоматизиро</a:t>
            </a:r>
            <a:r>
              <a:rPr lang="ru-RU" dirty="0"/>
              <a:t>-ванной сборки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A053E954-4533-47C6-B91C-F903302F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2940" y="435041"/>
            <a:ext cx="6265088" cy="685800"/>
          </a:xfrm>
        </p:spPr>
        <p:txBody>
          <a:bodyPr/>
          <a:lstStyle/>
          <a:p>
            <a:r>
              <a:rPr lang="ru-RU" dirty="0"/>
              <a:t>Представим что программист написал код, который компилируется и даже работает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8AE710-9F46-4265-8BD3-3DE873FEC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37" y="1488986"/>
            <a:ext cx="2969827" cy="1980418"/>
          </a:xfrm>
        </p:spPr>
      </p:pic>
      <p:sp>
        <p:nvSpPr>
          <p:cNvPr id="14" name="Текст 13">
            <a:extLst>
              <a:ext uri="{FF2B5EF4-FFF2-40B4-BE49-F238E27FC236}">
                <a16:creationId xmlns:a16="http://schemas.microsoft.com/office/drawing/2014/main" id="{12B6B81E-14C2-48B1-8786-01228507E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25137" y="3469404"/>
            <a:ext cx="6264414" cy="685800"/>
          </a:xfrm>
        </p:spPr>
        <p:txBody>
          <a:bodyPr/>
          <a:lstStyle/>
          <a:p>
            <a:r>
              <a:rPr lang="ru-RU" dirty="0"/>
              <a:t>Он передает его коллеге – и……..</a:t>
            </a:r>
            <a:br>
              <a:rPr lang="ru-RU" dirty="0"/>
            </a:br>
            <a:r>
              <a:rPr lang="ru-RU" dirty="0"/>
              <a:t> у него ничего не работает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0FE8CEA0-5DC6-4D46-9BE2-77A36C6C43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37" y="4197857"/>
            <a:ext cx="3096618" cy="206545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E272E6-A73B-44DF-ACF6-F12D209AB9AF}"/>
              </a:ext>
            </a:extLst>
          </p:cNvPr>
          <p:cNvSpPr txBox="1"/>
          <p:nvPr/>
        </p:nvSpPr>
        <p:spPr>
          <a:xfrm>
            <a:off x="7752767" y="6357131"/>
            <a:ext cx="309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74957"/>
                </a:solidFill>
                <a:effectLst/>
              </a:rPr>
              <a:t>изображения: </a:t>
            </a:r>
            <a:r>
              <a:rPr lang="en-US" b="0" i="0" dirty="0">
                <a:solidFill>
                  <a:srgbClr val="374957"/>
                </a:solidFill>
                <a:effectLst/>
              </a:rPr>
              <a:t>Freepik.com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21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CI/CD  —</a:t>
            </a:r>
            <a:r>
              <a:rPr lang="ru-RU" dirty="0"/>
              <a:t>комбинация непрерывной интеграции (</a:t>
            </a:r>
            <a:r>
              <a:rPr lang="en-US" dirty="0"/>
              <a:t>continuous integration) </a:t>
            </a:r>
            <a:r>
              <a:rPr lang="ru-RU" dirty="0"/>
              <a:t>и непрерывного развертывания (</a:t>
            </a:r>
            <a:r>
              <a:rPr lang="en-US" dirty="0"/>
              <a:t>continuous delivery </a:t>
            </a:r>
            <a:r>
              <a:rPr lang="ru-RU" dirty="0"/>
              <a:t>или </a:t>
            </a:r>
            <a:r>
              <a:rPr lang="en-US" dirty="0"/>
              <a:t>continuous deployment) </a:t>
            </a:r>
            <a:r>
              <a:rPr lang="ru-RU" dirty="0"/>
              <a:t>программного обеспечения в процессе разработки.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792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6182-C121-6A87-6503-BF84E4C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0" y="2635710"/>
            <a:ext cx="2188702" cy="21887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C0A60B-360C-EADE-C701-10FB1C50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60" y="2635710"/>
            <a:ext cx="2188702" cy="21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</a:t>
            </a:r>
            <a:r>
              <a:rPr lang="ru-RU" dirty="0" err="1"/>
              <a:t>автоматизиро</a:t>
            </a:r>
            <a:r>
              <a:rPr lang="ru-RU" dirty="0"/>
              <a:t>-ванной сборки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Возможные причины:</a:t>
            </a:r>
          </a:p>
          <a:p>
            <a:r>
              <a:rPr lang="ru-RU" dirty="0"/>
              <a:t>Отсутствие необходимых библиотек;</a:t>
            </a:r>
          </a:p>
          <a:p>
            <a:r>
              <a:rPr lang="ru-RU" dirty="0"/>
              <a:t>Неподходящий компилятор;</a:t>
            </a:r>
          </a:p>
          <a:p>
            <a:r>
              <a:rPr lang="ru-RU" dirty="0"/>
              <a:t>Некорректные пути к библиотекам;</a:t>
            </a:r>
          </a:p>
          <a:p>
            <a:r>
              <a:rPr lang="ru-RU" dirty="0"/>
              <a:t>Неподходящая операционная система;</a:t>
            </a:r>
          </a:p>
          <a:p>
            <a:r>
              <a:rPr lang="ru-RU" dirty="0"/>
              <a:t>И многое другое….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Все это можно указать в файле сборки!</a:t>
            </a:r>
          </a:p>
        </p:txBody>
      </p:sp>
    </p:spTree>
    <p:extLst>
      <p:ext uri="{BB962C8B-B14F-4D97-AF65-F5344CB8AC3E}">
        <p14:creationId xmlns:p14="http://schemas.microsoft.com/office/powerpoint/2010/main" val="13997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i="1" dirty="0"/>
              <a:t>Существующие системы сборки:</a:t>
            </a:r>
          </a:p>
          <a:p>
            <a:r>
              <a:rPr lang="ru-RU" dirty="0"/>
              <a:t>Низкого уровня:</a:t>
            </a:r>
          </a:p>
          <a:p>
            <a:pPr lvl="1"/>
            <a:r>
              <a:rPr lang="en-US" dirty="0"/>
              <a:t>Make</a:t>
            </a:r>
            <a:endParaRPr lang="ru-RU" dirty="0"/>
          </a:p>
          <a:p>
            <a:pPr lvl="1"/>
            <a:r>
              <a:rPr lang="en-US" dirty="0"/>
              <a:t>Ninja</a:t>
            </a:r>
          </a:p>
          <a:p>
            <a:pPr lvl="1"/>
            <a:r>
              <a:rPr lang="en-US" dirty="0" err="1"/>
              <a:t>Nmake</a:t>
            </a:r>
            <a:endParaRPr lang="en-US" dirty="0"/>
          </a:p>
          <a:p>
            <a:r>
              <a:rPr lang="ru-RU" dirty="0"/>
              <a:t>Высокого уровня:</a:t>
            </a:r>
            <a:endParaRPr lang="en-US" dirty="0"/>
          </a:p>
          <a:p>
            <a:pPr lvl="1"/>
            <a:r>
              <a:rPr lang="en-US" dirty="0"/>
              <a:t>Cmake</a:t>
            </a:r>
          </a:p>
          <a:p>
            <a:pPr lvl="1"/>
            <a:r>
              <a:rPr lang="en-US" dirty="0" err="1"/>
              <a:t>Qmake</a:t>
            </a:r>
            <a:endParaRPr lang="en-US" dirty="0"/>
          </a:p>
          <a:p>
            <a:pPr lvl="1"/>
            <a:r>
              <a:rPr lang="en-US" dirty="0"/>
              <a:t>QBS</a:t>
            </a:r>
          </a:p>
          <a:p>
            <a:pPr lvl="1"/>
            <a:r>
              <a:rPr lang="en-US" dirty="0" err="1"/>
              <a:t>MSBuild</a:t>
            </a:r>
            <a:endParaRPr lang="en-US" dirty="0"/>
          </a:p>
          <a:p>
            <a:pPr lvl="1"/>
            <a:r>
              <a:rPr lang="en-US" dirty="0" err="1"/>
              <a:t>Autotools</a:t>
            </a:r>
            <a:endParaRPr lang="en-US" dirty="0"/>
          </a:p>
          <a:p>
            <a:endParaRPr lang="en-US" b="1" i="1" dirty="0"/>
          </a:p>
          <a:p>
            <a:pPr marL="0" indent="0">
              <a:buNone/>
            </a:pPr>
            <a:r>
              <a:rPr lang="ru-RU" dirty="0"/>
              <a:t>В настоящий момент наиболее распространенной и гибкой </a:t>
            </a:r>
            <a:r>
              <a:rPr lang="ru-RU" dirty="0" err="1"/>
              <a:t>кросплатформенной</a:t>
            </a:r>
            <a:r>
              <a:rPr lang="ru-RU" dirty="0"/>
              <a:t> системой автоматизации сборки является </a:t>
            </a:r>
            <a:r>
              <a:rPr lang="en-US" dirty="0"/>
              <a:t>Cmake.</a:t>
            </a:r>
          </a:p>
          <a:p>
            <a:pPr marL="0" indent="0">
              <a:buNone/>
            </a:pPr>
            <a:r>
              <a:rPr lang="en-US" dirty="0" err="1"/>
              <a:t>Qmake</a:t>
            </a:r>
            <a:r>
              <a:rPr lang="en-US" dirty="0"/>
              <a:t>/QBS </a:t>
            </a:r>
            <a:r>
              <a:rPr lang="ru-RU" dirty="0"/>
              <a:t>– в ближайшем будущем перестанут поддерживаться </a:t>
            </a:r>
            <a:r>
              <a:rPr lang="en-US" dirty="0"/>
              <a:t>Qt Group.</a:t>
            </a:r>
          </a:p>
          <a:p>
            <a:pPr marL="0" indent="0">
              <a:buNone/>
            </a:pPr>
            <a:r>
              <a:rPr lang="en-US" dirty="0" err="1"/>
              <a:t>MSBuild</a:t>
            </a:r>
            <a:r>
              <a:rPr lang="en-US" dirty="0"/>
              <a:t> – </a:t>
            </a:r>
            <a:r>
              <a:rPr lang="ru-RU" dirty="0"/>
              <a:t>используется исключительно на </a:t>
            </a:r>
            <a:r>
              <a:rPr lang="en-US" dirty="0"/>
              <a:t>Windows </a:t>
            </a:r>
            <a:r>
              <a:rPr lang="ru-RU" dirty="0"/>
              <a:t>и в основном с компилятором </a:t>
            </a:r>
            <a:r>
              <a:rPr lang="en-US" dirty="0"/>
              <a:t>MSVC. </a:t>
            </a:r>
          </a:p>
          <a:p>
            <a:pPr marL="0" indent="0">
              <a:buNone/>
            </a:pPr>
            <a:r>
              <a:rPr lang="en-US" dirty="0" err="1"/>
              <a:t>Autotools</a:t>
            </a:r>
            <a:r>
              <a:rPr lang="en-US" dirty="0"/>
              <a:t> – </a:t>
            </a:r>
            <a:r>
              <a:rPr lang="ru-RU" dirty="0"/>
              <a:t>используется на </a:t>
            </a:r>
            <a:r>
              <a:rPr lang="en-US" dirty="0"/>
              <a:t>UNIX-</a:t>
            </a:r>
            <a:r>
              <a:rPr lang="ru-RU" dirty="0"/>
              <a:t>подобных системах.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209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/>
              <a:t>Основные термины </a:t>
            </a:r>
            <a:r>
              <a:rPr lang="en-US" b="1" i="1" dirty="0"/>
              <a:t>Cmake:</a:t>
            </a:r>
          </a:p>
          <a:p>
            <a:r>
              <a:rPr lang="en-US" dirty="0"/>
              <a:t>Target</a:t>
            </a:r>
            <a:r>
              <a:rPr lang="ru-RU" dirty="0"/>
              <a:t> (цель сборки) </a:t>
            </a:r>
            <a:r>
              <a:rPr lang="en-US" dirty="0"/>
              <a:t>–</a:t>
            </a:r>
            <a:r>
              <a:rPr lang="ru-RU" dirty="0"/>
              <a:t> отдельный исполняемый файл, статическая или динамическая библиотека, который(</a:t>
            </a:r>
            <a:r>
              <a:rPr lang="ru-RU" dirty="0" err="1"/>
              <a:t>ая</a:t>
            </a:r>
            <a:r>
              <a:rPr lang="ru-RU" dirty="0"/>
              <a:t>) генерируется в результате компиляции проекта.</a:t>
            </a:r>
          </a:p>
          <a:p>
            <a:r>
              <a:rPr lang="en-US" dirty="0"/>
              <a:t>Project (</a:t>
            </a:r>
            <a:r>
              <a:rPr lang="ru-RU" dirty="0"/>
              <a:t>проект</a:t>
            </a:r>
            <a:r>
              <a:rPr lang="en-US" dirty="0"/>
              <a:t>)</a:t>
            </a:r>
            <a:r>
              <a:rPr lang="ru-RU" dirty="0"/>
              <a:t> – совокупность исполняемых файлов/библиотек, полученных в результате запуска </a:t>
            </a:r>
            <a:r>
              <a:rPr lang="en-US" dirty="0"/>
              <a:t>Cmake.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ru-RU" b="1" i="1" dirty="0"/>
              <a:t>Документация по </a:t>
            </a:r>
            <a:r>
              <a:rPr lang="en-US" b="1" i="1" dirty="0"/>
              <a:t>Cmake:</a:t>
            </a:r>
          </a:p>
          <a:p>
            <a:pPr marL="0" indent="0">
              <a:buNone/>
            </a:pPr>
            <a:r>
              <a:rPr lang="en-US" dirty="0"/>
              <a:t>https://cmake.org/cmake/help/latest/index.html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172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1" dirty="0"/>
              <a:t>Основные команды </a:t>
            </a:r>
            <a:r>
              <a:rPr lang="en-US" b="1" i="1" dirty="0"/>
              <a:t>Cmake:</a:t>
            </a:r>
          </a:p>
          <a:p>
            <a:r>
              <a:rPr lang="ru-RU" dirty="0" err="1"/>
              <a:t>cmake_minimum_required</a:t>
            </a:r>
            <a:r>
              <a:rPr lang="ru-RU" dirty="0"/>
              <a:t>(VERSION </a:t>
            </a:r>
            <a:r>
              <a:rPr lang="ru-RU" dirty="0" err="1"/>
              <a:t>num</a:t>
            </a:r>
            <a:r>
              <a:rPr lang="ru-RU" dirty="0"/>
              <a:t>) указывается в начале главного cmake-файла, </a:t>
            </a:r>
            <a:r>
              <a:rPr lang="ru-RU" dirty="0" err="1"/>
              <a:t>num</a:t>
            </a:r>
            <a:r>
              <a:rPr lang="ru-RU" dirty="0"/>
              <a:t> – номер версии cmake;</a:t>
            </a:r>
          </a:p>
          <a:p>
            <a:r>
              <a:rPr lang="en-US" dirty="0" err="1"/>
              <a:t>add_executable</a:t>
            </a:r>
            <a:r>
              <a:rPr lang="en-US" dirty="0"/>
              <a:t>(name src_1 src_2 ...) </a:t>
            </a:r>
            <a:r>
              <a:rPr lang="ru-RU" dirty="0"/>
              <a:t>собрать бинарный файл </a:t>
            </a:r>
            <a:r>
              <a:rPr lang="en-US" dirty="0"/>
              <a:t>name </a:t>
            </a:r>
            <a:r>
              <a:rPr lang="ru-RU" dirty="0"/>
              <a:t>из исходников </a:t>
            </a:r>
            <a:r>
              <a:rPr lang="en-US" dirty="0" err="1"/>
              <a:t>src_i</a:t>
            </a:r>
            <a:r>
              <a:rPr lang="ru-RU" dirty="0"/>
              <a:t>, функция </a:t>
            </a:r>
            <a:r>
              <a:rPr lang="en-US" dirty="0"/>
              <a:t>main – </a:t>
            </a:r>
            <a:r>
              <a:rPr lang="ru-RU" dirty="0"/>
              <a:t>в </a:t>
            </a:r>
            <a:r>
              <a:rPr lang="en-US" dirty="0"/>
              <a:t>src_1</a:t>
            </a:r>
            <a:r>
              <a:rPr lang="ru-RU" dirty="0"/>
              <a:t>;</a:t>
            </a:r>
          </a:p>
          <a:p>
            <a:r>
              <a:rPr lang="ru-RU" dirty="0" err="1"/>
              <a:t>add_library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 src_1 src_2 ...) собрать статическую библиотеку </a:t>
            </a:r>
            <a:r>
              <a:rPr lang="ru-RU" dirty="0" err="1"/>
              <a:t>name</a:t>
            </a:r>
            <a:r>
              <a:rPr lang="ru-RU" dirty="0"/>
              <a:t> из исходников </a:t>
            </a:r>
            <a:r>
              <a:rPr lang="ru-RU" dirty="0" err="1"/>
              <a:t>src_i</a:t>
            </a:r>
            <a:r>
              <a:rPr lang="ru-RU" dirty="0"/>
              <a:t>;</a:t>
            </a:r>
          </a:p>
          <a:p>
            <a:r>
              <a:rPr lang="ru-RU" dirty="0" err="1"/>
              <a:t>add_subdirectory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) добавить к проекту папку </a:t>
            </a:r>
            <a:r>
              <a:rPr lang="ru-RU" dirty="0" err="1"/>
              <a:t>name</a:t>
            </a:r>
            <a:r>
              <a:rPr lang="ru-RU" dirty="0"/>
              <a:t> и обработать вложенный в нее CMakeLists.txt;</a:t>
            </a:r>
          </a:p>
          <a:p>
            <a:r>
              <a:rPr lang="ru-RU" dirty="0" err="1"/>
              <a:t>add_dependencies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 dep_1 dep_2 ...) добавить зависимости </a:t>
            </a:r>
            <a:r>
              <a:rPr lang="ru-RU" dirty="0" err="1"/>
              <a:t>dep_i</a:t>
            </a:r>
            <a:r>
              <a:rPr lang="ru-RU" dirty="0"/>
              <a:t> к объекту (цели) </a:t>
            </a:r>
            <a:r>
              <a:rPr lang="ru-RU" dirty="0" err="1"/>
              <a:t>name</a:t>
            </a:r>
            <a:r>
              <a:rPr lang="ru-RU" dirty="0"/>
              <a:t>;</a:t>
            </a:r>
          </a:p>
          <a:p>
            <a:r>
              <a:rPr lang="ru-RU" dirty="0" err="1"/>
              <a:t>project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сохраняет имя </a:t>
            </a:r>
            <a:r>
              <a:rPr lang="ru-RU" dirty="0" err="1"/>
              <a:t>name</a:t>
            </a:r>
            <a:r>
              <a:rPr lang="ru-RU" dirty="0"/>
              <a:t> в переменную PROJECT_NAME </a:t>
            </a:r>
          </a:p>
          <a:p>
            <a:pPr lvl="1"/>
            <a:r>
              <a:rPr lang="ru-RU" dirty="0"/>
              <a:t>сохраняет путь к исходным файлам в переменные PROJECT_SOURCE_DIR и _SOURCE_DIR </a:t>
            </a:r>
          </a:p>
          <a:p>
            <a:pPr lvl="1"/>
            <a:r>
              <a:rPr lang="ru-RU" dirty="0"/>
              <a:t>сохраняет путь к собираемым файлам в переменные PROJECT_BINARY_DIR и _BINARY_DIR </a:t>
            </a:r>
          </a:p>
          <a:p>
            <a:pPr lvl="1"/>
            <a:r>
              <a:rPr lang="ru-RU" dirty="0"/>
              <a:t>заводит переменные, специфичные для языка исходного кода  например, CMAKE_CXX_COMPILER – переменная для компилятора C/C++ 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964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i="1" dirty="0"/>
              <a:t>Основные команды </a:t>
            </a:r>
            <a:r>
              <a:rPr lang="en-US" sz="1400" b="1" i="1" dirty="0"/>
              <a:t>Cmake:</a:t>
            </a:r>
          </a:p>
          <a:p>
            <a:r>
              <a:rPr lang="en-US" sz="1400" dirty="0" err="1"/>
              <a:t>target_link_libraries</a:t>
            </a:r>
            <a:r>
              <a:rPr lang="en-US" sz="1400" dirty="0"/>
              <a:t>(</a:t>
            </a:r>
            <a:r>
              <a:rPr lang="en-US" sz="1400" dirty="0" err="1"/>
              <a:t>targ</a:t>
            </a:r>
            <a:r>
              <a:rPr lang="en-US" sz="1400" dirty="0"/>
              <a:t> lib_1 lib_2 ...) </a:t>
            </a:r>
            <a:r>
              <a:rPr lang="ru-RU" sz="1400" dirty="0"/>
              <a:t>слинковать объект </a:t>
            </a:r>
            <a:r>
              <a:rPr lang="en-US" sz="1400" dirty="0" err="1"/>
              <a:t>targ</a:t>
            </a:r>
            <a:r>
              <a:rPr lang="en-US" sz="1400" dirty="0"/>
              <a:t> </a:t>
            </a:r>
            <a:r>
              <a:rPr lang="ru-RU" sz="1400" dirty="0"/>
              <a:t>с библиотеками </a:t>
            </a:r>
            <a:r>
              <a:rPr lang="en-US" sz="1400" dirty="0" err="1"/>
              <a:t>lib_i</a:t>
            </a:r>
            <a:r>
              <a:rPr lang="en-US" sz="1400" dirty="0"/>
              <a:t> </a:t>
            </a:r>
            <a:r>
              <a:rPr lang="ru-RU" sz="1400" dirty="0"/>
              <a:t>(используется для подключения библиотек </a:t>
            </a:r>
            <a:r>
              <a:rPr lang="en-US" sz="1400" dirty="0"/>
              <a:t>*.a, *.lib, *.</a:t>
            </a:r>
            <a:r>
              <a:rPr lang="en-US" sz="1400" dirty="0" err="1"/>
              <a:t>dll</a:t>
            </a:r>
            <a:r>
              <a:rPr lang="en-US" sz="1400" dirty="0"/>
              <a:t>, *.so</a:t>
            </a:r>
            <a:r>
              <a:rPr lang="ru-RU" sz="1400" dirty="0"/>
              <a:t>);</a:t>
            </a:r>
          </a:p>
          <a:p>
            <a:r>
              <a:rPr lang="en-US" sz="1400" dirty="0" err="1"/>
              <a:t>target_include_directories</a:t>
            </a:r>
            <a:r>
              <a:rPr lang="en-US" sz="1400" dirty="0"/>
              <a:t>(</a:t>
            </a:r>
            <a:r>
              <a:rPr lang="en-US" sz="1400" dirty="0" err="1"/>
              <a:t>targ</a:t>
            </a:r>
            <a:r>
              <a:rPr lang="en-US" sz="1400" dirty="0"/>
              <a:t> {PUBLIC|PRIVATE|INTERFACE}</a:t>
            </a:r>
            <a:r>
              <a:rPr lang="ru-RU" sz="1400" dirty="0"/>
              <a:t> </a:t>
            </a:r>
            <a:r>
              <a:rPr lang="en-US" sz="1400" dirty="0"/>
              <a:t>dir_1 dir_2 ...) </a:t>
            </a:r>
            <a:r>
              <a:rPr lang="ru-RU" sz="1400" dirty="0"/>
              <a:t>добавить к проекту путь с заголовочными файлами к библиотекам </a:t>
            </a:r>
            <a:r>
              <a:rPr lang="en-US" sz="1400" dirty="0" err="1"/>
              <a:t>dir_i</a:t>
            </a:r>
            <a:r>
              <a:rPr lang="ru-RU" sz="1400" dirty="0"/>
              <a:t>;</a:t>
            </a:r>
          </a:p>
          <a:p>
            <a:r>
              <a:rPr lang="ru-RU" sz="1400" dirty="0" err="1"/>
              <a:t>find_package</a:t>
            </a:r>
            <a:r>
              <a:rPr lang="ru-RU" sz="1400" dirty="0"/>
              <a:t>(</a:t>
            </a:r>
            <a:r>
              <a:rPr lang="ru-RU" sz="1400" dirty="0" err="1"/>
              <a:t>name</a:t>
            </a:r>
            <a:r>
              <a:rPr lang="ru-RU" sz="1400" dirty="0"/>
              <a:t>) найти пакет </a:t>
            </a:r>
            <a:r>
              <a:rPr lang="ru-RU" sz="1400" dirty="0" err="1"/>
              <a:t>name</a:t>
            </a:r>
            <a:r>
              <a:rPr lang="ru-RU" sz="1400" dirty="0"/>
              <a:t>, поддерживающий сборку системой cmake, и загрузить его объекты и переменные</a:t>
            </a:r>
            <a:r>
              <a:rPr lang="en-US" sz="1400" dirty="0"/>
              <a:t>;</a:t>
            </a:r>
          </a:p>
          <a:p>
            <a:r>
              <a:rPr lang="ru-RU" sz="1400" dirty="0" err="1"/>
              <a:t>set</a:t>
            </a:r>
            <a:r>
              <a:rPr lang="ru-RU" sz="1400" dirty="0"/>
              <a:t>(</a:t>
            </a:r>
            <a:r>
              <a:rPr lang="ru-RU" sz="1400" dirty="0" err="1"/>
              <a:t>name</a:t>
            </a:r>
            <a:r>
              <a:rPr lang="ru-RU" sz="1400" dirty="0"/>
              <a:t> </a:t>
            </a:r>
            <a:r>
              <a:rPr lang="ru-RU" sz="1400" dirty="0" err="1"/>
              <a:t>val</a:t>
            </a:r>
            <a:r>
              <a:rPr lang="ru-RU" sz="1400" dirty="0"/>
              <a:t>) установить в переменную </a:t>
            </a:r>
            <a:r>
              <a:rPr lang="ru-RU" sz="1400" dirty="0" err="1"/>
              <a:t>name</a:t>
            </a:r>
            <a:r>
              <a:rPr lang="ru-RU" sz="1400" dirty="0"/>
              <a:t> значение </a:t>
            </a:r>
            <a:r>
              <a:rPr lang="ru-RU" sz="1400" dirty="0" err="1"/>
              <a:t>val</a:t>
            </a:r>
            <a:r>
              <a:rPr lang="ru-RU" sz="1400" dirty="0"/>
              <a:t>;</a:t>
            </a:r>
          </a:p>
          <a:p>
            <a:r>
              <a:rPr lang="en-US" sz="1400" dirty="0" err="1"/>
              <a:t>add_definitions</a:t>
            </a:r>
            <a:r>
              <a:rPr lang="en-US" sz="1400" dirty="0"/>
              <a:t>(-</a:t>
            </a:r>
            <a:r>
              <a:rPr lang="en-US" sz="1400" dirty="0" err="1"/>
              <a:t>D”Option</a:t>
            </a:r>
            <a:r>
              <a:rPr lang="en-US" sz="1400" dirty="0"/>
              <a:t>”) </a:t>
            </a:r>
            <a:r>
              <a:rPr lang="ru-RU" sz="1400" dirty="0"/>
              <a:t>установить опцию </a:t>
            </a:r>
            <a:r>
              <a:rPr lang="en-US" sz="1400" dirty="0"/>
              <a:t>Option</a:t>
            </a:r>
            <a:r>
              <a:rPr lang="ru-RU" sz="1400" dirty="0"/>
              <a:t> для компилятора.</a:t>
            </a:r>
            <a:endParaRPr lang="en-US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75909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400" b="1" i="1" dirty="0"/>
              <a:t>Пример </a:t>
            </a:r>
            <a:r>
              <a:rPr lang="en-US" sz="1400" b="1" i="1" dirty="0"/>
              <a:t>CmakeLists.txt </a:t>
            </a:r>
            <a:r>
              <a:rPr lang="ru-RU" sz="1400" b="1" i="1" dirty="0"/>
              <a:t>для простейшего проекта:</a:t>
            </a:r>
            <a:endParaRPr lang="en-US" sz="1400" b="1" i="1" dirty="0"/>
          </a:p>
          <a:p>
            <a:pPr marL="0" indent="0">
              <a:buNone/>
            </a:pPr>
            <a:r>
              <a:rPr lang="ru-RU" sz="1400" dirty="0"/>
              <a:t>Исполняемый файл состоит из одного </a:t>
            </a:r>
            <a:r>
              <a:rPr lang="en-US" sz="1400" dirty="0"/>
              <a:t>main.cpp</a:t>
            </a:r>
            <a:r>
              <a:rPr lang="ru-RU" sz="1400" dirty="0"/>
              <a:t>.</a:t>
            </a:r>
            <a:endParaRPr lang="en-US" sz="1400" dirty="0"/>
          </a:p>
          <a:p>
            <a:pPr marL="0" indent="0">
              <a:buNone/>
            </a:pPr>
            <a:endParaRPr lang="ru-RU" sz="1400" b="1" dirty="0"/>
          </a:p>
          <a:p>
            <a:pPr marL="0" indent="0">
              <a:buNone/>
            </a:pPr>
            <a:endParaRPr lang="ru-RU" sz="14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985E68-A2DA-4BE5-B2F7-0F8E298334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7943" y="1715687"/>
            <a:ext cx="5815055" cy="19478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89DEEE-4AA3-4D33-AC0F-22FF624693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943" y="4044855"/>
            <a:ext cx="5815055" cy="22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06427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430</TotalTime>
  <Words>2040</Words>
  <Application>Microsoft Office PowerPoint</Application>
  <PresentationFormat>Широкоэкранный</PresentationFormat>
  <Paragraphs>213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Rockwell</vt:lpstr>
      <vt:lpstr>Wingdings</vt:lpstr>
      <vt:lpstr>Атлас</vt:lpstr>
      <vt:lpstr>Лекция 0.5. Средства разработки.</vt:lpstr>
      <vt:lpstr>Системы автоматизиро-ванной сборки</vt:lpstr>
      <vt:lpstr>Системы автоматизиро-ванной сборки</vt:lpstr>
      <vt:lpstr>Системы автоматизиро-ванной сборки</vt:lpstr>
      <vt:lpstr>Основы  Cmake</vt:lpstr>
      <vt:lpstr>Основы  Cmake</vt:lpstr>
      <vt:lpstr>Основы  Cmake</vt:lpstr>
      <vt:lpstr>Основы  Cmake</vt:lpstr>
      <vt:lpstr>Основы  Cmake</vt:lpstr>
      <vt:lpstr>Основы  Cmake</vt:lpstr>
      <vt:lpstr>Основы  Cmake</vt:lpstr>
      <vt:lpstr>Системы контроля версий</vt:lpstr>
      <vt:lpstr>Системы контроля версий</vt:lpstr>
      <vt:lpstr>Системы контроля версий</vt:lpstr>
      <vt:lpstr>Основы GIT</vt:lpstr>
      <vt:lpstr>Основы GIT</vt:lpstr>
      <vt:lpstr>Основы GIT</vt:lpstr>
      <vt:lpstr>Основы GIT</vt:lpstr>
      <vt:lpstr>Основы GIT</vt:lpstr>
      <vt:lpstr>Основы GIT</vt:lpstr>
      <vt:lpstr>Методологии разработки </vt:lpstr>
      <vt:lpstr>Методологии разработки </vt:lpstr>
      <vt:lpstr>Методологии разработки </vt:lpstr>
      <vt:lpstr>Системы отслеживания  задач</vt:lpstr>
      <vt:lpstr>Системы отслеживания  задач</vt:lpstr>
      <vt:lpstr>Базы знаний</vt:lpstr>
      <vt:lpstr>Базы знаний</vt:lpstr>
      <vt:lpstr>CI</vt:lpstr>
      <vt:lpstr>CD</vt:lpstr>
      <vt:lpstr>CI/CD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46</cp:revision>
  <dcterms:created xsi:type="dcterms:W3CDTF">2023-01-29T12:06:08Z</dcterms:created>
  <dcterms:modified xsi:type="dcterms:W3CDTF">2024-01-31T18:41:29Z</dcterms:modified>
</cp:coreProperties>
</file>