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2" r:id="rId17"/>
    <p:sldId id="293" r:id="rId18"/>
    <p:sldId id="294" r:id="rId19"/>
    <p:sldId id="295" r:id="rId20"/>
    <p:sldId id="298" r:id="rId21"/>
    <p:sldId id="296" r:id="rId22"/>
    <p:sldId id="300" r:id="rId23"/>
    <p:sldId id="299" r:id="rId24"/>
    <p:sldId id="301" r:id="rId25"/>
    <p:sldId id="303" r:id="rId26"/>
    <p:sldId id="304" r:id="rId27"/>
    <p:sldId id="305" r:id="rId28"/>
    <p:sldId id="309" r:id="rId29"/>
    <p:sldId id="310" r:id="rId30"/>
    <p:sldId id="307" r:id="rId31"/>
    <p:sldId id="308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275" r:id="rId40"/>
    <p:sldId id="31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80BED0-FAE8-41EC-8396-63CD87AA7042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14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8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2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6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5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43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0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8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16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2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BED0-FAE8-41EC-8396-63CD87AA7042}" type="datetimeFigureOut">
              <a:rPr lang="ru-RU" smtClean="0"/>
              <a:pPr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46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tili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9FCC0-6480-4BEA-9D28-E9655C597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1. Классы. Повторение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6638F1-DA59-44CD-8C88-730B31928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Инкапсуляция. Наследование. Полиморфизм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C3156-F66B-4DDC-832D-863D6CDAE158}"/>
              </a:ext>
            </a:extLst>
          </p:cNvPr>
          <p:cNvSpPr txBox="1"/>
          <p:nvPr/>
        </p:nvSpPr>
        <p:spPr>
          <a:xfrm>
            <a:off x="7106195" y="5819249"/>
            <a:ext cx="495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Шиловский Алексей Иванович, МФТИ, 2024 г.</a:t>
            </a:r>
            <a:br>
              <a:rPr lang="ru-RU" dirty="0"/>
            </a:br>
            <a:r>
              <a:rPr lang="en-US" dirty="0"/>
              <a:t>Telegram: @shilich_a</a:t>
            </a:r>
          </a:p>
          <a:p>
            <a:r>
              <a:rPr lang="en-US" dirty="0"/>
              <a:t>E-mail: shilovskii.ai@mipt.ru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72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1920" y="1321724"/>
            <a:ext cx="11430086" cy="4540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Инкапсуляция в языке С++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ru-RU" dirty="0"/>
              <a:t>В языке С++ для инкапсуляции (скрытия состояния объекта) используется специальный механизм, позволяющий сохранить видимость состояния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 классе по умолчанию все поля </a:t>
            </a:r>
            <a:r>
              <a:rPr lang="en-US" dirty="0"/>
              <a:t>private</a:t>
            </a:r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96" y="2848891"/>
            <a:ext cx="8268326" cy="228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6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1920" y="1321724"/>
            <a:ext cx="11430086" cy="4540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Ссылки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ru-RU" dirty="0"/>
              <a:t>Ссылки тоже сохраняют инварианты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Инвариант </a:t>
            </a:r>
            <a:r>
              <a:rPr lang="en-US" dirty="0"/>
              <a:t>const int reference: </a:t>
            </a:r>
            <a:r>
              <a:rPr lang="ru-RU" dirty="0"/>
              <a:t>корректное и не принадлежащее вам целое число в ней.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328511"/>
            <a:ext cx="7417797" cy="25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9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1920" y="1321724"/>
            <a:ext cx="11430086" cy="4540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Особенности инкапсуляции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Инкапсуляция – свойство типа, а не объектов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35569"/>
            <a:ext cx="6463364" cy="46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1920" y="1321724"/>
            <a:ext cx="11430086" cy="4540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Особенности инкапсуляции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Разные шаблонные параметры – разные типы!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0677"/>
            <a:ext cx="9389444" cy="443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9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Конструкторы и деструкторы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Инкапсуляция делает критически важными конструкторы (так как состояние нельзя изменить извне) и деструкторы (так как очистить извне также нельзя).</a:t>
            </a:r>
          </a:p>
          <a:p>
            <a:endParaRPr lang="ru-RU" dirty="0"/>
          </a:p>
          <a:p>
            <a:r>
              <a:rPr lang="ru-RU" dirty="0"/>
              <a:t>Стоит отметить, что </a:t>
            </a:r>
            <a:r>
              <a:rPr lang="en-US" dirty="0"/>
              <a:t>C-</a:t>
            </a:r>
            <a:r>
              <a:rPr lang="ru-RU" dirty="0" err="1"/>
              <a:t>шные</a:t>
            </a:r>
            <a:r>
              <a:rPr lang="ru-RU" dirty="0"/>
              <a:t> </a:t>
            </a:r>
            <a:r>
              <a:rPr lang="en-US" dirty="0" err="1"/>
              <a:t>malloc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/>
              <a:t>free() </a:t>
            </a:r>
            <a:r>
              <a:rPr lang="ru-RU" dirty="0"/>
              <a:t>ничего не знают о конструкторах и деструкторах. Поэтому используются </a:t>
            </a:r>
            <a:r>
              <a:rPr lang="en-US" dirty="0"/>
              <a:t>new</a:t>
            </a:r>
            <a:r>
              <a:rPr lang="ru-RU" dirty="0"/>
              <a:t> и </a:t>
            </a:r>
            <a:r>
              <a:rPr lang="en-US" dirty="0"/>
              <a:t>delete</a:t>
            </a:r>
            <a:r>
              <a:rPr lang="ru-RU" dirty="0"/>
              <a:t>, которые помимо выделения/очистки памяти вызывают конструктор/ деструктор соответственно.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46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11102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Особенности инициализации объектов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Повторение: когда вызываются конструктор копирования и оператор присваивания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71" y="2117546"/>
            <a:ext cx="11705330" cy="269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21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11102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Особенности инициализации объектов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Инициализация полей класса по умолчанию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</a:t>
            </a:r>
            <a:r>
              <a:rPr lang="ru-RU" dirty="0" err="1"/>
              <a:t>некопируемых</a:t>
            </a:r>
            <a:r>
              <a:rPr lang="ru-RU" dirty="0"/>
              <a:t> объектов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29678"/>
          <a:stretch/>
        </p:blipFill>
        <p:spPr>
          <a:xfrm>
            <a:off x="534202" y="2130648"/>
            <a:ext cx="7214135" cy="21224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909666"/>
            <a:ext cx="4239928" cy="104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6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Особенности унифицированной инициализации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Запрет сужающих преобразований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70" y="2489963"/>
            <a:ext cx="11744227" cy="219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97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Особенности унифицированной инициализации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Не подвержена </a:t>
            </a:r>
            <a:r>
              <a:rPr lang="ru-RU" i="1" dirty="0"/>
              <a:t>наиболее неприятному анализу</a:t>
            </a:r>
            <a:r>
              <a:rPr lang="ru-RU" dirty="0"/>
              <a:t> в С++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Что будет выведено в обоих случаях?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954" y="2008317"/>
            <a:ext cx="5999148" cy="422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92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Особенности унифицированной инициализации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error: request for member ‘x’ in ‘m1’, which is of non-class type ‘</a:t>
            </a:r>
            <a:r>
              <a:rPr lang="en-US" dirty="0" err="1"/>
              <a:t>my_class_t</a:t>
            </a:r>
            <a:r>
              <a:rPr lang="en-US" dirty="0"/>
              <a:t>(</a:t>
            </a:r>
            <a:r>
              <a:rPr lang="en-US" dirty="0" err="1"/>
              <a:t>list_t</a:t>
            </a:r>
            <a:r>
              <a:rPr lang="en-US" dirty="0"/>
              <a:t> (*)(), </a:t>
            </a:r>
            <a:r>
              <a:rPr lang="en-US" dirty="0" err="1"/>
              <a:t>list_t</a:t>
            </a:r>
            <a:r>
              <a:rPr lang="en-US" dirty="0"/>
              <a:t> (*)())’</a:t>
            </a:r>
            <a:r>
              <a:rPr lang="ru-RU" dirty="0"/>
              <a:t> </a:t>
            </a: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&lt;&lt;m1.x&lt;&lt;std::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А что будет выведено в этом случае?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2712"/>
            <a:ext cx="8970745" cy="13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1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404818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Давайте спроектируем список на С</a:t>
            </a:r>
            <a:r>
              <a:rPr lang="en-US" dirty="0"/>
              <a:t>++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Можем ли мы написать для него метод </a:t>
            </a:r>
            <a:r>
              <a:rPr lang="en-US" dirty="0"/>
              <a:t>length?</a:t>
            </a: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Список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58" y="1996416"/>
            <a:ext cx="6368657" cy="26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4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Особенности унифицированной инициализации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ru-RU" dirty="0"/>
              <a:t>Ответ: 10 2</a:t>
            </a:r>
          </a:p>
          <a:p>
            <a:r>
              <a:rPr lang="ru-RU" dirty="0"/>
              <a:t>Так как при наличии конструктора, принимающего </a:t>
            </a:r>
            <a:r>
              <a:rPr lang="en-US" dirty="0"/>
              <a:t>std::</a:t>
            </a:r>
            <a:r>
              <a:rPr lang="en-US" dirty="0" err="1"/>
              <a:t>initializer_list</a:t>
            </a:r>
            <a:r>
              <a:rPr lang="ru-RU" dirty="0"/>
              <a:t> в качестве аргумента, будет использован именно этот конструктор даже когда он подходит не лучшим образом.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85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Двойная инициализация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421063" y="1012112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ru-RU" dirty="0"/>
              <a:t>Что будет выведено?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63" y="1935825"/>
            <a:ext cx="874517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79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Двойная инициализация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421063" y="1012112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ru-RU" dirty="0"/>
              <a:t>Что будет выведено?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767" y="1126155"/>
            <a:ext cx="7505685" cy="54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10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Двойная инициализация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ru-RU" dirty="0"/>
              <a:t>Присваивая в теле конструктора мы инициализируем дважды.</a:t>
            </a:r>
          </a:p>
          <a:p>
            <a:r>
              <a:rPr lang="ru-RU" dirty="0"/>
              <a:t>Чтобы уйти от двойной инициализации предусмотрены списки инициализации</a:t>
            </a:r>
          </a:p>
          <a:p>
            <a:endParaRPr lang="ru-RU" dirty="0"/>
          </a:p>
          <a:p>
            <a:r>
              <a:rPr lang="en-US" dirty="0"/>
              <a:t>NB! </a:t>
            </a:r>
            <a:r>
              <a:rPr lang="ru-RU" dirty="0"/>
              <a:t>Список инициализации выполняется строго в том порядке, в каком поля определены в классе (не в том в каком они записаны в списке).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76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err="1">
                <a:solidFill>
                  <a:srgbClr val="00B0F0"/>
                </a:solidFill>
              </a:rPr>
              <a:t>Спецсемантика</a:t>
            </a:r>
            <a:r>
              <a:rPr lang="ru-RU" sz="4000" dirty="0">
                <a:solidFill>
                  <a:srgbClr val="00B0F0"/>
                </a:solidFill>
              </a:rPr>
              <a:t> копирования: </a:t>
            </a:r>
            <a:r>
              <a:rPr lang="en-US" sz="4000" dirty="0">
                <a:solidFill>
                  <a:srgbClr val="00B0F0"/>
                </a:solidFill>
              </a:rPr>
              <a:t>RVO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143" y="940642"/>
            <a:ext cx="86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будет выведено в этом случае?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3" y="1648528"/>
            <a:ext cx="9043039" cy="416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9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err="1">
                <a:solidFill>
                  <a:srgbClr val="00B0F0"/>
                </a:solidFill>
              </a:rPr>
              <a:t>Спецсемантика</a:t>
            </a:r>
            <a:r>
              <a:rPr lang="ru-RU" sz="4000" dirty="0">
                <a:solidFill>
                  <a:srgbClr val="00B0F0"/>
                </a:solidFill>
              </a:rPr>
              <a:t> копирования: </a:t>
            </a:r>
            <a:r>
              <a:rPr lang="en-US" sz="4000" dirty="0">
                <a:solidFill>
                  <a:srgbClr val="00B0F0"/>
                </a:solidFill>
              </a:rPr>
              <a:t>RVO (return value optimization)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279134" y="1588023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ru-RU" dirty="0"/>
              <a:t>RVO (</a:t>
            </a: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 </a:t>
            </a:r>
            <a:r>
              <a:rPr lang="ru-RU" dirty="0" err="1"/>
              <a:t>Optimization</a:t>
            </a:r>
            <a:r>
              <a:rPr lang="ru-RU" dirty="0"/>
              <a:t>) – оптимизация компилятора, позволяющая в некоторых случаях не создавать локальный объект, который будет использован как возвращаемое значение.</a:t>
            </a:r>
          </a:p>
          <a:p>
            <a:r>
              <a:rPr lang="ru-RU" dirty="0"/>
              <a:t>Вместо этого возвращаемый объект будет сконструирован на месте вызова функции. Это позволяет устранить лишний вызов конструктора перемещения/копирования.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46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Наследование и полиморфизм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279134" y="1588023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ru-RU" dirty="0"/>
              <a:t>Наследование – концепция ООП, которая позволяет определять новые классы как расширения существующих</a:t>
            </a:r>
          </a:p>
          <a:p>
            <a:endParaRPr lang="ru-RU" dirty="0"/>
          </a:p>
          <a:p>
            <a:r>
              <a:rPr lang="ru-RU" dirty="0"/>
              <a:t>Различают открытое (А является </a:t>
            </a:r>
            <a:r>
              <a:rPr lang="en-US" dirty="0"/>
              <a:t>B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закрытое (А содержит </a:t>
            </a:r>
            <a:r>
              <a:rPr lang="en-US" dirty="0"/>
              <a:t>B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Открытое наследование = контракт, где мы обещаем клиенту, что класс поддерживает открытые методы класса родителя, сохраняет инварианты и </a:t>
            </a:r>
            <a:r>
              <a:rPr lang="ru-RU" dirty="0" err="1"/>
              <a:t>тп</a:t>
            </a:r>
            <a:endParaRPr lang="ru-RU" dirty="0"/>
          </a:p>
          <a:p>
            <a:r>
              <a:rPr lang="ru-RU" dirty="0"/>
              <a:t>По умолчанию: наследование для структур – открытое, для классов - закрытое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052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Наследование и полиморфизм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279134" y="1588023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ru-RU" dirty="0"/>
              <a:t>Полиморфизм – концепция ООП, которая позволяет для единого интерфейса представить множество реализаций в зависимости от аргументов.</a:t>
            </a:r>
          </a:p>
          <a:p>
            <a:endParaRPr lang="ru-RU" dirty="0"/>
          </a:p>
          <a:p>
            <a:r>
              <a:rPr lang="ru-RU" dirty="0"/>
              <a:t>Полиморфизм делится на </a:t>
            </a:r>
            <a:r>
              <a:rPr lang="ru-RU" dirty="0">
                <a:solidFill>
                  <a:srgbClr val="00B0F0"/>
                </a:solidFill>
              </a:rPr>
              <a:t>статический</a:t>
            </a:r>
            <a:r>
              <a:rPr lang="ru-RU" dirty="0"/>
              <a:t> (выбор реализации осуществляется во время компиляции) и </a:t>
            </a:r>
            <a:r>
              <a:rPr lang="ru-RU" dirty="0">
                <a:solidFill>
                  <a:srgbClr val="00B0F0"/>
                </a:solidFill>
              </a:rPr>
              <a:t>динамический</a:t>
            </a:r>
            <a:r>
              <a:rPr lang="ru-RU" dirty="0"/>
              <a:t> (выбор реализации осуществляется во время выполнения).</a:t>
            </a:r>
          </a:p>
          <a:p>
            <a:r>
              <a:rPr lang="ru-RU" dirty="0"/>
              <a:t>Статический полиморфизм – перегрузки функций, шаблоны.</a:t>
            </a:r>
          </a:p>
          <a:p>
            <a:r>
              <a:rPr lang="ru-RU" dirty="0"/>
              <a:t>Динамический полиморфизм– виртуальные функции.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06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Виртуальные функции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279134" y="1588023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Есть ли проблема в этом коде?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33010"/>
          <a:stretch/>
        </p:blipFill>
        <p:spPr>
          <a:xfrm>
            <a:off x="487932" y="2101055"/>
            <a:ext cx="7154273" cy="28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1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Виртуальные функции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279134" y="1588023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 в таком случае?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32" y="2101055"/>
            <a:ext cx="7154273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7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4540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Что не так с этим методом</a:t>
            </a:r>
            <a:r>
              <a:rPr lang="en-US" dirty="0"/>
              <a:t>?</a:t>
            </a: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Список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99" y="1068223"/>
            <a:ext cx="9071857" cy="379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54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Виртуальные функции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279134" y="1588023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Есть ли проблема в этом коде?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508" y="1387497"/>
            <a:ext cx="6397826" cy="520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62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Виртуальные функции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279134" y="1588023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Перегрузка функции </a:t>
            </a:r>
            <a:r>
              <a:rPr lang="en-US" dirty="0"/>
              <a:t>(overloading) </a:t>
            </a:r>
            <a:r>
              <a:rPr lang="ru-RU" dirty="0"/>
              <a:t>– введение того же имени с другими типами аргументов</a:t>
            </a:r>
          </a:p>
          <a:p>
            <a:r>
              <a:rPr lang="ru-RU" dirty="0"/>
              <a:t>Переопределение функции (</a:t>
            </a:r>
            <a:r>
              <a:rPr lang="en-US" dirty="0"/>
              <a:t>overriding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замещение в классе наследнике виртуальной функции класса родителя</a:t>
            </a:r>
          </a:p>
          <a:p>
            <a:r>
              <a:rPr lang="ru-RU" dirty="0"/>
              <a:t>Аннотация </a:t>
            </a:r>
            <a:r>
              <a:rPr lang="en-US" dirty="0"/>
              <a:t>override – </a:t>
            </a:r>
            <a:r>
              <a:rPr lang="ru-RU" dirty="0"/>
              <a:t>требует переопределения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2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Интерфейсные классы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279134" y="1588023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Классы в котором все методы чисто виртуальные служит своего рода общим интерфейсом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Класс, содержащий хотя бы одну чисто виртуальную функцию называется абстрактным базовым классом</a:t>
            </a:r>
          </a:p>
          <a:p>
            <a:r>
              <a:rPr lang="ru-RU" dirty="0"/>
              <a:t>К сожалению виртуальный конструктор (в том числе копирующий невозможен)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70" y="2080670"/>
            <a:ext cx="7449894" cy="22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42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Интерфейсные классы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279134" y="940642"/>
            <a:ext cx="11430086" cy="591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Обычно используется виртуальный метод </a:t>
            </a:r>
            <a:r>
              <a:rPr lang="en-US" dirty="0"/>
              <a:t>clone</a:t>
            </a:r>
            <a:endParaRPr lang="ru-RU" dirty="0"/>
          </a:p>
          <a:p>
            <a:endParaRPr lang="en-US" dirty="0"/>
          </a:p>
          <a:p>
            <a:r>
              <a:rPr lang="ru-RU" dirty="0"/>
              <a:t>Класс, содержащий хотя бы одну чисто</a:t>
            </a:r>
            <a:br>
              <a:rPr lang="en-US" dirty="0"/>
            </a:br>
            <a:r>
              <a:rPr lang="ru-RU" dirty="0"/>
              <a:t> виртуальную функцию называется абстрактным </a:t>
            </a:r>
            <a:br>
              <a:rPr lang="en-US" dirty="0"/>
            </a:br>
            <a:r>
              <a:rPr lang="ru-RU" dirty="0"/>
              <a:t>базовым классом</a:t>
            </a:r>
          </a:p>
          <a:p>
            <a:r>
              <a:rPr lang="ru-RU" dirty="0"/>
              <a:t>К сожалению виртуальный конструктор </a:t>
            </a:r>
            <a:br>
              <a:rPr lang="en-US" dirty="0"/>
            </a:br>
            <a:r>
              <a:rPr lang="ru-RU" dirty="0"/>
              <a:t>(в том числе копирующий невозможен)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124" y="1300601"/>
            <a:ext cx="5832968" cy="36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25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Статическое и динамическое связывание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279134" y="940642"/>
            <a:ext cx="11430086" cy="591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Виртуальные функции </a:t>
            </a:r>
            <a:r>
              <a:rPr lang="ru-RU" dirty="0">
                <a:solidFill>
                  <a:srgbClr val="00B0F0"/>
                </a:solidFill>
              </a:rPr>
              <a:t>связываются динамически </a:t>
            </a:r>
            <a:r>
              <a:rPr lang="ru-RU" dirty="0"/>
              <a:t>(адреса функций определяются с помощью таблицы виртуальных функций)</a:t>
            </a:r>
          </a:p>
          <a:p>
            <a:r>
              <a:rPr lang="ru-RU" dirty="0"/>
              <a:t>Обычные функции </a:t>
            </a:r>
            <a:r>
              <a:rPr lang="ru-RU" dirty="0">
                <a:solidFill>
                  <a:srgbClr val="00B0F0"/>
                </a:solidFill>
              </a:rPr>
              <a:t>связываются статически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ru-RU" dirty="0"/>
              <a:t>(на этапе компиляции)</a:t>
            </a:r>
            <a:endParaRPr lang="en-US" dirty="0"/>
          </a:p>
          <a:p>
            <a:r>
              <a:rPr lang="ru-RU" dirty="0"/>
              <a:t>Как думаете, что выведет этот код?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27159"/>
          <a:stretch/>
        </p:blipFill>
        <p:spPr>
          <a:xfrm>
            <a:off x="5459015" y="1561519"/>
            <a:ext cx="5479602" cy="52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97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NVI – non-virtual interface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17636" y="940642"/>
            <a:ext cx="11430086" cy="591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Аргументы по умолчанию связываются статически , т.е. зависят от </a:t>
            </a:r>
            <a:r>
              <a:rPr lang="ru-RU" dirty="0">
                <a:solidFill>
                  <a:schemeClr val="accent1"/>
                </a:solidFill>
              </a:rPr>
              <a:t>статического типа</a:t>
            </a:r>
            <a:r>
              <a:rPr lang="ru-RU" dirty="0"/>
              <a:t>.</a:t>
            </a:r>
          </a:p>
          <a:p>
            <a:r>
              <a:rPr lang="ru-RU" dirty="0"/>
              <a:t>Если нужен</a:t>
            </a:r>
            <a:r>
              <a:rPr lang="en-US" dirty="0"/>
              <a:t> </a:t>
            </a:r>
            <a:r>
              <a:rPr lang="ru-RU" dirty="0"/>
              <a:t>интерфейс с аргументами по умолчанию, его можно сделать </a:t>
            </a:r>
            <a:r>
              <a:rPr lang="ru-RU" dirty="0" err="1">
                <a:solidFill>
                  <a:schemeClr val="accent1"/>
                </a:solidFill>
              </a:rPr>
              <a:t>невиртуальным</a:t>
            </a:r>
            <a:r>
              <a:rPr lang="ru-RU" dirty="0">
                <a:solidFill>
                  <a:schemeClr val="accent1"/>
                </a:solidFill>
              </a:rPr>
              <a:t>, </a:t>
            </a:r>
            <a:r>
              <a:rPr lang="ru-RU" dirty="0"/>
              <a:t>чтобы никто не смог их переопределить.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49" y="2263874"/>
            <a:ext cx="7847036" cy="345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01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Ограничения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17636" y="940642"/>
            <a:ext cx="11430086" cy="591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Насколько можно смешивать статический и динамический полиморфизм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Может ли существовать шаблон виртуального метода?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Можно ли перегружать виртуальные функции</a:t>
            </a:r>
            <a:r>
              <a:rPr lang="en-US" dirty="0"/>
              <a:t>?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24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41302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Ограничения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17636" y="940642"/>
            <a:ext cx="11430086" cy="591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Насколько можно смешивать статический и динамический полиморфизм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Может ли существовать шаблон </a:t>
            </a:r>
            <a:br>
              <a:rPr lang="en-US" dirty="0"/>
            </a:br>
            <a:r>
              <a:rPr lang="ru-RU" dirty="0"/>
              <a:t>виртуального метода?</a:t>
            </a:r>
            <a:br>
              <a:rPr lang="en-US" dirty="0"/>
            </a:b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К счастью - нет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Можно ли перегружать </a:t>
            </a:r>
            <a:br>
              <a:rPr lang="en-US" dirty="0"/>
            </a:br>
            <a:r>
              <a:rPr lang="ru-RU" dirty="0"/>
              <a:t>виртуальные функции? </a:t>
            </a:r>
            <a:br>
              <a:rPr lang="en-US" dirty="0"/>
            </a:br>
            <a:r>
              <a:rPr lang="ru-RU" dirty="0">
                <a:solidFill>
                  <a:schemeClr val="accent5"/>
                </a:solidFill>
              </a:rPr>
              <a:t>К сожалению – да.</a:t>
            </a:r>
            <a:endParaRPr lang="en-US" dirty="0">
              <a:solidFill>
                <a:schemeClr val="accent5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accent5"/>
              </a:solidFill>
            </a:endParaRPr>
          </a:p>
          <a:p>
            <a:r>
              <a:rPr lang="ru-RU" dirty="0"/>
              <a:t>Что выведет код?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15562"/>
          <a:stretch/>
        </p:blipFill>
        <p:spPr>
          <a:xfrm>
            <a:off x="5033473" y="1320299"/>
            <a:ext cx="6503351" cy="543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86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Ограничения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17636" y="940642"/>
            <a:ext cx="11430086" cy="591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 быть?</a:t>
            </a:r>
            <a:endParaRPr lang="en-US" dirty="0"/>
          </a:p>
          <a:p>
            <a:r>
              <a:rPr lang="ru-RU" dirty="0"/>
              <a:t>Ввести в область видимости</a:t>
            </a:r>
            <a:br>
              <a:rPr lang="ru-RU" dirty="0"/>
            </a:br>
            <a:r>
              <a:rPr lang="ru-RU" dirty="0"/>
              <a:t>с использованием </a:t>
            </a:r>
            <a:r>
              <a:rPr lang="en-US" dirty="0"/>
              <a:t>using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19112"/>
          <a:stretch/>
        </p:blipFill>
        <p:spPr>
          <a:xfrm>
            <a:off x="5091764" y="497880"/>
            <a:ext cx="6400800" cy="56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6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9F24B-68C7-4E99-A84A-DEA824A8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тех кто хочет почитать что-то еще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301327" y="953835"/>
            <a:ext cx="6281873" cy="5248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Лекция разработана на базе открытых лекций </a:t>
            </a:r>
            <a:r>
              <a:rPr lang="ru-RU" u="sng" dirty="0"/>
              <a:t>Константина Владимирова </a:t>
            </a:r>
            <a:r>
              <a:rPr lang="ru-RU" dirty="0"/>
              <a:t>(МФТИ, </a:t>
            </a:r>
            <a:r>
              <a:rPr lang="en-US" dirty="0" err="1"/>
              <a:t>iLAB</a:t>
            </a:r>
            <a:r>
              <a:rPr lang="ru-RU" dirty="0"/>
              <a:t>) (Базовый курс, Лекции: 2, 4, 8)   </a:t>
            </a:r>
            <a:r>
              <a:rPr lang="en-US" dirty="0">
                <a:hlinkClick r:id="rId2"/>
              </a:rPr>
              <a:t>https://www.youtube.com/@tilir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Также полезно изучить:</a:t>
            </a:r>
          </a:p>
          <a:p>
            <a:r>
              <a:rPr lang="ru-RU" dirty="0"/>
              <a:t>Идиомы и паттерны проектирования в современном С++ // Ф.Г. </a:t>
            </a:r>
            <a:r>
              <a:rPr lang="ru-RU" dirty="0" err="1"/>
              <a:t>Пикус</a:t>
            </a:r>
            <a:r>
              <a:rPr lang="ru-RU" dirty="0"/>
              <a:t> </a:t>
            </a:r>
          </a:p>
          <a:p>
            <a:r>
              <a:rPr lang="ru-RU" dirty="0"/>
              <a:t>Эффективный и современный С++ // </a:t>
            </a:r>
            <a:r>
              <a:rPr lang="ru-RU" dirty="0" err="1"/>
              <a:t>С.Майерс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84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4540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Можем ли мы проверить что в списке нет петли?</a:t>
            </a:r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Список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1724"/>
            <a:ext cx="10902902" cy="30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40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9F24B-68C7-4E99-A84A-DEA824A8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666A9E-38F9-4AEA-ACBE-802F8586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1223" y="1835438"/>
            <a:ext cx="2711776" cy="685800"/>
          </a:xfrm>
        </p:spPr>
        <p:txBody>
          <a:bodyPr/>
          <a:lstStyle/>
          <a:p>
            <a:pPr algn="ctr"/>
            <a:r>
              <a:rPr lang="en-US" dirty="0"/>
              <a:t>Telegram-</a:t>
            </a:r>
            <a:r>
              <a:rPr lang="ru-RU" dirty="0"/>
              <a:t>чат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36EED5-A19B-4E83-B114-214E4D812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9714" y="1716995"/>
            <a:ext cx="3143794" cy="922687"/>
          </a:xfrm>
        </p:spPr>
        <p:txBody>
          <a:bodyPr/>
          <a:lstStyle/>
          <a:p>
            <a:pPr algn="ctr"/>
            <a:r>
              <a:rPr lang="ru-RU" dirty="0"/>
              <a:t>Яндекс-диск с материалами курса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E016182-C121-6A87-6503-BF84E4CC8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60" y="2635710"/>
            <a:ext cx="2188702" cy="218870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4C0A60B-360C-EADE-C701-10FB1C50B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760" y="2635710"/>
            <a:ext cx="2188702" cy="218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3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4540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ru-RU" dirty="0"/>
              <a:t>Начинают два указателя: заяц и черепаха</a:t>
            </a:r>
          </a:p>
          <a:p>
            <a:r>
              <a:rPr lang="ru-RU" dirty="0"/>
              <a:t>Заяц за один ход продвигается вперед на два элемента, </a:t>
            </a:r>
            <a:br>
              <a:rPr lang="ru-RU" dirty="0"/>
            </a:br>
            <a:r>
              <a:rPr lang="ru-RU" dirty="0"/>
              <a:t>а черепаха на один</a:t>
            </a:r>
          </a:p>
          <a:p>
            <a:r>
              <a:rPr lang="ru-RU" dirty="0"/>
              <a:t>Если они встретились, значит петля есть</a:t>
            </a:r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Алгоритм </a:t>
            </a:r>
            <a:r>
              <a:rPr lang="ru-RU" sz="4000" dirty="0" err="1">
                <a:solidFill>
                  <a:srgbClr val="00B0F0"/>
                </a:solidFill>
              </a:rPr>
              <a:t>Флойда</a:t>
            </a:r>
            <a:endParaRPr lang="ru-RU" sz="4000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451" y="1211327"/>
            <a:ext cx="3010320" cy="44011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23" y="3592069"/>
            <a:ext cx="6334034" cy="27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7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4540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ru-RU" dirty="0"/>
              <a:t>Если необходимо написать метод </a:t>
            </a:r>
            <a:r>
              <a:rPr lang="en-US" dirty="0"/>
              <a:t>reverse?</a:t>
            </a:r>
            <a:endParaRPr lang="ru-RU" dirty="0"/>
          </a:p>
          <a:p>
            <a:r>
              <a:rPr lang="ru-RU" dirty="0"/>
              <a:t>Опять использовать алгоритм </a:t>
            </a:r>
            <a:r>
              <a:rPr lang="ru-RU" dirty="0" err="1"/>
              <a:t>Флойда</a:t>
            </a:r>
            <a:r>
              <a:rPr lang="ru-RU" dirty="0"/>
              <a:t>, проверяя нет ли петель и тем самым </a:t>
            </a:r>
            <a:r>
              <a:rPr lang="ru-RU" b="1" dirty="0"/>
              <a:t>удваивать </a:t>
            </a:r>
            <a:r>
              <a:rPr lang="ru-RU" dirty="0"/>
              <a:t>время работы?</a:t>
            </a:r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Проблемы подхода</a:t>
            </a:r>
          </a:p>
        </p:txBody>
      </p:sp>
    </p:spTree>
    <p:extLst>
      <p:ext uri="{BB962C8B-B14F-4D97-AF65-F5344CB8AC3E}">
        <p14:creationId xmlns:p14="http://schemas.microsoft.com/office/powerpoint/2010/main" val="335512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4540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ru-RU" dirty="0">
                <a:solidFill>
                  <a:srgbClr val="00B0F0"/>
                </a:solidFill>
              </a:rPr>
              <a:t>Предусловия</a:t>
            </a:r>
            <a:r>
              <a:rPr lang="ru-RU" dirty="0"/>
              <a:t> эффективного метода </a:t>
            </a:r>
            <a:r>
              <a:rPr lang="en-US" dirty="0"/>
              <a:t>reverse – </a:t>
            </a:r>
            <a:r>
              <a:rPr lang="ru-RU" dirty="0"/>
              <a:t>список корректен, начинается и заканчивается нулем, без петлей</a:t>
            </a:r>
          </a:p>
          <a:p>
            <a:r>
              <a:rPr lang="ru-RU" dirty="0"/>
              <a:t>Проверять каждый раз – неэффективно и дорого</a:t>
            </a:r>
          </a:p>
          <a:p>
            <a:r>
              <a:rPr lang="ru-RU" dirty="0"/>
              <a:t>Утверждение, которое должно быть верно все время жизни объекта класса называется его </a:t>
            </a:r>
            <a:r>
              <a:rPr lang="ru-RU" dirty="0">
                <a:solidFill>
                  <a:srgbClr val="00B0F0"/>
                </a:solidFill>
              </a:rPr>
              <a:t>инвариантом</a:t>
            </a:r>
          </a:p>
          <a:p>
            <a:r>
              <a:rPr lang="ru-RU" dirty="0"/>
              <a:t>Все методы списка упростятся, если будет гарантировано сохранение </a:t>
            </a:r>
            <a:r>
              <a:rPr lang="ru-RU" dirty="0">
                <a:solidFill>
                  <a:srgbClr val="00B0F0"/>
                </a:solidFill>
              </a:rPr>
              <a:t>инвариант списка</a:t>
            </a:r>
          </a:p>
          <a:p>
            <a:r>
              <a:rPr lang="ru-RU" dirty="0"/>
              <a:t>Кто должен гарантировать сохранение инварианта?</a:t>
            </a:r>
          </a:p>
          <a:p>
            <a:pPr marL="0" indent="0"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Инварианты</a:t>
            </a:r>
          </a:p>
        </p:txBody>
      </p:sp>
    </p:spTree>
    <p:extLst>
      <p:ext uri="{BB962C8B-B14F-4D97-AF65-F5344CB8AC3E}">
        <p14:creationId xmlns:p14="http://schemas.microsoft.com/office/powerpoint/2010/main" val="75475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4540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Инварианты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ru-RU" dirty="0">
                <a:solidFill>
                  <a:srgbClr val="00B0F0"/>
                </a:solidFill>
              </a:rPr>
              <a:t>Гарантировать сохранение инвариантов </a:t>
            </a:r>
            <a:r>
              <a:rPr lang="ru-RU" dirty="0"/>
              <a:t>в методе – обязанность разработчика.</a:t>
            </a:r>
          </a:p>
          <a:p>
            <a:r>
              <a:rPr lang="ru-RU" dirty="0"/>
              <a:t>Однако, как запретить внешним функциям </a:t>
            </a:r>
            <a:r>
              <a:rPr lang="ru-RU" dirty="0">
                <a:solidFill>
                  <a:srgbClr val="00B0F0"/>
                </a:solidFill>
              </a:rPr>
              <a:t>нарушать инварианты </a:t>
            </a:r>
            <a:r>
              <a:rPr lang="ru-RU" dirty="0"/>
              <a:t>у объектов?</a:t>
            </a:r>
          </a:p>
          <a:p>
            <a:r>
              <a:rPr lang="ru-RU" dirty="0"/>
              <a:t>Есть ли в С++ языковые средства, чтобы запретить всем кроме методов класса, работать с его состоянием?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4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4540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Инкапсуляция в языке С++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ru-RU" dirty="0"/>
              <a:t>В языке С++ для инкапсуляции (скрытия состояния объекта) используется специальный механизм, позволяющий сохранить видимость состояния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 структуре по умолчанию все поля </a:t>
            </a:r>
            <a:r>
              <a:rPr lang="en-US" dirty="0"/>
              <a:t>public</a:t>
            </a:r>
            <a:endParaRPr lang="ru-RU" dirty="0"/>
          </a:p>
          <a:p>
            <a:r>
              <a:rPr lang="ru-RU" dirty="0"/>
              <a:t>С приватной частью могут работать только методы класса (но </a:t>
            </a:r>
            <a:r>
              <a:rPr lang="ru-RU" dirty="0">
                <a:solidFill>
                  <a:srgbClr val="00B0F0"/>
                </a:solidFill>
              </a:rPr>
              <a:t>Дружба – это магия</a:t>
            </a:r>
            <a:r>
              <a:rPr lang="ru-RU" dirty="0"/>
              <a:t>)</a:t>
            </a:r>
          </a:p>
          <a:p>
            <a:r>
              <a:rPr lang="ru-RU" dirty="0"/>
              <a:t>В хорошо спроектированной программе – друзей нет!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70" y="2823505"/>
            <a:ext cx="9066579" cy="231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23939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Атлас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Атлас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7624</TotalTime>
  <Words>1150</Words>
  <Application>Microsoft Office PowerPoint</Application>
  <PresentationFormat>Широкоэкранный</PresentationFormat>
  <Paragraphs>428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Calibri Light</vt:lpstr>
      <vt:lpstr>Rockwell</vt:lpstr>
      <vt:lpstr>Wingdings</vt:lpstr>
      <vt:lpstr>Атлас</vt:lpstr>
      <vt:lpstr>Лекция 1. Классы. Повторение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Для тех кто хочет почитать что-то еще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0. Введение.</dc:title>
  <dc:creator>Василий Бугаев</dc:creator>
  <cp:lastModifiedBy>Алексей Шиловский</cp:lastModifiedBy>
  <cp:revision>54</cp:revision>
  <dcterms:created xsi:type="dcterms:W3CDTF">2023-01-29T12:06:08Z</dcterms:created>
  <dcterms:modified xsi:type="dcterms:W3CDTF">2024-02-07T17:45:53Z</dcterms:modified>
</cp:coreProperties>
</file>