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375" r:id="rId3"/>
    <p:sldId id="257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275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3. Шаблоны функций. Обобщенное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Definition Rule. Overloading set. </a:t>
            </a:r>
            <a:r>
              <a:rPr lang="ru-RU" dirty="0"/>
              <a:t>Правила разрешения перегрузок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86383-EF58-69CC-BDDA-94D77A635AD5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Что сделает компилятор?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7A1E83-5F53-4A31-BB08-EE880F50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74" y="1157824"/>
            <a:ext cx="7586115" cy="58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Внутри шаблонной функции можно вызвать шаблонную функцию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Зависимые шаблоны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F7B576-F619-4CAD-8933-88F58EC3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5" y="1881175"/>
            <a:ext cx="8481703" cy="45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Внутри шаблонной функции можно вызвать шаблонную функцию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Порождение зависимых функций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1D3C5A-8A22-4D25-84D0-658FAEF3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17" y="1988430"/>
            <a:ext cx="7628928" cy="4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5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Поскольку экземпляр шаблонной функции – просто функция, ее можно предварительно объявить.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Предварительное объявление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E9653F-5038-4953-91BE-0D3AE9F2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26" y="1982991"/>
            <a:ext cx="7465354" cy="46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Увы, для многомодульных программ это работает со сложностями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Header.h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Module1.cc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Module2.cc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Многомодульные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A9498-FE2A-49B0-A44B-F45C5E2E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23" y="2173686"/>
            <a:ext cx="5547366" cy="3395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3311DD-86C4-4E32-8DFE-C79512E5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23" y="3270285"/>
            <a:ext cx="6262733" cy="9906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23FB70-9077-42E1-9947-75BF75B8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23" y="4718991"/>
            <a:ext cx="5796005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Что вы знаете про </a:t>
            </a:r>
            <a:r>
              <a:rPr lang="en-US" dirty="0">
                <a:sym typeface="Wingdings" panose="05000000000000000000" pitchFamily="2" charset="2"/>
              </a:rPr>
              <a:t>ODR?</a:t>
            </a:r>
          </a:p>
          <a:p>
            <a:r>
              <a:rPr lang="ru-RU" dirty="0">
                <a:sym typeface="Wingdings" panose="05000000000000000000" pitchFamily="2" charset="2"/>
              </a:rPr>
              <a:t>А про </a:t>
            </a:r>
            <a:r>
              <a:rPr lang="en-US" dirty="0">
                <a:sym typeface="Wingdings" panose="05000000000000000000" pitchFamily="2" charset="2"/>
              </a:rPr>
              <a:t>include guards?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ODR – one definition rule</a:t>
            </a:r>
            <a:endParaRPr lang="ru-RU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8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06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У каждой сущности в С++ есть </a:t>
            </a:r>
            <a:r>
              <a:rPr lang="en-US" dirty="0">
                <a:sym typeface="Wingdings" panose="05000000000000000000" pitchFamily="2" charset="2"/>
              </a:rPr>
              <a:t>declaration (</a:t>
            </a:r>
            <a:r>
              <a:rPr lang="ru-RU" dirty="0">
                <a:sym typeface="Wingdings" panose="05000000000000000000" pitchFamily="2" charset="2"/>
              </a:rPr>
              <a:t>когда определяется ее тип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ru-RU" dirty="0">
                <a:sym typeface="Wingdings" panose="05000000000000000000" pitchFamily="2" charset="2"/>
              </a:rPr>
              <a:t> и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ru-RU" dirty="0">
                <a:sym typeface="Wingdings" panose="05000000000000000000" pitchFamily="2" charset="2"/>
              </a:rPr>
              <a:t>опционально) </a:t>
            </a:r>
            <a:r>
              <a:rPr lang="en-US" dirty="0">
                <a:sym typeface="Wingdings" panose="05000000000000000000" pitchFamily="2" charset="2"/>
              </a:rPr>
              <a:t>definition </a:t>
            </a:r>
            <a:r>
              <a:rPr lang="ru-RU" dirty="0">
                <a:sym typeface="Wingdings" panose="05000000000000000000" pitchFamily="2" charset="2"/>
              </a:rPr>
              <a:t>, когда определяется ее положение в памяти.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ODR </a:t>
            </a:r>
            <a:r>
              <a:rPr lang="ru-RU" dirty="0">
                <a:sym typeface="Wingdings" panose="05000000000000000000" pitchFamily="2" charset="2"/>
              </a:rPr>
              <a:t>гласит – сколько угодно </a:t>
            </a:r>
            <a:r>
              <a:rPr lang="en-US" dirty="0">
                <a:sym typeface="Wingdings" panose="05000000000000000000" pitchFamily="2" charset="2"/>
              </a:rPr>
              <a:t>declarations, </a:t>
            </a:r>
            <a:r>
              <a:rPr lang="ru-RU" dirty="0">
                <a:sym typeface="Wingdings" panose="05000000000000000000" pitchFamily="2" charset="2"/>
              </a:rPr>
              <a:t>не более чем один </a:t>
            </a:r>
            <a:r>
              <a:rPr lang="en-US" dirty="0">
                <a:sym typeface="Wingdings" panose="05000000000000000000" pitchFamily="2" charset="2"/>
              </a:rPr>
              <a:t>definition.</a:t>
            </a:r>
          </a:p>
          <a:p>
            <a:r>
              <a:rPr lang="ru-RU" dirty="0">
                <a:sym typeface="Wingdings" panose="05000000000000000000" pitchFamily="2" charset="2"/>
              </a:rPr>
              <a:t>Вроде бы шаблоны функций нарушают </a:t>
            </a:r>
            <a:r>
              <a:rPr lang="en-US" dirty="0">
                <a:sym typeface="Wingdings" panose="05000000000000000000" pitchFamily="2" charset="2"/>
              </a:rPr>
              <a:t>ODR?</a:t>
            </a:r>
            <a:endParaRPr lang="ru-RU" dirty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ODR – one definition rule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D60EA5-06CE-4CEF-8A43-FAAF1C0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4" y="2343568"/>
            <a:ext cx="8696604" cy="18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>
                <a:sym typeface="Wingdings" panose="05000000000000000000" pitchFamily="2" charset="2"/>
              </a:rPr>
              <a:t>Для шаблонов исключения из </a:t>
            </a:r>
            <a:r>
              <a:rPr lang="en-US" dirty="0">
                <a:sym typeface="Wingdings" panose="05000000000000000000" pitchFamily="2" charset="2"/>
              </a:rPr>
              <a:t>ODR </a:t>
            </a:r>
            <a:r>
              <a:rPr lang="ru-RU" dirty="0">
                <a:sym typeface="Wingdings" panose="05000000000000000000" pitchFamily="2" charset="2"/>
              </a:rPr>
              <a:t>гарантируют что будет работать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Header.h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Module1.cc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// </a:t>
            </a:r>
            <a:r>
              <a:rPr lang="ru-RU" dirty="0">
                <a:sym typeface="Wingdings" panose="05000000000000000000" pitchFamily="2" charset="2"/>
              </a:rPr>
              <a:t>использует </a:t>
            </a:r>
            <a:r>
              <a:rPr lang="en-US" dirty="0" err="1">
                <a:sym typeface="Wingdings" panose="05000000000000000000" pitchFamily="2" charset="2"/>
              </a:rPr>
              <a:t>do_power</a:t>
            </a:r>
            <a:r>
              <a:rPr lang="en-US" dirty="0">
                <a:sym typeface="Wingdings" panose="05000000000000000000" pitchFamily="2" charset="2"/>
              </a:rPr>
              <a:t>&lt;unsigned&gt;(x,1u,n)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Module2.cc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// </a:t>
            </a:r>
            <a:r>
              <a:rPr lang="ru-RU" dirty="0">
                <a:sym typeface="Wingdings" panose="05000000000000000000" pitchFamily="2" charset="2"/>
              </a:rPr>
              <a:t>использует </a:t>
            </a:r>
            <a:r>
              <a:rPr lang="en-US" dirty="0" err="1">
                <a:sym typeface="Wingdings" panose="05000000000000000000" pitchFamily="2" charset="2"/>
              </a:rPr>
              <a:t>do_power</a:t>
            </a:r>
            <a:r>
              <a:rPr lang="en-US" dirty="0">
                <a:sym typeface="Wingdings" panose="05000000000000000000" pitchFamily="2" charset="2"/>
              </a:rPr>
              <a:t>&lt;int&gt;(x,1,n)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Многомодульные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C10D2A-0B65-47DC-B69F-9EC395C4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9" y="2467066"/>
            <a:ext cx="4772060" cy="1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Ранее мы всегда явно указывали тип.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 Но неужели компилятор не может догадаться?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Нужно ли всегда указывать типы?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A833D-2B84-4CD0-80C1-22546E02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81"/>
          <a:stretch/>
        </p:blipFill>
        <p:spPr>
          <a:xfrm>
            <a:off x="1095226" y="2022579"/>
            <a:ext cx="7465354" cy="2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Для параметров являющихся типами работает вывод типов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При выводе типов режутся ссылки и внешние </a:t>
            </a:r>
            <a:r>
              <a:rPr lang="en-US" sz="1800" dirty="0">
                <a:sym typeface="Wingdings" panose="05000000000000000000" pitchFamily="2" charset="2"/>
              </a:rPr>
              <a:t>cv-</a:t>
            </a:r>
            <a:r>
              <a:rPr lang="ru-RU" sz="1800" dirty="0">
                <a:sym typeface="Wingdings" panose="05000000000000000000" pitchFamily="2" charset="2"/>
              </a:rPr>
              <a:t>квалификаторы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Вывод не работает, если он не однозначен.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9C438E-BE5A-4DC7-B746-BEBD1E24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91" y="1817199"/>
            <a:ext cx="5843844" cy="376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BFD306-9EC1-4A2E-BA99-A2C7CD6A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90" y="2934106"/>
            <a:ext cx="6448511" cy="10544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FBCA95-C1B3-41B4-93B4-30F8EDF9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49" y="4687902"/>
            <a:ext cx="2445537" cy="20162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FC2F1F-9F78-436C-AF0F-A5ADACB28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86" y="4872967"/>
            <a:ext cx="8637388" cy="4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2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“The first step is to get the algorithm right. The second step is to figure out which sort of things (types) it works for”  - Alex </a:t>
            </a:r>
            <a:r>
              <a:rPr lang="en-US" dirty="0" err="1"/>
              <a:t>Stepanov</a:t>
            </a:r>
            <a:r>
              <a:rPr lang="en-US" dirty="0"/>
              <a:t>, creator of STL.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Как писать алгоритмы?</a:t>
            </a:r>
          </a:p>
        </p:txBody>
      </p:sp>
    </p:spTree>
    <p:extLst>
      <p:ext uri="{BB962C8B-B14F-4D97-AF65-F5344CB8AC3E}">
        <p14:creationId xmlns:p14="http://schemas.microsoft.com/office/powerpoint/2010/main" val="40669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Шаблонный тип может быть уточнен ссылкой, указателем и </a:t>
            </a:r>
            <a:r>
              <a:rPr lang="en-US" sz="1800" dirty="0">
                <a:sym typeface="Wingdings" panose="05000000000000000000" pitchFamily="2" charset="2"/>
              </a:rPr>
              <a:t>CV-</a:t>
            </a:r>
            <a:r>
              <a:rPr lang="ru-RU" sz="1800" dirty="0">
                <a:sym typeface="Wingdings" panose="05000000000000000000" pitchFamily="2" charset="2"/>
              </a:rPr>
              <a:t>квалификатором.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В этом случае возвращаемый тип тоже будет уточнен.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Уточненный вывод иначе работает с ссылками: он сохраняет </a:t>
            </a:r>
            <a:r>
              <a:rPr lang="en-US" sz="1800" dirty="0">
                <a:sym typeface="Wingdings" panose="05000000000000000000" pitchFamily="2" charset="2"/>
              </a:rPr>
              <a:t>cv</a:t>
            </a:r>
            <a:r>
              <a:rPr lang="ru-RU" sz="1800" dirty="0">
                <a:sym typeface="Wingdings" panose="05000000000000000000" pitchFamily="2" charset="2"/>
              </a:rPr>
              <a:t>-квалификаторы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ru-RU" sz="4000" dirty="0">
                <a:solidFill>
                  <a:srgbClr val="00B0F0"/>
                </a:solidFill>
              </a:rPr>
              <a:t>уточненных типов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9EB11E-9F06-4FCC-9D65-5CC36DA7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9" y="2155787"/>
            <a:ext cx="9664075" cy="10586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3AAC45-09DC-4B88-9FDD-CD8AC562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32" y="4337407"/>
            <a:ext cx="6104284" cy="1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Возвращаемое значение из функции не создает контекст вывода.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Но при этом возможен частичный вывод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Уточненный вывод иначе работает с ссылками: он сохраняет </a:t>
            </a:r>
            <a:r>
              <a:rPr lang="en-US" sz="1800" dirty="0">
                <a:sym typeface="Wingdings" panose="05000000000000000000" pitchFamily="2" charset="2"/>
              </a:rPr>
              <a:t>cv</a:t>
            </a:r>
            <a:r>
              <a:rPr lang="ru-RU" sz="1800" dirty="0">
                <a:sym typeface="Wingdings" panose="05000000000000000000" pitchFamily="2" charset="2"/>
              </a:rPr>
              <a:t>-квалификаторы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Частичный вывод типов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15CBAE-D2C8-484F-A741-20EDC918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8" y="1726168"/>
            <a:ext cx="5658017" cy="1702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8AFC2F-50BB-4AE9-958C-87CBE676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71" y="2739546"/>
            <a:ext cx="6980159" cy="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Допустим у вас есть функция, берущая по умолчанию плавающее число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Такой вывод типов работать не будет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Как вы думаете, как это можно исправить?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Параметры по умолчанию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5" y="1828840"/>
            <a:ext cx="4178117" cy="8289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05" y="3442452"/>
            <a:ext cx="4529631" cy="7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Допустим у вас есть функция, берущая по умолчанию плавающее число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Параметр по умолчанию шаблона в данном случае подсказывает компилятору нужный тип</a:t>
            </a: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Главный вывод – параметры по умолчанию функций не используются в выводе типов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Параметры по умолчанию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5" y="1775923"/>
            <a:ext cx="5144272" cy="9245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05" y="2838100"/>
            <a:ext cx="5183364" cy="8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Какой тип должна вернуть эта функция (до С++11, до С++14, сейчас)?  Ваши идеи?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Подумайте об этом на досуге, решение рассмотрим позже. 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Проблема гетерогенного максимума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72" y="1409254"/>
            <a:ext cx="5196686" cy="8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Одно и тоже имя может соответствовать многим сигнатурам (Пример из </a:t>
            </a:r>
            <a:r>
              <a:rPr lang="en-US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cmath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Как это выглядит в языке С (</a:t>
            </a:r>
            <a:r>
              <a:rPr lang="en-US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math.h</a:t>
            </a:r>
            <a:r>
              <a:rPr lang="ru-RU" sz="1800" dirty="0">
                <a:sym typeface="Wingdings" panose="05000000000000000000" pitchFamily="2" charset="2"/>
              </a:rPr>
              <a:t>)?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Перегрузка может создавать неоднозначности и требовать разрешения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Перегрузка функций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9" y="1722367"/>
            <a:ext cx="4584959" cy="1086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19" y="4206953"/>
            <a:ext cx="4752371" cy="14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Функция не может перегружена по </a:t>
            </a:r>
            <a:r>
              <a:rPr lang="en-US" sz="1800" dirty="0">
                <a:sym typeface="Wingdings" panose="05000000000000000000" pitchFamily="2" charset="2"/>
              </a:rPr>
              <a:t>cv-</a:t>
            </a:r>
            <a:r>
              <a:rPr lang="ru-RU" sz="1800" dirty="0">
                <a:sym typeface="Wingdings" panose="05000000000000000000" pitchFamily="2" charset="2"/>
              </a:rPr>
              <a:t>квалификаторам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Это не относится к </a:t>
            </a:r>
            <a:r>
              <a:rPr lang="en-US" sz="1800" dirty="0">
                <a:sym typeface="Wingdings" panose="05000000000000000000" pitchFamily="2" charset="2"/>
              </a:rPr>
              <a:t>cv-</a:t>
            </a:r>
            <a:r>
              <a:rPr lang="ru-RU" sz="1800" dirty="0">
                <a:sym typeface="Wingdings" panose="05000000000000000000" pitchFamily="2" charset="2"/>
              </a:rPr>
              <a:t>квалификаторам внешнего типа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 перегрузки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6" y="1714666"/>
            <a:ext cx="3964337" cy="16071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06" y="3948214"/>
            <a:ext cx="3443044" cy="17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«Для разрешения перегрузки есть набор простых мнемонических правил» (</a:t>
            </a:r>
            <a:r>
              <a:rPr lang="en-US" sz="1800" dirty="0">
                <a:sym typeface="Wingdings" panose="05000000000000000000" pitchFamily="2" charset="2"/>
              </a:rPr>
              <a:t>@ </a:t>
            </a:r>
            <a:r>
              <a:rPr lang="ru-RU" sz="1800" dirty="0">
                <a:sym typeface="Wingdings" panose="05000000000000000000" pitchFamily="2" charset="2"/>
              </a:rPr>
              <a:t>Константин Владимиров </a:t>
            </a:r>
            <a:r>
              <a:rPr lang="en-US" sz="1800" dirty="0">
                <a:sym typeface="Wingdings" panose="05000000000000000000" pitchFamily="2" charset="2"/>
              </a:rPr>
              <a:t>aka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https://www.youtube.com/@tilir</a:t>
            </a:r>
            <a:r>
              <a:rPr lang="ru-RU" sz="18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Для обычных функций: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Идеальное совпадение выигрывает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Все стандартные преобразования равны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Троеточия проигрывают почти всему</a:t>
            </a:r>
            <a:r>
              <a:rPr 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Для шаблонных функций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Точно подходящая функция выигрывает у шаблона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Более специальный шаблон выигрывает у менее специального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Меньшее количество аргументов выигрывает против большего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Разрешение перегрузки</a:t>
            </a:r>
          </a:p>
        </p:txBody>
      </p:sp>
    </p:spTree>
    <p:extLst>
      <p:ext uri="{BB962C8B-B14F-4D97-AF65-F5344CB8AC3E}">
        <p14:creationId xmlns:p14="http://schemas.microsoft.com/office/powerpoint/2010/main" val="140940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Правильный тип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Ссылки правильного типа, в том числе и обычная левая ссылка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Два идеальных совпадения – конфликт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Идеальное совпадение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1" y="2243382"/>
            <a:ext cx="3278019" cy="12607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24" y="2149759"/>
            <a:ext cx="2777321" cy="16249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81" y="4637186"/>
            <a:ext cx="3532170" cy="12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Все стандартные преобразования </a:t>
            </a:r>
            <a:r>
              <a:rPr lang="ru-RU" sz="1800" dirty="0" err="1">
                <a:sym typeface="Wingdings" panose="05000000000000000000" pitchFamily="2" charset="2"/>
              </a:rPr>
              <a:t>одноранговые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Любые стандартные преобразования выигрывают у пользовательских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Все стандартные преобразования равны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17" y="1729514"/>
            <a:ext cx="3901150" cy="1552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6" y="4232721"/>
            <a:ext cx="4303301" cy="16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1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Как написать функцию возведения в степень</a:t>
            </a:r>
            <a:r>
              <a:rPr lang="en-US" dirty="0"/>
              <a:t>?</a:t>
            </a:r>
            <a:br>
              <a:rPr lang="ru-RU" dirty="0"/>
            </a:br>
            <a:r>
              <a:rPr lang="en-US" dirty="0"/>
              <a:t>unsigned power (unsigned x, unsigned n);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Начнем с выбора алгоритма.</a:t>
            </a:r>
          </a:p>
          <a:p>
            <a:r>
              <a:rPr lang="ru-RU" dirty="0"/>
              <a:t>Как написать тело этой функции?</a:t>
            </a:r>
          </a:p>
          <a:p>
            <a:r>
              <a:rPr lang="ru-RU" dirty="0"/>
              <a:t>Разумеется, вариант перемножить </a:t>
            </a:r>
            <a:r>
              <a:rPr lang="en-US" dirty="0"/>
              <a:t>x </a:t>
            </a:r>
            <a:r>
              <a:rPr lang="ru-RU" dirty="0"/>
              <a:t>на себя </a:t>
            </a:r>
            <a:r>
              <a:rPr lang="en-US" dirty="0"/>
              <a:t>n </a:t>
            </a:r>
            <a:r>
              <a:rPr lang="ru-RU" dirty="0"/>
              <a:t>раз не рассматривается.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Возведение числа в степень</a:t>
            </a:r>
          </a:p>
        </p:txBody>
      </p:sp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Троеточия проигрывают и стандартным и пользовательским преобразованиям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Они выигрывают только у неправильных ссылок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Троеточия проигрывают почти всему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0" y="1770416"/>
            <a:ext cx="5167425" cy="18183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29" y="4745339"/>
            <a:ext cx="3702851" cy="15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Начиная с С++11 перегрузки можно явно запрещать для конкретных аргументов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Запрет перегрузок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0" y="1903934"/>
            <a:ext cx="7738067" cy="20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4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«Для разрешения перегрузки есть набор простых мнемонических правил» (</a:t>
            </a:r>
            <a:r>
              <a:rPr lang="en-US" sz="1800" dirty="0">
                <a:sym typeface="Wingdings" panose="05000000000000000000" pitchFamily="2" charset="2"/>
              </a:rPr>
              <a:t>@ </a:t>
            </a:r>
            <a:r>
              <a:rPr lang="ru-RU" sz="1800" dirty="0">
                <a:sym typeface="Wingdings" panose="05000000000000000000" pitchFamily="2" charset="2"/>
              </a:rPr>
              <a:t>Константин Владимиров </a:t>
            </a:r>
            <a:r>
              <a:rPr lang="en-US" sz="1800" dirty="0">
                <a:sym typeface="Wingdings" panose="05000000000000000000" pitchFamily="2" charset="2"/>
              </a:rPr>
              <a:t>aka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https://www.youtube.com/@tilir</a:t>
            </a:r>
            <a:r>
              <a:rPr lang="ru-RU" sz="18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Для обычных функций: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Идеальное совпадение выигрывает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Все стандартные преобразования равны</a:t>
            </a:r>
          </a:p>
          <a:p>
            <a:pPr lvl="2"/>
            <a:r>
              <a:rPr lang="ru-RU" sz="1600" dirty="0">
                <a:sym typeface="Wingdings" panose="05000000000000000000" pitchFamily="2" charset="2"/>
              </a:rPr>
              <a:t>Троеточия проигрывают почти всему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Для шаблонных функций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Точно подходящая функция выигрывает у шаблона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Более специальный шаблон выигрывает у менее специального</a:t>
            </a:r>
          </a:p>
          <a:p>
            <a:pPr lvl="2"/>
            <a:r>
              <a:rPr lang="ru-RU" sz="1600" dirty="0">
                <a:solidFill>
                  <a:schemeClr val="accent1"/>
                </a:solidFill>
                <a:sym typeface="Wingdings" panose="05000000000000000000" pitchFamily="2" charset="2"/>
              </a:rPr>
              <a:t>Меньшее количество аргументов выигрывает против большего</a:t>
            </a:r>
            <a:endParaRPr lang="en-US" sz="16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Разрешение перегрузки</a:t>
            </a:r>
          </a:p>
        </p:txBody>
      </p:sp>
    </p:spTree>
    <p:extLst>
      <p:ext uri="{BB962C8B-B14F-4D97-AF65-F5344CB8AC3E}">
        <p14:creationId xmlns:p14="http://schemas.microsoft.com/office/powerpoint/2010/main" val="3511237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Это так, даже если шаблон подходит точно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Можно явно указать, что хотим вызвать шаблонную функцию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Стандартные преобразования проигрывают шаблону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Точная функция выигрывает у шаблона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6" y="1743386"/>
            <a:ext cx="2212598" cy="11622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46" y="3314776"/>
            <a:ext cx="2545884" cy="19663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46" y="5878985"/>
            <a:ext cx="270547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Как вы относитесь к такому коду? Как думаете, работает ли он?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Точная функция выигрывает у шаблона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9" y="2097279"/>
            <a:ext cx="507753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0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ym typeface="Wingdings" panose="05000000000000000000" pitchFamily="2" charset="2"/>
              </a:rPr>
              <a:t>OOPS :c</a:t>
            </a: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Точная функция выигрывает у шаблона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49" y="1980703"/>
            <a:ext cx="6472022" cy="8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Как вы относитесь к такому коду? Как думаете, работает ли он?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Точная функция выигрывает у шаблона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9" y="2097279"/>
            <a:ext cx="507753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7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307" y="1528146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Кто скажет, почему для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ru-RU" sz="1800" dirty="0">
                <a:sym typeface="Wingdings" panose="05000000000000000000" pitchFamily="2" charset="2"/>
              </a:rPr>
              <a:t>инициализации </a:t>
            </a:r>
            <a:r>
              <a:rPr lang="en-US" sz="1800" dirty="0">
                <a:sym typeface="Wingdings" panose="05000000000000000000" pitchFamily="2" charset="2"/>
              </a:rPr>
              <a:t>x –</a:t>
            </a:r>
            <a:r>
              <a:rPr lang="ru-RU" sz="1800" dirty="0">
                <a:sym typeface="Wingdings" panose="05000000000000000000" pitchFamily="2" charset="2"/>
              </a:rPr>
              <a:t> вызывается функция 4, а для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ru-RU" sz="1800" dirty="0">
                <a:sym typeface="Wingdings" panose="05000000000000000000" pitchFamily="2" charset="2"/>
              </a:rPr>
              <a:t>инициализации у</a:t>
            </a:r>
            <a:r>
              <a:rPr lang="en-US" sz="1800" dirty="0">
                <a:sym typeface="Wingdings" panose="05000000000000000000" pitchFamily="2" charset="2"/>
              </a:rPr>
              <a:t> –</a:t>
            </a:r>
            <a:r>
              <a:rPr lang="ru-RU" sz="1800" dirty="0">
                <a:sym typeface="Wingdings" panose="05000000000000000000" pitchFamily="2" charset="2"/>
              </a:rPr>
              <a:t> вызывается функция 2?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Более специальный шаблон выигрывает у менее специального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14" y="2731997"/>
            <a:ext cx="6256846" cy="2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307" y="1528146"/>
            <a:ext cx="11430086" cy="5252980"/>
          </a:xfrm>
        </p:spPr>
        <p:txBody>
          <a:bodyPr>
            <a:normAutofit/>
          </a:bodyPr>
          <a:lstStyle/>
          <a:p>
            <a:pPr lvl="1"/>
            <a:endParaRPr lang="ru-RU" sz="1800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Меньшее количество параметров выигрывает против большего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0" y="1869712"/>
            <a:ext cx="6083871" cy="16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307" y="1528146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Представьте, что в комитете по стандартизации С++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Как считаете: должна быть ошибка или вызов </a:t>
            </a:r>
            <a:r>
              <a:rPr lang="en-US" sz="1800" dirty="0">
                <a:sym typeface="Wingdings" panose="05000000000000000000" pitchFamily="2" charset="2"/>
              </a:rPr>
              <a:t>public – </a:t>
            </a:r>
            <a:r>
              <a:rPr lang="ru-RU" sz="1800" dirty="0">
                <a:sym typeface="Wingdings" panose="05000000000000000000" pitchFamily="2" charset="2"/>
              </a:rPr>
              <a:t>функции?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Контроль доступа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3" y="1930973"/>
            <a:ext cx="3380991" cy="24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Умножение – достаточно затратная операция – поэтому постараемся свести к минимуму число умножений</a:t>
            </a:r>
          </a:p>
          <a:p>
            <a:r>
              <a:rPr lang="ru-RU" dirty="0"/>
              <a:t>Если показатель степени является степенью двойки </a:t>
            </a:r>
            <a:r>
              <a:rPr lang="en-US" dirty="0"/>
              <a:t>n=2^m – </a:t>
            </a:r>
            <a:r>
              <a:rPr lang="ru-RU" dirty="0"/>
              <a:t>то потребуется всего </a:t>
            </a:r>
            <a:r>
              <a:rPr lang="en-US" dirty="0"/>
              <a:t>m </a:t>
            </a:r>
            <a:r>
              <a:rPr lang="ru-RU" dirty="0"/>
              <a:t>умножений, а точнее возведений в квадрат</a:t>
            </a:r>
          </a:p>
          <a:p>
            <a:endParaRPr lang="ru-RU" b="1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общем случае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49EAED-CF1C-4CFE-B013-33C3E708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3038472"/>
            <a:ext cx="2186003" cy="781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6631E1-2126-4243-A56C-554EAB6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4" y="4794781"/>
            <a:ext cx="3128985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5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307" y="1528146"/>
            <a:ext cx="11430086" cy="5252980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sym typeface="Wingdings" panose="05000000000000000000" pitchFamily="2" charset="2"/>
              </a:rPr>
              <a:t>Представьте, что в комитете по стандартизации С++</a:t>
            </a: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endParaRPr lang="ru-RU" sz="1800" dirty="0">
              <a:sym typeface="Wingdings" panose="05000000000000000000" pitchFamily="2" charset="2"/>
            </a:endParaRP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Представьте, что метод </a:t>
            </a:r>
            <a:r>
              <a:rPr lang="en-US" sz="1800" dirty="0">
                <a:sym typeface="Wingdings" panose="05000000000000000000" pitchFamily="2" charset="2"/>
              </a:rPr>
              <a:t>foo </a:t>
            </a:r>
            <a:r>
              <a:rPr lang="ru-RU" sz="1800" dirty="0">
                <a:sym typeface="Wingdings" panose="05000000000000000000" pitchFamily="2" charset="2"/>
              </a:rPr>
              <a:t>будет в какой-то момент перенесен в публичную часть. Тогда все алгоритмы, завязанные на старом </a:t>
            </a:r>
            <a:r>
              <a:rPr lang="en-US" sz="1800" dirty="0">
                <a:sym typeface="Wingdings" panose="05000000000000000000" pitchFamily="2" charset="2"/>
              </a:rPr>
              <a:t>overloading set, </a:t>
            </a:r>
            <a:r>
              <a:rPr lang="ru-RU" sz="1800" dirty="0">
                <a:sym typeface="Wingdings" panose="05000000000000000000" pitchFamily="2" charset="2"/>
              </a:rPr>
              <a:t>начнут работать по-другому, а пользователь класса об этом даже не узнает.</a:t>
            </a:r>
          </a:p>
          <a:p>
            <a:pPr lvl="1"/>
            <a:r>
              <a:rPr lang="ru-RU" sz="1800" dirty="0">
                <a:sym typeface="Wingdings" panose="05000000000000000000" pitchFamily="2" charset="2"/>
              </a:rPr>
              <a:t>В стандарте – это ошибка.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04707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Контроль доступа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3" y="1930973"/>
            <a:ext cx="3380991" cy="24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1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Лекции: 5, 6)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Алгоритм реализовали! И он даже работает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Теперь займемся второй частью – распространим его на все типы.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FE59F-338F-450D-BC6F-320682A0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3310"/>
            <a:ext cx="7178643" cy="31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Все ли тут хорошо?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2CA9A0-B55D-46B1-859F-0A8D6BE3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1187725"/>
            <a:ext cx="7818419" cy="34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Присвоение единице – сомнительно! (вдруг Т - матрица)</a:t>
            </a:r>
            <a:br>
              <a:rPr lang="ru-RU" dirty="0">
                <a:sym typeface="Wingdings" panose="05000000000000000000" pitchFamily="2" charset="2"/>
              </a:rPr>
            </a:br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Сравнение с двойкой – неверно (вдруг число отрицательное)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0ED7C-82B9-43DF-AF28-2124C911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1182114"/>
            <a:ext cx="7189863" cy="31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Этот вариант предполагает, что есть функция </a:t>
            </a:r>
            <a:r>
              <a:rPr lang="en-US" dirty="0">
                <a:sym typeface="Wingdings" panose="05000000000000000000" pitchFamily="2" charset="2"/>
              </a:rPr>
              <a:t>id&lt;T&gt; </a:t>
            </a:r>
            <a:r>
              <a:rPr lang="ru-RU" dirty="0">
                <a:sym typeface="Wingdings" panose="05000000000000000000" pitchFamily="2" charset="2"/>
              </a:rPr>
              <a:t>и она правильно работает</a:t>
            </a:r>
          </a:p>
          <a:p>
            <a:r>
              <a:rPr lang="ru-RU" dirty="0">
                <a:sym typeface="Wingdings" panose="05000000000000000000" pitchFamily="2" charset="2"/>
              </a:rPr>
              <a:t>Он возможен, но предъявляет много требований. Варианты?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F4647E-C2BF-4E9A-8D63-7B4EF8C5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0" y="1226307"/>
            <a:ext cx="7870064" cy="35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Все еще не идеально, но приемлемо. 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1167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быстрого возведения в степень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E0F23-51B5-4F41-9B10-1C8D3532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6439"/>
            <a:ext cx="6483026" cy="36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0028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8600</TotalTime>
  <Words>1169</Words>
  <Application>Microsoft Office PowerPoint</Application>
  <PresentationFormat>Широкоэкранный</PresentationFormat>
  <Paragraphs>389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Calibri Light</vt:lpstr>
      <vt:lpstr>Rockwell</vt:lpstr>
      <vt:lpstr>Wingdings</vt:lpstr>
      <vt:lpstr>Атлас</vt:lpstr>
      <vt:lpstr>Лекция 3. Шаблоны функций. Обобщенное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116</cp:revision>
  <dcterms:created xsi:type="dcterms:W3CDTF">2023-01-29T12:06:08Z</dcterms:created>
  <dcterms:modified xsi:type="dcterms:W3CDTF">2024-02-14T18:14:08Z</dcterms:modified>
</cp:coreProperties>
</file>