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375" r:id="rId3"/>
    <p:sldId id="413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421" r:id="rId12"/>
    <p:sldId id="423" r:id="rId13"/>
    <p:sldId id="425" r:id="rId14"/>
    <p:sldId id="426" r:id="rId15"/>
    <p:sldId id="427" r:id="rId16"/>
    <p:sldId id="429" r:id="rId17"/>
    <p:sldId id="428" r:id="rId18"/>
    <p:sldId id="430" r:id="rId19"/>
    <p:sldId id="431" r:id="rId20"/>
    <p:sldId id="257" r:id="rId21"/>
    <p:sldId id="432" r:id="rId22"/>
    <p:sldId id="433" r:id="rId23"/>
    <p:sldId id="434" r:id="rId24"/>
    <p:sldId id="435" r:id="rId25"/>
    <p:sldId id="275" r:id="rId26"/>
    <p:sldId id="31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-110-06" initials="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80BED0-FAE8-41EC-8396-63CD87AA7042}" type="datetimeFigureOut">
              <a:rPr lang="ru-RU" smtClean="0"/>
              <a:pPr/>
              <a:t>28.02.2024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14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28.02.2024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8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28.02.2024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02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28.02.2024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06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28.02.2024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5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28.02.2024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43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28.02.2024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28.02.2024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02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28.02.2024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98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28.02.2024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16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28.02.2024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2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0BED0-FAE8-41EC-8396-63CD87AA7042}" type="datetimeFigureOut">
              <a:rPr lang="ru-RU" smtClean="0"/>
              <a:pPr/>
              <a:t>28.02.2024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46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@tilir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9FCC0-6480-4BEA-9D28-E9655C597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Лекция 4. Шаблоны классов. Обобщенное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6638F1-DA59-44CD-8C88-730B31928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 Definition Rule. Overloading set. </a:t>
            </a:r>
            <a:r>
              <a:rPr lang="ru-RU" dirty="0"/>
              <a:t>Правила разрешения перегрузок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712F6-E57B-5C15-38AE-4B9ABBDD7746}"/>
              </a:ext>
            </a:extLst>
          </p:cNvPr>
          <p:cNvSpPr txBox="1"/>
          <p:nvPr/>
        </p:nvSpPr>
        <p:spPr>
          <a:xfrm>
            <a:off x="7106195" y="5819249"/>
            <a:ext cx="495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Шиловский Алексей Иванович, МФТИ, 2024 г.</a:t>
            </a:r>
            <a:br>
              <a:rPr lang="ru-RU" dirty="0"/>
            </a:br>
            <a:r>
              <a:rPr lang="en-US" dirty="0"/>
              <a:t>Telegram: @shilich_a</a:t>
            </a:r>
          </a:p>
          <a:p>
            <a:r>
              <a:rPr lang="en-US" dirty="0"/>
              <a:t>E-mail: shilovskii.ai@mipt.ru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872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r>
              <a:rPr lang="ru-RU" dirty="0"/>
              <a:t>Специализация - механизм языка программирования C++, предназначенный для специализации обобщённых шаблонных классов под конкретные задачи или под конкретное подмножество своих параметризованных типов данных. 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Для целых чисел проще было бы хранить массив – полная специализация шаблонного класса </a:t>
            </a:r>
            <a:r>
              <a:rPr lang="en-US" dirty="0"/>
              <a:t>Stack </a:t>
            </a:r>
            <a:r>
              <a:rPr lang="ru-RU" dirty="0"/>
              <a:t>для типа </a:t>
            </a:r>
            <a:r>
              <a:rPr lang="en-US" dirty="0"/>
              <a:t>int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Специализация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17214"/>
            <a:ext cx="5804033" cy="1331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79" y="5165327"/>
            <a:ext cx="5036613" cy="140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8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r>
              <a:rPr lang="ru-RU" dirty="0"/>
              <a:t>Специализация в некотором смысле заменяет </a:t>
            </a:r>
            <a:r>
              <a:rPr lang="ru-RU" dirty="0" err="1"/>
              <a:t>инстанцирование</a:t>
            </a:r>
            <a:endParaRPr lang="en-US" dirty="0"/>
          </a:p>
          <a:p>
            <a:r>
              <a:rPr lang="ru-RU" dirty="0"/>
              <a:t>Например: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Это может приводить к опасным последствиям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Специализация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78165"/>
            <a:ext cx="7373379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5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Специализация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19288"/>
          <a:stretch/>
        </p:blipFill>
        <p:spPr>
          <a:xfrm>
            <a:off x="6153406" y="344485"/>
            <a:ext cx="5966550" cy="623021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r="18323"/>
          <a:stretch/>
        </p:blipFill>
        <p:spPr>
          <a:xfrm>
            <a:off x="0" y="344485"/>
            <a:ext cx="6041877" cy="6099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358071"/>
            <a:ext cx="3713148" cy="376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danger1.cpp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403507" y="6358070"/>
            <a:ext cx="3713148" cy="376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danger2.cpp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0907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r>
              <a:rPr lang="ru-RU" dirty="0"/>
              <a:t>Вот такой результат мы получаем: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Ни компилятор, ни </a:t>
            </a:r>
            <a:r>
              <a:rPr lang="en-US" dirty="0" err="1"/>
              <a:t>valgrind</a:t>
            </a:r>
            <a:r>
              <a:rPr lang="en-US" dirty="0"/>
              <a:t> </a:t>
            </a:r>
            <a:r>
              <a:rPr lang="ru-RU" dirty="0"/>
              <a:t>эту ошибку не находят!!!!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Специализация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3927"/>
            <a:ext cx="4231494" cy="129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46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r>
              <a:rPr lang="ru-RU" dirty="0"/>
              <a:t>Сигнатура специализированной функции обязана повторять сигнатуру общего шаблона и следовать за этим объявлением в коде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Специализация функций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60" y="2213682"/>
            <a:ext cx="8116433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85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r>
              <a:rPr lang="ru-RU" dirty="0"/>
              <a:t>Сигнатура специализированной функции обязана повторять сигнатуру общего шаблона и следовать за этим объявлением в коде</a:t>
            </a:r>
            <a:endParaRPr lang="en-US" dirty="0"/>
          </a:p>
          <a:p>
            <a:r>
              <a:rPr lang="ru-RU" dirty="0"/>
              <a:t>Зато вы можете вообще не указывать специализирующий параметр, положившись на вывод типов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Специализация функций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62" y="2878015"/>
            <a:ext cx="7097115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68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r>
              <a:rPr lang="ru-RU" dirty="0"/>
              <a:t>Сигнатура специализированной функции обязана повторять сигнатуру общего шаблона и следовать за этим объявлением в коде</a:t>
            </a:r>
            <a:endParaRPr lang="en-US" dirty="0"/>
          </a:p>
          <a:p>
            <a:r>
              <a:rPr lang="ru-RU" dirty="0"/>
              <a:t>Зато вы можете вообще не указывать специализирующий параметр, положившись на вывод типов</a:t>
            </a:r>
            <a:endParaRPr lang="en-US" dirty="0"/>
          </a:p>
          <a:p>
            <a:r>
              <a:rPr lang="ru-RU" dirty="0"/>
              <a:t>В отличии от перегрузки, специализация не требует наличия параметра в сигнатуре функции (но тогда конечно его надо явно указать)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Это сильный аргумент за специализацию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Специализация функций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74705"/>
            <a:ext cx="4925112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5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Является ли (3) специализацией для (2) или для (1)?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Специализация функций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97" y="1321724"/>
            <a:ext cx="5639587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87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Вопрос является ли (3) специализацией для (2) или для (1)  не имеет смысла. Она одинаково хорошо подходит для обоих, поэтому специализирует </a:t>
            </a:r>
            <a:r>
              <a:rPr lang="ru-RU" dirty="0">
                <a:solidFill>
                  <a:schemeClr val="accent1"/>
                </a:solidFill>
              </a:rPr>
              <a:t>выигравший перегрузку</a:t>
            </a:r>
            <a:r>
              <a:rPr lang="ru-RU" dirty="0"/>
              <a:t> шаблон.</a:t>
            </a:r>
          </a:p>
          <a:p>
            <a:r>
              <a:rPr lang="ru-RU" dirty="0"/>
              <a:t>В связи с этим могут возникать неприятные сюрпризы.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Специализация функций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97" y="1321724"/>
            <a:ext cx="5639587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16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Важно помнить: </a:t>
            </a:r>
            <a:r>
              <a:rPr lang="ru-RU" dirty="0">
                <a:solidFill>
                  <a:schemeClr val="accent1"/>
                </a:solidFill>
              </a:rPr>
              <a:t>специализации не участвуют в перегрузке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ru-RU" dirty="0"/>
              <a:t>Сначала разрешается перегрузка, потом пишется наименее общая специализация. В данном случае (2) не специализирует (3), так как встречается раньше.</a:t>
            </a:r>
          </a:p>
          <a:p>
            <a:r>
              <a:rPr lang="ru-RU" dirty="0"/>
              <a:t>В целом, это аргумент против специализации.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err="1">
                <a:solidFill>
                  <a:srgbClr val="00B0F0"/>
                </a:solidFill>
              </a:rPr>
              <a:t>Контрпример</a:t>
            </a:r>
            <a:r>
              <a:rPr lang="ru-RU" sz="4000" dirty="0">
                <a:solidFill>
                  <a:srgbClr val="00B0F0"/>
                </a:solidFill>
              </a:rPr>
              <a:t> </a:t>
            </a:r>
            <a:r>
              <a:rPr lang="ru-RU" sz="4000" dirty="0" err="1">
                <a:solidFill>
                  <a:srgbClr val="00B0F0"/>
                </a:solidFill>
              </a:rPr>
              <a:t>Димова-Абрамса</a:t>
            </a:r>
            <a:endParaRPr lang="ru-RU" sz="4000" dirty="0">
              <a:solidFill>
                <a:srgbClr val="00B0F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45" y="1014067"/>
            <a:ext cx="6725589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5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ru-RU" dirty="0"/>
              <a:t>Как вы думаете, что произойдет в двух фрагментах кода ниже?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Они будут вести себя одинаково, по отношению к переменной из внешней области видимости или по-разному? И почему?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Points of Declaration</a:t>
            </a:r>
            <a:endParaRPr lang="ru-RU" sz="4000" dirty="0">
              <a:solidFill>
                <a:srgbClr val="00B0F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45204"/>
            <a:ext cx="3505689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75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r>
              <a:rPr lang="ru-RU" dirty="0"/>
              <a:t>Что будет вызвано?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Контрольный вопрос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02991"/>
            <a:ext cx="8770172" cy="298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48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r>
              <a:rPr lang="ru-RU"/>
              <a:t>Что будет вызвано?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Разумеется (2), так как (3) специализирует (1)</a:t>
            </a:r>
          </a:p>
          <a:p>
            <a:r>
              <a:rPr lang="ru-RU" dirty="0"/>
              <a:t>Специализация </a:t>
            </a:r>
            <a:r>
              <a:rPr lang="ru-RU" dirty="0">
                <a:solidFill>
                  <a:schemeClr val="accent1"/>
                </a:solidFill>
              </a:rPr>
              <a:t>не одинаково хорошо </a:t>
            </a:r>
            <a:r>
              <a:rPr lang="ru-RU" dirty="0"/>
              <a:t>подходит для обоих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Контрольный вопрос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02991"/>
            <a:ext cx="8770172" cy="298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80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r>
              <a:rPr lang="ru-RU" dirty="0"/>
              <a:t>Перегрузка и специализация для функций выглядят дублирующими механизмами, но на самом деле это очень разные вещи.</a:t>
            </a:r>
          </a:p>
          <a:p>
            <a:endParaRPr lang="ru-RU" dirty="0"/>
          </a:p>
          <a:p>
            <a:r>
              <a:rPr lang="ru-RU" dirty="0"/>
              <a:t>Представим, что вы хотите особую </a:t>
            </a:r>
            <a:r>
              <a:rPr lang="en-US" dirty="0"/>
              <a:t>std::swap </a:t>
            </a:r>
            <a:r>
              <a:rPr lang="ru-RU" dirty="0"/>
              <a:t>для вашего класса. Вы будете специализировать или перегружать?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Контрольный вопрос</a:t>
            </a:r>
          </a:p>
        </p:txBody>
      </p:sp>
    </p:spTree>
    <p:extLst>
      <p:ext uri="{BB962C8B-B14F-4D97-AF65-F5344CB8AC3E}">
        <p14:creationId xmlns:p14="http://schemas.microsoft.com/office/powerpoint/2010/main" val="3312195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ru-RU" dirty="0"/>
              <a:t>Кажется, что наш стек не очень эффективен для хранения всех указателей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Для указателей было бы проще хранить массив указателей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Частичная специализация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80480"/>
            <a:ext cx="5804033" cy="1331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59" y="4802078"/>
            <a:ext cx="5287113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9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Примеры частичной специализации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99" y="1634127"/>
            <a:ext cx="8916644" cy="3658111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4956560"/>
            <a:ext cx="11430086" cy="1770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Вопрос:  что будет выбрано для </a:t>
            </a:r>
            <a:r>
              <a:rPr lang="en-US" dirty="0"/>
              <a:t>Foo&lt;</a:t>
            </a:r>
            <a:r>
              <a:rPr lang="en-US" dirty="0" err="1"/>
              <a:t>int,int</a:t>
            </a:r>
            <a:r>
              <a:rPr lang="en-US" dirty="0"/>
              <a:t>&gt;?</a:t>
            </a:r>
          </a:p>
          <a:p>
            <a:r>
              <a:rPr lang="ru-RU" dirty="0"/>
              <a:t>Ограничения: нельзя частично специализировать шаблонные функции</a:t>
            </a:r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3719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9F24B-68C7-4E99-A84A-DEA824A8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тех кто хочет почитать что-то еще</a:t>
            </a: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5301327" y="953835"/>
            <a:ext cx="6281873" cy="52486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Лекция разработана на базе открытых лекций </a:t>
            </a:r>
            <a:r>
              <a:rPr lang="ru-RU" u="sng" dirty="0"/>
              <a:t>Константина Владимирова </a:t>
            </a:r>
            <a:r>
              <a:rPr lang="ru-RU" dirty="0"/>
              <a:t>(МФТИ, </a:t>
            </a:r>
            <a:r>
              <a:rPr lang="en-US" dirty="0" err="1"/>
              <a:t>iLAB</a:t>
            </a:r>
            <a:r>
              <a:rPr lang="ru-RU" dirty="0"/>
              <a:t>) (Базовый курс, Лекции: 5, 6)   </a:t>
            </a:r>
            <a:r>
              <a:rPr lang="en-US" dirty="0">
                <a:hlinkClick r:id="rId2"/>
              </a:rPr>
              <a:t>https://www.youtube.com/@tilir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Также полезно изучить:</a:t>
            </a:r>
          </a:p>
          <a:p>
            <a:r>
              <a:rPr lang="ru-RU" dirty="0"/>
              <a:t>Идиомы и паттерны проектирования в современном С++ // Ф.Г. </a:t>
            </a:r>
            <a:r>
              <a:rPr lang="ru-RU" dirty="0" err="1"/>
              <a:t>Пикус</a:t>
            </a:r>
            <a:r>
              <a:rPr lang="ru-RU" dirty="0"/>
              <a:t> </a:t>
            </a:r>
          </a:p>
          <a:p>
            <a:r>
              <a:rPr lang="ru-RU" dirty="0"/>
              <a:t>Эффективный и современный С++ // </a:t>
            </a:r>
            <a:r>
              <a:rPr lang="ru-RU" dirty="0" err="1"/>
              <a:t>С.Майерс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840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9F24B-68C7-4E99-A84A-DEA824A8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666A9E-38F9-4AEA-ACBE-802F8586B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1223" y="1835438"/>
            <a:ext cx="2711776" cy="685800"/>
          </a:xfrm>
        </p:spPr>
        <p:txBody>
          <a:bodyPr/>
          <a:lstStyle/>
          <a:p>
            <a:pPr algn="ctr"/>
            <a:r>
              <a:rPr lang="en-US" dirty="0"/>
              <a:t>Telegram-</a:t>
            </a:r>
            <a:r>
              <a:rPr lang="ru-RU" dirty="0"/>
              <a:t>чат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36EED5-A19B-4E83-B114-214E4D812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9714" y="1716995"/>
            <a:ext cx="3143794" cy="922687"/>
          </a:xfrm>
        </p:spPr>
        <p:txBody>
          <a:bodyPr/>
          <a:lstStyle/>
          <a:p>
            <a:pPr algn="ctr"/>
            <a:r>
              <a:rPr lang="ru-RU" dirty="0"/>
              <a:t>Яндекс-диск с материалами курса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E016182-C121-6A87-6503-BF84E4CC8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260" y="2635710"/>
            <a:ext cx="2188702" cy="218870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4C0A60B-360C-EADE-C701-10FB1C50B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760" y="2635710"/>
            <a:ext cx="2188702" cy="218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3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ru-RU" dirty="0"/>
              <a:t>Точка объявления – точка в которой объявление завершено.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До точки объявления имя не считается введенным в область видимости.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Points of Declaration</a:t>
            </a:r>
            <a:endParaRPr lang="ru-RU" sz="4000" dirty="0">
              <a:solidFill>
                <a:srgbClr val="00B0F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90709"/>
            <a:ext cx="5144218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9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ru-RU" dirty="0"/>
              <a:t>Обобщенный тип, задаваемый шаблоном считается объявленным в </a:t>
            </a:r>
            <a:r>
              <a:rPr lang="en-US" dirty="0" err="1"/>
              <a:t>PoD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В теле таким образом может быть использован указатель или ссылка на себя (как на неполный тип)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Шаблоны классов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681"/>
          <a:stretch/>
        </p:blipFill>
        <p:spPr>
          <a:xfrm>
            <a:off x="504202" y="2273926"/>
            <a:ext cx="6847537" cy="152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0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ru-RU" dirty="0"/>
              <a:t>Обобщенный тип, задаваемый шаблоном считается объявленным в </a:t>
            </a:r>
            <a:r>
              <a:rPr lang="en-US" dirty="0" err="1"/>
              <a:t>PoD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В теле таким образом может быть использован указатель или ссылка на себя (как на неполный тип)</a:t>
            </a:r>
          </a:p>
          <a:p>
            <a:r>
              <a:rPr lang="ru-RU" dirty="0"/>
              <a:t>Для удобства, шаблонные параметры рядом с именем можно не указывать (только внутри тела класса)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Упрощение имен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71580"/>
            <a:ext cx="6792273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ru-RU" dirty="0"/>
              <a:t>Можно использовать для вторичной типизации.</a:t>
            </a:r>
          </a:p>
          <a:p>
            <a:r>
              <a:rPr lang="ru-RU" dirty="0"/>
              <a:t>Не указывать тип для </a:t>
            </a:r>
            <a:r>
              <a:rPr lang="en-US" dirty="0" err="1"/>
              <a:t>fwnode</a:t>
            </a:r>
            <a:r>
              <a:rPr lang="en-US" dirty="0"/>
              <a:t> </a:t>
            </a:r>
            <a:r>
              <a:rPr lang="ru-RU" dirty="0"/>
              <a:t>мы не можем :с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Такой стек использует </a:t>
            </a:r>
            <a:r>
              <a:rPr lang="en-US" dirty="0" err="1"/>
              <a:t>fwnode</a:t>
            </a:r>
            <a:r>
              <a:rPr lang="ru-RU" dirty="0"/>
              <a:t> для конструирования сложных объектов типа Т.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Зависимые имена внутри шаблонов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13710"/>
            <a:ext cx="5804033" cy="13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2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Порождение классов из шаблонов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18" y="1200958"/>
            <a:ext cx="4467849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25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ru-RU" dirty="0"/>
              <a:t>Работают почти также как параметры по умолчанию у обычных функций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Параметры по умолчанию в шаблонах связываются статически</a:t>
            </a:r>
          </a:p>
          <a:p>
            <a:r>
              <a:rPr lang="ru-RU" dirty="0"/>
              <a:t>Может ли это быть проблемой?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Параметры по умолчанию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68" y="2369334"/>
            <a:ext cx="6030167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6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ru-RU" dirty="0"/>
              <a:t>Кажется, что наш стек не очень эффективен для хранения целых чисел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Для целых чисел проще было бы хранить массив</a:t>
            </a:r>
          </a:p>
          <a:p>
            <a:r>
              <a:rPr lang="ru-RU" dirty="0"/>
              <a:t>Как это сделать?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Слишком общие шаблоны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80480"/>
            <a:ext cx="5804033" cy="13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52846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Атлас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Атлас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тлас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TM16401371[[fn=Атлас]]</Template>
  <TotalTime>8676</TotalTime>
  <Words>744</Words>
  <Application>Microsoft Office PowerPoint</Application>
  <PresentationFormat>Широкоэкранный</PresentationFormat>
  <Paragraphs>417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Calibri Light</vt:lpstr>
      <vt:lpstr>Rockwell</vt:lpstr>
      <vt:lpstr>Wingdings</vt:lpstr>
      <vt:lpstr>Атлас</vt:lpstr>
      <vt:lpstr>Лекция 4. Шаблоны классов. Обобщенное программирование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Для тех кто хочет почитать что-то еще</vt:lpstr>
      <vt:lpstr>Полезные 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0. Введение.</dc:title>
  <dc:creator>Василий Бугаев</dc:creator>
  <cp:lastModifiedBy>Алексей Шиловский</cp:lastModifiedBy>
  <cp:revision>128</cp:revision>
  <dcterms:created xsi:type="dcterms:W3CDTF">2023-01-29T12:06:08Z</dcterms:created>
  <dcterms:modified xsi:type="dcterms:W3CDTF">2024-02-28T18:43:50Z</dcterms:modified>
</cp:coreProperties>
</file>