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375" r:id="rId3"/>
    <p:sldId id="440" r:id="rId4"/>
    <p:sldId id="466" r:id="rId5"/>
    <p:sldId id="441" r:id="rId6"/>
    <p:sldId id="467" r:id="rId7"/>
    <p:sldId id="468" r:id="rId8"/>
    <p:sldId id="469" r:id="rId9"/>
    <p:sldId id="470" r:id="rId10"/>
    <p:sldId id="472" r:id="rId11"/>
    <p:sldId id="473" r:id="rId12"/>
    <p:sldId id="474" r:id="rId13"/>
    <p:sldId id="471" r:id="rId14"/>
    <p:sldId id="475" r:id="rId15"/>
    <p:sldId id="476" r:id="rId16"/>
    <p:sldId id="477" r:id="rId17"/>
    <p:sldId id="478" r:id="rId18"/>
    <p:sldId id="479" r:id="rId19"/>
    <p:sldId id="480" r:id="rId20"/>
    <p:sldId id="481" r:id="rId21"/>
    <p:sldId id="482" r:id="rId22"/>
    <p:sldId id="483" r:id="rId23"/>
    <p:sldId id="484" r:id="rId24"/>
    <p:sldId id="486" r:id="rId25"/>
    <p:sldId id="487" r:id="rId26"/>
    <p:sldId id="488" r:id="rId27"/>
    <p:sldId id="489" r:id="rId28"/>
    <p:sldId id="490" r:id="rId29"/>
    <p:sldId id="491" r:id="rId30"/>
    <p:sldId id="492" r:id="rId31"/>
    <p:sldId id="493" r:id="rId32"/>
    <p:sldId id="495" r:id="rId33"/>
    <p:sldId id="496" r:id="rId34"/>
    <p:sldId id="497" r:id="rId35"/>
    <p:sldId id="498" r:id="rId36"/>
    <p:sldId id="499" r:id="rId37"/>
    <p:sldId id="500" r:id="rId38"/>
    <p:sldId id="501" r:id="rId39"/>
    <p:sldId id="502" r:id="rId40"/>
    <p:sldId id="275" r:id="rId41"/>
    <p:sldId id="31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110-06"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2" d="100"/>
          <a:sy n="82" d="100"/>
        </p:scale>
        <p:origin x="60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B80BED0-FAE8-41EC-8396-63CD87AA7042}" type="datetimeFigureOut">
              <a:rPr lang="ru-RU" smtClean="0"/>
              <a:pPr/>
              <a:t>07.03.2024</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72414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B80BED0-FAE8-41EC-8396-63CD87AA7042}" type="datetimeFigureOut">
              <a:rPr lang="ru-RU" smtClean="0"/>
              <a:pPr/>
              <a:t>07.03.2024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98085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5B80BED0-FAE8-41EC-8396-63CD87AA7042}" type="datetimeFigureOut">
              <a:rPr lang="ru-RU" smtClean="0"/>
              <a:pPr/>
              <a:t>07.03.2024</a:t>
            </a:fld>
            <a:endParaRPr lang="ru-RU"/>
          </a:p>
        </p:txBody>
      </p:sp>
      <p:sp>
        <p:nvSpPr>
          <p:cNvPr id="5" name="Footer Placeholder 4"/>
          <p:cNvSpPr>
            <a:spLocks noGrp="1"/>
          </p:cNvSpPr>
          <p:nvPr>
            <p:ph type="ftr" sz="quarter" idx="11"/>
          </p:nvPr>
        </p:nvSpPr>
        <p:spPr>
          <a:xfrm>
            <a:off x="804672" y="6227064"/>
            <a:ext cx="10588752" cy="320040"/>
          </a:xfrm>
        </p:spPr>
        <p:txBody>
          <a:body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26902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B80BED0-FAE8-41EC-8396-63CD87AA7042}" type="datetimeFigureOut">
              <a:rPr lang="ru-RU" smtClean="0"/>
              <a:pPr/>
              <a:t>07.03.2024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407106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5B80BED0-FAE8-41EC-8396-63CD87AA7042}" type="datetimeFigureOut">
              <a:rPr lang="ru-RU" smtClean="0"/>
              <a:pPr/>
              <a:t>07.03.2024</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42155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5B80BED0-FAE8-41EC-8396-63CD87AA7042}" type="datetimeFigureOut">
              <a:rPr lang="ru-RU" smtClean="0"/>
              <a:pPr/>
              <a:t>07.03.2024</a:t>
            </a:fld>
            <a:endParaRPr lang="ru-RU"/>
          </a:p>
        </p:txBody>
      </p:sp>
      <p:sp>
        <p:nvSpPr>
          <p:cNvPr id="6" name="Footer Placeholder 5"/>
          <p:cNvSpPr>
            <a:spLocks noGrp="1"/>
          </p:cNvSpPr>
          <p:nvPr>
            <p:ph type="ftr" sz="quarter" idx="11"/>
          </p:nvPr>
        </p:nvSpPr>
        <p:spPr>
          <a:xfrm>
            <a:off x="804672" y="6227064"/>
            <a:ext cx="10588752" cy="320040"/>
          </a:xfrm>
        </p:spPr>
        <p:txBody>
          <a:bodyPr/>
          <a:lstStyle/>
          <a:p>
            <a:endParaRPr lang="ru-RU"/>
          </a:p>
        </p:txBody>
      </p:sp>
      <p:sp>
        <p:nvSpPr>
          <p:cNvPr id="7" name="Slide Number Placeholder 6"/>
          <p:cNvSpPr>
            <a:spLocks noGrp="1"/>
          </p:cNvSpPr>
          <p:nvPr>
            <p:ph type="sldNum" sz="quarter" idx="12"/>
          </p:nvPr>
        </p:nvSpPr>
        <p:spPr>
          <a:xfrm>
            <a:off x="10469880"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79043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5B80BED0-FAE8-41EC-8396-63CD87AA7042}" type="datetimeFigureOut">
              <a:rPr lang="ru-RU" smtClean="0"/>
              <a:pPr/>
              <a:t>07.03.2024</a:t>
            </a:fld>
            <a:endParaRPr lang="ru-RU"/>
          </a:p>
        </p:txBody>
      </p:sp>
      <p:sp>
        <p:nvSpPr>
          <p:cNvPr id="8" name="Footer Placeholder 7"/>
          <p:cNvSpPr>
            <a:spLocks noGrp="1"/>
          </p:cNvSpPr>
          <p:nvPr>
            <p:ph type="ftr" sz="quarter" idx="11"/>
          </p:nvPr>
        </p:nvSpPr>
        <p:spPr>
          <a:xfrm>
            <a:off x="804672" y="6227064"/>
            <a:ext cx="10588752" cy="320040"/>
          </a:xfrm>
        </p:spPr>
        <p:txBody>
          <a:bodyPr/>
          <a:lstStyle/>
          <a:p>
            <a:endParaRPr lang="ru-RU"/>
          </a:p>
        </p:txBody>
      </p:sp>
      <p:sp>
        <p:nvSpPr>
          <p:cNvPr id="9" name="Slide Number Placeholder 8"/>
          <p:cNvSpPr>
            <a:spLocks noGrp="1"/>
          </p:cNvSpPr>
          <p:nvPr>
            <p:ph type="sldNum" sz="quarter" idx="12"/>
          </p:nvPr>
        </p:nvSpPr>
        <p:spPr>
          <a:xfrm>
            <a:off x="10469880"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700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B80BED0-FAE8-41EC-8396-63CD87AA7042}" type="datetimeFigureOut">
              <a:rPr lang="ru-RU" smtClean="0"/>
              <a:pPr/>
              <a:t>07.03.2024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37602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B80BED0-FAE8-41EC-8396-63CD87AA7042}" type="datetimeFigureOut">
              <a:rPr lang="ru-RU" smtClean="0"/>
              <a:pPr/>
              <a:t>07.03.2024</a:t>
            </a:fld>
            <a:endParaRPr lang="ru-RU"/>
          </a:p>
        </p:txBody>
      </p:sp>
      <p:sp>
        <p:nvSpPr>
          <p:cNvPr id="3" name="Footer Placeholder 2"/>
          <p:cNvSpPr>
            <a:spLocks noGrp="1"/>
          </p:cNvSpPr>
          <p:nvPr>
            <p:ph type="ftr" sz="quarter" idx="11"/>
          </p:nvPr>
        </p:nvSpPr>
        <p:spPr>
          <a:xfrm>
            <a:off x="804672" y="6227064"/>
            <a:ext cx="10588752" cy="320040"/>
          </a:xfrm>
        </p:spPr>
        <p:txBody>
          <a:bodyPr/>
          <a:lstStyle/>
          <a:p>
            <a:endParaRPr lang="ru-RU"/>
          </a:p>
        </p:txBody>
      </p:sp>
      <p:sp>
        <p:nvSpPr>
          <p:cNvPr id="4" name="Slide Number Placeholder 3"/>
          <p:cNvSpPr>
            <a:spLocks noGrp="1"/>
          </p:cNvSpPr>
          <p:nvPr>
            <p:ph type="sldNum" sz="quarter" idx="12"/>
          </p:nvPr>
        </p:nvSpPr>
        <p:spPr>
          <a:xfrm>
            <a:off x="10469880"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310698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B80BED0-FAE8-41EC-8396-63CD87AA7042}" type="datetimeFigureOut">
              <a:rPr lang="ru-RU" smtClean="0"/>
              <a:pPr/>
              <a:t>07.03.2024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177016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5B80BED0-FAE8-41EC-8396-63CD87AA7042}" type="datetimeFigureOut">
              <a:rPr lang="ru-RU" smtClean="0"/>
              <a:pPr/>
              <a:t>07.03.2024</a:t>
            </a:fld>
            <a:endParaRPr lang="ru-RU"/>
          </a:p>
        </p:txBody>
      </p:sp>
      <p:sp>
        <p:nvSpPr>
          <p:cNvPr id="6" name="Footer Placeholder 5"/>
          <p:cNvSpPr>
            <a:spLocks noGrp="1"/>
          </p:cNvSpPr>
          <p:nvPr>
            <p:ph type="ftr" sz="quarter" idx="11"/>
          </p:nvPr>
        </p:nvSpPr>
        <p:spPr>
          <a:xfrm>
            <a:off x="804672" y="6227064"/>
            <a:ext cx="5942203" cy="320040"/>
          </a:xfrm>
        </p:spPr>
        <p:txBody>
          <a:bodyPr/>
          <a:lstStyle/>
          <a:p>
            <a:endParaRPr lang="ru-RU"/>
          </a:p>
        </p:txBody>
      </p:sp>
      <p:sp>
        <p:nvSpPr>
          <p:cNvPr id="7" name="Slide Number Placeholder 6"/>
          <p:cNvSpPr>
            <a:spLocks noGrp="1"/>
          </p:cNvSpPr>
          <p:nvPr>
            <p:ph type="sldNum" sz="quarter" idx="12"/>
          </p:nvPr>
        </p:nvSpPr>
        <p:spPr>
          <a:xfrm>
            <a:off x="5828377" y="320040"/>
            <a:ext cx="914400" cy="320040"/>
          </a:xfrm>
        </p:spPr>
        <p:txBody>
          <a:bodyPr/>
          <a:lstStyle/>
          <a:p>
            <a:fld id="{B6F2AEF6-EDA8-41E7-B101-D236B087DA86}" type="slidenum">
              <a:rPr lang="ru-RU" smtClean="0"/>
              <a:pPr/>
              <a:t>‹#›</a:t>
            </a:fld>
            <a:endParaRPr lang="ru-RU"/>
          </a:p>
        </p:txBody>
      </p:sp>
    </p:spTree>
    <p:extLst>
      <p:ext uri="{BB962C8B-B14F-4D97-AF65-F5344CB8AC3E}">
        <p14:creationId xmlns:p14="http://schemas.microsoft.com/office/powerpoint/2010/main" val="40792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80BED0-FAE8-41EC-8396-63CD87AA7042}" type="datetimeFigureOut">
              <a:rPr lang="ru-RU" smtClean="0"/>
              <a:pPr/>
              <a:t>07.03.2024</a:t>
            </a:fld>
            <a:endParaRPr lang="ru-RU"/>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2AEF6-EDA8-41E7-B101-D236B087DA86}" type="slidenum">
              <a:rPr lang="ru-RU" smtClean="0"/>
              <a:pPr/>
              <a:t>‹#›</a:t>
            </a:fld>
            <a:endParaRPr lang="ru-RU"/>
          </a:p>
        </p:txBody>
      </p:sp>
    </p:spTree>
    <p:extLst>
      <p:ext uri="{BB962C8B-B14F-4D97-AF65-F5344CB8AC3E}">
        <p14:creationId xmlns:p14="http://schemas.microsoft.com/office/powerpoint/2010/main" val="391246355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tili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99FCC0-6480-4BEA-9D28-E9655C597BDC}"/>
              </a:ext>
            </a:extLst>
          </p:cNvPr>
          <p:cNvSpPr>
            <a:spLocks noGrp="1"/>
          </p:cNvSpPr>
          <p:nvPr>
            <p:ph type="ctrTitle"/>
          </p:nvPr>
        </p:nvSpPr>
        <p:spPr/>
        <p:txBody>
          <a:bodyPr>
            <a:normAutofit/>
          </a:bodyPr>
          <a:lstStyle/>
          <a:p>
            <a:r>
              <a:rPr lang="ru-RU" dirty="0"/>
              <a:t>Лекция </a:t>
            </a:r>
            <a:r>
              <a:rPr lang="en-US" dirty="0"/>
              <a:t>6</a:t>
            </a:r>
            <a:r>
              <a:rPr lang="ru-RU" dirty="0"/>
              <a:t>. </a:t>
            </a:r>
            <a:r>
              <a:rPr lang="en-US" dirty="0"/>
              <a:t>SFINAE</a:t>
            </a:r>
            <a:r>
              <a:rPr lang="ru-RU" dirty="0"/>
              <a:t>.</a:t>
            </a:r>
            <a:br>
              <a:rPr lang="ru-RU" dirty="0"/>
            </a:br>
            <a:endParaRPr lang="ru-RU" dirty="0"/>
          </a:p>
        </p:txBody>
      </p:sp>
      <p:sp>
        <p:nvSpPr>
          <p:cNvPr id="6" name="Подзаголовок 5">
            <a:extLst>
              <a:ext uri="{FF2B5EF4-FFF2-40B4-BE49-F238E27FC236}">
                <a16:creationId xmlns:a16="http://schemas.microsoft.com/office/drawing/2014/main" id="{DD2AA038-DAD7-45C2-0F1F-86F7C520A6DB}"/>
              </a:ext>
            </a:extLst>
          </p:cNvPr>
          <p:cNvSpPr>
            <a:spLocks noGrp="1"/>
          </p:cNvSpPr>
          <p:nvPr>
            <p:ph type="subTitle" idx="1"/>
          </p:nvPr>
        </p:nvSpPr>
        <p:spPr/>
        <p:txBody>
          <a:bodyPr/>
          <a:lstStyle/>
          <a:p>
            <a:endParaRPr lang="en-US"/>
          </a:p>
        </p:txBody>
      </p:sp>
      <p:sp>
        <p:nvSpPr>
          <p:cNvPr id="3" name="TextBox 2">
            <a:extLst>
              <a:ext uri="{FF2B5EF4-FFF2-40B4-BE49-F238E27FC236}">
                <a16:creationId xmlns:a16="http://schemas.microsoft.com/office/drawing/2014/main" id="{8D03FBDE-76B5-559C-A944-6544469E2165}"/>
              </a:ext>
            </a:extLst>
          </p:cNvPr>
          <p:cNvSpPr txBox="1"/>
          <p:nvPr/>
        </p:nvSpPr>
        <p:spPr>
          <a:xfrm>
            <a:off x="7106195" y="5819249"/>
            <a:ext cx="4959934" cy="923330"/>
          </a:xfrm>
          <a:prstGeom prst="rect">
            <a:avLst/>
          </a:prstGeom>
          <a:noFill/>
        </p:spPr>
        <p:txBody>
          <a:bodyPr wrap="square" rtlCol="0">
            <a:spAutoFit/>
          </a:bodyPr>
          <a:lstStyle/>
          <a:p>
            <a:r>
              <a:rPr lang="ru-RU" dirty="0"/>
              <a:t>Шиловский Алексей Иванович, МФТИ, 2024 г.</a:t>
            </a:r>
            <a:br>
              <a:rPr lang="ru-RU" dirty="0"/>
            </a:br>
            <a:r>
              <a:rPr lang="en-US" dirty="0"/>
              <a:t>Telegram: @shilich_a</a:t>
            </a:r>
          </a:p>
          <a:p>
            <a:r>
              <a:rPr lang="en-US" dirty="0"/>
              <a:t>E-mail: shilovskii.ai@mipt.ru </a:t>
            </a:r>
            <a:endParaRPr lang="ru-RU" dirty="0"/>
          </a:p>
        </p:txBody>
      </p:sp>
    </p:spTree>
    <p:extLst>
      <p:ext uri="{BB962C8B-B14F-4D97-AF65-F5344CB8AC3E}">
        <p14:creationId xmlns:p14="http://schemas.microsoft.com/office/powerpoint/2010/main" val="251872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Несистемное </a:t>
            </a:r>
            <a:r>
              <a:rPr lang="en-US" sz="4000" dirty="0">
                <a:solidFill>
                  <a:srgbClr val="00B0F0"/>
                </a:solidFill>
              </a:rPr>
              <a:t>SFINAE. </a:t>
            </a:r>
            <a:r>
              <a:rPr lang="ru-RU" sz="4000" dirty="0">
                <a:solidFill>
                  <a:srgbClr val="00B0F0"/>
                </a:solidFill>
              </a:rPr>
              <a:t>Является ли тип классом?</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pic>
        <p:nvPicPr>
          <p:cNvPr id="8" name="Рисунок 7">
            <a:extLst>
              <a:ext uri="{FF2B5EF4-FFF2-40B4-BE49-F238E27FC236}">
                <a16:creationId xmlns:a16="http://schemas.microsoft.com/office/drawing/2014/main" id="{E19FD1EA-6458-4314-8B93-0A64F5D60E8A}"/>
              </a:ext>
            </a:extLst>
          </p:cNvPr>
          <p:cNvPicPr>
            <a:picLocks noChangeAspect="1"/>
          </p:cNvPicPr>
          <p:nvPr/>
        </p:nvPicPr>
        <p:blipFill>
          <a:blip r:embed="rId2"/>
          <a:stretch>
            <a:fillRect/>
          </a:stretch>
        </p:blipFill>
        <p:spPr>
          <a:xfrm>
            <a:off x="5255184" y="1278312"/>
            <a:ext cx="5991685" cy="3792962"/>
          </a:xfrm>
          <a:prstGeom prst="rect">
            <a:avLst/>
          </a:prstGeom>
        </p:spPr>
      </p:pic>
      <p:sp>
        <p:nvSpPr>
          <p:cNvPr id="3" name="TextBox 2">
            <a:extLst>
              <a:ext uri="{FF2B5EF4-FFF2-40B4-BE49-F238E27FC236}">
                <a16:creationId xmlns:a16="http://schemas.microsoft.com/office/drawing/2014/main" id="{685692B1-BE33-450F-A72B-71C89B9B3003}"/>
              </a:ext>
            </a:extLst>
          </p:cNvPr>
          <p:cNvSpPr txBox="1"/>
          <p:nvPr/>
        </p:nvSpPr>
        <p:spPr>
          <a:xfrm>
            <a:off x="482664" y="1321724"/>
            <a:ext cx="4510072" cy="3949799"/>
          </a:xfrm>
          <a:prstGeom prst="rect">
            <a:avLst/>
          </a:prstGeom>
          <a:noFill/>
        </p:spPr>
        <p:txBody>
          <a:bodyPr wrap="square" rtlCol="0">
            <a:spAutoFit/>
          </a:bodyPr>
          <a:lstStyle/>
          <a:p>
            <a:pPr marL="228600" indent="-228600" defTabSz="914400">
              <a:lnSpc>
                <a:spcPct val="120000"/>
              </a:lnSpc>
              <a:spcBef>
                <a:spcPts val="1000"/>
              </a:spcBef>
              <a:buClr>
                <a:schemeClr val="accent1"/>
              </a:buClr>
              <a:buSzPct val="110000"/>
              <a:buFont typeface="Wingdings" panose="05000000000000000000" pitchFamily="2" charset="2"/>
              <a:buChar char="§"/>
            </a:pPr>
            <a:r>
              <a:rPr lang="ru-RU" altLang="ru-RU" dirty="0"/>
              <a:t>Мы задаем вопрос: «Является ли А классом? Является ли int классом?» </a:t>
            </a:r>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altLang="ru-RU" dirty="0"/>
              <a:t>В первом перегруженном варианте используется синтаксис указателя на член, поэтому подстановка завершается неудачно для любого экземпляра типа Т, не являющегося классом. </a:t>
            </a:r>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altLang="ru-RU" dirty="0"/>
              <a:t>Но неудача подстановки - не ошибка (благодаря SFINAE!) </a:t>
            </a:r>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470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Несистемное </a:t>
            </a:r>
            <a:r>
              <a:rPr lang="en-US" sz="4000" dirty="0">
                <a:solidFill>
                  <a:srgbClr val="00B0F0"/>
                </a:solidFill>
              </a:rPr>
              <a:t>SFINAE. </a:t>
            </a:r>
            <a:r>
              <a:rPr lang="ru-RU" sz="4000" dirty="0">
                <a:solidFill>
                  <a:srgbClr val="00B0F0"/>
                </a:solidFill>
              </a:rPr>
              <a:t>Является ли тип классом?</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685692B1-BE33-450F-A72B-71C89B9B3003}"/>
              </a:ext>
            </a:extLst>
          </p:cNvPr>
          <p:cNvSpPr txBox="1"/>
          <p:nvPr/>
        </p:nvSpPr>
        <p:spPr>
          <a:xfrm>
            <a:off x="482664" y="1321724"/>
            <a:ext cx="4510072" cy="4946995"/>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Если нам часто приходится проверять, является ли тип классом, то вряд ли мы захотим добавлять конструкцию SFINAE для каждой вызываемой функции.</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Предпочтительнее был бы специальный фрагмент кода, который проверяет, является ли тип классом, и устанавливает константу времени компиляции в </a:t>
            </a:r>
            <a:r>
              <a:rPr lang="ru-RU" altLang="ru-RU" dirty="0" err="1"/>
              <a:t>true</a:t>
            </a:r>
            <a:r>
              <a:rPr lang="ru-RU" altLang="ru-RU" dirty="0"/>
              <a:t> или </a:t>
            </a:r>
            <a:r>
              <a:rPr lang="ru-RU" altLang="ru-RU" dirty="0" err="1"/>
              <a:t>false</a:t>
            </a:r>
            <a:r>
              <a:rPr lang="ru-RU" altLang="ru-RU" dirty="0"/>
              <a:t>. </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Тогда ее значение можно было бы использовать совместно с различными приемами условной компиляции.</a:t>
            </a:r>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7" name="Рисунок 6">
            <a:extLst>
              <a:ext uri="{FF2B5EF4-FFF2-40B4-BE49-F238E27FC236}">
                <a16:creationId xmlns:a16="http://schemas.microsoft.com/office/drawing/2014/main" id="{3BF24126-D2EC-48D9-9F36-44945A9815EF}"/>
              </a:ext>
            </a:extLst>
          </p:cNvPr>
          <p:cNvPicPr>
            <a:picLocks noChangeAspect="1"/>
          </p:cNvPicPr>
          <p:nvPr/>
        </p:nvPicPr>
        <p:blipFill>
          <a:blip r:embed="rId2"/>
          <a:stretch>
            <a:fillRect/>
          </a:stretch>
        </p:blipFill>
        <p:spPr>
          <a:xfrm>
            <a:off x="5373874" y="2361564"/>
            <a:ext cx="6464810" cy="1447499"/>
          </a:xfrm>
          <a:prstGeom prst="rect">
            <a:avLst/>
          </a:prstGeom>
        </p:spPr>
      </p:pic>
    </p:spTree>
    <p:extLst>
      <p:ext uri="{BB962C8B-B14F-4D97-AF65-F5344CB8AC3E}">
        <p14:creationId xmlns:p14="http://schemas.microsoft.com/office/powerpoint/2010/main" val="254854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Несистемное </a:t>
            </a:r>
            <a:r>
              <a:rPr lang="en-US" sz="4000" dirty="0">
                <a:solidFill>
                  <a:srgbClr val="00B0F0"/>
                </a:solidFill>
              </a:rPr>
              <a:t>SFINAE. </a:t>
            </a:r>
            <a:r>
              <a:rPr lang="ru-RU" sz="4000" dirty="0">
                <a:solidFill>
                  <a:srgbClr val="00B0F0"/>
                </a:solidFill>
              </a:rPr>
              <a:t>Является ли тип классом?</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685692B1-BE33-450F-A72B-71C89B9B3003}"/>
              </a:ext>
            </a:extLst>
          </p:cNvPr>
          <p:cNvSpPr txBox="1"/>
          <p:nvPr/>
        </p:nvSpPr>
        <p:spPr>
          <a:xfrm>
            <a:off x="92365" y="1235460"/>
            <a:ext cx="6205683" cy="5740033"/>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Теперь нужно постараться и сделать так, чтобы значение константы в нашем вспомогательном классе </a:t>
            </a:r>
            <a:r>
              <a:rPr lang="ru-RU" altLang="ru-RU" dirty="0" err="1"/>
              <a:t>is_class</a:t>
            </a:r>
            <a:r>
              <a:rPr lang="ru-RU" altLang="ru-RU" dirty="0"/>
              <a:t> зависело от перегруженного варианта, который был бы выбран при вызове функции </a:t>
            </a:r>
            <a:r>
              <a:rPr lang="ru-RU" altLang="ru-RU" dirty="0" err="1"/>
              <a:t>test</a:t>
            </a:r>
            <a:r>
              <a:rPr lang="ru-RU" altLang="ru-RU" dirty="0"/>
              <a:t>&lt;T&gt;(), но без фактического вызова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Последний кусочек, связывающий все это воедино, - контекст времени компиляции, в котором мы определяем, какие функции были бы вызваны. </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Один такой контекст дает оператор </a:t>
            </a:r>
            <a:r>
              <a:rPr lang="ru-RU" altLang="ru-RU" dirty="0" err="1"/>
              <a:t>sizeof</a:t>
            </a:r>
            <a:r>
              <a:rPr lang="ru-RU" altLang="ru-RU" dirty="0"/>
              <a:t>.</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Компилятор обязан вычислять выражение </a:t>
            </a:r>
            <a:r>
              <a:rPr lang="ru-RU" altLang="ru-RU" dirty="0" err="1"/>
              <a:t>sizeof</a:t>
            </a:r>
            <a:r>
              <a:rPr lang="ru-RU" altLang="ru-RU" dirty="0"/>
              <a:t>(T) на этапе компиляции для любого типа Т.</a:t>
            </a:r>
            <a:br>
              <a:rPr lang="ru-RU" altLang="ru-RU" dirty="0"/>
            </a:br>
            <a:r>
              <a:rPr lang="ru-RU" altLang="ru-RU" dirty="0"/>
              <a:t>Различить две функции мы можем по типу возвращаемого значения, поэтому определим их так, чтобы эти типы были разного размера, и посмотрим, что получится </a:t>
            </a:r>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2" name="Рисунок 11">
            <a:extLst>
              <a:ext uri="{FF2B5EF4-FFF2-40B4-BE49-F238E27FC236}">
                <a16:creationId xmlns:a16="http://schemas.microsoft.com/office/drawing/2014/main" id="{34559E16-D146-48FD-85BB-8587965346FE}"/>
              </a:ext>
            </a:extLst>
          </p:cNvPr>
          <p:cNvPicPr>
            <a:picLocks noChangeAspect="1"/>
          </p:cNvPicPr>
          <p:nvPr/>
        </p:nvPicPr>
        <p:blipFill>
          <a:blip r:embed="rId2"/>
          <a:stretch>
            <a:fillRect/>
          </a:stretch>
        </p:blipFill>
        <p:spPr>
          <a:xfrm>
            <a:off x="6415021" y="1499202"/>
            <a:ext cx="5684614" cy="4282482"/>
          </a:xfrm>
          <a:prstGeom prst="rect">
            <a:avLst/>
          </a:prstGeom>
        </p:spPr>
      </p:pic>
    </p:spTree>
    <p:extLst>
      <p:ext uri="{BB962C8B-B14F-4D97-AF65-F5344CB8AC3E}">
        <p14:creationId xmlns:p14="http://schemas.microsoft.com/office/powerpoint/2010/main" val="428063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9127375" cy="707886"/>
          </a:xfrm>
          <a:prstGeom prst="rect">
            <a:avLst/>
          </a:prstGeom>
          <a:noFill/>
        </p:spPr>
        <p:txBody>
          <a:bodyPr wrap="square" rtlCol="0">
            <a:spAutoFit/>
          </a:bodyPr>
          <a:lstStyle/>
          <a:p>
            <a:r>
              <a:rPr lang="ru-RU" sz="4000" dirty="0">
                <a:solidFill>
                  <a:srgbClr val="00B0F0"/>
                </a:solidFill>
              </a:rPr>
              <a:t>Партизанское </a:t>
            </a:r>
            <a:r>
              <a:rPr lang="en-US" sz="4000" dirty="0">
                <a:solidFill>
                  <a:srgbClr val="00B0F0"/>
                </a:solidFill>
              </a:rPr>
              <a:t>SFINAE.</a:t>
            </a:r>
            <a:endParaRPr lang="ru-RU" sz="4000" dirty="0">
              <a:solidFill>
                <a:srgbClr val="00B0F0"/>
              </a:solidFill>
            </a:endParaRP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21B0A509-A198-4670-82DE-FB3C2C9E8F5F}"/>
              </a:ext>
            </a:extLst>
          </p:cNvPr>
          <p:cNvSpPr txBox="1"/>
          <p:nvPr/>
        </p:nvSpPr>
        <p:spPr>
          <a:xfrm>
            <a:off x="359248" y="2013924"/>
            <a:ext cx="6153748" cy="1520737"/>
          </a:xfrm>
          <a:prstGeom prst="rect">
            <a:avLst/>
          </a:prstGeom>
          <a:noFill/>
        </p:spPr>
        <p:txBody>
          <a:bodyPr wrap="square" rtlCol="0">
            <a:spAutoFit/>
          </a:bodyPr>
          <a:lstStyle/>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Приходится годами блуждать с оружием в страшных зимних лесах без еды и признаков жилья. </a:t>
            </a:r>
            <a:endParaRPr lang="en-US"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Поэтому люди давно искали более систематические подходы. </a:t>
            </a:r>
          </a:p>
        </p:txBody>
      </p:sp>
      <p:pic>
        <p:nvPicPr>
          <p:cNvPr id="5" name="Рисунок 4">
            <a:extLst>
              <a:ext uri="{FF2B5EF4-FFF2-40B4-BE49-F238E27FC236}">
                <a16:creationId xmlns:a16="http://schemas.microsoft.com/office/drawing/2014/main" id="{789698D3-CC1F-4C44-A8EE-2C54E2D4CBF3}"/>
              </a:ext>
            </a:extLst>
          </p:cNvPr>
          <p:cNvPicPr>
            <a:picLocks noChangeAspect="1"/>
          </p:cNvPicPr>
          <p:nvPr/>
        </p:nvPicPr>
        <p:blipFill>
          <a:blip r:embed="rId2"/>
          <a:stretch>
            <a:fillRect/>
          </a:stretch>
        </p:blipFill>
        <p:spPr>
          <a:xfrm>
            <a:off x="6758459" y="1321724"/>
            <a:ext cx="4904297" cy="3633728"/>
          </a:xfrm>
          <a:prstGeom prst="rect">
            <a:avLst/>
          </a:prstGeom>
        </p:spPr>
      </p:pic>
    </p:spTree>
    <p:extLst>
      <p:ext uri="{BB962C8B-B14F-4D97-AF65-F5344CB8AC3E}">
        <p14:creationId xmlns:p14="http://schemas.microsoft.com/office/powerpoint/2010/main" val="48002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Изменение в зависимости от стандарта</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Таблица 7">
            <a:extLst>
              <a:ext uri="{FF2B5EF4-FFF2-40B4-BE49-F238E27FC236}">
                <a16:creationId xmlns:a16="http://schemas.microsoft.com/office/drawing/2014/main" id="{F7E06E99-24A8-4B8C-B747-427905C453C9}"/>
              </a:ext>
            </a:extLst>
          </p:cNvPr>
          <p:cNvGraphicFramePr>
            <a:graphicFrameLocks noGrp="1"/>
          </p:cNvGraphicFramePr>
          <p:nvPr>
            <p:extLst>
              <p:ext uri="{D42A27DB-BD31-4B8C-83A1-F6EECF244321}">
                <p14:modId xmlns:p14="http://schemas.microsoft.com/office/powerpoint/2010/main" val="3109146106"/>
              </p:ext>
            </p:extLst>
          </p:nvPr>
        </p:nvGraphicFramePr>
        <p:xfrm>
          <a:off x="232669" y="1168451"/>
          <a:ext cx="11620872" cy="5322293"/>
        </p:xfrm>
        <a:graphic>
          <a:graphicData uri="http://schemas.openxmlformats.org/drawingml/2006/table">
            <a:tbl>
              <a:tblPr firstRow="1" bandRow="1">
                <a:tableStyleId>{5C22544A-7EE6-4342-B048-85BDC9FD1C3A}</a:tableStyleId>
              </a:tblPr>
              <a:tblGrid>
                <a:gridCol w="5810436">
                  <a:extLst>
                    <a:ext uri="{9D8B030D-6E8A-4147-A177-3AD203B41FA5}">
                      <a16:colId xmlns:a16="http://schemas.microsoft.com/office/drawing/2014/main" val="2075544687"/>
                    </a:ext>
                  </a:extLst>
                </a:gridCol>
                <a:gridCol w="5810436">
                  <a:extLst>
                    <a:ext uri="{9D8B030D-6E8A-4147-A177-3AD203B41FA5}">
                      <a16:colId xmlns:a16="http://schemas.microsoft.com/office/drawing/2014/main" val="2828234992"/>
                    </a:ext>
                  </a:extLst>
                </a:gridCol>
              </a:tblGrid>
              <a:tr h="357419">
                <a:tc>
                  <a:txBody>
                    <a:bodyPr/>
                    <a:lstStyle/>
                    <a:p>
                      <a:r>
                        <a:rPr lang="ru-RU" dirty="0"/>
                        <a:t>До С++11</a:t>
                      </a:r>
                    </a:p>
                  </a:txBody>
                  <a:tcPr/>
                </a:tc>
                <a:tc>
                  <a:txBody>
                    <a:bodyPr/>
                    <a:lstStyle/>
                    <a:p>
                      <a:r>
                        <a:rPr lang="ru-RU" dirty="0"/>
                        <a:t>С++11</a:t>
                      </a:r>
                    </a:p>
                  </a:txBody>
                  <a:tcPr/>
                </a:tc>
                <a:extLst>
                  <a:ext uri="{0D108BD9-81ED-4DB2-BD59-A6C34878D82A}">
                    <a16:rowId xmlns:a16="http://schemas.microsoft.com/office/drawing/2014/main" val="3765565719"/>
                  </a:ext>
                </a:extLst>
              </a:tr>
              <a:tr h="4956533">
                <a:tc>
                  <a:txBody>
                    <a:bodyPr/>
                    <a:lstStyle/>
                    <a:p>
                      <a:pPr marL="228600" indent="-228600" algn="l" defTabSz="914400" rtl="0" eaLnBrk="1" fontAlgn="base" latinLnBrk="0" hangingPunct="1">
                        <a:lnSpc>
                          <a:spcPct val="120000"/>
                        </a:lnSpc>
                        <a:spcBef>
                          <a:spcPts val="1000"/>
                        </a:spcBef>
                        <a:spcAft>
                          <a:spcPct val="0"/>
                        </a:spcAft>
                        <a:buClr>
                          <a:schemeClr val="accent1"/>
                        </a:buClr>
                        <a:buSzPct val="110000"/>
                        <a:buFont typeface="Wingdings" panose="05000000000000000000" pitchFamily="2" charset="2"/>
                        <a:buChar char="§"/>
                      </a:pPr>
                      <a:r>
                        <a:rPr lang="ru-RU" sz="1800" kern="1200" dirty="0">
                          <a:solidFill>
                            <a:schemeClr val="tx1"/>
                          </a:solidFill>
                          <a:latin typeface="+mn-lt"/>
                          <a:ea typeface="+mn-ea"/>
                          <a:cs typeface="+mn-cs"/>
                        </a:rPr>
                        <a:t>Нет </a:t>
                      </a:r>
                      <a:r>
                        <a:rPr lang="en-US" sz="1800" kern="1200" dirty="0" err="1">
                          <a:solidFill>
                            <a:schemeClr val="tx1"/>
                          </a:solidFill>
                          <a:latin typeface="+mn-lt"/>
                          <a:ea typeface="+mn-ea"/>
                          <a:cs typeface="+mn-cs"/>
                        </a:rPr>
                        <a:t>constxepr</a:t>
                      </a:r>
                      <a:r>
                        <a:rPr lang="en-US" sz="1800" kern="1200" dirty="0">
                          <a:solidFill>
                            <a:schemeClr val="tx1"/>
                          </a:solidFill>
                          <a:latin typeface="+mn-lt"/>
                          <a:ea typeface="+mn-ea"/>
                          <a:cs typeface="+mn-cs"/>
                        </a:rPr>
                        <a:t> – </a:t>
                      </a:r>
                      <a:r>
                        <a:rPr lang="ru-RU" sz="1800" kern="1200" dirty="0">
                          <a:solidFill>
                            <a:schemeClr val="tx1"/>
                          </a:solidFill>
                          <a:latin typeface="+mn-lt"/>
                          <a:ea typeface="+mn-ea"/>
                          <a:cs typeface="+mn-cs"/>
                        </a:rPr>
                        <a:t>вместо него использовались </a:t>
                      </a:r>
                      <a:r>
                        <a:rPr lang="en-US" sz="1800" kern="1200" dirty="0" err="1">
                          <a:solidFill>
                            <a:schemeClr val="tx1"/>
                          </a:solidFill>
                          <a:latin typeface="+mn-lt"/>
                          <a:ea typeface="+mn-ea"/>
                          <a:cs typeface="+mn-cs"/>
                        </a:rPr>
                        <a:t>enum</a:t>
                      </a:r>
                      <a:endParaRPr lang="ru-RU" sz="1800" kern="1200" dirty="0">
                        <a:solidFill>
                          <a:schemeClr val="tx1"/>
                        </a:solidFill>
                        <a:latin typeface="+mn-lt"/>
                        <a:ea typeface="+mn-ea"/>
                        <a:cs typeface="+mn-cs"/>
                      </a:endParaRPr>
                    </a:p>
                    <a:p>
                      <a:endParaRPr lang="ru-RU" dirty="0"/>
                    </a:p>
                  </a:txBody>
                  <a:tcPr/>
                </a:tc>
                <a:tc>
                  <a:txBody>
                    <a:bodyPr/>
                    <a:lstStyle/>
                    <a:p>
                      <a:pPr marL="228600" marR="0" lvl="0" indent="-228600" algn="l" defTabSz="914400" rtl="0" eaLnBrk="1" fontAlgn="base" latinLnBrk="0" hangingPunct="1">
                        <a:lnSpc>
                          <a:spcPct val="120000"/>
                        </a:lnSpc>
                        <a:spcBef>
                          <a:spcPts val="1000"/>
                        </a:spcBef>
                        <a:spcAft>
                          <a:spcPct val="0"/>
                        </a:spcAft>
                        <a:buClr>
                          <a:schemeClr val="accent1"/>
                        </a:buClr>
                        <a:buSzPct val="110000"/>
                        <a:buFont typeface="Wingdings" panose="05000000000000000000" pitchFamily="2" charset="2"/>
                        <a:buChar char="§"/>
                        <a:tabLst/>
                        <a:defRPr/>
                      </a:pPr>
                      <a:r>
                        <a:rPr lang="ru-RU" sz="1800" kern="1200" dirty="0">
                          <a:solidFill>
                            <a:schemeClr val="tx1"/>
                          </a:solidFill>
                          <a:latin typeface="+mn-lt"/>
                          <a:ea typeface="+mn-ea"/>
                          <a:cs typeface="+mn-cs"/>
                        </a:rPr>
                        <a:t>Определен стандартный тип для такого рода объектов – </a:t>
                      </a:r>
                      <a:r>
                        <a:rPr lang="en-US" sz="1800" kern="1200" dirty="0" err="1">
                          <a:solidFill>
                            <a:schemeClr val="tx1"/>
                          </a:solidFill>
                          <a:latin typeface="+mn-lt"/>
                          <a:ea typeface="+mn-ea"/>
                          <a:cs typeface="+mn-cs"/>
                        </a:rPr>
                        <a:t>integral_constant</a:t>
                      </a:r>
                      <a:r>
                        <a:rPr lang="en-US" sz="1800" kern="1200" dirty="0">
                          <a:solidFill>
                            <a:schemeClr val="tx1"/>
                          </a:solidFill>
                          <a:latin typeface="+mn-lt"/>
                          <a:ea typeface="+mn-ea"/>
                          <a:cs typeface="+mn-cs"/>
                        </a:rPr>
                        <a:t>. </a:t>
                      </a:r>
                    </a:p>
                    <a:p>
                      <a:pPr marL="228600" marR="0" lvl="0" indent="-228600" algn="l" defTabSz="914400" rtl="0" eaLnBrk="1" fontAlgn="base" latinLnBrk="0" hangingPunct="1">
                        <a:lnSpc>
                          <a:spcPct val="120000"/>
                        </a:lnSpc>
                        <a:spcBef>
                          <a:spcPts val="1000"/>
                        </a:spcBef>
                        <a:spcAft>
                          <a:spcPct val="0"/>
                        </a:spcAft>
                        <a:buClr>
                          <a:schemeClr val="accent1"/>
                        </a:buClr>
                        <a:buSzPct val="110000"/>
                        <a:buFont typeface="Wingdings" panose="05000000000000000000" pitchFamily="2" charset="2"/>
                        <a:buChar char="§"/>
                        <a:tabLst/>
                        <a:defRPr/>
                      </a:pPr>
                      <a:r>
                        <a:rPr lang="ru-RU" dirty="0"/>
                        <a:t>Этот тип может принимать значения </a:t>
                      </a:r>
                      <a:r>
                        <a:rPr lang="ru-RU" dirty="0" err="1"/>
                        <a:t>true</a:t>
                      </a:r>
                      <a:r>
                        <a:rPr lang="ru-RU" dirty="0"/>
                        <a:t> и </a:t>
                      </a:r>
                      <a:r>
                        <a:rPr lang="ru-RU" dirty="0" err="1"/>
                        <a:t>false</a:t>
                      </a:r>
                      <a:r>
                        <a:rPr lang="ru-RU" dirty="0"/>
                        <a:t>, но, помимо этого, добавляет несколько деталей, которых ожидают другие классы STL, поэтому не надо изобретать велосипед.</a:t>
                      </a:r>
                      <a:endParaRPr lang="ru-RU" sz="1800" kern="1200" dirty="0">
                        <a:solidFill>
                          <a:schemeClr val="tx1"/>
                        </a:solidFill>
                        <a:latin typeface="+mn-lt"/>
                        <a:ea typeface="+mn-ea"/>
                        <a:cs typeface="+mn-cs"/>
                      </a:endParaRPr>
                    </a:p>
                    <a:p>
                      <a:endParaRPr lang="ru-RU" dirty="0"/>
                    </a:p>
                  </a:txBody>
                  <a:tcPr/>
                </a:tc>
                <a:extLst>
                  <a:ext uri="{0D108BD9-81ED-4DB2-BD59-A6C34878D82A}">
                    <a16:rowId xmlns:a16="http://schemas.microsoft.com/office/drawing/2014/main" val="395669989"/>
                  </a:ext>
                </a:extLst>
              </a:tr>
            </a:tbl>
          </a:graphicData>
        </a:graphic>
      </p:graphicFrame>
      <p:pic>
        <p:nvPicPr>
          <p:cNvPr id="11" name="Рисунок 10">
            <a:extLst>
              <a:ext uri="{FF2B5EF4-FFF2-40B4-BE49-F238E27FC236}">
                <a16:creationId xmlns:a16="http://schemas.microsoft.com/office/drawing/2014/main" id="{6217E1E9-43D8-49CB-B215-7BAD14855179}"/>
              </a:ext>
            </a:extLst>
          </p:cNvPr>
          <p:cNvPicPr>
            <a:picLocks noChangeAspect="1"/>
          </p:cNvPicPr>
          <p:nvPr/>
        </p:nvPicPr>
        <p:blipFill>
          <a:blip r:embed="rId2"/>
          <a:stretch>
            <a:fillRect/>
          </a:stretch>
        </p:blipFill>
        <p:spPr>
          <a:xfrm>
            <a:off x="338459" y="2257339"/>
            <a:ext cx="5612240" cy="2538441"/>
          </a:xfrm>
          <a:prstGeom prst="rect">
            <a:avLst/>
          </a:prstGeom>
        </p:spPr>
      </p:pic>
    </p:spTree>
    <p:extLst>
      <p:ext uri="{BB962C8B-B14F-4D97-AF65-F5344CB8AC3E}">
        <p14:creationId xmlns:p14="http://schemas.microsoft.com/office/powerpoint/2010/main" val="308907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Несистемное </a:t>
            </a:r>
            <a:r>
              <a:rPr lang="en-US" sz="4000" dirty="0">
                <a:solidFill>
                  <a:srgbClr val="00B0F0"/>
                </a:solidFill>
              </a:rPr>
              <a:t>SFINAE. </a:t>
            </a:r>
            <a:r>
              <a:rPr lang="ru-RU" sz="4000" dirty="0">
                <a:solidFill>
                  <a:srgbClr val="00B0F0"/>
                </a:solidFill>
              </a:rPr>
              <a:t>Является ли тип классом?</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93867555-BDEF-418F-8E29-B6742BFC0D13}"/>
              </a:ext>
            </a:extLst>
          </p:cNvPr>
          <p:cNvPicPr>
            <a:picLocks noChangeAspect="1"/>
          </p:cNvPicPr>
          <p:nvPr/>
        </p:nvPicPr>
        <p:blipFill>
          <a:blip r:embed="rId2"/>
          <a:stretch>
            <a:fillRect/>
          </a:stretch>
        </p:blipFill>
        <p:spPr>
          <a:xfrm>
            <a:off x="586088" y="989257"/>
            <a:ext cx="8015369" cy="3864444"/>
          </a:xfrm>
          <a:prstGeom prst="rect">
            <a:avLst/>
          </a:prstGeom>
        </p:spPr>
      </p:pic>
      <p:pic>
        <p:nvPicPr>
          <p:cNvPr id="14" name="Рисунок 13">
            <a:extLst>
              <a:ext uri="{FF2B5EF4-FFF2-40B4-BE49-F238E27FC236}">
                <a16:creationId xmlns:a16="http://schemas.microsoft.com/office/drawing/2014/main" id="{81E9A4BB-E3F6-4BB1-8DA9-805936FEC976}"/>
              </a:ext>
            </a:extLst>
          </p:cNvPr>
          <p:cNvPicPr>
            <a:picLocks noChangeAspect="1"/>
          </p:cNvPicPr>
          <p:nvPr/>
        </p:nvPicPr>
        <p:blipFill>
          <a:blip r:embed="rId3"/>
          <a:stretch>
            <a:fillRect/>
          </a:stretch>
        </p:blipFill>
        <p:spPr>
          <a:xfrm>
            <a:off x="529244" y="5142407"/>
            <a:ext cx="7715306" cy="1209684"/>
          </a:xfrm>
          <a:prstGeom prst="rect">
            <a:avLst/>
          </a:prstGeom>
        </p:spPr>
      </p:pic>
      <p:sp>
        <p:nvSpPr>
          <p:cNvPr id="16" name="TextBox 15">
            <a:extLst>
              <a:ext uri="{FF2B5EF4-FFF2-40B4-BE49-F238E27FC236}">
                <a16:creationId xmlns:a16="http://schemas.microsoft.com/office/drawing/2014/main" id="{1E7D57F8-7D66-402F-8D14-5A16EE9B7B8A}"/>
              </a:ext>
            </a:extLst>
          </p:cNvPr>
          <p:cNvSpPr txBox="1"/>
          <p:nvPr/>
        </p:nvSpPr>
        <p:spPr>
          <a:xfrm>
            <a:off x="8061306" y="1321724"/>
            <a:ext cx="3719307" cy="1569660"/>
          </a:xfrm>
          <a:prstGeom prst="rect">
            <a:avLst/>
          </a:prstGeom>
          <a:noFill/>
        </p:spPr>
        <p:txBody>
          <a:bodyPr wrap="square" rtlCol="0">
            <a:spAutoFit/>
          </a:bodyPr>
          <a:lstStyle/>
          <a:p>
            <a:r>
              <a:rPr lang="ru-RU" altLang="ru-RU" sz="3200" u="sng" dirty="0">
                <a:solidFill>
                  <a:srgbClr val="00B0F0"/>
                </a:solidFill>
              </a:rPr>
              <a:t>В С++11 стандарт содержит класс </a:t>
            </a:r>
            <a:r>
              <a:rPr lang="en-US" altLang="ru-RU" sz="3200" u="sng" dirty="0">
                <a:solidFill>
                  <a:srgbClr val="00B0F0"/>
                </a:solidFill>
              </a:rPr>
              <a:t>std::</a:t>
            </a:r>
            <a:r>
              <a:rPr lang="ru-RU" altLang="ru-RU" sz="3200" u="sng" dirty="0" err="1">
                <a:solidFill>
                  <a:srgbClr val="00B0F0"/>
                </a:solidFill>
              </a:rPr>
              <a:t>is_class</a:t>
            </a:r>
            <a:endParaRPr lang="ru-RU" sz="3200" u="sng" dirty="0">
              <a:solidFill>
                <a:srgbClr val="00B0F0"/>
              </a:solidFill>
            </a:endParaRPr>
          </a:p>
        </p:txBody>
      </p:sp>
    </p:spTree>
    <p:extLst>
      <p:ext uri="{BB962C8B-B14F-4D97-AF65-F5344CB8AC3E}">
        <p14:creationId xmlns:p14="http://schemas.microsoft.com/office/powerpoint/2010/main" val="359513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1323439"/>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Постановка задачи</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314369" y="2127947"/>
            <a:ext cx="10871603" cy="3710759"/>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Мы хотим написать обобщенный код, способный работать с контейнерным объектом произвольного типа Т.</a:t>
            </a:r>
            <a:r>
              <a:rPr lang="en-US" altLang="ru-RU" dirty="0"/>
              <a:t>  </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В какой-то момент мы захотим отсортировать данные в этом контейнере. </a:t>
            </a:r>
            <a:endParaRPr lang="en-US" altLang="ru-RU" dirty="0"/>
          </a:p>
          <a:p>
            <a:pPr defTabSz="914400" fontAlgn="base">
              <a:spcBef>
                <a:spcPct val="0"/>
              </a:spcBef>
              <a:spcAft>
                <a:spcPct val="0"/>
              </a:spcAft>
            </a:pPr>
            <a:endParaRPr lang="en-US" altLang="ru-RU" dirty="0"/>
          </a:p>
          <a:p>
            <a:pPr defTabSz="914400" fontAlgn="base">
              <a:spcBef>
                <a:spcPct val="0"/>
              </a:spcBef>
              <a:spcAft>
                <a:spcPct val="0"/>
              </a:spcAft>
            </a:pPr>
            <a:endParaRPr lang="en-US" altLang="ru-RU" dirty="0"/>
          </a:p>
          <a:p>
            <a:pPr marL="342900" indent="-342900" defTabSz="914400" fontAlgn="base">
              <a:spcBef>
                <a:spcPct val="0"/>
              </a:spcBef>
              <a:spcAft>
                <a:spcPct val="0"/>
              </a:spcAft>
              <a:buFont typeface="+mj-lt"/>
              <a:buAutoNum type="arabicPeriod"/>
            </a:pPr>
            <a:r>
              <a:rPr lang="ru-RU" altLang="ru-RU" dirty="0"/>
              <a:t>Предполагается, что если контейнер предоставляет функцию-член T::sort(), то она и дает наилучший способ сортировки (автор контейнера, вероятно, знает, как организованы данные).</a:t>
            </a:r>
            <a:endParaRPr lang="en-US" altLang="ru-RU" dirty="0"/>
          </a:p>
          <a:p>
            <a:pPr marL="342900" indent="-342900" defTabSz="914400" fontAlgn="base">
              <a:spcBef>
                <a:spcPct val="0"/>
              </a:spcBef>
              <a:spcAft>
                <a:spcPct val="0"/>
              </a:spcAft>
              <a:buFont typeface="+mj-lt"/>
              <a:buAutoNum type="arabicPeriod"/>
            </a:pPr>
            <a:r>
              <a:rPr lang="ru-RU" altLang="ru-RU" dirty="0"/>
              <a:t> Если такой функции- члена нет, но контейнер представляет собой последовательность с функция- ми-членами </a:t>
            </a:r>
            <a:r>
              <a:rPr lang="ru-RU" altLang="ru-RU" dirty="0" err="1"/>
              <a:t>begin</a:t>
            </a:r>
            <a:r>
              <a:rPr lang="ru-RU" altLang="ru-RU" dirty="0"/>
              <a:t>() и </a:t>
            </a:r>
            <a:r>
              <a:rPr lang="ru-RU" altLang="ru-RU" dirty="0" err="1"/>
              <a:t>end</a:t>
            </a:r>
            <a:r>
              <a:rPr lang="ru-RU" altLang="ru-RU" dirty="0"/>
              <a:t>(),</a:t>
            </a:r>
            <a:r>
              <a:rPr lang="en-US" altLang="ru-RU" dirty="0"/>
              <a:t> </a:t>
            </a:r>
            <a:r>
              <a:rPr lang="ru-RU" altLang="ru-RU" dirty="0"/>
              <a:t>то мы можем вызвать для этой последовательности функцию std::</a:t>
            </a:r>
            <a:r>
              <a:rPr lang="ru-RU" altLang="ru-RU" dirty="0" err="1"/>
              <a:t>sort</a:t>
            </a:r>
            <a:r>
              <a:rPr lang="ru-RU" altLang="ru-RU" dirty="0"/>
              <a:t>(). </a:t>
            </a:r>
            <a:endParaRPr lang="en-US" altLang="ru-RU" dirty="0"/>
          </a:p>
          <a:p>
            <a:pPr marL="342900" indent="-342900" defTabSz="914400" fontAlgn="base">
              <a:spcBef>
                <a:spcPct val="0"/>
              </a:spcBef>
              <a:spcAft>
                <a:spcPct val="0"/>
              </a:spcAft>
              <a:buFont typeface="+mj-lt"/>
              <a:buAutoNum type="arabicPeriod"/>
            </a:pPr>
            <a:r>
              <a:rPr lang="ru-RU" altLang="ru-RU" dirty="0"/>
              <a:t>В противном случае мы не знаем, как сортировать данные, и программа не должна компилироваться. </a:t>
            </a: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21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1323439"/>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Постановка задачи</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314369" y="2127947"/>
            <a:ext cx="10871603" cy="2698752"/>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Наивная попытка:</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Какие есть проблемы у этого кода?</a:t>
            </a: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8" name="Рисунок 7">
            <a:extLst>
              <a:ext uri="{FF2B5EF4-FFF2-40B4-BE49-F238E27FC236}">
                <a16:creationId xmlns:a16="http://schemas.microsoft.com/office/drawing/2014/main" id="{F11C264D-C23D-4855-A43B-E79D80831061}"/>
              </a:ext>
            </a:extLst>
          </p:cNvPr>
          <p:cNvPicPr>
            <a:picLocks noChangeAspect="1"/>
          </p:cNvPicPr>
          <p:nvPr/>
        </p:nvPicPr>
        <p:blipFill>
          <a:blip r:embed="rId2"/>
          <a:stretch>
            <a:fillRect/>
          </a:stretch>
        </p:blipFill>
        <p:spPr>
          <a:xfrm>
            <a:off x="431328" y="2695506"/>
            <a:ext cx="9491385" cy="1588794"/>
          </a:xfrm>
          <a:prstGeom prst="rect">
            <a:avLst/>
          </a:prstGeom>
        </p:spPr>
      </p:pic>
    </p:spTree>
    <p:extLst>
      <p:ext uri="{BB962C8B-B14F-4D97-AF65-F5344CB8AC3E}">
        <p14:creationId xmlns:p14="http://schemas.microsoft.com/office/powerpoint/2010/main" val="132162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1323439"/>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Постановка задачи</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275100" y="2140527"/>
            <a:ext cx="10871603" cy="3030894"/>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Наивная попытка:</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этот код не откомпилируется, если тип Т не предоставляет функцию-член </a:t>
            </a:r>
            <a:r>
              <a:rPr lang="ru-RU" altLang="ru-RU" dirty="0" err="1"/>
              <a:t>sort</a:t>
            </a:r>
            <a:r>
              <a:rPr lang="ru-RU" altLang="ru-RU" dirty="0"/>
              <a:t>(), пусть даже мы не собираемся ее использовать.</a:t>
            </a: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8" name="Рисунок 7">
            <a:extLst>
              <a:ext uri="{FF2B5EF4-FFF2-40B4-BE49-F238E27FC236}">
                <a16:creationId xmlns:a16="http://schemas.microsoft.com/office/drawing/2014/main" id="{F11C264D-C23D-4855-A43B-E79D80831061}"/>
              </a:ext>
            </a:extLst>
          </p:cNvPr>
          <p:cNvPicPr>
            <a:picLocks noChangeAspect="1"/>
          </p:cNvPicPr>
          <p:nvPr/>
        </p:nvPicPr>
        <p:blipFill>
          <a:blip r:embed="rId2"/>
          <a:stretch>
            <a:fillRect/>
          </a:stretch>
        </p:blipFill>
        <p:spPr>
          <a:xfrm>
            <a:off x="431328" y="2695506"/>
            <a:ext cx="9491385" cy="1588794"/>
          </a:xfrm>
          <a:prstGeom prst="rect">
            <a:avLst/>
          </a:prstGeom>
        </p:spPr>
      </p:pic>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8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1323439"/>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Проект решения</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82664" y="1775889"/>
            <a:ext cx="10871603" cy="2442272"/>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Если мы сумеем скрыть обращение к </a:t>
            </a:r>
            <a:r>
              <a:rPr lang="ru-RU" altLang="ru-RU" dirty="0" err="1"/>
              <a:t>х.sort</a:t>
            </a:r>
            <a:r>
              <a:rPr lang="ru-RU" altLang="ru-RU" dirty="0"/>
              <a:t>() в шаблоне, который не конкретизируется, если нет абсолютной уверенности в том, что код </a:t>
            </a:r>
            <a:r>
              <a:rPr lang="ru-RU" altLang="ru-RU" dirty="0" err="1"/>
              <a:t>откомпилирустся</a:t>
            </a:r>
            <a:r>
              <a:rPr lang="ru-RU" altLang="ru-RU" dirty="0"/>
              <a:t>, то синтаксической ошибки не будет. Одно из мест, где можно скрыть код, - специализация шаблона класса.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Давайте попробуем это сделать</a:t>
            </a: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31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F6AB64-EDEC-42E6-B8E0-1813EC3D9B0E}"/>
              </a:ext>
            </a:extLst>
          </p:cNvPr>
          <p:cNvSpPr>
            <a:spLocks noGrp="1"/>
          </p:cNvSpPr>
          <p:nvPr>
            <p:ph idx="4294967295"/>
          </p:nvPr>
        </p:nvSpPr>
        <p:spPr>
          <a:xfrm>
            <a:off x="232670" y="1321724"/>
            <a:ext cx="11430086" cy="5252980"/>
          </a:xfrm>
        </p:spPr>
        <p:txBody>
          <a:bodyPr>
            <a:normAutofit/>
          </a:bodyPr>
          <a:lstStyle/>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10" name="TextBox 9"/>
          <p:cNvSpPr txBox="1"/>
          <p:nvPr/>
        </p:nvSpPr>
        <p:spPr>
          <a:xfrm>
            <a:off x="457200" y="232756"/>
            <a:ext cx="11430086" cy="707886"/>
          </a:xfrm>
          <a:prstGeom prst="rect">
            <a:avLst/>
          </a:prstGeom>
          <a:noFill/>
        </p:spPr>
        <p:txBody>
          <a:bodyPr wrap="square" rtlCol="0">
            <a:spAutoFit/>
          </a:bodyPr>
          <a:lstStyle/>
          <a:p>
            <a:r>
              <a:rPr lang="ru-RU" sz="4000" dirty="0">
                <a:solidFill>
                  <a:srgbClr val="00B0F0"/>
                </a:solidFill>
              </a:rPr>
              <a:t>Ленивость </a:t>
            </a:r>
            <a:r>
              <a:rPr lang="en-US" sz="4000" dirty="0">
                <a:solidFill>
                  <a:srgbClr val="00B0F0"/>
                </a:solidFill>
              </a:rPr>
              <a:t>(LAZY) </a:t>
            </a:r>
            <a:r>
              <a:rPr lang="ru-RU" sz="4000" dirty="0">
                <a:solidFill>
                  <a:srgbClr val="00B0F0"/>
                </a:solidFill>
              </a:rPr>
              <a:t>и энергичность</a:t>
            </a:r>
            <a:r>
              <a:rPr lang="en-US" sz="4000" dirty="0">
                <a:solidFill>
                  <a:srgbClr val="00B0F0"/>
                </a:solidFill>
              </a:rPr>
              <a:t> (EAGER)</a:t>
            </a:r>
            <a:endParaRPr lang="ru-RU" sz="4000" dirty="0">
              <a:solidFill>
                <a:srgbClr val="00B0F0"/>
              </a:solidFill>
            </a:endParaRPr>
          </a:p>
        </p:txBody>
      </p:sp>
      <p:pic>
        <p:nvPicPr>
          <p:cNvPr id="4" name="Рисунок 3">
            <a:extLst>
              <a:ext uri="{FF2B5EF4-FFF2-40B4-BE49-F238E27FC236}">
                <a16:creationId xmlns:a16="http://schemas.microsoft.com/office/drawing/2014/main" id="{4DA638EF-CA14-4B4C-952A-FC8BA7F99F5C}"/>
              </a:ext>
            </a:extLst>
          </p:cNvPr>
          <p:cNvPicPr>
            <a:picLocks noChangeAspect="1"/>
          </p:cNvPicPr>
          <p:nvPr/>
        </p:nvPicPr>
        <p:blipFill>
          <a:blip r:embed="rId2"/>
          <a:stretch>
            <a:fillRect/>
          </a:stretch>
        </p:blipFill>
        <p:spPr>
          <a:xfrm>
            <a:off x="529244" y="1201128"/>
            <a:ext cx="7397424" cy="616452"/>
          </a:xfrm>
          <a:prstGeom prst="rect">
            <a:avLst/>
          </a:prstGeom>
        </p:spPr>
      </p:pic>
      <p:pic>
        <p:nvPicPr>
          <p:cNvPr id="8" name="Рисунок 7">
            <a:extLst>
              <a:ext uri="{FF2B5EF4-FFF2-40B4-BE49-F238E27FC236}">
                <a16:creationId xmlns:a16="http://schemas.microsoft.com/office/drawing/2014/main" id="{877F9895-6917-450E-8316-B762FF452572}"/>
              </a:ext>
            </a:extLst>
          </p:cNvPr>
          <p:cNvPicPr>
            <a:picLocks noChangeAspect="1"/>
          </p:cNvPicPr>
          <p:nvPr/>
        </p:nvPicPr>
        <p:blipFill>
          <a:blip r:embed="rId3"/>
          <a:stretch>
            <a:fillRect/>
          </a:stretch>
        </p:blipFill>
        <p:spPr>
          <a:xfrm>
            <a:off x="130521" y="1599908"/>
            <a:ext cx="4930135" cy="956316"/>
          </a:xfrm>
          <a:prstGeom prst="rect">
            <a:avLst/>
          </a:prstGeom>
        </p:spPr>
      </p:pic>
      <p:pic>
        <p:nvPicPr>
          <p:cNvPr id="11" name="Рисунок 10">
            <a:extLst>
              <a:ext uri="{FF2B5EF4-FFF2-40B4-BE49-F238E27FC236}">
                <a16:creationId xmlns:a16="http://schemas.microsoft.com/office/drawing/2014/main" id="{C4D508E5-B0A0-43B3-B0BD-CD4B60F0F39B}"/>
              </a:ext>
            </a:extLst>
          </p:cNvPr>
          <p:cNvPicPr>
            <a:picLocks noChangeAspect="1"/>
          </p:cNvPicPr>
          <p:nvPr/>
        </p:nvPicPr>
        <p:blipFill>
          <a:blip r:embed="rId4"/>
          <a:stretch>
            <a:fillRect/>
          </a:stretch>
        </p:blipFill>
        <p:spPr>
          <a:xfrm>
            <a:off x="457200" y="2198662"/>
            <a:ext cx="3590686" cy="3772493"/>
          </a:xfrm>
          <a:prstGeom prst="rect">
            <a:avLst/>
          </a:prstGeom>
        </p:spPr>
      </p:pic>
      <p:sp>
        <p:nvSpPr>
          <p:cNvPr id="12" name="TextBox 11">
            <a:extLst>
              <a:ext uri="{FF2B5EF4-FFF2-40B4-BE49-F238E27FC236}">
                <a16:creationId xmlns:a16="http://schemas.microsoft.com/office/drawing/2014/main" id="{2FE2FE09-E022-47CC-A3D3-650C5AE68080}"/>
              </a:ext>
            </a:extLst>
          </p:cNvPr>
          <p:cNvSpPr txBox="1"/>
          <p:nvPr/>
        </p:nvSpPr>
        <p:spPr>
          <a:xfrm>
            <a:off x="529244" y="6165188"/>
            <a:ext cx="3565922" cy="369332"/>
          </a:xfrm>
          <a:prstGeom prst="rect">
            <a:avLst/>
          </a:prstGeom>
          <a:noFill/>
        </p:spPr>
        <p:txBody>
          <a:bodyPr wrap="square" rtlCol="0">
            <a:spAutoFit/>
          </a:bodyPr>
          <a:lstStyle/>
          <a:p>
            <a:pPr algn="ctr"/>
            <a:r>
              <a:rPr lang="en-US" dirty="0"/>
              <a:t>EAGER</a:t>
            </a:r>
            <a:endParaRPr lang="ru-RU" dirty="0"/>
          </a:p>
        </p:txBody>
      </p:sp>
      <p:pic>
        <p:nvPicPr>
          <p:cNvPr id="14" name="Рисунок 13">
            <a:extLst>
              <a:ext uri="{FF2B5EF4-FFF2-40B4-BE49-F238E27FC236}">
                <a16:creationId xmlns:a16="http://schemas.microsoft.com/office/drawing/2014/main" id="{3BB6D898-4828-4931-8100-6E861F63AACC}"/>
              </a:ext>
            </a:extLst>
          </p:cNvPr>
          <p:cNvPicPr>
            <a:picLocks noChangeAspect="1"/>
          </p:cNvPicPr>
          <p:nvPr/>
        </p:nvPicPr>
        <p:blipFill>
          <a:blip r:embed="rId5"/>
          <a:stretch>
            <a:fillRect/>
          </a:stretch>
        </p:blipFill>
        <p:spPr>
          <a:xfrm>
            <a:off x="7613829" y="2136954"/>
            <a:ext cx="3590686" cy="3751847"/>
          </a:xfrm>
          <a:prstGeom prst="rect">
            <a:avLst/>
          </a:prstGeom>
        </p:spPr>
      </p:pic>
      <p:sp>
        <p:nvSpPr>
          <p:cNvPr id="15" name="TextBox 14">
            <a:extLst>
              <a:ext uri="{FF2B5EF4-FFF2-40B4-BE49-F238E27FC236}">
                <a16:creationId xmlns:a16="http://schemas.microsoft.com/office/drawing/2014/main" id="{2B3D66E0-7D95-4465-9827-EEFBB2CB90EA}"/>
              </a:ext>
            </a:extLst>
          </p:cNvPr>
          <p:cNvSpPr txBox="1"/>
          <p:nvPr/>
        </p:nvSpPr>
        <p:spPr>
          <a:xfrm>
            <a:off x="7613829" y="6165188"/>
            <a:ext cx="3565922" cy="369332"/>
          </a:xfrm>
          <a:prstGeom prst="rect">
            <a:avLst/>
          </a:prstGeom>
          <a:noFill/>
        </p:spPr>
        <p:txBody>
          <a:bodyPr wrap="square" rtlCol="0">
            <a:spAutoFit/>
          </a:bodyPr>
          <a:lstStyle/>
          <a:p>
            <a:pPr algn="ctr"/>
            <a:r>
              <a:rPr lang="en-US" dirty="0"/>
              <a:t>LAZY</a:t>
            </a:r>
            <a:endParaRPr lang="ru-RU" dirty="0"/>
          </a:p>
        </p:txBody>
      </p:sp>
    </p:spTree>
    <p:extLst>
      <p:ext uri="{BB962C8B-B14F-4D97-AF65-F5344CB8AC3E}">
        <p14:creationId xmlns:p14="http://schemas.microsoft.com/office/powerpoint/2010/main" val="4066975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1323439"/>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Проект решения</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0384162" cy="46181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82664" y="1775889"/>
            <a:ext cx="10871603" cy="395558"/>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2" name="Рисунок 11">
            <a:extLst>
              <a:ext uri="{FF2B5EF4-FFF2-40B4-BE49-F238E27FC236}">
                <a16:creationId xmlns:a16="http://schemas.microsoft.com/office/drawing/2014/main" id="{06D55C06-227A-413F-8A2A-8C7CF2972314}"/>
              </a:ext>
            </a:extLst>
          </p:cNvPr>
          <p:cNvPicPr>
            <a:picLocks noChangeAspect="1"/>
          </p:cNvPicPr>
          <p:nvPr/>
        </p:nvPicPr>
        <p:blipFill>
          <a:blip r:embed="rId2"/>
          <a:stretch>
            <a:fillRect/>
          </a:stretch>
        </p:blipFill>
        <p:spPr>
          <a:xfrm>
            <a:off x="898964" y="1973668"/>
            <a:ext cx="9580172" cy="4618134"/>
          </a:xfrm>
          <a:prstGeom prst="rect">
            <a:avLst/>
          </a:prstGeom>
        </p:spPr>
      </p:pic>
    </p:spTree>
    <p:extLst>
      <p:ext uri="{BB962C8B-B14F-4D97-AF65-F5344CB8AC3E}">
        <p14:creationId xmlns:p14="http://schemas.microsoft.com/office/powerpoint/2010/main" val="108075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1323439"/>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Проект решения</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82664" y="1775889"/>
            <a:ext cx="10871603" cy="2646174"/>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Здесь мы имеем общий шаблон для вспомогательного типа </a:t>
            </a:r>
            <a:r>
              <a:rPr lang="ru-RU" altLang="ru-RU" dirty="0" err="1"/>
              <a:t>fast_sort_helper</a:t>
            </a:r>
            <a:r>
              <a:rPr lang="ru-RU" altLang="ru-RU" dirty="0"/>
              <a:t> и две специализации, которые мы пока не знаем, как конкретизировать.</a:t>
            </a:r>
            <a:endParaRPr lang="en-US"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 Если бы мы могли конкретизировать только правильную специализацию, но не вторую, то результатом компиляции вызова </a:t>
            </a:r>
            <a:r>
              <a:rPr lang="ru-RU" altLang="ru-RU" dirty="0" err="1"/>
              <a:t>fast_sort_helper</a:t>
            </a:r>
            <a:r>
              <a:rPr lang="ru-RU" altLang="ru-RU" dirty="0"/>
              <a:t>: :</a:t>
            </a:r>
            <a:r>
              <a:rPr lang="ru-RU" altLang="ru-RU" dirty="0" err="1"/>
              <a:t>fast_sort</a:t>
            </a:r>
            <a:r>
              <a:rPr lang="ru-RU" altLang="ru-RU" dirty="0"/>
              <a:t>(x) было бы либо </a:t>
            </a:r>
            <a:r>
              <a:rPr lang="ru-RU" altLang="ru-RU" dirty="0" err="1"/>
              <a:t>x.sort</a:t>
            </a:r>
            <a:r>
              <a:rPr lang="ru-RU" altLang="ru-RU" dirty="0"/>
              <a:t>(), либо </a:t>
            </a:r>
            <a:br>
              <a:rPr lang="en-US" altLang="ru-RU" dirty="0"/>
            </a:br>
            <a:r>
              <a:rPr lang="ru-RU" altLang="ru-RU" dirty="0"/>
              <a:t>std</a:t>
            </a:r>
            <a:r>
              <a:rPr lang="en-US" altLang="ru-RU" dirty="0"/>
              <a:t>:</a:t>
            </a:r>
            <a:r>
              <a:rPr lang="ru-RU" altLang="ru-RU" dirty="0"/>
              <a:t> :</a:t>
            </a:r>
            <a:r>
              <a:rPr lang="ru-RU" altLang="ru-RU" dirty="0" err="1"/>
              <a:t>sort</a:t>
            </a:r>
            <a:r>
              <a:rPr lang="ru-RU" altLang="ru-RU" dirty="0"/>
              <a:t>(</a:t>
            </a:r>
            <a:r>
              <a:rPr lang="ru-RU" altLang="ru-RU" dirty="0" err="1"/>
              <a:t>x.begin</a:t>
            </a:r>
            <a:r>
              <a:rPr lang="ru-RU" altLang="ru-RU" dirty="0"/>
              <a:t>(), </a:t>
            </a:r>
            <a:r>
              <a:rPr lang="ru-RU" altLang="ru-RU" dirty="0" err="1"/>
              <a:t>x.end</a:t>
            </a:r>
            <a:r>
              <a:rPr lang="ru-RU" altLang="ru-RU" dirty="0"/>
              <a:t>()). </a:t>
            </a:r>
            <a:endParaRPr lang="en-US"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Если ни одна специализация не конкретизируется, то наша программа не откомпилируется, потому что тип </a:t>
            </a:r>
            <a:r>
              <a:rPr lang="ru-RU" altLang="ru-RU" dirty="0" err="1"/>
              <a:t>fast_sort_helper</a:t>
            </a:r>
            <a:r>
              <a:rPr lang="ru-RU" altLang="ru-RU" dirty="0"/>
              <a:t> неполон. </a:t>
            </a: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10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534326" y="1212712"/>
            <a:ext cx="10871603" cy="395301"/>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Что вставить вместо ??? – идеи?</a:t>
            </a: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F40978F1-D06A-4E15-BB6F-6BAC55DA73B3}"/>
              </a:ext>
            </a:extLst>
          </p:cNvPr>
          <p:cNvPicPr>
            <a:picLocks noChangeAspect="1"/>
          </p:cNvPicPr>
          <p:nvPr/>
        </p:nvPicPr>
        <p:blipFill>
          <a:blip r:embed="rId2"/>
          <a:stretch>
            <a:fillRect/>
          </a:stretch>
        </p:blipFill>
        <p:spPr>
          <a:xfrm>
            <a:off x="482664" y="1901687"/>
            <a:ext cx="9580172" cy="4618134"/>
          </a:xfrm>
          <a:prstGeom prst="rect">
            <a:avLst/>
          </a:prstGeom>
        </p:spPr>
      </p:pic>
    </p:spTree>
    <p:extLst>
      <p:ext uri="{BB962C8B-B14F-4D97-AF65-F5344CB8AC3E}">
        <p14:creationId xmlns:p14="http://schemas.microsoft.com/office/powerpoint/2010/main" val="774202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82664" y="1016368"/>
            <a:ext cx="10871603" cy="6279219"/>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Что вставить вместо ??? – идеи?</a:t>
            </a:r>
            <a:endParaRPr lang="en-US"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en-US"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Мы только что объявили шаблонную функцию, которая приведет к неудавшейся подстановке, если в выведенном типе Т отсутствует функция-член </a:t>
            </a:r>
            <a:r>
              <a:rPr lang="ru-RU" altLang="ru-RU" dirty="0" err="1"/>
              <a:t>sort</a:t>
            </a:r>
            <a:r>
              <a:rPr lang="ru-RU" altLang="ru-RU" dirty="0"/>
              <a:t>()</a:t>
            </a:r>
            <a:r>
              <a:rPr lang="en-US" altLang="ru-RU" dirty="0"/>
              <a:t>.</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Мы не собираемся фактически вызывать эту функцию; она нужна нам только на этапе компиляции, чтобы сгенерировать правильную специализацию </a:t>
            </a:r>
            <a:r>
              <a:rPr lang="ru-RU" altLang="ru-RU" dirty="0" err="1"/>
              <a:t>fast_sort_helper</a:t>
            </a:r>
            <a:r>
              <a:rPr lang="ru-RU" altLang="ru-RU" dirty="0"/>
              <a:t>.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Если подстановка завершится неудачно, то все-таки нужно, чтобы процесс разрешения перегрузки был успешным, поэтому необходим перегруженный вариант, который, однако, будет выбираться, только если альтернатив не осталось. Мы знаем, что функции с переменным числом аргументов выбираются в последнюю очередь.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Чтобы узнать, какой перегруженный вариант был выбран, мы снова можем применить </a:t>
            </a:r>
            <a:r>
              <a:rPr lang="ru-RU" altLang="ru-RU" dirty="0" err="1"/>
              <a:t>sizeof</a:t>
            </a:r>
            <a:r>
              <a:rPr lang="ru-RU" altLang="ru-RU" dirty="0"/>
              <a:t> к типу возвращаемого функцией значения, для чего нужно, чтобы размеры этих типов были различны (поскольку мы не планируем их вызывать, то совершенно не важно, что именно мы будем возвращать, можно взять любой тип). </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ru-RU" altLang="ru-RU" dirty="0"/>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3" name="Рисунок 12">
            <a:extLst>
              <a:ext uri="{FF2B5EF4-FFF2-40B4-BE49-F238E27FC236}">
                <a16:creationId xmlns:a16="http://schemas.microsoft.com/office/drawing/2014/main" id="{3B3834AC-2671-4F0B-99E9-8466663F69EF}"/>
              </a:ext>
            </a:extLst>
          </p:cNvPr>
          <p:cNvPicPr>
            <a:picLocks noChangeAspect="1"/>
          </p:cNvPicPr>
          <p:nvPr/>
        </p:nvPicPr>
        <p:blipFill>
          <a:blip r:embed="rId2"/>
          <a:stretch>
            <a:fillRect/>
          </a:stretch>
        </p:blipFill>
        <p:spPr>
          <a:xfrm>
            <a:off x="622061" y="1654835"/>
            <a:ext cx="6851087" cy="493704"/>
          </a:xfrm>
          <a:prstGeom prst="rect">
            <a:avLst/>
          </a:prstGeom>
        </p:spPr>
      </p:pic>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99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63972" y="955318"/>
            <a:ext cx="10871603" cy="6448945"/>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Теперь точно так же, как делали это раньше в тесте </a:t>
            </a:r>
            <a:r>
              <a:rPr lang="ru-RU" altLang="ru-RU" dirty="0" err="1"/>
              <a:t>is_class</a:t>
            </a:r>
            <a:r>
              <a:rPr lang="ru-RU" altLang="ru-RU" dirty="0"/>
              <a:t>, мы можем сравнить размер типа, возвращаемого выбранным перегруженным вариантом, с размером типа </a:t>
            </a:r>
            <a:r>
              <a:rPr lang="ru-RU" altLang="ru-RU" dirty="0" err="1"/>
              <a:t>yes</a:t>
            </a:r>
            <a:r>
              <a:rPr lang="ru-RU" altLang="ru-RU" dirty="0"/>
              <a:t> и тем самым определить, имеется ли функция-член Т:: </a:t>
            </a:r>
            <a:r>
              <a:rPr lang="ru-RU" altLang="ru-RU" dirty="0" err="1"/>
              <a:t>sort</a:t>
            </a:r>
            <a:r>
              <a:rPr lang="ru-RU" altLang="ru-RU" dirty="0"/>
              <a:t> в произвольном типе Т.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Чтобы выбрать правильную специализацию шаблона </a:t>
            </a:r>
            <a:r>
              <a:rPr lang="ru-RU" altLang="ru-RU" dirty="0" err="1"/>
              <a:t>fast_sort_helper</a:t>
            </a:r>
            <a:r>
              <a:rPr lang="ru-RU" altLang="ru-RU" dirty="0"/>
              <a:t>, необходимо использовать этот размер в качестве параметра шаблона, а это означает, что в дополнение к параметру-типу Т наш шаблон и </a:t>
            </a:r>
            <a:r>
              <a:rPr lang="ru-RU" altLang="ru-RU" dirty="0" err="1"/>
              <a:t>fast_sort_helper</a:t>
            </a:r>
            <a:r>
              <a:rPr lang="ru-RU" altLang="ru-RU" dirty="0"/>
              <a:t> должен принимать целочисленный параметр. Вот теперь мы готовы собрать все вместе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CF657B40-63BA-4597-9A1E-A132D15510AA}"/>
              </a:ext>
            </a:extLst>
          </p:cNvPr>
          <p:cNvPicPr>
            <a:picLocks noChangeAspect="1"/>
          </p:cNvPicPr>
          <p:nvPr/>
        </p:nvPicPr>
        <p:blipFill>
          <a:blip r:embed="rId2"/>
          <a:stretch>
            <a:fillRect/>
          </a:stretch>
        </p:blipFill>
        <p:spPr>
          <a:xfrm>
            <a:off x="856425" y="2455558"/>
            <a:ext cx="8394162" cy="2376169"/>
          </a:xfrm>
          <a:prstGeom prst="rect">
            <a:avLst/>
          </a:prstGeom>
        </p:spPr>
      </p:pic>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315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0" name="Рисунок 19">
            <a:extLst>
              <a:ext uri="{FF2B5EF4-FFF2-40B4-BE49-F238E27FC236}">
                <a16:creationId xmlns:a16="http://schemas.microsoft.com/office/drawing/2014/main" id="{9C209CF1-52D6-4BC0-9B12-50410D105B59}"/>
              </a:ext>
            </a:extLst>
          </p:cNvPr>
          <p:cNvPicPr>
            <a:picLocks noChangeAspect="1"/>
          </p:cNvPicPr>
          <p:nvPr/>
        </p:nvPicPr>
        <p:blipFill rotWithShape="1">
          <a:blip r:embed="rId2"/>
          <a:srcRect r="12557"/>
          <a:stretch/>
        </p:blipFill>
        <p:spPr>
          <a:xfrm>
            <a:off x="6137139" y="1197342"/>
            <a:ext cx="5766890" cy="4665322"/>
          </a:xfrm>
          <a:prstGeom prst="rect">
            <a:avLst/>
          </a:prstGeom>
        </p:spPr>
      </p:pic>
      <p:pic>
        <p:nvPicPr>
          <p:cNvPr id="13" name="Рисунок 12">
            <a:extLst>
              <a:ext uri="{FF2B5EF4-FFF2-40B4-BE49-F238E27FC236}">
                <a16:creationId xmlns:a16="http://schemas.microsoft.com/office/drawing/2014/main" id="{80F610AA-9094-4C6E-92B3-9983DD61F395}"/>
              </a:ext>
            </a:extLst>
          </p:cNvPr>
          <p:cNvPicPr>
            <a:picLocks noChangeAspect="1"/>
          </p:cNvPicPr>
          <p:nvPr/>
        </p:nvPicPr>
        <p:blipFill rotWithShape="1">
          <a:blip r:embed="rId3"/>
          <a:srcRect r="11315"/>
          <a:stretch/>
        </p:blipFill>
        <p:spPr>
          <a:xfrm>
            <a:off x="139853" y="1197342"/>
            <a:ext cx="5997286" cy="4725625"/>
          </a:xfrm>
          <a:prstGeom prst="rect">
            <a:avLst/>
          </a:prstGeom>
        </p:spPr>
      </p:pic>
    </p:spTree>
    <p:extLst>
      <p:ext uri="{BB962C8B-B14F-4D97-AF65-F5344CB8AC3E}">
        <p14:creationId xmlns:p14="http://schemas.microsoft.com/office/powerpoint/2010/main" val="5865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63972" y="955318"/>
            <a:ext cx="10871603" cy="3405035"/>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Поздравляю! </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Мы решили ползадачи :с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6677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63972" y="955318"/>
            <a:ext cx="10871603" cy="4402231"/>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en-US"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Мы умеем определять, что нужно вызвать функцию-член </a:t>
            </a:r>
            <a:r>
              <a:rPr lang="ru-RU" altLang="ru-RU" dirty="0" err="1"/>
              <a:t>sort</a:t>
            </a:r>
            <a:r>
              <a:rPr lang="ru-RU" altLang="ru-RU" dirty="0"/>
              <a:t>(), но можно ли вызывать std::</a:t>
            </a:r>
            <a:r>
              <a:rPr lang="ru-RU" altLang="ru-RU" dirty="0" err="1"/>
              <a:t>sort</a:t>
            </a:r>
            <a:r>
              <a:rPr lang="ru-RU" altLang="ru-RU" dirty="0"/>
              <a:t>, мы не знаем. </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ru-RU"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Чтобы это было возможно, в контейнере должны быть определены функции-члены </a:t>
            </a:r>
            <a:r>
              <a:rPr lang="ru-RU" altLang="ru-RU" dirty="0" err="1"/>
              <a:t>beg</a:t>
            </a:r>
            <a:r>
              <a:rPr lang="en-US" altLang="ru-RU" dirty="0"/>
              <a:t>i</a:t>
            </a:r>
            <a:r>
              <a:rPr lang="ru-RU" altLang="ru-RU" dirty="0"/>
              <a:t>n() и </a:t>
            </a:r>
            <a:r>
              <a:rPr lang="ru-RU" altLang="ru-RU" dirty="0" err="1"/>
              <a:t>end</a:t>
            </a:r>
            <a:r>
              <a:rPr lang="ru-RU" altLang="ru-RU" dirty="0"/>
              <a:t>(). </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ru-RU"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Вторую часть задачи можно решить так же, как первую, проверив наличие функций-членов </a:t>
            </a:r>
            <a:r>
              <a:rPr lang="ru-RU" altLang="ru-RU" dirty="0" err="1"/>
              <a:t>begin</a:t>
            </a:r>
            <a:r>
              <a:rPr lang="ru-RU" altLang="ru-RU" dirty="0"/>
              <a:t>() и </a:t>
            </a:r>
            <a:r>
              <a:rPr lang="ru-RU" altLang="ru-RU" dirty="0" err="1"/>
              <a:t>end</a:t>
            </a:r>
            <a:r>
              <a:rPr lang="ru-RU" altLang="ru-RU" dirty="0"/>
              <a:t>() с помощью двух аргументов типа указателя на член..</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326B0875-B96D-4782-9B0E-1AFC414088FC}"/>
              </a:ext>
            </a:extLst>
          </p:cNvPr>
          <p:cNvPicPr>
            <a:picLocks noChangeAspect="1"/>
          </p:cNvPicPr>
          <p:nvPr/>
        </p:nvPicPr>
        <p:blipFill>
          <a:blip r:embed="rId2"/>
          <a:stretch>
            <a:fillRect/>
          </a:stretch>
        </p:blipFill>
        <p:spPr>
          <a:xfrm>
            <a:off x="751946" y="4816873"/>
            <a:ext cx="11177683" cy="1135142"/>
          </a:xfrm>
          <a:prstGeom prst="rect">
            <a:avLst/>
          </a:prstGeom>
        </p:spPr>
      </p:pic>
    </p:spTree>
    <p:extLst>
      <p:ext uri="{BB962C8B-B14F-4D97-AF65-F5344CB8AC3E}">
        <p14:creationId xmlns:p14="http://schemas.microsoft.com/office/powerpoint/2010/main" val="229203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E7D57F8-7D66-402F-8D14-5A16EE9B7B8A}"/>
              </a:ext>
            </a:extLst>
          </p:cNvPr>
          <p:cNvSpPr txBox="1"/>
          <p:nvPr/>
        </p:nvSpPr>
        <p:spPr>
          <a:xfrm>
            <a:off x="463972" y="955318"/>
            <a:ext cx="10871603" cy="3480953"/>
          </a:xfrm>
          <a:prstGeom prst="rect">
            <a:avLst/>
          </a:prstGeom>
          <a:noFill/>
        </p:spPr>
        <p:txBody>
          <a:bodyPr wrap="square" rtlCol="0">
            <a:spAutoFit/>
          </a:bodyPr>
          <a:lstStyle/>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endParaRPr lang="en-US" altLang="ru-RU" dirty="0"/>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Мы умеем определять, что нужно вызвать функцию-член </a:t>
            </a:r>
            <a:r>
              <a:rPr lang="ru-RU" altLang="ru-RU" dirty="0" err="1"/>
              <a:t>sort</a:t>
            </a:r>
            <a:r>
              <a:rPr lang="ru-RU" altLang="ru-RU" dirty="0"/>
              <a:t>(), но можно ли вызывать std::</a:t>
            </a:r>
            <a:r>
              <a:rPr lang="ru-RU" altLang="ru-RU" dirty="0" err="1"/>
              <a:t>sort</a:t>
            </a:r>
            <a:r>
              <a:rPr lang="ru-RU" altLang="ru-RU" dirty="0"/>
              <a:t>, мы не знаем. </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Чтобы это было возможно, в контейнере должны быть определены функции-члены </a:t>
            </a:r>
            <a:r>
              <a:rPr lang="ru-RU" altLang="ru-RU" dirty="0" err="1"/>
              <a:t>beg</a:t>
            </a:r>
            <a:r>
              <a:rPr lang="en-US" altLang="ru-RU" dirty="0"/>
              <a:t>i</a:t>
            </a:r>
            <a:r>
              <a:rPr lang="ru-RU" altLang="ru-RU" dirty="0"/>
              <a:t>n() и </a:t>
            </a:r>
            <a:r>
              <a:rPr lang="ru-RU" altLang="ru-RU" dirty="0" err="1"/>
              <a:t>end</a:t>
            </a:r>
            <a:r>
              <a:rPr lang="ru-RU" altLang="ru-RU" dirty="0"/>
              <a:t>(). </a:t>
            </a:r>
          </a:p>
          <a:p>
            <a:pPr marL="228600" marR="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tabLst/>
            </a:pPr>
            <a:r>
              <a:rPr lang="ru-RU" altLang="ru-RU" dirty="0"/>
              <a:t>Вторую</a:t>
            </a:r>
            <a:r>
              <a:rPr lang="en-US" altLang="ru-RU" dirty="0"/>
              <a:t> </a:t>
            </a:r>
            <a:r>
              <a:rPr lang="ru-RU" altLang="ru-RU" dirty="0"/>
              <a:t>часть задачи можно решить так же, как первую, проверив наличие функций-членов </a:t>
            </a:r>
            <a:r>
              <a:rPr lang="ru-RU" altLang="ru-RU" dirty="0" err="1"/>
              <a:t>begin</a:t>
            </a:r>
            <a:r>
              <a:rPr lang="ru-RU" altLang="ru-RU" dirty="0"/>
              <a:t>() и </a:t>
            </a:r>
            <a:r>
              <a:rPr lang="ru-RU" altLang="ru-RU" dirty="0" err="1"/>
              <a:t>end</a:t>
            </a:r>
            <a:r>
              <a:rPr lang="ru-RU" altLang="ru-RU" dirty="0"/>
              <a:t>() с помощью двух аргументов типа указателя на член..</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326B0875-B96D-4782-9B0E-1AFC414088FC}"/>
              </a:ext>
            </a:extLst>
          </p:cNvPr>
          <p:cNvPicPr>
            <a:picLocks noChangeAspect="1"/>
          </p:cNvPicPr>
          <p:nvPr/>
        </p:nvPicPr>
        <p:blipFill>
          <a:blip r:embed="rId2"/>
          <a:stretch>
            <a:fillRect/>
          </a:stretch>
        </p:blipFill>
        <p:spPr>
          <a:xfrm>
            <a:off x="632155" y="3993935"/>
            <a:ext cx="11177683" cy="1135142"/>
          </a:xfrm>
          <a:prstGeom prst="rect">
            <a:avLst/>
          </a:prstGeom>
        </p:spPr>
      </p:pic>
    </p:spTree>
    <p:extLst>
      <p:ext uri="{BB962C8B-B14F-4D97-AF65-F5344CB8AC3E}">
        <p14:creationId xmlns:p14="http://schemas.microsoft.com/office/powerpoint/2010/main" val="37764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r>
              <a:rPr lang="en-US" sz="4000" dirty="0">
                <a:solidFill>
                  <a:srgbClr val="00B0F0"/>
                </a:solidFill>
              </a:rPr>
              <a:t> </a:t>
            </a:r>
            <a:r>
              <a:rPr lang="ru-RU" sz="4000" dirty="0">
                <a:solidFill>
                  <a:srgbClr val="00B0F0"/>
                </a:solidFill>
              </a:rPr>
              <a:t>Почти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8" name="Рисунок 17">
            <a:extLst>
              <a:ext uri="{FF2B5EF4-FFF2-40B4-BE49-F238E27FC236}">
                <a16:creationId xmlns:a16="http://schemas.microsoft.com/office/drawing/2014/main" id="{CA163E3C-1FD8-4714-92CE-642F5980F460}"/>
              </a:ext>
            </a:extLst>
          </p:cNvPr>
          <p:cNvPicPr>
            <a:picLocks noChangeAspect="1"/>
          </p:cNvPicPr>
          <p:nvPr/>
        </p:nvPicPr>
        <p:blipFill>
          <a:blip r:embed="rId2"/>
          <a:stretch>
            <a:fillRect/>
          </a:stretch>
        </p:blipFill>
        <p:spPr>
          <a:xfrm>
            <a:off x="369462" y="1060266"/>
            <a:ext cx="5863044" cy="5306887"/>
          </a:xfrm>
          <a:prstGeom prst="rect">
            <a:avLst/>
          </a:prstGeom>
        </p:spPr>
      </p:pic>
      <p:pic>
        <p:nvPicPr>
          <p:cNvPr id="21" name="Рисунок 20">
            <a:extLst>
              <a:ext uri="{FF2B5EF4-FFF2-40B4-BE49-F238E27FC236}">
                <a16:creationId xmlns:a16="http://schemas.microsoft.com/office/drawing/2014/main" id="{ADA8D720-66FB-4AB7-9375-0AFA9EA6C53A}"/>
              </a:ext>
            </a:extLst>
          </p:cNvPr>
          <p:cNvPicPr>
            <a:picLocks noChangeAspect="1"/>
          </p:cNvPicPr>
          <p:nvPr/>
        </p:nvPicPr>
        <p:blipFill>
          <a:blip r:embed="rId3"/>
          <a:stretch>
            <a:fillRect/>
          </a:stretch>
        </p:blipFill>
        <p:spPr>
          <a:xfrm>
            <a:off x="5719385" y="1216126"/>
            <a:ext cx="6287884" cy="5327688"/>
          </a:xfrm>
          <a:prstGeom prst="rect">
            <a:avLst/>
          </a:prstGeom>
        </p:spPr>
      </p:pic>
    </p:spTree>
    <p:extLst>
      <p:ext uri="{BB962C8B-B14F-4D97-AF65-F5344CB8AC3E}">
        <p14:creationId xmlns:p14="http://schemas.microsoft.com/office/powerpoint/2010/main" val="181680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283296"/>
            <a:ext cx="9127375" cy="707886"/>
          </a:xfrm>
          <a:prstGeom prst="rect">
            <a:avLst/>
          </a:prstGeom>
          <a:noFill/>
        </p:spPr>
        <p:txBody>
          <a:bodyPr wrap="square" rtlCol="0">
            <a:spAutoFit/>
          </a:bodyPr>
          <a:lstStyle/>
          <a:p>
            <a:r>
              <a:rPr lang="ru-RU" sz="4000" dirty="0">
                <a:solidFill>
                  <a:srgbClr val="00B0F0"/>
                </a:solidFill>
              </a:rPr>
              <a:t>Ленивый С++</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ru-RU" dirty="0"/>
              <a:t>При сокращенных вычислениях</a:t>
            </a:r>
            <a:endParaRPr lang="en-US" dirty="0"/>
          </a:p>
          <a:p>
            <a:pPr marL="0" indent="0">
              <a:buNone/>
            </a:pPr>
            <a:endParaRPr lang="en-US" dirty="0"/>
          </a:p>
          <a:p>
            <a:r>
              <a:rPr lang="ru-RU" dirty="0"/>
              <a:t>При </a:t>
            </a:r>
            <a:r>
              <a:rPr lang="ru-RU" dirty="0" err="1"/>
              <a:t>инстанцировании</a:t>
            </a:r>
            <a:r>
              <a:rPr lang="ru-RU" dirty="0"/>
              <a:t> шаблонов </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pic>
        <p:nvPicPr>
          <p:cNvPr id="4" name="Рисунок 3">
            <a:extLst>
              <a:ext uri="{FF2B5EF4-FFF2-40B4-BE49-F238E27FC236}">
                <a16:creationId xmlns:a16="http://schemas.microsoft.com/office/drawing/2014/main" id="{5C47D91F-2DB8-4BB0-981A-C5AB1441E1F8}"/>
              </a:ext>
            </a:extLst>
          </p:cNvPr>
          <p:cNvPicPr>
            <a:picLocks noChangeAspect="1"/>
          </p:cNvPicPr>
          <p:nvPr/>
        </p:nvPicPr>
        <p:blipFill>
          <a:blip r:embed="rId2"/>
          <a:stretch>
            <a:fillRect/>
          </a:stretch>
        </p:blipFill>
        <p:spPr>
          <a:xfrm>
            <a:off x="457200" y="1782692"/>
            <a:ext cx="3444992" cy="545381"/>
          </a:xfrm>
          <a:prstGeom prst="rect">
            <a:avLst/>
          </a:prstGeom>
        </p:spPr>
      </p:pic>
      <p:pic>
        <p:nvPicPr>
          <p:cNvPr id="7" name="Рисунок 6">
            <a:extLst>
              <a:ext uri="{FF2B5EF4-FFF2-40B4-BE49-F238E27FC236}">
                <a16:creationId xmlns:a16="http://schemas.microsoft.com/office/drawing/2014/main" id="{4DBC445D-6915-425A-84F0-EC7AD2F5CAE1}"/>
              </a:ext>
            </a:extLst>
          </p:cNvPr>
          <p:cNvPicPr>
            <a:picLocks noChangeAspect="1"/>
          </p:cNvPicPr>
          <p:nvPr/>
        </p:nvPicPr>
        <p:blipFill>
          <a:blip r:embed="rId3"/>
          <a:stretch>
            <a:fillRect/>
          </a:stretch>
        </p:blipFill>
        <p:spPr>
          <a:xfrm>
            <a:off x="529244" y="2742839"/>
            <a:ext cx="8087433" cy="3668252"/>
          </a:xfrm>
          <a:prstGeom prst="rect">
            <a:avLst/>
          </a:prstGeom>
        </p:spPr>
      </p:pic>
    </p:spTree>
    <p:extLst>
      <p:ext uri="{BB962C8B-B14F-4D97-AF65-F5344CB8AC3E}">
        <p14:creationId xmlns:p14="http://schemas.microsoft.com/office/powerpoint/2010/main" val="3871840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r>
              <a:rPr lang="en-US" sz="4000" dirty="0">
                <a:solidFill>
                  <a:srgbClr val="00B0F0"/>
                </a:solidFill>
              </a:rPr>
              <a:t> </a:t>
            </a:r>
            <a:r>
              <a:rPr lang="ru-RU" sz="4000" dirty="0">
                <a:solidFill>
                  <a:srgbClr val="00B0F0"/>
                </a:solidFill>
              </a:rPr>
              <a:t>Почти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955318"/>
            <a:ext cx="10871603" cy="2816156"/>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Этот способ написания такого кода весьма поучительный, но далеко не самый компактный.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C++11 предлагает несколько средств, намного упрощающих условную компиляцию. </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Одно из них, std: :</a:t>
            </a:r>
            <a:r>
              <a:rPr lang="ru-RU" altLang="ru-RU" dirty="0" err="1"/>
              <a:t>enable_if</a:t>
            </a:r>
            <a:r>
              <a:rPr lang="ru-RU" altLang="ru-RU" dirty="0"/>
              <a:t> - шаблон класса, параметризованный булевым значением, который активирует неудачную подстановку, если это значение равно </a:t>
            </a:r>
            <a:r>
              <a:rPr lang="ru-RU" altLang="ru-RU" dirty="0" err="1"/>
              <a:t>false</a:t>
            </a:r>
            <a:r>
              <a:rPr lang="ru-RU" altLang="ru-RU"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86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a:t>
            </a:r>
            <a:r>
              <a:rPr lang="en-US" sz="4000" dirty="0">
                <a:solidFill>
                  <a:srgbClr val="00B0F0"/>
                </a:solidFill>
              </a:rPr>
              <a:t> </a:t>
            </a:r>
            <a:r>
              <a:rPr lang="ru-RU" sz="4000" dirty="0">
                <a:solidFill>
                  <a:srgbClr val="00B0F0"/>
                </a:solidFill>
              </a:rPr>
              <a:t>Почти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183997C9-1C6B-4719-8074-AD27DB7FD893}"/>
              </a:ext>
            </a:extLst>
          </p:cNvPr>
          <p:cNvPicPr>
            <a:picLocks noChangeAspect="1"/>
          </p:cNvPicPr>
          <p:nvPr/>
        </p:nvPicPr>
        <p:blipFill>
          <a:blip r:embed="rId2"/>
          <a:stretch>
            <a:fillRect/>
          </a:stretch>
        </p:blipFill>
        <p:spPr>
          <a:xfrm>
            <a:off x="577183" y="1231602"/>
            <a:ext cx="5362614" cy="4833973"/>
          </a:xfrm>
          <a:prstGeom prst="rect">
            <a:avLst/>
          </a:prstGeom>
        </p:spPr>
      </p:pic>
      <p:pic>
        <p:nvPicPr>
          <p:cNvPr id="20" name="Рисунок 19">
            <a:extLst>
              <a:ext uri="{FF2B5EF4-FFF2-40B4-BE49-F238E27FC236}">
                <a16:creationId xmlns:a16="http://schemas.microsoft.com/office/drawing/2014/main" id="{E89764D9-C556-426B-8BAC-B4939F867058}"/>
              </a:ext>
            </a:extLst>
          </p:cNvPr>
          <p:cNvPicPr>
            <a:picLocks noChangeAspect="1"/>
          </p:cNvPicPr>
          <p:nvPr/>
        </p:nvPicPr>
        <p:blipFill>
          <a:blip r:embed="rId3"/>
          <a:stretch>
            <a:fillRect/>
          </a:stretch>
        </p:blipFill>
        <p:spPr>
          <a:xfrm>
            <a:off x="5628885" y="1156337"/>
            <a:ext cx="6510385" cy="4681572"/>
          </a:xfrm>
          <a:prstGeom prst="rect">
            <a:avLst/>
          </a:prstGeom>
        </p:spPr>
      </p:pic>
    </p:spTree>
    <p:extLst>
      <p:ext uri="{BB962C8B-B14F-4D97-AF65-F5344CB8AC3E}">
        <p14:creationId xmlns:p14="http://schemas.microsoft.com/office/powerpoint/2010/main" val="662901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955318"/>
            <a:ext cx="10871603" cy="2023118"/>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Что не учтено в этом решении? </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Можем ли мы успешно использовать</a:t>
            </a:r>
            <a:r>
              <a:rPr lang="en-US" altLang="ru-RU" dirty="0"/>
              <a:t> </a:t>
            </a:r>
            <a:r>
              <a:rPr lang="en-US" altLang="ru-RU" dirty="0" err="1"/>
              <a:t>fast_sort</a:t>
            </a:r>
            <a:r>
              <a:rPr lang="en-US" altLang="ru-RU" dirty="0"/>
              <a:t> </a:t>
            </a:r>
            <a:r>
              <a:rPr lang="ru-RU" altLang="ru-RU" dirty="0"/>
              <a:t>для решения нашей задачи?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0938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955318"/>
            <a:ext cx="10871603" cy="2483757"/>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А что если у нас у класса есть и собственный метод </a:t>
            </a:r>
            <a:r>
              <a:rPr lang="en-US" altLang="ru-RU" dirty="0"/>
              <a:t>sort </a:t>
            </a:r>
            <a:r>
              <a:rPr lang="ru-RU" altLang="ru-RU" dirty="0"/>
              <a:t>и итераторы </a:t>
            </a:r>
            <a:r>
              <a:rPr lang="en-US" altLang="ru-RU" dirty="0"/>
              <a:t>begin/end?</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Вернемся к шаблону </a:t>
            </a:r>
            <a:r>
              <a:rPr lang="en-US" altLang="ru-RU" dirty="0" err="1"/>
              <a:t>fast_sort_helper</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33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6" name="Рисунок 15"/>
          <p:cNvPicPr>
            <a:picLocks noChangeAspect="1"/>
          </p:cNvPicPr>
          <p:nvPr/>
        </p:nvPicPr>
        <p:blipFill>
          <a:blip r:embed="rId2"/>
          <a:stretch>
            <a:fillRect/>
          </a:stretch>
        </p:blipFill>
        <p:spPr>
          <a:xfrm>
            <a:off x="1029779" y="1068224"/>
            <a:ext cx="4154447" cy="5648450"/>
          </a:xfrm>
          <a:prstGeom prst="rect">
            <a:avLst/>
          </a:prstGeom>
        </p:spPr>
      </p:pic>
      <p:pic>
        <p:nvPicPr>
          <p:cNvPr id="18" name="Рисунок 17"/>
          <p:cNvPicPr>
            <a:picLocks noChangeAspect="1"/>
          </p:cNvPicPr>
          <p:nvPr/>
        </p:nvPicPr>
        <p:blipFill>
          <a:blip r:embed="rId3"/>
          <a:stretch>
            <a:fillRect/>
          </a:stretch>
        </p:blipFill>
        <p:spPr>
          <a:xfrm>
            <a:off x="5844543" y="1223645"/>
            <a:ext cx="5807879" cy="4825537"/>
          </a:xfrm>
          <a:prstGeom prst="rect">
            <a:avLst/>
          </a:prstGeom>
        </p:spPr>
      </p:pic>
    </p:spTree>
    <p:extLst>
      <p:ext uri="{BB962C8B-B14F-4D97-AF65-F5344CB8AC3E}">
        <p14:creationId xmlns:p14="http://schemas.microsoft.com/office/powerpoint/2010/main" val="3018687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1034497"/>
            <a:ext cx="10871603" cy="3668697"/>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Решили ли мы все возможные проблемы?</a:t>
            </a:r>
            <a:endParaRPr lang="en-US"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kumimoji="0" lang="en-US" altLang="ru-RU" sz="4400" b="0" i="0" u="none" strike="noStrike" cap="none" normalizeH="0" baseline="0" dirty="0">
              <a:ln>
                <a:noFill/>
              </a:ln>
              <a:solidFill>
                <a:schemeClr val="tx1"/>
              </a:solidFill>
              <a:effectLst/>
              <a:latin typeface="Arial" panose="020B0604020202020204" pitchFamily="34" charset="0"/>
            </a:endParaRP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Добавим в наш код </a:t>
            </a:r>
            <a:r>
              <a:rPr lang="en-US" altLang="ru-RU" dirty="0"/>
              <a:t>std::list </a:t>
            </a:r>
            <a:r>
              <a:rPr lang="ru-RU" altLang="ru-RU" dirty="0"/>
              <a:t> и </a:t>
            </a:r>
            <a:r>
              <a:rPr lang="en-US" altLang="ru-RU" dirty="0"/>
              <a:t>std::vector </a:t>
            </a:r>
            <a:r>
              <a:rPr lang="ru-RU" altLang="ru-RU" dirty="0"/>
              <a:t>и попробуем их отсортировать</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p:cNvPicPr>
            <a:picLocks noChangeAspect="1"/>
          </p:cNvPicPr>
          <p:nvPr/>
        </p:nvPicPr>
        <p:blipFill>
          <a:blip r:embed="rId2"/>
          <a:stretch>
            <a:fillRect/>
          </a:stretch>
        </p:blipFill>
        <p:spPr>
          <a:xfrm>
            <a:off x="463972" y="2985873"/>
            <a:ext cx="6476946" cy="1628856"/>
          </a:xfrm>
          <a:prstGeom prst="rect">
            <a:avLst/>
          </a:prstGeom>
        </p:spPr>
      </p:pic>
    </p:spTree>
    <p:extLst>
      <p:ext uri="{BB962C8B-B14F-4D97-AF65-F5344CB8AC3E}">
        <p14:creationId xmlns:p14="http://schemas.microsoft.com/office/powerpoint/2010/main" val="2950034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1034497"/>
            <a:ext cx="10871603" cy="3188565"/>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Ответ может нас удивить:</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1" name="Рисунок 20"/>
          <p:cNvPicPr>
            <a:picLocks noChangeAspect="1"/>
          </p:cNvPicPr>
          <p:nvPr/>
        </p:nvPicPr>
        <p:blipFill>
          <a:blip r:embed="rId2"/>
          <a:stretch>
            <a:fillRect/>
          </a:stretch>
        </p:blipFill>
        <p:spPr>
          <a:xfrm>
            <a:off x="92365" y="2300987"/>
            <a:ext cx="10835511" cy="2343880"/>
          </a:xfrm>
          <a:prstGeom prst="rect">
            <a:avLst/>
          </a:prstGeom>
        </p:spPr>
      </p:pic>
    </p:spTree>
    <p:extLst>
      <p:ext uri="{BB962C8B-B14F-4D97-AF65-F5344CB8AC3E}">
        <p14:creationId xmlns:p14="http://schemas.microsoft.com/office/powerpoint/2010/main" val="3328430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1034497"/>
            <a:ext cx="10871603" cy="6413038"/>
          </a:xfrm>
          <a:prstGeom prst="rect">
            <a:avLst/>
          </a:prstGeom>
          <a:noFill/>
        </p:spPr>
        <p:txBody>
          <a:bodyPr wrap="square" rtlCol="0">
            <a:spAutoFit/>
          </a:bodyPr>
          <a:lstStyle/>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Ответ может нас удивить:</a:t>
            </a:r>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Нашему коду не удалась подстановка не для </a:t>
            </a:r>
            <a:r>
              <a:rPr lang="en-US" altLang="ru-RU" dirty="0"/>
              <a:t>std::list</a:t>
            </a:r>
            <a:r>
              <a:rPr lang="ru-RU" altLang="ru-RU" dirty="0"/>
              <a:t>, не для </a:t>
            </a:r>
            <a:r>
              <a:rPr lang="en-US" altLang="ru-RU" dirty="0"/>
              <a:t>std::vector</a:t>
            </a: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a:p>
            <a:pPr marL="22860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endParaRPr lang="ru-RU" altLang="ru-RU" dirty="0"/>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1" name="Рисунок 20"/>
          <p:cNvPicPr>
            <a:picLocks noChangeAspect="1"/>
          </p:cNvPicPr>
          <p:nvPr/>
        </p:nvPicPr>
        <p:blipFill>
          <a:blip r:embed="rId2"/>
          <a:stretch>
            <a:fillRect/>
          </a:stretch>
        </p:blipFill>
        <p:spPr>
          <a:xfrm>
            <a:off x="277096" y="1879182"/>
            <a:ext cx="10835511" cy="2343880"/>
          </a:xfrm>
          <a:prstGeom prst="rect">
            <a:avLst/>
          </a:prstGeom>
        </p:spPr>
      </p:pic>
      <p:pic>
        <p:nvPicPr>
          <p:cNvPr id="15" name="Рисунок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1779" y="3888337"/>
            <a:ext cx="3758918" cy="2770658"/>
          </a:xfrm>
          <a:prstGeom prst="rect">
            <a:avLst/>
          </a:prstGeom>
        </p:spPr>
      </p:pic>
    </p:spTree>
    <p:extLst>
      <p:ext uri="{BB962C8B-B14F-4D97-AF65-F5344CB8AC3E}">
        <p14:creationId xmlns:p14="http://schemas.microsoft.com/office/powerpoint/2010/main" val="150762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1034497"/>
            <a:ext cx="10871603" cy="5515356"/>
          </a:xfrm>
          <a:prstGeom prst="rect">
            <a:avLst/>
          </a:prstGeom>
          <a:noFill/>
        </p:spPr>
        <p:txBody>
          <a:bodyPr wrap="square" rtlCol="0">
            <a:spAutoFit/>
          </a:bodyPr>
          <a:lstStyle/>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Как такое может быть?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Мы точно знаем, что в std::</a:t>
            </a:r>
            <a:r>
              <a:rPr lang="ru-RU" altLang="ru-RU" dirty="0" err="1"/>
              <a:t>list</a:t>
            </a:r>
            <a:r>
              <a:rPr lang="ru-RU" altLang="ru-RU" dirty="0"/>
              <a:t> есть функция-член </a:t>
            </a:r>
            <a:r>
              <a:rPr lang="ru-RU" altLang="ru-RU" dirty="0" err="1"/>
              <a:t>sort</a:t>
            </a:r>
            <a:r>
              <a:rPr lang="ru-RU" altLang="ru-RU" dirty="0"/>
              <a:t>(), а в std::vector - функции </a:t>
            </a:r>
            <a:r>
              <a:rPr lang="ru-RU" altLang="ru-RU" dirty="0" err="1"/>
              <a:t>begin</a:t>
            </a:r>
            <a:r>
              <a:rPr lang="ru-RU" altLang="ru-RU" dirty="0"/>
              <a:t>() и </a:t>
            </a:r>
            <a:r>
              <a:rPr lang="ru-RU" altLang="ru-RU" dirty="0" err="1"/>
              <a:t>end</a:t>
            </a:r>
            <a:r>
              <a:rPr lang="ru-RU" altLang="ru-RU" dirty="0"/>
              <a:t>().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Проблема в том, что таких функций слишком много. Все они перегружены.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Например, в std::</a:t>
            </a:r>
            <a:r>
              <a:rPr lang="ru-RU" altLang="ru-RU" dirty="0" err="1"/>
              <a:t>list</a:t>
            </a:r>
            <a:r>
              <a:rPr lang="ru-RU" altLang="ru-RU" dirty="0"/>
              <a:t> имеется два объявления </a:t>
            </a:r>
            <a:r>
              <a:rPr lang="ru-RU" altLang="ru-RU" dirty="0" err="1"/>
              <a:t>sort</a:t>
            </a:r>
            <a:r>
              <a:rPr lang="ru-RU" altLang="ru-RU" dirty="0"/>
              <a:t>(): </a:t>
            </a:r>
            <a:r>
              <a:rPr lang="ru-RU" altLang="ru-RU" dirty="0" err="1"/>
              <a:t>обыч-ая</a:t>
            </a:r>
            <a:r>
              <a:rPr lang="ru-RU" altLang="ru-RU" dirty="0"/>
              <a:t> функция-член void </a:t>
            </a:r>
            <a:r>
              <a:rPr lang="ru-RU" altLang="ru-RU" dirty="0" err="1"/>
              <a:t>sort</a:t>
            </a:r>
            <a:r>
              <a:rPr lang="ru-RU" altLang="ru-RU" dirty="0"/>
              <a:t>() без аргументов и шаблонная функция-член void </a:t>
            </a:r>
            <a:r>
              <a:rPr lang="ru-RU" altLang="ru-RU" dirty="0" err="1"/>
              <a:t>sort</a:t>
            </a:r>
            <a:r>
              <a:rPr lang="ru-RU" altLang="ru-RU" dirty="0"/>
              <a:t>(</a:t>
            </a:r>
            <a:r>
              <a:rPr lang="ru-RU" altLang="ru-RU" dirty="0" err="1"/>
              <a:t>Compare</a:t>
            </a:r>
            <a:r>
              <a:rPr lang="ru-RU" altLang="ru-RU" dirty="0"/>
              <a:t>), принимающая объект сравнения, который должен использоваться вместо </a:t>
            </a:r>
            <a:r>
              <a:rPr lang="ru-RU" altLang="ru-RU" dirty="0" err="1"/>
              <a:t>operator</a:t>
            </a:r>
            <a:r>
              <a:rPr lang="ru-RU" altLang="ru-RU" dirty="0"/>
              <a:t>&lt;().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Мы хотели вызвать </a:t>
            </a:r>
            <a:r>
              <a:rPr lang="ru-RU" altLang="ru-RU" dirty="0" err="1"/>
              <a:t>sort</a:t>
            </a:r>
            <a:r>
              <a:rPr lang="ru-RU" altLang="ru-RU" dirty="0"/>
              <a:t>() без аргументов, поэтому должны знать, будет этот вызов компилироваться или нет. Но задавали-то мы другой вопрос: «Существует ли функция T::sort?», а про аргументы не было сказано ни слова.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И получили в ответ встречный вопрос: «А какую </a:t>
            </a:r>
            <a:r>
              <a:rPr lang="ru-RU" altLang="ru-RU" dirty="0" err="1"/>
              <a:t>sort</a:t>
            </a:r>
            <a:r>
              <a:rPr lang="ru-RU" altLang="ru-RU" dirty="0"/>
              <a:t> вы </a:t>
            </a:r>
            <a:r>
              <a:rPr lang="ru-RU" altLang="ru-RU" dirty="0" err="1"/>
              <a:t>име</a:t>
            </a:r>
            <a:r>
              <a:rPr lang="ru-RU" altLang="ru-RU" dirty="0"/>
              <a:t>- ли в виду?» В результате подстановка завершилась неудачей из-за неоднозначности (есть два возможных ответа, поэтому на вопрос нельзя ответить определенно).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А мы неправильно интерпретировали неудавшуюся подстановку как признак того, что в типе вовсе нет функции-члена </a:t>
            </a:r>
            <a:r>
              <a:rPr lang="ru-RU" altLang="ru-RU" dirty="0" err="1"/>
              <a:t>sort</a:t>
            </a:r>
            <a:r>
              <a:rPr lang="ru-RU" altLang="ru-RU" dirty="0"/>
              <a:t>(). </a:t>
            </a:r>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5639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Продвинутое применение </a:t>
            </a:r>
            <a:r>
              <a:rPr lang="en-US" sz="4000" dirty="0">
                <a:solidFill>
                  <a:srgbClr val="00B0F0"/>
                </a:solidFill>
              </a:rPr>
              <a:t>SFINAE</a:t>
            </a:r>
            <a:r>
              <a:rPr lang="ru-RU" sz="4000" dirty="0">
                <a:solidFill>
                  <a:srgbClr val="00B0F0"/>
                </a:solidFill>
              </a:rPr>
              <a:t>. Итог</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184731" y="1356837"/>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4" name="Rectangle 1">
            <a:extLst>
              <a:ext uri="{FF2B5EF4-FFF2-40B4-BE49-F238E27FC236}">
                <a16:creationId xmlns:a16="http://schemas.microsoft.com/office/drawing/2014/main" id="{01C719E9-2440-41FC-978A-36E456522EB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EE19804-B16E-45BB-B928-C3515407B54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5264E3-83C3-4C79-BBA1-EB64A7F27CB1}"/>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BB80B95-C517-401E-A9ED-59D8C4303EA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5F3A411-7C1B-4FE4-9A80-304AAC012C37}"/>
              </a:ext>
            </a:extLst>
          </p:cNvPr>
          <p:cNvSpPr>
            <a:spLocks noChangeArrowheads="1"/>
          </p:cNvSpPr>
          <p:nvPr/>
        </p:nvSpPr>
        <p:spPr bwMode="auto">
          <a:xfrm>
            <a:off x="0" y="28840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30D41D-6E8F-4697-BA03-B9D89C228944}"/>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701C0595-54DC-470F-BEB2-DD76E5D40E25}"/>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59AAF5D-98F8-4E87-B7B8-BCB3A29C798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17E0B79A-50BE-4F29-93D4-2A28851C5DA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A67E7221-8C4E-435E-AE1B-C93997DE4529}"/>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ADD5D108-01C2-4A4C-8EC2-8A40095D1591}"/>
              </a:ext>
            </a:extLst>
          </p:cNvPr>
          <p:cNvSpPr>
            <a:spLocks noChangeArrowheads="1"/>
          </p:cNvSpPr>
          <p:nvPr/>
        </p:nvSpPr>
        <p:spPr bwMode="auto">
          <a:xfrm>
            <a:off x="184731" y="12316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8F188AF5-4D22-4B6A-8E8B-14575DFE477C}"/>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FCC0FF14-D75A-4F13-A58B-A7F471D80F89}"/>
              </a:ext>
            </a:extLst>
          </p:cNvPr>
          <p:cNvSpPr txBox="1"/>
          <p:nvPr/>
        </p:nvSpPr>
        <p:spPr>
          <a:xfrm>
            <a:off x="463972" y="1034497"/>
            <a:ext cx="10871603" cy="2675604"/>
          </a:xfrm>
          <a:prstGeom prst="rect">
            <a:avLst/>
          </a:prstGeom>
          <a:noFill/>
        </p:spPr>
        <p:txBody>
          <a:bodyPr wrap="square" rtlCol="0">
            <a:spAutoFit/>
          </a:bodyPr>
          <a:lstStyle/>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Чтобы исправить ситуацию, мы должны сузить вопрос - существует ли в типе функция-член </a:t>
            </a:r>
            <a:r>
              <a:rPr lang="ru-RU" altLang="ru-RU" dirty="0" err="1"/>
              <a:t>sort</a:t>
            </a:r>
            <a:r>
              <a:rPr lang="ru-RU" altLang="ru-RU" dirty="0"/>
              <a:t>() без аргументов?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Для этого попытаемся привести указатель на функцию-член &amp;T::</a:t>
            </a:r>
            <a:r>
              <a:rPr lang="ru-RU" altLang="ru-RU" dirty="0" err="1"/>
              <a:t>sort</a:t>
            </a:r>
            <a:r>
              <a:rPr lang="ru-RU" altLang="ru-RU" dirty="0"/>
              <a:t> к определенному типу, например void (Т: :*)(), т. е. к типу указателя на функцию-член без аргументов, возвращающую void. </a:t>
            </a:r>
          </a:p>
          <a:p>
            <a:pPr marL="228600" lvl="0" indent="-228600" defTabSz="914400" fontAlgn="base">
              <a:lnSpc>
                <a:spcPct val="120000"/>
              </a:lnSpc>
              <a:spcBef>
                <a:spcPts val="1000"/>
              </a:spcBef>
              <a:spcAft>
                <a:spcPct val="0"/>
              </a:spcAft>
              <a:buClr>
                <a:schemeClr val="accent1"/>
              </a:buClr>
              <a:buSzPct val="110000"/>
              <a:buFont typeface="Wingdings" panose="05000000000000000000" pitchFamily="2" charset="2"/>
              <a:buChar char="§"/>
            </a:pPr>
            <a:r>
              <a:rPr lang="ru-RU" altLang="ru-RU" dirty="0"/>
              <a:t>Если это получится, то функция-член желаемого типа существует, а остальные перегруженные варианты мы можем спокойно игнорировать</a:t>
            </a:r>
          </a:p>
        </p:txBody>
      </p:sp>
      <p:sp>
        <p:nvSpPr>
          <p:cNvPr id="13" name="Rectangle 1">
            <a:extLst>
              <a:ext uri="{FF2B5EF4-FFF2-40B4-BE49-F238E27FC236}">
                <a16:creationId xmlns:a16="http://schemas.microsoft.com/office/drawing/2014/main" id="{56E8259B-FB1F-4043-854F-9052CD479000}"/>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p:cNvPicPr>
            <a:picLocks noChangeAspect="1"/>
          </p:cNvPicPr>
          <p:nvPr/>
        </p:nvPicPr>
        <p:blipFill>
          <a:blip r:embed="rId2"/>
          <a:stretch>
            <a:fillRect/>
          </a:stretch>
        </p:blipFill>
        <p:spPr>
          <a:xfrm>
            <a:off x="708689" y="3710101"/>
            <a:ext cx="8384598" cy="2289047"/>
          </a:xfrm>
          <a:prstGeom prst="rect">
            <a:avLst/>
          </a:prstGeom>
        </p:spPr>
      </p:pic>
    </p:spTree>
    <p:extLst>
      <p:ext uri="{BB962C8B-B14F-4D97-AF65-F5344CB8AC3E}">
        <p14:creationId xmlns:p14="http://schemas.microsoft.com/office/powerpoint/2010/main" val="77101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283296"/>
            <a:ext cx="9127375" cy="707886"/>
          </a:xfrm>
          <a:prstGeom prst="rect">
            <a:avLst/>
          </a:prstGeom>
          <a:noFill/>
        </p:spPr>
        <p:txBody>
          <a:bodyPr wrap="square" rtlCol="0">
            <a:spAutoFit/>
          </a:bodyPr>
          <a:lstStyle/>
          <a:p>
            <a:r>
              <a:rPr lang="ru-RU" sz="4000" dirty="0">
                <a:solidFill>
                  <a:srgbClr val="00B0F0"/>
                </a:solidFill>
              </a:rPr>
              <a:t>Подстановка шаблонного параметра</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ru-RU" dirty="0"/>
              <a:t>При </a:t>
            </a:r>
            <a:r>
              <a:rPr lang="ru-RU" dirty="0" err="1"/>
              <a:t>инстанцировании</a:t>
            </a:r>
            <a:r>
              <a:rPr lang="ru-RU" dirty="0"/>
              <a:t> происходит подстановка шаблонного параметра </a:t>
            </a:r>
          </a:p>
          <a:p>
            <a:r>
              <a:rPr lang="ru-RU" dirty="0"/>
              <a:t>Иногда она ещё и предваряется выводом типа </a:t>
            </a:r>
          </a:p>
          <a:p>
            <a:r>
              <a:rPr lang="ru-RU" dirty="0"/>
              <a:t>Но что если подстановка в некотором контексте не может быть выполнена? </a:t>
            </a: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pic>
        <p:nvPicPr>
          <p:cNvPr id="5" name="Рисунок 4">
            <a:extLst>
              <a:ext uri="{FF2B5EF4-FFF2-40B4-BE49-F238E27FC236}">
                <a16:creationId xmlns:a16="http://schemas.microsoft.com/office/drawing/2014/main" id="{88035DB2-147F-43BA-BCB9-1B7D102F742F}"/>
              </a:ext>
            </a:extLst>
          </p:cNvPr>
          <p:cNvPicPr>
            <a:picLocks noChangeAspect="1"/>
          </p:cNvPicPr>
          <p:nvPr/>
        </p:nvPicPr>
        <p:blipFill>
          <a:blip r:embed="rId2"/>
          <a:stretch>
            <a:fillRect/>
          </a:stretch>
        </p:blipFill>
        <p:spPr>
          <a:xfrm>
            <a:off x="413062" y="2743195"/>
            <a:ext cx="9110729" cy="1371610"/>
          </a:xfrm>
          <a:prstGeom prst="rect">
            <a:avLst/>
          </a:prstGeom>
        </p:spPr>
      </p:pic>
    </p:spTree>
    <p:extLst>
      <p:ext uri="{BB962C8B-B14F-4D97-AF65-F5344CB8AC3E}">
        <p14:creationId xmlns:p14="http://schemas.microsoft.com/office/powerpoint/2010/main" val="2716022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9F24B-68C7-4E99-A84A-DEA824A8182A}"/>
              </a:ext>
            </a:extLst>
          </p:cNvPr>
          <p:cNvSpPr>
            <a:spLocks noGrp="1"/>
          </p:cNvSpPr>
          <p:nvPr>
            <p:ph type="title"/>
          </p:nvPr>
        </p:nvSpPr>
        <p:spPr/>
        <p:txBody>
          <a:bodyPr/>
          <a:lstStyle/>
          <a:p>
            <a:r>
              <a:rPr lang="ru-RU" dirty="0"/>
              <a:t>Для тех кто хочет почитать что-то еще</a:t>
            </a:r>
          </a:p>
        </p:txBody>
      </p:sp>
      <p:sp>
        <p:nvSpPr>
          <p:cNvPr id="11" name="Объект 10"/>
          <p:cNvSpPr>
            <a:spLocks noGrp="1"/>
          </p:cNvSpPr>
          <p:nvPr>
            <p:ph idx="1"/>
          </p:nvPr>
        </p:nvSpPr>
        <p:spPr>
          <a:xfrm>
            <a:off x="5301327" y="953835"/>
            <a:ext cx="6281873" cy="5248622"/>
          </a:xfrm>
        </p:spPr>
        <p:txBody>
          <a:bodyPr/>
          <a:lstStyle/>
          <a:p>
            <a:pPr marL="0" indent="0">
              <a:buNone/>
            </a:pPr>
            <a:r>
              <a:rPr lang="ru-RU" dirty="0"/>
              <a:t>Лекция разработана на базе открытых лекций </a:t>
            </a:r>
            <a:r>
              <a:rPr lang="ru-RU" u="sng" dirty="0"/>
              <a:t>Константина Владимирова </a:t>
            </a:r>
            <a:r>
              <a:rPr lang="ru-RU" dirty="0"/>
              <a:t>(МФТИ, </a:t>
            </a:r>
            <a:r>
              <a:rPr lang="en-US" dirty="0" err="1"/>
              <a:t>iLAB</a:t>
            </a:r>
            <a:r>
              <a:rPr lang="ru-RU" dirty="0"/>
              <a:t>) (Базовый курс, Лекция:</a:t>
            </a:r>
            <a:r>
              <a:rPr lang="en-US"/>
              <a:t> 5, 6</a:t>
            </a:r>
            <a:r>
              <a:rPr lang="ru-RU"/>
              <a:t>)   </a:t>
            </a:r>
            <a:r>
              <a:rPr lang="en-US" dirty="0">
                <a:hlinkClick r:id="rId2"/>
              </a:rPr>
              <a:t>https://www.youtube.com/@tilir</a:t>
            </a:r>
            <a:endParaRPr lang="ru-RU" dirty="0"/>
          </a:p>
          <a:p>
            <a:pPr marL="0" indent="0">
              <a:buNone/>
            </a:pPr>
            <a:endParaRPr lang="ru-RU" dirty="0"/>
          </a:p>
          <a:p>
            <a:pPr marL="0" indent="0">
              <a:buNone/>
            </a:pPr>
            <a:r>
              <a:rPr lang="ru-RU" dirty="0"/>
              <a:t>Также полезно изучить:</a:t>
            </a:r>
          </a:p>
          <a:p>
            <a:r>
              <a:rPr lang="ru-RU" dirty="0"/>
              <a:t>Идиомы и паттерны проектирования в современном С++ // Ф.Г. </a:t>
            </a:r>
            <a:r>
              <a:rPr lang="ru-RU" dirty="0" err="1"/>
              <a:t>Пикус</a:t>
            </a:r>
            <a:r>
              <a:rPr lang="ru-RU" dirty="0"/>
              <a:t> </a:t>
            </a:r>
          </a:p>
          <a:p>
            <a:r>
              <a:rPr lang="ru-RU" dirty="0"/>
              <a:t>Эффективный и современный С++ // </a:t>
            </a:r>
            <a:r>
              <a:rPr lang="ru-RU" dirty="0" err="1"/>
              <a:t>С.Майерс</a:t>
            </a:r>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1817840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9F24B-68C7-4E99-A84A-DEA824A8182A}"/>
              </a:ext>
            </a:extLst>
          </p:cNvPr>
          <p:cNvSpPr>
            <a:spLocks noGrp="1"/>
          </p:cNvSpPr>
          <p:nvPr>
            <p:ph type="title"/>
          </p:nvPr>
        </p:nvSpPr>
        <p:spPr/>
        <p:txBody>
          <a:bodyPr/>
          <a:lstStyle/>
          <a:p>
            <a:r>
              <a:rPr lang="ru-RU" dirty="0"/>
              <a:t>Полезные ссылки</a:t>
            </a:r>
          </a:p>
        </p:txBody>
      </p:sp>
      <p:sp>
        <p:nvSpPr>
          <p:cNvPr id="3" name="Текст 2">
            <a:extLst>
              <a:ext uri="{FF2B5EF4-FFF2-40B4-BE49-F238E27FC236}">
                <a16:creationId xmlns:a16="http://schemas.microsoft.com/office/drawing/2014/main" id="{D2666A9E-38F9-4AEA-ACBE-802F8586B1C4}"/>
              </a:ext>
            </a:extLst>
          </p:cNvPr>
          <p:cNvSpPr>
            <a:spLocks noGrp="1"/>
          </p:cNvSpPr>
          <p:nvPr>
            <p:ph type="body" idx="1"/>
          </p:nvPr>
        </p:nvSpPr>
        <p:spPr>
          <a:xfrm>
            <a:off x="8591223" y="1835438"/>
            <a:ext cx="2711776" cy="685800"/>
          </a:xfrm>
        </p:spPr>
        <p:txBody>
          <a:bodyPr/>
          <a:lstStyle/>
          <a:p>
            <a:pPr algn="ctr"/>
            <a:r>
              <a:rPr lang="en-US" dirty="0"/>
              <a:t>Telegram-</a:t>
            </a:r>
            <a:r>
              <a:rPr lang="ru-RU" dirty="0"/>
              <a:t>чат</a:t>
            </a:r>
          </a:p>
        </p:txBody>
      </p:sp>
      <p:sp>
        <p:nvSpPr>
          <p:cNvPr id="5" name="Текст 4">
            <a:extLst>
              <a:ext uri="{FF2B5EF4-FFF2-40B4-BE49-F238E27FC236}">
                <a16:creationId xmlns:a16="http://schemas.microsoft.com/office/drawing/2014/main" id="{9536EED5-A19B-4E83-B114-214E4D812072}"/>
              </a:ext>
            </a:extLst>
          </p:cNvPr>
          <p:cNvSpPr>
            <a:spLocks noGrp="1"/>
          </p:cNvSpPr>
          <p:nvPr>
            <p:ph type="body" sz="quarter" idx="3"/>
          </p:nvPr>
        </p:nvSpPr>
        <p:spPr>
          <a:xfrm>
            <a:off x="4789714" y="1716995"/>
            <a:ext cx="3143794" cy="922687"/>
          </a:xfrm>
        </p:spPr>
        <p:txBody>
          <a:bodyPr/>
          <a:lstStyle/>
          <a:p>
            <a:pPr algn="ctr"/>
            <a:r>
              <a:rPr lang="ru-RU" dirty="0"/>
              <a:t>Яндекс-диск с материалами курса</a:t>
            </a:r>
          </a:p>
        </p:txBody>
      </p:sp>
      <p:pic>
        <p:nvPicPr>
          <p:cNvPr id="14" name="Рисунок 13">
            <a:extLst>
              <a:ext uri="{FF2B5EF4-FFF2-40B4-BE49-F238E27FC236}">
                <a16:creationId xmlns:a16="http://schemas.microsoft.com/office/drawing/2014/main" id="{FE016182-C121-6A87-6503-BF84E4CC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260" y="2635710"/>
            <a:ext cx="2188702" cy="2188702"/>
          </a:xfrm>
          <a:prstGeom prst="rect">
            <a:avLst/>
          </a:prstGeom>
        </p:spPr>
      </p:pic>
      <p:pic>
        <p:nvPicPr>
          <p:cNvPr id="18" name="Рисунок 17">
            <a:extLst>
              <a:ext uri="{FF2B5EF4-FFF2-40B4-BE49-F238E27FC236}">
                <a16:creationId xmlns:a16="http://schemas.microsoft.com/office/drawing/2014/main" id="{24C0A60B-360C-EADE-C701-10FB1C50B312}"/>
              </a:ext>
            </a:extLst>
          </p:cNvPr>
          <p:cNvPicPr>
            <a:picLocks noChangeAspect="1"/>
          </p:cNvPicPr>
          <p:nvPr/>
        </p:nvPicPr>
        <p:blipFill>
          <a:blip r:embed="rId3"/>
          <a:stretch>
            <a:fillRect/>
          </a:stretch>
        </p:blipFill>
        <p:spPr>
          <a:xfrm>
            <a:off x="8852760" y="2635710"/>
            <a:ext cx="2188702" cy="2188702"/>
          </a:xfrm>
          <a:prstGeom prst="rect">
            <a:avLst/>
          </a:prstGeom>
        </p:spPr>
      </p:pic>
    </p:spTree>
    <p:extLst>
      <p:ext uri="{BB962C8B-B14F-4D97-AF65-F5344CB8AC3E}">
        <p14:creationId xmlns:p14="http://schemas.microsoft.com/office/powerpoint/2010/main" val="388663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232756"/>
            <a:ext cx="9127375" cy="707886"/>
          </a:xfrm>
          <a:prstGeom prst="rect">
            <a:avLst/>
          </a:prstGeom>
          <a:noFill/>
        </p:spPr>
        <p:txBody>
          <a:bodyPr wrap="square" rtlCol="0">
            <a:spAutoFit/>
          </a:bodyPr>
          <a:lstStyle/>
          <a:p>
            <a:r>
              <a:rPr lang="en-US" sz="4000" dirty="0">
                <a:solidFill>
                  <a:srgbClr val="00B0F0"/>
                </a:solidFill>
              </a:rPr>
              <a:t>SFINAE</a:t>
            </a:r>
            <a:endParaRPr lang="ru-RU" sz="4000" dirty="0">
              <a:solidFill>
                <a:srgbClr val="00B0F0"/>
              </a:solidFill>
            </a:endParaRP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579665BB-C887-4EF5-BCAB-407C6E6304EF}"/>
              </a:ext>
            </a:extLst>
          </p:cNvPr>
          <p:cNvSpPr txBox="1"/>
          <p:nvPr/>
        </p:nvSpPr>
        <p:spPr>
          <a:xfrm>
            <a:off x="622690" y="1110744"/>
            <a:ext cx="11040066" cy="5279394"/>
          </a:xfrm>
          <a:prstGeom prst="rect">
            <a:avLst/>
          </a:prstGeom>
          <a:noFill/>
        </p:spPr>
        <p:txBody>
          <a:bodyPr wrap="square" rtlCol="0">
            <a:spAutoFit/>
          </a:bodyPr>
          <a:lstStyle/>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err="1"/>
              <a:t>Substitution</a:t>
            </a:r>
            <a:r>
              <a:rPr lang="ru-RU" dirty="0"/>
              <a:t> </a:t>
            </a:r>
            <a:r>
              <a:rPr lang="ru-RU" dirty="0" err="1"/>
              <a:t>Failure</a:t>
            </a:r>
            <a:r>
              <a:rPr lang="ru-RU" dirty="0"/>
              <a:t> </a:t>
            </a:r>
            <a:r>
              <a:rPr lang="ru-RU" dirty="0" err="1"/>
              <a:t>Is</a:t>
            </a:r>
            <a:r>
              <a:rPr lang="ru-RU" dirty="0"/>
              <a:t> </a:t>
            </a:r>
            <a:r>
              <a:rPr lang="ru-RU" dirty="0" err="1"/>
              <a:t>Not</a:t>
            </a:r>
            <a:r>
              <a:rPr lang="ru-RU" dirty="0"/>
              <a:t> </a:t>
            </a:r>
            <a:r>
              <a:rPr lang="ru-RU" dirty="0" err="1"/>
              <a:t>An</a:t>
            </a:r>
            <a:r>
              <a:rPr lang="ru-RU" dirty="0"/>
              <a:t> </a:t>
            </a:r>
            <a:r>
              <a:rPr lang="ru-RU" dirty="0" err="1"/>
              <a:t>Error</a:t>
            </a:r>
            <a:r>
              <a:rPr lang="ru-RU" dirty="0"/>
              <a:t> (провал подстановки не является ошибкой).</a:t>
            </a:r>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Если в результате подстановки в </a:t>
            </a:r>
            <a:r>
              <a:rPr lang="ru-RU" dirty="0">
                <a:solidFill>
                  <a:srgbClr val="00B0F0"/>
                </a:solidFill>
              </a:rPr>
              <a:t>непосредственном контексте </a:t>
            </a:r>
            <a:r>
              <a:rPr lang="ru-RU" dirty="0"/>
              <a:t>класса (функции, </a:t>
            </a:r>
            <a:r>
              <a:rPr lang="ru-RU" dirty="0" err="1"/>
              <a:t>алиаса</a:t>
            </a:r>
            <a:r>
              <a:rPr lang="ru-RU" dirty="0"/>
              <a:t>, переменной) возникает </a:t>
            </a:r>
            <a:r>
              <a:rPr lang="ru-RU" dirty="0" err="1">
                <a:solidFill>
                  <a:srgbClr val="00B0F0"/>
                </a:solidFill>
              </a:rPr>
              <a:t>невалидная</a:t>
            </a:r>
            <a:r>
              <a:rPr lang="ru-RU" dirty="0">
                <a:solidFill>
                  <a:srgbClr val="00B0F0"/>
                </a:solidFill>
              </a:rPr>
              <a:t> конструкция</a:t>
            </a:r>
            <a:r>
              <a:rPr lang="ru-RU" dirty="0"/>
              <a:t>;</a:t>
            </a:r>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То эта подстановка неуспешна, но не ошибочна.  </a:t>
            </a:r>
          </a:p>
          <a:p>
            <a:endParaRPr lang="ru-RU" dirty="0"/>
          </a:p>
          <a:p>
            <a:endParaRPr lang="ru-RU" dirty="0"/>
          </a:p>
        </p:txBody>
      </p:sp>
      <p:pic>
        <p:nvPicPr>
          <p:cNvPr id="8" name="Рисунок 7">
            <a:extLst>
              <a:ext uri="{FF2B5EF4-FFF2-40B4-BE49-F238E27FC236}">
                <a16:creationId xmlns:a16="http://schemas.microsoft.com/office/drawing/2014/main" id="{EBC72E7D-CD11-4BD2-BB91-FC31EFF4E767}"/>
              </a:ext>
            </a:extLst>
          </p:cNvPr>
          <p:cNvPicPr>
            <a:picLocks noChangeAspect="1"/>
          </p:cNvPicPr>
          <p:nvPr/>
        </p:nvPicPr>
        <p:blipFill rotWithShape="1">
          <a:blip r:embed="rId2"/>
          <a:srcRect b="10738"/>
          <a:stretch/>
        </p:blipFill>
        <p:spPr>
          <a:xfrm>
            <a:off x="734887" y="1572409"/>
            <a:ext cx="6148358" cy="2746647"/>
          </a:xfrm>
          <a:prstGeom prst="rect">
            <a:avLst/>
          </a:prstGeom>
        </p:spPr>
      </p:pic>
    </p:spTree>
    <p:extLst>
      <p:ext uri="{BB962C8B-B14F-4D97-AF65-F5344CB8AC3E}">
        <p14:creationId xmlns:p14="http://schemas.microsoft.com/office/powerpoint/2010/main" val="82364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232756"/>
            <a:ext cx="9127375" cy="707886"/>
          </a:xfrm>
          <a:prstGeom prst="rect">
            <a:avLst/>
          </a:prstGeom>
          <a:noFill/>
        </p:spPr>
        <p:txBody>
          <a:bodyPr wrap="square" rtlCol="0">
            <a:spAutoFit/>
          </a:bodyPr>
          <a:lstStyle/>
          <a:p>
            <a:r>
              <a:rPr lang="ru-RU" sz="4000" dirty="0">
                <a:solidFill>
                  <a:srgbClr val="00B0F0"/>
                </a:solidFill>
              </a:rPr>
              <a:t>!</a:t>
            </a:r>
            <a:r>
              <a:rPr lang="en-US" sz="4000" dirty="0">
                <a:solidFill>
                  <a:srgbClr val="00B0F0"/>
                </a:solidFill>
              </a:rPr>
              <a:t>SFINAE</a:t>
            </a:r>
            <a:r>
              <a:rPr lang="ru-RU" sz="4000" dirty="0">
                <a:solidFill>
                  <a:srgbClr val="00B0F0"/>
                </a:solidFill>
              </a:rPr>
              <a:t> (что не является)</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579665BB-C887-4EF5-BCAB-407C6E6304EF}"/>
              </a:ext>
            </a:extLst>
          </p:cNvPr>
          <p:cNvSpPr txBox="1"/>
          <p:nvPr/>
        </p:nvSpPr>
        <p:spPr>
          <a:xfrm>
            <a:off x="622690" y="1110744"/>
            <a:ext cx="11040066" cy="4115999"/>
          </a:xfrm>
          <a:prstGeom prst="rect">
            <a:avLst/>
          </a:prstGeom>
          <a:noFill/>
        </p:spPr>
        <p:txBody>
          <a:bodyPr wrap="square" rtlCol="0">
            <a:spAutoFit/>
          </a:bodyPr>
          <a:lstStyle/>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Не любая ошибочная конструкция это SFINAE. Важен контекст подстановки.</a:t>
            </a:r>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В контексте сигнатуры и шаблонных параметров нет никакой </a:t>
            </a:r>
            <a:r>
              <a:rPr lang="ru-RU" dirty="0" err="1"/>
              <a:t>невалидности</a:t>
            </a:r>
            <a:r>
              <a:rPr lang="ru-RU" dirty="0"/>
              <a:t>.</a:t>
            </a:r>
            <a:endParaRPr lang="en-US"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err="1"/>
              <a:t>Невалидность</a:t>
            </a:r>
            <a:r>
              <a:rPr lang="ru-RU" dirty="0"/>
              <a:t> в теле не является SFINAE, это ошибка второй фазы трансляции.</a:t>
            </a:r>
          </a:p>
          <a:p>
            <a:endParaRPr lang="ru-RU" dirty="0"/>
          </a:p>
        </p:txBody>
      </p:sp>
      <p:pic>
        <p:nvPicPr>
          <p:cNvPr id="5" name="Рисунок 4">
            <a:extLst>
              <a:ext uri="{FF2B5EF4-FFF2-40B4-BE49-F238E27FC236}">
                <a16:creationId xmlns:a16="http://schemas.microsoft.com/office/drawing/2014/main" id="{CD336BF2-BC07-4595-9EF2-A876B14E283E}"/>
              </a:ext>
            </a:extLst>
          </p:cNvPr>
          <p:cNvPicPr>
            <a:picLocks noChangeAspect="1"/>
          </p:cNvPicPr>
          <p:nvPr/>
        </p:nvPicPr>
        <p:blipFill>
          <a:blip r:embed="rId2"/>
          <a:stretch>
            <a:fillRect/>
          </a:stretch>
        </p:blipFill>
        <p:spPr>
          <a:xfrm>
            <a:off x="706487" y="1542211"/>
            <a:ext cx="6302037" cy="2199535"/>
          </a:xfrm>
          <a:prstGeom prst="rect">
            <a:avLst/>
          </a:prstGeom>
        </p:spPr>
      </p:pic>
    </p:spTree>
    <p:extLst>
      <p:ext uri="{BB962C8B-B14F-4D97-AF65-F5344CB8AC3E}">
        <p14:creationId xmlns:p14="http://schemas.microsoft.com/office/powerpoint/2010/main" val="404726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232756"/>
            <a:ext cx="9127375" cy="707886"/>
          </a:xfrm>
          <a:prstGeom prst="rect">
            <a:avLst/>
          </a:prstGeom>
          <a:noFill/>
        </p:spPr>
        <p:txBody>
          <a:bodyPr wrap="square" rtlCol="0">
            <a:spAutoFit/>
          </a:bodyPr>
          <a:lstStyle/>
          <a:p>
            <a:r>
              <a:rPr lang="ru-RU" sz="4000" dirty="0">
                <a:solidFill>
                  <a:srgbClr val="00B0F0"/>
                </a:solidFill>
              </a:rPr>
              <a:t>!</a:t>
            </a:r>
            <a:r>
              <a:rPr lang="en-US" sz="4000" dirty="0">
                <a:solidFill>
                  <a:srgbClr val="00B0F0"/>
                </a:solidFill>
              </a:rPr>
              <a:t>SFINAE</a:t>
            </a:r>
            <a:r>
              <a:rPr lang="ru-RU" sz="4000" dirty="0">
                <a:solidFill>
                  <a:srgbClr val="00B0F0"/>
                </a:solidFill>
              </a:rPr>
              <a:t> (что не является)</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579665BB-C887-4EF5-BCAB-407C6E6304EF}"/>
              </a:ext>
            </a:extLst>
          </p:cNvPr>
          <p:cNvSpPr txBox="1"/>
          <p:nvPr/>
        </p:nvSpPr>
        <p:spPr>
          <a:xfrm>
            <a:off x="622690" y="1110744"/>
            <a:ext cx="11040066" cy="4141968"/>
          </a:xfrm>
          <a:prstGeom prst="rect">
            <a:avLst/>
          </a:prstGeom>
          <a:noFill/>
        </p:spPr>
        <p:txBody>
          <a:bodyPr wrap="square" rtlCol="0">
            <a:spAutoFit/>
          </a:bodyPr>
          <a:lstStyle/>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Не любая ошибочная конструкция это SFINAE. Важен контекст подстановки.</a:t>
            </a:r>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Выводится T → double и, разумеется, T::value_type </a:t>
            </a:r>
            <a:r>
              <a:rPr lang="ru-RU" dirty="0" err="1"/>
              <a:t>невалидно</a:t>
            </a:r>
            <a:r>
              <a:rPr lang="ru-RU" dirty="0"/>
              <a:t>.</a:t>
            </a:r>
            <a:endParaRPr lang="en-US"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 Здесь нет ошибки, это провал подстановки и будет вызвана менее подходящая нешаблонная функция.</a:t>
            </a:r>
          </a:p>
        </p:txBody>
      </p:sp>
      <p:pic>
        <p:nvPicPr>
          <p:cNvPr id="6" name="Рисунок 5">
            <a:extLst>
              <a:ext uri="{FF2B5EF4-FFF2-40B4-BE49-F238E27FC236}">
                <a16:creationId xmlns:a16="http://schemas.microsoft.com/office/drawing/2014/main" id="{EB97C3FE-E768-413D-BE25-9B80D8593196}"/>
              </a:ext>
            </a:extLst>
          </p:cNvPr>
          <p:cNvPicPr>
            <a:picLocks noChangeAspect="1"/>
          </p:cNvPicPr>
          <p:nvPr/>
        </p:nvPicPr>
        <p:blipFill>
          <a:blip r:embed="rId2"/>
          <a:stretch>
            <a:fillRect/>
          </a:stretch>
        </p:blipFill>
        <p:spPr>
          <a:xfrm>
            <a:off x="622690" y="1631257"/>
            <a:ext cx="8987349" cy="2088051"/>
          </a:xfrm>
          <a:prstGeom prst="rect">
            <a:avLst/>
          </a:prstGeom>
        </p:spPr>
      </p:pic>
    </p:spTree>
    <p:extLst>
      <p:ext uri="{BB962C8B-B14F-4D97-AF65-F5344CB8AC3E}">
        <p14:creationId xmlns:p14="http://schemas.microsoft.com/office/powerpoint/2010/main" val="168379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9127375" cy="707886"/>
          </a:xfrm>
          <a:prstGeom prst="rect">
            <a:avLst/>
          </a:prstGeom>
          <a:noFill/>
        </p:spPr>
        <p:txBody>
          <a:bodyPr wrap="square" rtlCol="0">
            <a:spAutoFit/>
          </a:bodyPr>
          <a:lstStyle/>
          <a:p>
            <a:r>
              <a:rPr lang="ru-RU" sz="4000" dirty="0">
                <a:solidFill>
                  <a:srgbClr val="00B0F0"/>
                </a:solidFill>
              </a:rPr>
              <a:t>Несистемное </a:t>
            </a:r>
            <a:r>
              <a:rPr lang="en-US" sz="4000" dirty="0">
                <a:solidFill>
                  <a:srgbClr val="00B0F0"/>
                </a:solidFill>
              </a:rPr>
              <a:t>SFINAE. </a:t>
            </a:r>
            <a:r>
              <a:rPr lang="en-US" sz="4000" dirty="0" err="1">
                <a:solidFill>
                  <a:srgbClr val="00B0F0"/>
                </a:solidFill>
              </a:rPr>
              <a:t>HasFooBar</a:t>
            </a:r>
            <a:r>
              <a:rPr lang="en-US" sz="4000" dirty="0">
                <a:solidFill>
                  <a:srgbClr val="00B0F0"/>
                </a:solidFill>
              </a:rPr>
              <a:t>.</a:t>
            </a:r>
            <a:endParaRPr lang="ru-RU" sz="4000" dirty="0">
              <a:solidFill>
                <a:srgbClr val="00B0F0"/>
              </a:solidFill>
            </a:endParaRP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TextBox 2">
            <a:extLst>
              <a:ext uri="{FF2B5EF4-FFF2-40B4-BE49-F238E27FC236}">
                <a16:creationId xmlns:a16="http://schemas.microsoft.com/office/drawing/2014/main" id="{579665BB-C887-4EF5-BCAB-407C6E6304EF}"/>
              </a:ext>
            </a:extLst>
          </p:cNvPr>
          <p:cNvSpPr txBox="1"/>
          <p:nvPr/>
        </p:nvSpPr>
        <p:spPr>
          <a:xfrm>
            <a:off x="622690" y="1110744"/>
            <a:ext cx="11040066" cy="3736729"/>
          </a:xfrm>
          <a:prstGeom prst="rect">
            <a:avLst/>
          </a:prstGeom>
          <a:noFill/>
        </p:spPr>
        <p:txBody>
          <a:bodyPr wrap="square" rtlCol="0">
            <a:spAutoFit/>
          </a:bodyPr>
          <a:lstStyle/>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С ранних пор была замечена полезность техники SFINAE для трюков и </a:t>
            </a:r>
            <a:r>
              <a:rPr lang="ru-RU" dirty="0" err="1"/>
              <a:t>хаков</a:t>
            </a:r>
            <a:r>
              <a:rPr lang="ru-RU" dirty="0"/>
              <a:t>. Классический пример: определить наличие зависимого типа в классе</a:t>
            </a:r>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pPr marL="228600" indent="-228600" defTabSz="914400">
              <a:lnSpc>
                <a:spcPct val="120000"/>
              </a:lnSpc>
              <a:spcBef>
                <a:spcPts val="1000"/>
              </a:spcBef>
              <a:buClr>
                <a:schemeClr val="accent1"/>
              </a:buClr>
              <a:buSzPct val="110000"/>
              <a:buFont typeface="Wingdings" panose="05000000000000000000" pitchFamily="2" charset="2"/>
              <a:buChar char="§"/>
            </a:pPr>
            <a:r>
              <a:rPr lang="ru-RU" dirty="0"/>
              <a:t>• Без SFINAE, задача выглядит не решаемой, но решение возможно и даже в примитивном виде оно довольно красиво.</a:t>
            </a:r>
          </a:p>
        </p:txBody>
      </p:sp>
      <p:pic>
        <p:nvPicPr>
          <p:cNvPr id="5" name="Рисунок 4">
            <a:extLst>
              <a:ext uri="{FF2B5EF4-FFF2-40B4-BE49-F238E27FC236}">
                <a16:creationId xmlns:a16="http://schemas.microsoft.com/office/drawing/2014/main" id="{8967A85D-6479-4143-8D65-C8F355C93731}"/>
              </a:ext>
            </a:extLst>
          </p:cNvPr>
          <p:cNvPicPr>
            <a:picLocks noChangeAspect="1"/>
          </p:cNvPicPr>
          <p:nvPr/>
        </p:nvPicPr>
        <p:blipFill>
          <a:blip r:embed="rId2"/>
          <a:stretch>
            <a:fillRect/>
          </a:stretch>
        </p:blipFill>
        <p:spPr>
          <a:xfrm>
            <a:off x="850959" y="2084510"/>
            <a:ext cx="10344226" cy="1219209"/>
          </a:xfrm>
          <a:prstGeom prst="rect">
            <a:avLst/>
          </a:prstGeom>
        </p:spPr>
      </p:pic>
    </p:spTree>
    <p:extLst>
      <p:ext uri="{BB962C8B-B14F-4D97-AF65-F5344CB8AC3E}">
        <p14:creationId xmlns:p14="http://schemas.microsoft.com/office/powerpoint/2010/main" val="76903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64" y="227146"/>
            <a:ext cx="11476666" cy="707886"/>
          </a:xfrm>
          <a:prstGeom prst="rect">
            <a:avLst/>
          </a:prstGeom>
          <a:noFill/>
        </p:spPr>
        <p:txBody>
          <a:bodyPr wrap="square" rtlCol="0">
            <a:spAutoFit/>
          </a:bodyPr>
          <a:lstStyle/>
          <a:p>
            <a:r>
              <a:rPr lang="ru-RU" sz="4000" dirty="0">
                <a:solidFill>
                  <a:srgbClr val="00B0F0"/>
                </a:solidFill>
              </a:rPr>
              <a:t>Несистемное </a:t>
            </a:r>
            <a:r>
              <a:rPr lang="en-US" sz="4000" dirty="0">
                <a:solidFill>
                  <a:srgbClr val="00B0F0"/>
                </a:solidFill>
              </a:rPr>
              <a:t>SFINAE. </a:t>
            </a:r>
            <a:r>
              <a:rPr lang="ru-RU" sz="4000" dirty="0">
                <a:solidFill>
                  <a:srgbClr val="00B0F0"/>
                </a:solidFill>
              </a:rPr>
              <a:t>Является ли тип классом?</a:t>
            </a:r>
          </a:p>
        </p:txBody>
      </p:sp>
      <p:sp>
        <p:nvSpPr>
          <p:cNvPr id="2" name="Объект 2">
            <a:extLst>
              <a:ext uri="{FF2B5EF4-FFF2-40B4-BE49-F238E27FC236}">
                <a16:creationId xmlns:a16="http://schemas.microsoft.com/office/drawing/2014/main" id="{BB789417-55AE-7808-5F7A-EDF01B1AEB04}"/>
              </a:ext>
            </a:extLst>
          </p:cNvPr>
          <p:cNvSpPr txBox="1">
            <a:spLocks/>
          </p:cNvSpPr>
          <p:nvPr/>
        </p:nvSpPr>
        <p:spPr>
          <a:xfrm>
            <a:off x="232670" y="1321724"/>
            <a:ext cx="11430086" cy="52529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pic>
        <p:nvPicPr>
          <p:cNvPr id="8" name="Рисунок 7">
            <a:extLst>
              <a:ext uri="{FF2B5EF4-FFF2-40B4-BE49-F238E27FC236}">
                <a16:creationId xmlns:a16="http://schemas.microsoft.com/office/drawing/2014/main" id="{E19FD1EA-6458-4314-8B93-0A64F5D60E8A}"/>
              </a:ext>
            </a:extLst>
          </p:cNvPr>
          <p:cNvPicPr>
            <a:picLocks noChangeAspect="1"/>
          </p:cNvPicPr>
          <p:nvPr/>
        </p:nvPicPr>
        <p:blipFill>
          <a:blip r:embed="rId2"/>
          <a:stretch>
            <a:fillRect/>
          </a:stretch>
        </p:blipFill>
        <p:spPr>
          <a:xfrm>
            <a:off x="823429" y="1598072"/>
            <a:ext cx="5991685" cy="3792962"/>
          </a:xfrm>
          <a:prstGeom prst="rect">
            <a:avLst/>
          </a:prstGeom>
        </p:spPr>
      </p:pic>
    </p:spTree>
    <p:extLst>
      <p:ext uri="{BB962C8B-B14F-4D97-AF65-F5344CB8AC3E}">
        <p14:creationId xmlns:p14="http://schemas.microsoft.com/office/powerpoint/2010/main" val="2822135307"/>
      </p:ext>
    </p:extLst>
  </p:cSld>
  <p:clrMapOvr>
    <a:masterClrMapping/>
  </p:clrMapOvr>
</p:sld>
</file>

<file path=ppt/theme/theme1.xml><?xml version="1.0" encoding="utf-8"?>
<a:theme xmlns:a="http://schemas.openxmlformats.org/drawingml/2006/main" name="Атлас">
  <a:themeElements>
    <a:clrScheme name="Атлас">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Атлас">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тлас">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TM16401371[[fn=Атлас]]</Template>
  <TotalTime>9414</TotalTime>
  <Words>1914</Words>
  <Application>Microsoft Office PowerPoint</Application>
  <PresentationFormat>Широкоэкранный</PresentationFormat>
  <Paragraphs>742</Paragraphs>
  <Slides>41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41</vt:i4>
      </vt:variant>
    </vt:vector>
  </HeadingPairs>
  <TitlesOfParts>
    <vt:vector size="46" baseType="lpstr">
      <vt:lpstr>Arial</vt:lpstr>
      <vt:lpstr>Calibri Light</vt:lpstr>
      <vt:lpstr>Rockwell</vt:lpstr>
      <vt:lpstr>Wingdings</vt:lpstr>
      <vt:lpstr>Атлас</vt:lpstr>
      <vt:lpstr>Лекция 6. SFINAE.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тех кто хочет почитать что-то еще</vt:lpstr>
      <vt:lpstr>Полезные 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0. Введение.</dc:title>
  <dc:creator>Василий Бугаев</dc:creator>
  <cp:lastModifiedBy>Алексей Шиловский</cp:lastModifiedBy>
  <cp:revision>189</cp:revision>
  <dcterms:created xsi:type="dcterms:W3CDTF">2023-01-29T12:06:08Z</dcterms:created>
  <dcterms:modified xsi:type="dcterms:W3CDTF">2024-03-07T04:57:56Z</dcterms:modified>
</cp:coreProperties>
</file>