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440" r:id="rId3"/>
    <p:sldId id="494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1" r:id="rId20"/>
    <p:sldId id="510" r:id="rId21"/>
    <p:sldId id="513" r:id="rId22"/>
    <p:sldId id="514" r:id="rId23"/>
    <p:sldId id="515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275" r:id="rId38"/>
    <p:sldId id="31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-110-06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80BED0-FAE8-41EC-8396-63CD87AA7042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8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2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6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0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8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6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BED0-FAE8-41EC-8396-63CD87AA7042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46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tili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9FCC0-6480-4BEA-9D28-E9655C597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Лекция </a:t>
            </a:r>
            <a:r>
              <a:rPr lang="en-US" dirty="0"/>
              <a:t>7</a:t>
            </a:r>
            <a:r>
              <a:rPr lang="ru-RU" dirty="0"/>
              <a:t>. </a:t>
            </a:r>
            <a:r>
              <a:rPr lang="en-US" dirty="0"/>
              <a:t>CRTP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21AE0-865B-43DD-85C1-FA26617E5059}"/>
              </a:ext>
            </a:extLst>
          </p:cNvPr>
          <p:cNvSpPr txBox="1"/>
          <p:nvPr/>
        </p:nvSpPr>
        <p:spPr>
          <a:xfrm>
            <a:off x="7371298" y="5514449"/>
            <a:ext cx="4712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Бугаев Василий Сергеевич, МФТИ, 2023 г.</a:t>
            </a:r>
            <a:br>
              <a:rPr lang="ru-RU" dirty="0"/>
            </a:br>
            <a:r>
              <a:rPr lang="en-US" dirty="0"/>
              <a:t>Telegram: @bugaev_vs</a:t>
            </a:r>
          </a:p>
          <a:p>
            <a:r>
              <a:rPr lang="en-US" dirty="0"/>
              <a:t>E-mail: bugaev.vs@mipt.ru </a:t>
            </a: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DD2AA038-DAD7-45C2-0F1F-86F7C520A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Вернемся к виртуальным функциям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04" y="2259166"/>
            <a:ext cx="3593506" cy="30087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20936"/>
          <a:stretch/>
        </p:blipFill>
        <p:spPr>
          <a:xfrm>
            <a:off x="3821020" y="2259166"/>
            <a:ext cx="3810374" cy="3043783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752" y="5267930"/>
            <a:ext cx="222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BM_dynamic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9532" y="5302949"/>
            <a:ext cx="222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BM_none</a:t>
            </a:r>
            <a:endParaRPr lang="ru-RU" sz="4000" dirty="0">
              <a:solidFill>
                <a:srgbClr val="00B0F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007" y="1899275"/>
            <a:ext cx="3962953" cy="35533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04530" y="5413806"/>
            <a:ext cx="222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BM_static</a:t>
            </a:r>
            <a:endParaRPr lang="ru-RU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5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Вернемся к виртуальным функциям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Замерим накладные расходы на вызов функции </a:t>
            </a:r>
            <a:r>
              <a:rPr lang="en-US" dirty="0"/>
              <a:t>f  </a:t>
            </a:r>
            <a:r>
              <a:rPr lang="ru-RU" dirty="0"/>
              <a:t>32 раза. 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fontAlgn="base">
              <a:spcAft>
                <a:spcPct val="0"/>
              </a:spcAft>
            </a:pPr>
            <a:r>
              <a:rPr lang="ru-RU" dirty="0"/>
              <a:t>Как мы видим </a:t>
            </a:r>
            <a:r>
              <a:rPr lang="ru-RU" altLang="ru-RU" dirty="0"/>
              <a:t>вызов функции посредством CRTP занимает ровно столько времени, сколько вызов обычной функции </a:t>
            </a:r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92" y="2202690"/>
            <a:ext cx="6803208" cy="114520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501" y="4448247"/>
            <a:ext cx="4089341" cy="212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6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Ограничения </a:t>
            </a:r>
            <a:r>
              <a:rPr lang="en-US" sz="4000" dirty="0">
                <a:solidFill>
                  <a:srgbClr val="00B0F0"/>
                </a:solidFill>
              </a:rPr>
              <a:t>CRTP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r>
              <a:rPr lang="ru-RU" altLang="ru-RU" dirty="0"/>
              <a:t>Основное ограничение CRTP заключается в том, что размер базового класса В не может зависеть от его параметра шаблона D. Вообще, шаблон класса В конкретизируется неполным типом D. Например, следующий код не компилируется: 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31" y="2647840"/>
            <a:ext cx="4037889" cy="24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8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Вопрос на засыпку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r>
              <a:rPr lang="ru-RU" altLang="ru-RU" dirty="0"/>
              <a:t>А почему вообще </a:t>
            </a:r>
            <a:r>
              <a:rPr lang="en-US" altLang="ru-RU" dirty="0"/>
              <a:t>CRTP </a:t>
            </a:r>
            <a:r>
              <a:rPr lang="ru-RU" altLang="ru-RU" dirty="0"/>
              <a:t>работает?</a:t>
            </a:r>
          </a:p>
          <a:p>
            <a:pPr fontAlgn="base">
              <a:spcAft>
                <a:spcPct val="0"/>
              </a:spcAft>
            </a:pPr>
            <a:r>
              <a:rPr lang="ru-RU" altLang="ru-RU" dirty="0"/>
              <a:t>Понятно, что в точке где тип B&lt;D&gt; должен быть известен, тип D еще не объявлен. Так не может быть - для объявления класса D необходимо точно знать, что представляет собой базовый класс B&lt;D&gt;. Но если класс D еще не объявлен, то как компилятор знает, что идентификатор D вообще относится к классу? Ведь не можем же мы конкретизировать шаблон совершенно неизвестным типом. </a:t>
            </a:r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4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112381"/>
            <a:ext cx="11797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Ленивый С++ (возвращение к предыдущей лекции)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 сокращенных вычислениях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При </a:t>
            </a:r>
            <a:r>
              <a:rPr lang="ru-RU" dirty="0" err="1"/>
              <a:t>инстанцировании</a:t>
            </a:r>
            <a:r>
              <a:rPr lang="ru-RU" dirty="0"/>
              <a:t> шаблонов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47D91F-2DB8-4BB0-981A-C5AB1441E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82692"/>
            <a:ext cx="3444992" cy="5453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BC445D-6915-425A-84F0-EC7AD2F5C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44" y="2742839"/>
            <a:ext cx="8087433" cy="36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0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Функции и </a:t>
            </a:r>
            <a:r>
              <a:rPr lang="en-US" sz="4000" dirty="0">
                <a:solidFill>
                  <a:srgbClr val="00B0F0"/>
                </a:solidFill>
              </a:rPr>
              <a:t>CRTP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ru-RU" altLang="ru-RU" dirty="0"/>
              <a:t>Вопрос: А как написать функцию</a:t>
            </a:r>
            <a:r>
              <a:rPr lang="en-US" altLang="ru-RU" dirty="0"/>
              <a:t> (</a:t>
            </a:r>
            <a:r>
              <a:rPr lang="ru-RU" altLang="ru-RU" dirty="0"/>
              <a:t>не метод класса), которая должна 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компилироваться с параметрами неизвестного типа?</a:t>
            </a:r>
            <a:r>
              <a:rPr lang="ru-RU" altLang="ru-RU" sz="1600" dirty="0"/>
              <a:t> 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5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Функции и </a:t>
            </a:r>
            <a:r>
              <a:rPr lang="en-US" sz="4000" dirty="0">
                <a:solidFill>
                  <a:srgbClr val="00B0F0"/>
                </a:solidFill>
              </a:rPr>
              <a:t>CRTP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56" y="1391202"/>
            <a:ext cx="4540684" cy="3949339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3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Функции и </a:t>
            </a:r>
            <a:r>
              <a:rPr lang="en-US" sz="4000" dirty="0">
                <a:solidFill>
                  <a:srgbClr val="00B0F0"/>
                </a:solidFill>
              </a:rPr>
              <a:t>CRTP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21" y="1664668"/>
            <a:ext cx="4540684" cy="3949339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0422" y="1239140"/>
            <a:ext cx="5794049" cy="172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Эта шаблонная функция может вызываться для любого указателя на базовый класс и автоматически выводит тип производного    класса D. Теперь мы можем написать нечто, выглядящее как обычный полиморфный код: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23" y="3113895"/>
            <a:ext cx="2967447" cy="18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1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Новые проблемы </a:t>
            </a:r>
            <a:r>
              <a:rPr lang="en-US" sz="4000" dirty="0">
                <a:solidFill>
                  <a:srgbClr val="00B0F0"/>
                </a:solidFill>
              </a:rPr>
              <a:t>CRTP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670" y="1097961"/>
            <a:ext cx="11731803" cy="105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Размышляя об эквиваленте чисто виртуальной функции для статического полиморфизма, мы приходим к выводу, что наша реализация CRTP страдает серьезной уязвимостью. Что, если мы забудем переопределить виртуальную функцию времени компиляции f () в одном из производных классов?</a:t>
            </a:r>
            <a:r>
              <a:rPr lang="ru-RU" altLang="ru-RU" sz="1600" dirty="0"/>
              <a:t> 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4" y="2380732"/>
            <a:ext cx="5984456" cy="38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2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Новые проблемы </a:t>
            </a:r>
            <a:r>
              <a:rPr lang="en-US" sz="4000" dirty="0">
                <a:solidFill>
                  <a:srgbClr val="00B0F0"/>
                </a:solidFill>
              </a:rPr>
              <a:t>CRTP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" y="1321724"/>
            <a:ext cx="6409458" cy="4117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23929" y="2609591"/>
            <a:ext cx="53680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Этот код компилируется без ошибок и предупреждений - в строке 1 мы вызываем функцию В::f(), которая, в свою очередь, вызываете: :f(). В классе D не объявлена собственная версия члена f(), поэтому вызывается унаследованная от базового класса. Конечно, это та самая функция-член В: :f(), которую мы уже видели. Она снова вызываете: : f (), которая не что иное, как В: :f()..., и мы имеем бесконечный цикл. </a:t>
            </a:r>
          </a:p>
          <a:p>
            <a:endParaRPr lang="ru-RU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5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Вернемся к виртуальным функциям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Вопрос: какие недостатки есть у виртуальных функций?</a:t>
            </a:r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840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Чисто виртуальные функции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31" y="1321724"/>
            <a:ext cx="11731803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Проблема здесь в том, что нас никто не заставляет переопределять функцию- член f() в производном классе, но если этого не сделать, то получается некорректная программа. Корень зла - в смешении интерфейса и реализации; объявление открытой функции-члена в базовом классе говорит, что во всех производных классах должна быть функция void f (int), это часть их открытого интерфейса. </a:t>
            </a:r>
          </a:p>
          <a:p>
            <a:pPr marL="22860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Как реализовать аналог чисто виртуальным функциям с помощью </a:t>
            </a:r>
            <a:r>
              <a:rPr lang="en-US" altLang="ru-RU" dirty="0"/>
              <a:t>CRTP</a:t>
            </a:r>
            <a:r>
              <a:rPr lang="ru-RU" altLang="ru-RU" dirty="0"/>
              <a:t>?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21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Чисто виртуальные функции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71" y="1321724"/>
            <a:ext cx="5223995" cy="33442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81159" y="1239140"/>
            <a:ext cx="5554766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Что случится, если мы забудем реализовать функцию D::f_i</a:t>
            </a:r>
            <a:r>
              <a:rPr lang="en-US" altLang="ru-RU" dirty="0"/>
              <a:t>m</a:t>
            </a:r>
            <a:r>
              <a:rPr lang="ru-RU" altLang="ru-RU" dirty="0" err="1"/>
              <a:t>pl</a:t>
            </a:r>
            <a:r>
              <a:rPr lang="ru-RU" altLang="ru-RU" dirty="0"/>
              <a:t>()? Код не откомпилируется, потому что в классе D нет такой функции-члена - ни своей, ни унаследованной. Таким образом, мы реализовали чисто виртуальную функцию времени компиляции! </a:t>
            </a:r>
          </a:p>
          <a:p>
            <a:endParaRPr lang="ru-RU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4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Чисто виртуальные функции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31" y="1321724"/>
            <a:ext cx="11731803" cy="121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Как написать обычную виртуальную функцию, реализация которой факультативно может быть переопределена?</a:t>
            </a:r>
            <a:endParaRPr lang="en-US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Можно также разделить реализацию и интерфейс.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72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Чисто виртуальные функции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31" y="1321724"/>
            <a:ext cx="1173180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Как написать обычную виртуальную функцию, реализация которой факультативно может быть переопределена?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71" y="2178591"/>
            <a:ext cx="502990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74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110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Деструкторы и полиморфное удаление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31" y="1321724"/>
            <a:ext cx="1173180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Как правило, полиморфное удаление - вообще не проблема. </a:t>
            </a:r>
          </a:p>
          <a:p>
            <a:pPr marL="22860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При создании любого объекта его фактический тип известен. </a:t>
            </a:r>
          </a:p>
          <a:p>
            <a:pPr marL="22860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Если код, конструирующий объект, владеет им и в конце концов удаляет, то вопрос «Каков тип удаленного объекта?» вообще никогда не встает. </a:t>
            </a:r>
          </a:p>
          <a:p>
            <a:pPr marL="22860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Но что если, нам действительно нужно удалить объект через указатель на базовый класс?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31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110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Деструкторы и полиморфное удаление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31" y="1321724"/>
            <a:ext cx="11731803" cy="318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Первая попытка:</a:t>
            </a:r>
          </a:p>
          <a:p>
            <a:pPr marL="22860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Есть ли здесь проблемы?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71" y="1944151"/>
            <a:ext cx="3226037" cy="152812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942" y="3248226"/>
            <a:ext cx="4762500" cy="25241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06697" y="2100309"/>
            <a:ext cx="568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Студенты на зачете, которые не ходили на лекции</a:t>
            </a:r>
          </a:p>
        </p:txBody>
      </p:sp>
      <p:cxnSp>
        <p:nvCxnSpPr>
          <p:cNvPr id="17" name="Прямая со стрелкой 16"/>
          <p:cNvCxnSpPr>
            <a:stCxn id="15" idx="2"/>
            <a:endCxn id="14" idx="0"/>
          </p:cNvCxnSpPr>
          <p:nvPr/>
        </p:nvCxnSpPr>
        <p:spPr>
          <a:xfrm>
            <a:off x="8651192" y="2469641"/>
            <a:ext cx="0" cy="7785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410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110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Деструкторы и полиморфное удаление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010" y="1244812"/>
            <a:ext cx="11731803" cy="313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Между прочим,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этот код компилируется. 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Хуже того, даже компиляторы, которые обычно предупреждают, что в классе имеется виртуальная функция, но отсутствует виртуальный деструктор, в этом случае не выдают никаких предупреждений, поскольку виртуальных функций нет, а CRTP-полиморфизм компилятор не считает потенциальным источником проблем.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Однако проблема существует и заключается в том, что вызывается только сам деструктор базового класса B&lt;D&gt;, а деструктор класса D так и не вызывается!</a:t>
            </a:r>
            <a:r>
              <a:rPr lang="ru-RU" altLang="ru-RU" sz="1600" dirty="0"/>
              <a:t> 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marL="228600" lvl="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 Что делать??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17" y="3603183"/>
            <a:ext cx="4068521" cy="325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45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110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Деструкторы и полиморфное удаление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010" y="1244812"/>
            <a:ext cx="11731803" cy="318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Можно попробовать сделать так как раньше: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ru-RU" altLang="ru-RU" dirty="0"/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/>
              <a:t>Есть ли здесь проблемы?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11" y="2047251"/>
            <a:ext cx="5519391" cy="148216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42" y="3248226"/>
            <a:ext cx="4762500" cy="25241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06697" y="2100309"/>
            <a:ext cx="568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Студенты на зачете, которые не ходили на лекции</a:t>
            </a:r>
          </a:p>
        </p:txBody>
      </p:sp>
      <p:cxnSp>
        <p:nvCxnSpPr>
          <p:cNvPr id="19" name="Прямая со стрелкой 18"/>
          <p:cNvCxnSpPr>
            <a:stCxn id="18" idx="2"/>
          </p:cNvCxnSpPr>
          <p:nvPr/>
        </p:nvCxnSpPr>
        <p:spPr>
          <a:xfrm>
            <a:off x="8651192" y="2469641"/>
            <a:ext cx="0" cy="7785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83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110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Деструкторы и полиморфное удаление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31" y="1321724"/>
            <a:ext cx="11731803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В деструкторе базового класса фактический объект уже не принадлежит производному типу, и вызов функций-членов производного класса приводит к неопределенному поведению</a:t>
            </a:r>
            <a:r>
              <a:rPr lang="ru-RU" altLang="ru-RU" sz="1600" dirty="0"/>
              <a:t> 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marL="34290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Даже если это каким-то образом сработает, деструктор производного класса сделает свою работу, после чего вызовет деструктор базового класса - и мы получим бесконечный цикл</a:t>
            </a:r>
            <a:r>
              <a:rPr lang="ru-RU" altLang="ru-RU" sz="1600" dirty="0"/>
              <a:t> 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98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110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Деструкторы и полиморфное удаление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31" y="1321724"/>
            <a:ext cx="11731803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Какие могут быть решения:</a:t>
            </a:r>
          </a:p>
          <a:p>
            <a:pPr marL="742950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Использовать сторонние методы для удаления</a:t>
            </a: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742950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Сделать виртуальный деструктор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7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Вернемся к виртуальным функциям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Сравним 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очень простую виртуальную функцию, содержащую минимум кода, с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невиртуальной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функцией, делающей то же самое:</a:t>
            </a:r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186243"/>
            <a:ext cx="4473723" cy="37457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00" y="2186243"/>
            <a:ext cx="4819324" cy="3043783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8404" y="6205372"/>
            <a:ext cx="222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BM_dynamic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3109" y="6094545"/>
            <a:ext cx="222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BM_none</a:t>
            </a:r>
            <a:endParaRPr lang="ru-RU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68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110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Деструкторы и полиморфное удаление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31" y="1321724"/>
            <a:ext cx="11731803" cy="410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Использовать сторонние методы для удаления</a:t>
            </a:r>
          </a:p>
          <a:p>
            <a:pPr marL="742950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742950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742950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Плюсы:</a:t>
            </a:r>
          </a:p>
          <a:p>
            <a:pPr marL="1200150" lvl="1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Соответствует паттерну </a:t>
            </a:r>
            <a:r>
              <a:rPr lang="en-US" altLang="ru-RU" dirty="0">
                <a:solidFill>
                  <a:srgbClr val="212529"/>
                </a:solidFill>
                <a:latin typeface="SFMono-Regular"/>
              </a:rPr>
              <a:t>CRTP</a:t>
            </a:r>
          </a:p>
          <a:p>
            <a:pPr marL="742950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742950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Минусы:</a:t>
            </a:r>
          </a:p>
          <a:p>
            <a:pPr marL="1200150" lvl="1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Необходимо следить, чтоб объекты удалялись через </a:t>
            </a:r>
            <a:r>
              <a:rPr lang="en-US" altLang="ru-RU" dirty="0">
                <a:solidFill>
                  <a:srgbClr val="212529"/>
                </a:solidFill>
                <a:latin typeface="SFMono-Regular"/>
              </a:rPr>
              <a:t>destroy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,</a:t>
            </a:r>
            <a:r>
              <a:rPr lang="en-US" altLang="ru-RU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а не через </a:t>
            </a:r>
            <a:r>
              <a:rPr lang="en-US" altLang="ru-RU" dirty="0">
                <a:solidFill>
                  <a:srgbClr val="212529"/>
                </a:solidFill>
                <a:latin typeface="SFMono-Regular"/>
              </a:rPr>
              <a:t>delete</a:t>
            </a:r>
          </a:p>
          <a:p>
            <a:pPr lvl="1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99" y="2025048"/>
            <a:ext cx="8728134" cy="6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27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110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Деструкторы и полиморфное удаление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31" y="1321724"/>
            <a:ext cx="11731803" cy="410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Сделать виртуальный деструктор</a:t>
            </a:r>
            <a:endParaRPr lang="ru-RU" altLang="ru-RU" dirty="0">
              <a:latin typeface="Arial" panose="020B0604020202020204" pitchFamily="34" charset="0"/>
            </a:endParaRPr>
          </a:p>
          <a:p>
            <a:pPr marL="742950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742950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Плюсы:</a:t>
            </a:r>
          </a:p>
          <a:p>
            <a:pPr marL="1200150" lvl="1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Не надо следить за удалением</a:t>
            </a: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742950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+mj-lt"/>
              <a:buAutoNum type="arabicPeriod"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742950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Минусы:</a:t>
            </a:r>
          </a:p>
          <a:p>
            <a:pPr marL="1200150" lvl="1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возвращаются накладные расходы на вызов виртуальной функции, но только для деструктора</a:t>
            </a:r>
          </a:p>
          <a:p>
            <a:pPr marL="1200150" lvl="1" indent="-74295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размер объекта увеличивается на размер указателя </a:t>
            </a:r>
          </a:p>
          <a:p>
            <a:pPr lvl="1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76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110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Применение </a:t>
            </a:r>
            <a:r>
              <a:rPr lang="en-US" sz="4000" dirty="0">
                <a:solidFill>
                  <a:srgbClr val="00B0F0"/>
                </a:solidFill>
              </a:rPr>
              <a:t>CRTP </a:t>
            </a:r>
            <a:r>
              <a:rPr lang="ru-RU" sz="4000" dirty="0">
                <a:solidFill>
                  <a:srgbClr val="00B0F0"/>
                </a:solidFill>
              </a:rPr>
              <a:t>для делегирования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31" y="1321724"/>
            <a:ext cx="11731803" cy="4303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На самом деле чаще функция вызывается напрямую от имени объекта производного класса. </a:t>
            </a:r>
          </a:p>
          <a:p>
            <a:pPr marL="34290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Интерфейс и общий код находятся в базовом классе, а производные классы переопределяют конкретную реализацию. Это отношение сохраняется и тогда, когда обращение к CRTP-объекту производится через указатель или ссылку на базовый класс. </a:t>
            </a:r>
          </a:p>
          <a:p>
            <a:pPr marL="34290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Такое использование CRTP иногда называют статическим интерфейсом.</a:t>
            </a:r>
          </a:p>
          <a:p>
            <a:pPr marL="34290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Если производный объект используется напрямую, то ситуация кардинально меняется - базовый класс больше не определяет интерфейс, а производный является не только реализацией.</a:t>
            </a:r>
          </a:p>
          <a:p>
            <a:pPr marL="34290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Производный класс расширяет интерфейс базового, а базовый делегирует часть своего поведения производному.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 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lvl="1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10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110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Применение </a:t>
            </a:r>
            <a:r>
              <a:rPr lang="en-US" sz="4000" dirty="0">
                <a:solidFill>
                  <a:srgbClr val="00B0F0"/>
                </a:solidFill>
              </a:rPr>
              <a:t>CRTP </a:t>
            </a:r>
            <a:r>
              <a:rPr lang="ru-RU" sz="4000" dirty="0">
                <a:solidFill>
                  <a:srgbClr val="00B0F0"/>
                </a:solidFill>
              </a:rPr>
              <a:t>для делегирования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31" y="1321724"/>
            <a:ext cx="11731803" cy="5972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Расширение интерфейса (Задача: для любого класса, предоставляющего оператор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operator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==(), мы хотим автоматически реализовать оператор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орегаtor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!=() как его инверсию):</a:t>
            </a: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Любой класс, наследующий таким образом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not_equal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, автоматически приобретает оператор неравенства, который гарантированно согласован с предоставленным оператором равенства.</a:t>
            </a:r>
            <a:r>
              <a:rPr lang="ru-RU" altLang="ru-RU" sz="1600" dirty="0"/>
              <a:t> 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lvl="1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00" y="2266574"/>
            <a:ext cx="6485554" cy="3152867"/>
          </a:xfrm>
          <a:prstGeom prst="rect">
            <a:avLst/>
          </a:prstGeom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40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110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Применение </a:t>
            </a:r>
            <a:r>
              <a:rPr lang="en-US" sz="4000" dirty="0">
                <a:solidFill>
                  <a:srgbClr val="00B0F0"/>
                </a:solidFill>
              </a:rPr>
              <a:t>CRTP </a:t>
            </a:r>
            <a:r>
              <a:rPr lang="ru-RU" sz="4000" dirty="0">
                <a:solidFill>
                  <a:srgbClr val="00B0F0"/>
                </a:solidFill>
              </a:rPr>
              <a:t>для делегирования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31" y="1321724"/>
            <a:ext cx="11731803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В чем проблема кода?</a:t>
            </a: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Код не симметричен, он допускает неявные преобразования с правой стороны, но не допускает с левой</a:t>
            </a:r>
          </a:p>
          <a:p>
            <a:pPr marL="34290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Чтобы восстановить симметрию и разрешить неявные преобразования (если таковые определены) слева и справа от знака ==, мы должны объявить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operator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== как свободную функцию. </a:t>
            </a:r>
          </a:p>
          <a:p>
            <a:pPr marL="34290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Обычно такой функции необходим доступ к закрытым данным-членам класса, поэтому она должна быть объявлена другом. 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lvl="1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110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Применение </a:t>
            </a:r>
            <a:r>
              <a:rPr lang="en-US" sz="4000" dirty="0">
                <a:solidFill>
                  <a:srgbClr val="00B0F0"/>
                </a:solidFill>
              </a:rPr>
              <a:t>CRTP </a:t>
            </a:r>
            <a:r>
              <a:rPr lang="ru-RU" sz="4000" dirty="0">
                <a:solidFill>
                  <a:srgbClr val="00B0F0"/>
                </a:solidFill>
              </a:rPr>
              <a:t>для делегирования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31" y="1100635"/>
            <a:ext cx="11731803" cy="392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Итоговая реализация:</a:t>
            </a: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lvl="1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71" y="1647167"/>
            <a:ext cx="7516746" cy="49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14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4471" y="304723"/>
            <a:ext cx="110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Другие способы применения </a:t>
            </a:r>
            <a:r>
              <a:rPr lang="en-US" sz="4000" dirty="0">
                <a:solidFill>
                  <a:srgbClr val="00B0F0"/>
                </a:solidFill>
              </a:rPr>
              <a:t>CRTP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 fontAlgn="base">
              <a:spcAft>
                <a:spcPct val="0"/>
              </a:spcAft>
            </a:pPr>
            <a:endParaRPr lang="ru-RU" alt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31" y="1100635"/>
            <a:ext cx="6812835" cy="829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Реестр объектов.</a:t>
            </a:r>
          </a:p>
          <a:p>
            <a:pPr marL="800100" lvl="1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Иногда желательно, зачастую для отладки, знать, сколько объектов определенного типа существует в данный момент, и, быть может, вести список таких объектов</a:t>
            </a: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800100" lvl="1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Для каждого производного класса D базовым классом является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registry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&lt;D&gt; - отдельный тип со своими статическими данными-членами,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count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и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head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(последний - указатель на начало списка активных объектов). Любой тип, которому нужно вести реестр активных объектов во время выполнения, должен всего лишь унаследовать </a:t>
            </a:r>
            <a:r>
              <a:rPr lang="ru-RU" altLang="ru-RU" dirty="0" err="1">
                <a:solidFill>
                  <a:srgbClr val="212529"/>
                </a:solidFill>
                <a:latin typeface="SFMono-Regular"/>
              </a:rPr>
              <a:t>registry</a:t>
            </a:r>
            <a:r>
              <a:rPr lang="ru-RU" altLang="ru-RU" sz="1600" dirty="0"/>
              <a:t> 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marL="800100" lvl="1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marL="342900" lvl="0" indent="-342900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 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lvl="1" defTabSz="91440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</a:pPr>
            <a:endParaRPr lang="en-US" altLang="ru-RU" dirty="0">
              <a:solidFill>
                <a:srgbClr val="212529"/>
              </a:solidFill>
              <a:latin typeface="SFMono-Regular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774" y="1090441"/>
            <a:ext cx="3889982" cy="5715545"/>
          </a:xfrm>
          <a:prstGeom prst="rect">
            <a:avLst/>
          </a:prstGeom>
        </p:spPr>
      </p:pic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51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тех кто хочет почитать что-то еще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301327" y="953835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Лекция разработана на базе открытых лекций </a:t>
            </a:r>
            <a:r>
              <a:rPr lang="ru-RU" u="sng" dirty="0"/>
              <a:t>Константина Владимирова </a:t>
            </a:r>
            <a:r>
              <a:rPr lang="ru-RU" dirty="0"/>
              <a:t>(МФТИ, </a:t>
            </a:r>
            <a:r>
              <a:rPr lang="en-US" dirty="0" err="1"/>
              <a:t>iLAB</a:t>
            </a:r>
            <a:r>
              <a:rPr lang="ru-RU" dirty="0"/>
              <a:t>) (Базовый курс, Лекция:</a:t>
            </a:r>
            <a:r>
              <a:rPr lang="en-US"/>
              <a:t> 5, 6</a:t>
            </a:r>
            <a:r>
              <a:rPr lang="ru-RU"/>
              <a:t>)   </a:t>
            </a:r>
            <a:r>
              <a:rPr lang="en-US" dirty="0">
                <a:hlinkClick r:id="rId2"/>
              </a:rPr>
              <a:t>https://www.youtube.com/@tilir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Также полезно изучить:</a:t>
            </a:r>
          </a:p>
          <a:p>
            <a:r>
              <a:rPr lang="ru-RU" dirty="0"/>
              <a:t>Идиомы и паттерны проектирования в современном С++ // Ф.Г. </a:t>
            </a:r>
            <a:r>
              <a:rPr lang="ru-RU" dirty="0" err="1"/>
              <a:t>Пикус</a:t>
            </a:r>
            <a:r>
              <a:rPr lang="ru-RU" dirty="0"/>
              <a:t> </a:t>
            </a:r>
          </a:p>
          <a:p>
            <a:r>
              <a:rPr lang="ru-RU" dirty="0"/>
              <a:t>Эффективный и современный С++ // </a:t>
            </a:r>
            <a:r>
              <a:rPr lang="ru-RU" dirty="0" err="1"/>
              <a:t>С.Майерс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840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666A9E-38F9-4AEA-ACBE-802F8586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1223" y="1835438"/>
            <a:ext cx="2711776" cy="685800"/>
          </a:xfrm>
        </p:spPr>
        <p:txBody>
          <a:bodyPr/>
          <a:lstStyle/>
          <a:p>
            <a:pPr algn="ctr"/>
            <a:r>
              <a:rPr lang="en-US" dirty="0"/>
              <a:t>Telegram-</a:t>
            </a:r>
            <a:r>
              <a:rPr lang="ru-RU" dirty="0"/>
              <a:t>чат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36EED5-A19B-4E83-B114-214E4D81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9714" y="1716995"/>
            <a:ext cx="3143794" cy="922687"/>
          </a:xfrm>
        </p:spPr>
        <p:txBody>
          <a:bodyPr/>
          <a:lstStyle/>
          <a:p>
            <a:pPr algn="ctr"/>
            <a:r>
              <a:rPr lang="ru-RU" dirty="0"/>
              <a:t>Яндекс-диск с материалами курса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016182-C121-6A87-6503-BF84E4CC8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60" y="2635710"/>
            <a:ext cx="2188702" cy="218870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4C0A60B-360C-EADE-C701-10FB1C50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760" y="2635710"/>
            <a:ext cx="2188702" cy="21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3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Вернемся к виртуальным функциям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Замерим накладные расходы на вызов функции </a:t>
            </a:r>
            <a:r>
              <a:rPr lang="en-US" dirty="0"/>
              <a:t>f  </a:t>
            </a:r>
            <a:r>
              <a:rPr lang="ru-RU" dirty="0"/>
              <a:t>32 раза. В случае с виртуальной функцией, она будет вызываться от указателя на базовый класс, инициализированного производным классом.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r>
              <a:rPr lang="ru-RU" dirty="0"/>
              <a:t>Как мы видим накладные расходы на </a:t>
            </a:r>
            <a:br>
              <a:rPr lang="ru-RU" dirty="0"/>
            </a:br>
            <a:r>
              <a:rPr lang="ru-RU" dirty="0"/>
              <a:t>вызов виртуальной функции почти в 10 раз дороже </a:t>
            </a:r>
            <a:br>
              <a:rPr lang="ru-RU" dirty="0"/>
            </a:br>
            <a:r>
              <a:rPr lang="ru-RU" dirty="0"/>
              <a:t>вызова </a:t>
            </a:r>
            <a:r>
              <a:rPr lang="ru-RU" dirty="0" err="1"/>
              <a:t>невиртуальной</a:t>
            </a:r>
            <a:r>
              <a:rPr lang="ru-RU" dirty="0"/>
              <a:t>!!!!</a:t>
            </a:r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48" y="2471456"/>
            <a:ext cx="7867370" cy="115196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71" y="3948214"/>
            <a:ext cx="4000294" cy="232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0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Вернемся к виртуальным функциям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Конечно, сравнение не совсем честное: </a:t>
            </a:r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виртуальный вызов обладает дополнительной функциональностью. Однако часть этой функциональности можно реализовать другими способами, без накладных расходов, снижающих производительность.</a:t>
            </a:r>
            <a:r>
              <a:rPr lang="ru-RU" altLang="ru-RU" sz="1600" dirty="0"/>
              <a:t> 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lvl="0"/>
            <a:r>
              <a:rPr lang="ru-RU" dirty="0"/>
              <a:t> Например, с использованием статического полиморфизма.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84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11455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Ускорение программы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Попробуем реализовать решение прошлой задачи без использования виртуальных функций. </a:t>
            </a:r>
          </a:p>
          <a:p>
            <a:pPr lvl="0"/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lvl="0"/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lvl="0"/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lvl="0"/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lvl="0"/>
            <a:r>
              <a:rPr lang="ru-RU" altLang="ru-RU" dirty="0">
                <a:solidFill>
                  <a:srgbClr val="212529"/>
                </a:solidFill>
                <a:latin typeface="SFMono-Regular"/>
              </a:rPr>
              <a:t>Производный класс по-прежнему наследует базовому, но только его вполне определенной конкретизации - самому себе! Класс В конкретизирован классом D, а класс D наследует классу В, конкретизированному классом D, который наследует классу В, и т.д. </a:t>
            </a:r>
            <a:r>
              <a:rPr lang="ru-RU" altLang="ru-RU" dirty="0">
                <a:solidFill>
                  <a:srgbClr val="212529"/>
                </a:solidFill>
                <a:latin typeface="SFMono-Regular"/>
                <a:sym typeface="Wingdings" panose="05000000000000000000" pitchFamily="2" charset="2"/>
              </a:rPr>
              <a:t>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9" y="1872413"/>
            <a:ext cx="3591830" cy="17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5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11455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Ускорение программы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Вопрос: а в чем смысл данных махинаций?</a:t>
            </a:r>
          </a:p>
          <a:p>
            <a:pPr lvl="0"/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lvl="0"/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lvl="0"/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lvl="0"/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4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11455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Ускорение программы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r>
              <a:rPr lang="ru-RU" altLang="ru-RU" dirty="0"/>
              <a:t>Базовый класс во время компиляции располагает информацией о производном. Следовательно, то, что раньше было виртуальной функцией, теперь можно связать с нужной функцией на этапе компиляции </a:t>
            </a:r>
          </a:p>
          <a:p>
            <a:pPr lvl="0"/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lvl="0"/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lvl="0"/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lvl="0"/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3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11455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CRTP – curiously recursive template pattern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</a:pPr>
            <a:r>
              <a:rPr lang="ru-RU" altLang="ru-RU" dirty="0"/>
              <a:t>Базовый класс во время компиляции располагает информацией о производном. Следовательно, то, что раньше было виртуальной функцией, теперь можно связать с нужной функцией на этапе компиляции</a:t>
            </a:r>
          </a:p>
          <a:p>
            <a:pPr lvl="0" fontAlgn="base">
              <a:spcAft>
                <a:spcPct val="0"/>
              </a:spcAft>
            </a:pPr>
            <a:r>
              <a:rPr lang="ru-RU" altLang="ru-RU" dirty="0"/>
              <a:t>Посмотрим как это выглядит по отношению к предыдущему примеру </a:t>
            </a:r>
          </a:p>
          <a:p>
            <a:pPr lvl="0"/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lvl="0"/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lvl="0"/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lvl="0"/>
            <a:endParaRPr lang="ru-RU" altLang="ru-RU" dirty="0">
              <a:solidFill>
                <a:srgbClr val="212529"/>
              </a:solidFill>
              <a:latin typeface="SFMono-Regular"/>
            </a:endParaRP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96458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Атлас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9479</TotalTime>
  <Words>1572</Words>
  <Application>Microsoft Office PowerPoint</Application>
  <PresentationFormat>Широкоэкранный</PresentationFormat>
  <Paragraphs>392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 Light</vt:lpstr>
      <vt:lpstr>Rockwell</vt:lpstr>
      <vt:lpstr>SFMono-Regular</vt:lpstr>
      <vt:lpstr>Wingdings</vt:lpstr>
      <vt:lpstr>Атлас</vt:lpstr>
      <vt:lpstr>Лекция 7. CRTP.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Для тех кто хочет почитать что-то еще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0. Введение.</dc:title>
  <dc:creator>Василий Бугаев</dc:creator>
  <cp:lastModifiedBy>Алексей Шиловский</cp:lastModifiedBy>
  <cp:revision>198</cp:revision>
  <dcterms:created xsi:type="dcterms:W3CDTF">2023-01-29T12:06:08Z</dcterms:created>
  <dcterms:modified xsi:type="dcterms:W3CDTF">2024-03-13T09:15:22Z</dcterms:modified>
</cp:coreProperties>
</file>