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440" r:id="rId3"/>
    <p:sldId id="530" r:id="rId4"/>
    <p:sldId id="531" r:id="rId5"/>
    <p:sldId id="533" r:id="rId6"/>
    <p:sldId id="534" r:id="rId7"/>
    <p:sldId id="535" r:id="rId8"/>
    <p:sldId id="536" r:id="rId9"/>
    <p:sldId id="537" r:id="rId10"/>
    <p:sldId id="538" r:id="rId11"/>
    <p:sldId id="539" r:id="rId12"/>
    <p:sldId id="540" r:id="rId13"/>
    <p:sldId id="541" r:id="rId14"/>
    <p:sldId id="542" r:id="rId15"/>
    <p:sldId id="543" r:id="rId16"/>
    <p:sldId id="544" r:id="rId17"/>
    <p:sldId id="545" r:id="rId18"/>
    <p:sldId id="546" r:id="rId19"/>
    <p:sldId id="547" r:id="rId20"/>
    <p:sldId id="548" r:id="rId21"/>
    <p:sldId id="549" r:id="rId22"/>
    <p:sldId id="550" r:id="rId23"/>
    <p:sldId id="551" r:id="rId24"/>
    <p:sldId id="552" r:id="rId25"/>
    <p:sldId id="553" r:id="rId26"/>
    <p:sldId id="554" r:id="rId27"/>
    <p:sldId id="275" r:id="rId28"/>
    <p:sldId id="31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-110-06" initials="K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B80BED0-FAE8-41EC-8396-63CD87AA7042}" type="datetimeFigureOut">
              <a:rPr lang="ru-RU" smtClean="0"/>
              <a:pPr/>
              <a:t>20.03.2024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14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BED0-FAE8-41EC-8396-63CD87AA7042}" type="datetimeFigureOut">
              <a:rPr lang="ru-RU" smtClean="0"/>
              <a:pPr/>
              <a:t>20.03.2024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85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20.03.2024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02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BED0-FAE8-41EC-8396-63CD87AA7042}" type="datetimeFigureOut">
              <a:rPr lang="ru-RU" smtClean="0"/>
              <a:pPr/>
              <a:t>20.03.2024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062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20.03.2024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5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20.03.2024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43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20.03.2024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BED0-FAE8-41EC-8396-63CD87AA7042}" type="datetimeFigureOut">
              <a:rPr lang="ru-RU" smtClean="0"/>
              <a:pPr/>
              <a:t>20.03.2024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02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20.03.2024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98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BED0-FAE8-41EC-8396-63CD87AA7042}" type="datetimeFigureOut">
              <a:rPr lang="ru-RU" smtClean="0"/>
              <a:pPr/>
              <a:t>20.03.2024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16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20.03.2024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2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0BED0-FAE8-41EC-8396-63CD87AA7042}" type="datetimeFigureOut">
              <a:rPr lang="ru-RU" smtClean="0"/>
              <a:pPr/>
              <a:t>20.03.2024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46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@tilir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99FCC0-6480-4BEA-9D28-E9655C597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Лекция 8. Концепты.</a:t>
            </a:r>
            <a:br>
              <a:rPr lang="ru-RU" dirty="0"/>
            </a:br>
            <a:endParaRPr lang="ru-RU" dirty="0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DD2AA038-DAD7-45C2-0F1F-86F7C520A6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F1E62D-2E18-B752-9AD9-E404E70FD6CA}"/>
              </a:ext>
            </a:extLst>
          </p:cNvPr>
          <p:cNvSpPr txBox="1"/>
          <p:nvPr/>
        </p:nvSpPr>
        <p:spPr>
          <a:xfrm>
            <a:off x="7106195" y="5819249"/>
            <a:ext cx="4959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Шиловский Алексей Иванович, МФТИ, 2024 г.</a:t>
            </a:r>
            <a:br>
              <a:rPr lang="ru-RU" dirty="0"/>
            </a:br>
            <a:r>
              <a:rPr lang="en-US" dirty="0"/>
              <a:t>Telegram: @shilich_a</a:t>
            </a:r>
          </a:p>
          <a:p>
            <a:r>
              <a:rPr lang="en-US" dirty="0"/>
              <a:t>E-mail: shilovskii.ai@mipt.ru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872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Пример попроще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Изменение возвращаемого значения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Добавление  шаблонного параметра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 обоих случаях получим ошибку при вызове</a:t>
            </a:r>
            <a:r>
              <a:rPr lang="en-US" dirty="0"/>
              <a:t> </a:t>
            </a:r>
            <a:r>
              <a:rPr lang="en-US" dirty="0" err="1"/>
              <a:t>check_eq</a:t>
            </a:r>
            <a:r>
              <a:rPr lang="en-US" dirty="0"/>
              <a:t>(std::string{“1”}, 1)</a:t>
            </a:r>
            <a:r>
              <a:rPr lang="ru-RU" dirty="0"/>
              <a:t>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A4B8AE-EBC8-A020-3AF0-71F3D4807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08" y="1765620"/>
            <a:ext cx="7286308" cy="106466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5767C34-4A2C-CF09-66F9-27E3D986B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7" y="3167359"/>
            <a:ext cx="8168003" cy="98663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8C5BCB2-4B6B-1BAA-5C57-BCE84253D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44" y="4566367"/>
            <a:ext cx="6358909" cy="26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25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Пример попроще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Можно воспользоваться </a:t>
            </a:r>
            <a:r>
              <a:rPr lang="en-US" dirty="0"/>
              <a:t>if </a:t>
            </a:r>
            <a:r>
              <a:rPr lang="en-US" dirty="0" err="1"/>
              <a:t>contexpr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Получим ошибку</a:t>
            </a:r>
            <a:r>
              <a:rPr lang="en-US" dirty="0"/>
              <a:t> error: static assertion failed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static_assert</a:t>
            </a:r>
            <a:r>
              <a:rPr lang="en-US" dirty="0"/>
              <a:t>(0 &amp;&amp; "values are not equality comparable");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304202-B094-F790-9EED-6B5F9D441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17" y="1757644"/>
            <a:ext cx="6872920" cy="280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68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Ограничения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Ключевое слово </a:t>
            </a:r>
            <a:r>
              <a:rPr lang="en-US" dirty="0"/>
              <a:t>requires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Получим ошибку</a:t>
            </a:r>
            <a:r>
              <a:rPr lang="en-US" dirty="0"/>
              <a:t> error: cannot call function…</a:t>
            </a:r>
          </a:p>
          <a:p>
            <a:pPr marL="0" indent="0">
              <a:buNone/>
            </a:pPr>
            <a:r>
              <a:rPr lang="en-US" dirty="0"/>
              <a:t>	note:   constraints not satisfied</a:t>
            </a:r>
          </a:p>
          <a:p>
            <a:pPr marL="0" indent="0">
              <a:buNone/>
            </a:pPr>
            <a:r>
              <a:rPr lang="en-US" dirty="0"/>
              <a:t>	bool </a:t>
            </a:r>
            <a:r>
              <a:rPr lang="en-US" dirty="0" err="1"/>
              <a:t>check_eq</a:t>
            </a:r>
            <a:r>
              <a:rPr lang="en-US" dirty="0"/>
              <a:t>(T &amp;&amp;</a:t>
            </a:r>
            <a:r>
              <a:rPr lang="en-US" dirty="0" err="1"/>
              <a:t>lhs</a:t>
            </a:r>
            <a:r>
              <a:rPr lang="en-US" dirty="0"/>
              <a:t>, U &amp;&amp;</a:t>
            </a:r>
            <a:r>
              <a:rPr lang="en-US" dirty="0" err="1"/>
              <a:t>rhs</a:t>
            </a:r>
            <a:r>
              <a:rPr lang="en-US" dirty="0"/>
              <a:t>) requires </a:t>
            </a:r>
            <a:r>
              <a:rPr lang="en-US" dirty="0" err="1"/>
              <a:t>is_equality_comparable</a:t>
            </a:r>
            <a:r>
              <a:rPr lang="en-US" dirty="0"/>
              <a:t>&lt;T, U&gt;::value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17B409-977A-EEF0-FB7A-5D404BFCF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35548"/>
            <a:ext cx="8952138" cy="104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73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Перегрузка ограничений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Ограничения можно перегружать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Функции с разными ограничениями являются разными функциями, а не перегрузками</a:t>
            </a:r>
          </a:p>
          <a:p>
            <a:r>
              <a:rPr lang="ru-RU" dirty="0"/>
              <a:t>Ограничения могут быть только у шаблонных функций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DBCD87-6D86-FF6E-B0CC-295084598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94560"/>
            <a:ext cx="5638800" cy="171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76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Перегрузка ограничений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Можно даже сделать так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Но при попытку вызова </a:t>
            </a:r>
            <a:r>
              <a:rPr lang="en-US" dirty="0"/>
              <a:t>A&lt;int&gt;.f() </a:t>
            </a:r>
            <a:r>
              <a:rPr lang="ru-RU" dirty="0"/>
              <a:t>получим ошибку </a:t>
            </a:r>
            <a:r>
              <a:rPr lang="en-US" dirty="0"/>
              <a:t>error: call of overloaded 'f()' is ambiguous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EF17E4-EE94-C2E2-1798-E24841FDF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91821"/>
            <a:ext cx="4706983" cy="193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52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Недостатки </a:t>
            </a:r>
            <a:r>
              <a:rPr lang="en-US" sz="4000" dirty="0">
                <a:solidFill>
                  <a:srgbClr val="00B0F0"/>
                </a:solidFill>
              </a:rPr>
              <a:t>SFINAE </a:t>
            </a:r>
            <a:r>
              <a:rPr lang="ru-RU" sz="4000" dirty="0">
                <a:solidFill>
                  <a:srgbClr val="00B0F0"/>
                </a:solidFill>
              </a:rPr>
              <a:t>ограничений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SFINAE </a:t>
            </a:r>
            <a:r>
              <a:rPr lang="ru-RU" dirty="0"/>
              <a:t>ограничения не упорядочены в отношении ограниченности</a:t>
            </a:r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Это просто две разных шаблонных структуры.  Между ними нет никакой иерархии, что может приводить к проблемам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3456DC-3062-6B6B-F0C4-905D5648B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44" y="1711077"/>
            <a:ext cx="6205664" cy="25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34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Недостатки </a:t>
            </a:r>
            <a:r>
              <a:rPr lang="en-US" sz="4000" dirty="0">
                <a:solidFill>
                  <a:srgbClr val="00B0F0"/>
                </a:solidFill>
              </a:rPr>
              <a:t>SFINAE </a:t>
            </a:r>
            <a:r>
              <a:rPr lang="ru-RU" sz="4000" dirty="0">
                <a:solidFill>
                  <a:srgbClr val="00B0F0"/>
                </a:solidFill>
              </a:rPr>
              <a:t>ограничений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SFINAE </a:t>
            </a:r>
            <a:r>
              <a:rPr lang="ru-RU" dirty="0"/>
              <a:t>ограничения не упорядочены в отношении ограниченности</a:t>
            </a:r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Что будет если попытаться вызвать </a:t>
            </a:r>
            <a:r>
              <a:rPr lang="en-US" dirty="0" err="1"/>
              <a:t>my_distance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std::vector&lt;…&gt;::iterator</a:t>
            </a:r>
            <a:r>
              <a:rPr lang="ru-RU" dirty="0"/>
              <a:t>?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035EB2-6B31-9242-7A21-E8E89DB7E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94548"/>
            <a:ext cx="6988179" cy="366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66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requires-expression</a:t>
            </a:r>
            <a:endParaRPr lang="ru-RU" sz="4000" dirty="0">
              <a:solidFill>
                <a:srgbClr val="00B0F0"/>
              </a:solidFill>
            </a:endParaRP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Вернемся к примеру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Его модно переписать через </a:t>
            </a:r>
            <a:r>
              <a:rPr lang="en-US" dirty="0"/>
              <a:t>requires-expression</a:t>
            </a:r>
            <a:r>
              <a:rPr lang="ru-RU" dirty="0"/>
              <a:t>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2073B4-E9C5-DC4B-0E16-6933FAD44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35548"/>
            <a:ext cx="8952138" cy="104248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901ADEE-EAB0-AA17-FB6F-222847B5A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108576"/>
            <a:ext cx="4710971" cy="140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96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Отличия </a:t>
            </a:r>
            <a:r>
              <a:rPr lang="en-US" sz="4000" dirty="0">
                <a:solidFill>
                  <a:srgbClr val="00B0F0"/>
                </a:solidFill>
              </a:rPr>
              <a:t>requires-expression</a:t>
            </a:r>
            <a:r>
              <a:rPr lang="ru-RU" sz="4000" dirty="0">
                <a:solidFill>
                  <a:srgbClr val="00B0F0"/>
                </a:solidFill>
              </a:rPr>
              <a:t> и </a:t>
            </a:r>
            <a:r>
              <a:rPr lang="en-US" sz="4000" dirty="0">
                <a:solidFill>
                  <a:srgbClr val="00B0F0"/>
                </a:solidFill>
              </a:rPr>
              <a:t>requires-clause</a:t>
            </a:r>
            <a:endParaRPr lang="ru-RU" sz="4000" dirty="0">
              <a:solidFill>
                <a:srgbClr val="00B0F0"/>
              </a:solidFill>
            </a:endParaRP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605020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requires-clause </a:t>
            </a:r>
            <a:r>
              <a:rPr lang="ru-RU" dirty="0"/>
              <a:t>вычисляются на этапе компиляции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requires-expression</a:t>
            </a:r>
            <a:r>
              <a:rPr lang="ru-RU" dirty="0"/>
              <a:t> проверяют валидность кода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BC6CBD-E98E-69E1-9378-6FB500FCA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44" y="2008986"/>
            <a:ext cx="6506906" cy="132343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BF0C9D7-A2AF-788F-A286-3D0E13BBE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44" y="3857047"/>
            <a:ext cx="8249083" cy="79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3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Виды </a:t>
            </a:r>
            <a:r>
              <a:rPr lang="en-US" sz="4000" dirty="0">
                <a:solidFill>
                  <a:srgbClr val="00B0F0"/>
                </a:solidFill>
              </a:rPr>
              <a:t>requires-expression</a:t>
            </a:r>
            <a:endParaRPr lang="ru-RU" sz="4000" dirty="0">
              <a:solidFill>
                <a:srgbClr val="00B0F0"/>
              </a:solidFill>
            </a:endParaRP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Простые (</a:t>
            </a:r>
            <a:r>
              <a:rPr lang="en-US" dirty="0"/>
              <a:t>simple)</a:t>
            </a:r>
            <a:r>
              <a:rPr lang="ru-RU" dirty="0"/>
              <a:t> ограничения – являются истинным, если выражение валидно</a:t>
            </a:r>
          </a:p>
          <a:p>
            <a:r>
              <a:rPr lang="ru-RU" dirty="0"/>
              <a:t>Ограничения типа</a:t>
            </a:r>
            <a:r>
              <a:rPr lang="en-US" dirty="0"/>
              <a:t> (type)</a:t>
            </a:r>
            <a:r>
              <a:rPr lang="ru-RU" dirty="0"/>
              <a:t> – являются истинными, если  выражение – существующий тип </a:t>
            </a:r>
          </a:p>
          <a:p>
            <a:r>
              <a:rPr lang="ru-RU" dirty="0"/>
              <a:t>Составные</a:t>
            </a:r>
            <a:r>
              <a:rPr lang="en-US" dirty="0"/>
              <a:t> (compound)</a:t>
            </a:r>
            <a:r>
              <a:rPr lang="ru-RU" dirty="0"/>
              <a:t> ограничения– являются комбинацией простого ограничения и ограничения типа, проверяют совместимость типа с выражением</a:t>
            </a:r>
          </a:p>
          <a:p>
            <a:r>
              <a:rPr lang="ru-RU" dirty="0"/>
              <a:t>Вложенные</a:t>
            </a:r>
            <a:r>
              <a:rPr lang="en-US" dirty="0"/>
              <a:t> (nested)</a:t>
            </a:r>
            <a:r>
              <a:rPr lang="ru-RU" dirty="0"/>
              <a:t> ограничения – содержат </a:t>
            </a:r>
            <a:r>
              <a:rPr lang="en-US" dirty="0"/>
              <a:t>requires-clause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requires(T </a:t>
            </a:r>
            <a:r>
              <a:rPr lang="en-US" dirty="0" err="1"/>
              <a:t>t</a:t>
            </a:r>
            <a:r>
              <a:rPr lang="en-US" dirty="0"/>
              <a:t>, U u) {</a:t>
            </a:r>
          </a:p>
          <a:p>
            <a:pPr marL="457200" lvl="1" indent="0">
              <a:buNone/>
            </a:pPr>
            <a:r>
              <a:rPr lang="en-US" dirty="0"/>
              <a:t>	u + t; // </a:t>
            </a:r>
            <a:r>
              <a:rPr lang="ru-RU" dirty="0"/>
              <a:t>простое ограничение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typename</a:t>
            </a:r>
            <a:r>
              <a:rPr lang="en-US" dirty="0"/>
              <a:t> T::inner; // </a:t>
            </a:r>
            <a:r>
              <a:rPr lang="ru-RU" dirty="0"/>
              <a:t>ограничение типа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}</a:t>
            </a: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51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Обобщенный код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Типичный пример достаточно общего алгоритма.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Какие требования этот код накладывает на шаблонные параметры </a:t>
            </a:r>
            <a:r>
              <a:rPr lang="en-US" dirty="0"/>
              <a:t>R </a:t>
            </a:r>
            <a:r>
              <a:rPr lang="ru-RU" dirty="0"/>
              <a:t>и </a:t>
            </a:r>
            <a:r>
              <a:rPr lang="en-US" dirty="0"/>
              <a:t>T</a:t>
            </a:r>
            <a:r>
              <a:rPr lang="ru-RU" dirty="0"/>
              <a:t>. </a:t>
            </a:r>
          </a:p>
          <a:p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10" y="1981982"/>
            <a:ext cx="7390612" cy="326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40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Концепты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Концепты позволяют создать аббревиатуру для </a:t>
            </a:r>
            <a:r>
              <a:rPr lang="en-US" dirty="0"/>
              <a:t>requires-expression</a:t>
            </a:r>
          </a:p>
          <a:p>
            <a:r>
              <a:rPr lang="ru-RU" dirty="0"/>
              <a:t>По своей сути очень походи на </a:t>
            </a:r>
            <a:r>
              <a:rPr lang="en-US" dirty="0"/>
              <a:t> </a:t>
            </a:r>
            <a:r>
              <a:rPr lang="en-US" dirty="0" err="1"/>
              <a:t>constexpr</a:t>
            </a:r>
            <a:r>
              <a:rPr lang="en-US" dirty="0"/>
              <a:t> bool</a:t>
            </a:r>
          </a:p>
          <a:p>
            <a:pPr marL="0" indent="0">
              <a:buNone/>
            </a:pPr>
            <a:r>
              <a:rPr lang="ru-RU" dirty="0"/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C98A93-A038-4DE8-CE2A-6BC1F7FCA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17097"/>
            <a:ext cx="11547414" cy="66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11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Составные ограничения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Составные ограничения проверяют совместимость типа с выражением</a:t>
            </a:r>
          </a:p>
          <a:p>
            <a:pPr marL="0" indent="0">
              <a:buNone/>
            </a:pPr>
            <a:r>
              <a:rPr lang="en-US" dirty="0"/>
              <a:t>requires requires(T x) { {*x} -&gt; </a:t>
            </a:r>
            <a:r>
              <a:rPr lang="en-US" dirty="0" err="1"/>
              <a:t>typename</a:t>
            </a:r>
            <a:r>
              <a:rPr lang="en-US" dirty="0"/>
              <a:t> T::inner; }</a:t>
            </a:r>
          </a:p>
          <a:p>
            <a:r>
              <a:rPr lang="ru-RU" dirty="0"/>
              <a:t>В составных ограничениях могут быть использованы концепты</a:t>
            </a:r>
          </a:p>
          <a:p>
            <a:pPr marL="0" indent="0">
              <a:buNone/>
            </a:pPr>
            <a:r>
              <a:rPr lang="en-US" dirty="0"/>
              <a:t>requires requires(T x) { {*x} -&gt; </a:t>
            </a:r>
            <a:r>
              <a:rPr lang="en-US" dirty="0" err="1"/>
              <a:t>convertible_to</a:t>
            </a:r>
            <a:r>
              <a:rPr lang="en-US" dirty="0"/>
              <a:t>&lt;</a:t>
            </a:r>
            <a:r>
              <a:rPr lang="en-US" dirty="0" err="1"/>
              <a:t>typename</a:t>
            </a:r>
            <a:r>
              <a:rPr lang="en-US" dirty="0"/>
              <a:t> T::inner&gt;; 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0789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Вложенные ограничения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Внутри </a:t>
            </a:r>
            <a:r>
              <a:rPr lang="en-US" dirty="0"/>
              <a:t>requires-expression </a:t>
            </a:r>
            <a:r>
              <a:rPr lang="ru-RU" dirty="0"/>
              <a:t>могут быть </a:t>
            </a:r>
            <a:r>
              <a:rPr lang="en-US" dirty="0"/>
              <a:t>requires-clause</a:t>
            </a:r>
          </a:p>
          <a:p>
            <a:pPr marL="0" indent="0">
              <a:buNone/>
            </a:pPr>
            <a:r>
              <a:rPr lang="en-US" dirty="0"/>
              <a:t>requires(T t) {</a:t>
            </a:r>
          </a:p>
          <a:p>
            <a:pPr marL="0" indent="0">
              <a:buNone/>
            </a:pPr>
            <a:r>
              <a:rPr lang="en-US" dirty="0"/>
              <a:t>	requires </a:t>
            </a:r>
            <a:r>
              <a:rPr lang="en-US" dirty="0" err="1"/>
              <a:t>sizeof</a:t>
            </a:r>
            <a:r>
              <a:rPr lang="en-US" dirty="0"/>
              <a:t>(T) == 4;</a:t>
            </a:r>
          </a:p>
          <a:p>
            <a:pPr marL="0" indent="0">
              <a:buNone/>
            </a:pPr>
            <a:r>
              <a:rPr lang="en-US" dirty="0"/>
              <a:t>	requires </a:t>
            </a:r>
            <a:r>
              <a:rPr lang="en-US" dirty="0" err="1"/>
              <a:t>somepred</a:t>
            </a:r>
            <a:r>
              <a:rPr lang="en-US" dirty="0"/>
              <a:t>&lt;T&gt;() == 42;</a:t>
            </a:r>
          </a:p>
          <a:p>
            <a:pPr marL="0" indent="0">
              <a:buNone/>
            </a:pPr>
            <a:r>
              <a:rPr lang="en-US" dirty="0"/>
              <a:t>	requires </a:t>
            </a:r>
            <a:r>
              <a:rPr lang="en-US" dirty="0" err="1"/>
              <a:t>noexept</a:t>
            </a:r>
            <a:r>
              <a:rPr lang="en-US" dirty="0"/>
              <a:t>(++t);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7071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Концепты из концептов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Концепты могут содержать еще концепты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FB7E7D-2CF8-66AF-7E9B-D91C9DAFB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26492"/>
            <a:ext cx="6356838" cy="248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09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Ограничение функций концептами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Концепты можно использовать напрямую в объявлении функции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Для концептов существует отдельный синтаксис</a:t>
            </a: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Можно даже так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84D7209-93E1-67AE-FD12-A79FA6F24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3666"/>
            <a:ext cx="7447358" cy="91919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4B5B1A7-A532-0182-4485-74296932A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143538"/>
            <a:ext cx="4264269" cy="170570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CD8B055-7410-F8E3-FE51-D6728359D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319923"/>
            <a:ext cx="7192812" cy="42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16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Отношение концептов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Концепты могут участвовать в отношения большей или меньшей ограниченности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RandomIterator</a:t>
            </a:r>
            <a:r>
              <a:rPr lang="en-US" dirty="0"/>
              <a:t> </a:t>
            </a:r>
            <a:r>
              <a:rPr lang="ru-RU" dirty="0"/>
              <a:t>более ограничивающий чем </a:t>
            </a:r>
            <a:r>
              <a:rPr lang="en-US" dirty="0" err="1"/>
              <a:t>InputIterator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988A5B-6760-3319-2DC5-22CFFD1F6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49932"/>
            <a:ext cx="10596222" cy="206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35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Отношение концептов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Теперь </a:t>
            </a:r>
            <a:r>
              <a:rPr lang="en-US" dirty="0" err="1"/>
              <a:t>my_distance</a:t>
            </a:r>
            <a:r>
              <a:rPr lang="en-US" dirty="0"/>
              <a:t> </a:t>
            </a:r>
            <a:r>
              <a:rPr lang="ru-RU" dirty="0"/>
              <a:t>будет работать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29AF95-4B76-4720-89ED-5B1362640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32279"/>
            <a:ext cx="4403241" cy="396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7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9F24B-68C7-4E99-A84A-DEA824A8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тех кто хочет почитать что-то еще</a:t>
            </a: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5301327" y="953835"/>
            <a:ext cx="6281873" cy="52486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Лекция разработана на базе открытых лекций </a:t>
            </a:r>
            <a:r>
              <a:rPr lang="ru-RU" u="sng" dirty="0"/>
              <a:t>Константина Владимирова </a:t>
            </a:r>
            <a:r>
              <a:rPr lang="ru-RU" dirty="0"/>
              <a:t>(МФТИ, </a:t>
            </a:r>
            <a:r>
              <a:rPr lang="en-US" dirty="0" err="1"/>
              <a:t>iLAB</a:t>
            </a:r>
            <a:r>
              <a:rPr lang="ru-RU" dirty="0"/>
              <a:t>) (Базовый курс, Лекция:</a:t>
            </a:r>
            <a:r>
              <a:rPr lang="en-US"/>
              <a:t> 5, 6</a:t>
            </a:r>
            <a:r>
              <a:rPr lang="ru-RU"/>
              <a:t>)   </a:t>
            </a:r>
            <a:r>
              <a:rPr lang="en-US" dirty="0">
                <a:hlinkClick r:id="rId2"/>
              </a:rPr>
              <a:t>https://www.youtube.com/@tilir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Также полезно изучить:</a:t>
            </a:r>
          </a:p>
          <a:p>
            <a:r>
              <a:rPr lang="ru-RU" dirty="0"/>
              <a:t>Идиомы и паттерны проектирования в современном С++ // Ф.Г. </a:t>
            </a:r>
            <a:r>
              <a:rPr lang="ru-RU" dirty="0" err="1"/>
              <a:t>Пикус</a:t>
            </a:r>
            <a:r>
              <a:rPr lang="ru-RU" dirty="0"/>
              <a:t> </a:t>
            </a:r>
          </a:p>
          <a:p>
            <a:r>
              <a:rPr lang="ru-RU" dirty="0"/>
              <a:t>Эффективный и современный С++ // </a:t>
            </a:r>
            <a:r>
              <a:rPr lang="ru-RU" dirty="0" err="1"/>
              <a:t>С.Майерс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7840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9F24B-68C7-4E99-A84A-DEA824A8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ссылки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666A9E-38F9-4AEA-ACBE-802F8586B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1223" y="1835438"/>
            <a:ext cx="2711776" cy="685800"/>
          </a:xfrm>
        </p:spPr>
        <p:txBody>
          <a:bodyPr/>
          <a:lstStyle/>
          <a:p>
            <a:pPr algn="ctr"/>
            <a:r>
              <a:rPr lang="en-US" dirty="0"/>
              <a:t>Telegram-</a:t>
            </a:r>
            <a:r>
              <a:rPr lang="ru-RU" dirty="0"/>
              <a:t>чат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536EED5-A19B-4E83-B114-214E4D812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9714" y="1716995"/>
            <a:ext cx="3143794" cy="922687"/>
          </a:xfrm>
        </p:spPr>
        <p:txBody>
          <a:bodyPr/>
          <a:lstStyle/>
          <a:p>
            <a:pPr algn="ctr"/>
            <a:r>
              <a:rPr lang="ru-RU" dirty="0"/>
              <a:t>Яндекс-диск с материалами курса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E016182-C121-6A87-6503-BF84E4CC8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260" y="2635710"/>
            <a:ext cx="2188702" cy="218870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4C0A60B-360C-EADE-C701-10FB1C50B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760" y="2635710"/>
            <a:ext cx="2188702" cy="218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3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Обобщенный код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Типичный пример достаточно общего алгоритма.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Какие требования этот код накладывает на шаблонные параметры </a:t>
            </a:r>
            <a:r>
              <a:rPr lang="en-US" dirty="0"/>
              <a:t>R </a:t>
            </a:r>
            <a:r>
              <a:rPr lang="ru-RU" dirty="0"/>
              <a:t>и </a:t>
            </a:r>
            <a:r>
              <a:rPr lang="en-US" dirty="0"/>
              <a:t>T</a:t>
            </a:r>
            <a:r>
              <a:rPr lang="ru-RU" dirty="0"/>
              <a:t>.</a:t>
            </a:r>
          </a:p>
          <a:p>
            <a:r>
              <a:rPr lang="en-US" dirty="0"/>
              <a:t>R::iterator </a:t>
            </a:r>
            <a:r>
              <a:rPr lang="ru-RU" dirty="0"/>
              <a:t>как минимум </a:t>
            </a:r>
            <a:r>
              <a:rPr lang="en-US" dirty="0" err="1"/>
              <a:t>InputIterator</a:t>
            </a:r>
            <a:r>
              <a:rPr lang="en-US" dirty="0"/>
              <a:t>.</a:t>
            </a:r>
          </a:p>
          <a:p>
            <a:r>
              <a:rPr lang="en-US" dirty="0"/>
              <a:t>R::value_type </a:t>
            </a:r>
            <a:r>
              <a:rPr lang="ru-RU" dirty="0"/>
              <a:t>сравним с </a:t>
            </a:r>
            <a:r>
              <a:rPr lang="en-US" dirty="0"/>
              <a:t>T </a:t>
            </a:r>
            <a:r>
              <a:rPr lang="ru-RU" dirty="0"/>
              <a:t>на равенство. </a:t>
            </a:r>
          </a:p>
          <a:p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10" y="1981982"/>
            <a:ext cx="7390612" cy="326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1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Обобщенный код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Попробуем запустить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69" y="1939814"/>
            <a:ext cx="5877573" cy="408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5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Обобщенный код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Наказание не заставит себя ждать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70" y="1948201"/>
            <a:ext cx="8541236" cy="46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2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Обобщенный код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Заметим, что для динамически полиморфных функций таких проблем нет.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Здесь легко додумать интерфейсные классы с соответствующими виртуальными функциями.</a:t>
            </a:r>
          </a:p>
          <a:p>
            <a:r>
              <a:rPr lang="en-US" dirty="0"/>
              <a:t>P.S. </a:t>
            </a:r>
            <a:r>
              <a:rPr lang="ru-RU" dirty="0"/>
              <a:t>Какие интерфейсы должны предоставлять </a:t>
            </a:r>
            <a:r>
              <a:rPr lang="en-US" dirty="0" err="1"/>
              <a:t>IRange</a:t>
            </a:r>
            <a:r>
              <a:rPr lang="en-US" dirty="0"/>
              <a:t>, </a:t>
            </a:r>
            <a:r>
              <a:rPr lang="en-US" dirty="0" err="1"/>
              <a:t>IVal</a:t>
            </a:r>
            <a:r>
              <a:rPr lang="en-US" dirty="0"/>
              <a:t>, </a:t>
            </a:r>
            <a:r>
              <a:rPr lang="en-US" dirty="0" err="1"/>
              <a:t>IEnumerator</a:t>
            </a:r>
            <a:r>
              <a:rPr lang="en-US" dirty="0"/>
              <a:t>? 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02" y="2161815"/>
            <a:ext cx="6639702" cy="278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1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Динамический полиморфизм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Собственно каждый интерфейс здесь задает все способы использовать себя правильно (явным перечислением методов)..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40105"/>
            <a:ext cx="7401728" cy="471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00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Статический полиморфизм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 статическом полиморфизме интерфейсы считаются неявными.</a:t>
            </a:r>
          </a:p>
          <a:p>
            <a:r>
              <a:rPr lang="ru-RU" dirty="0"/>
              <a:t>Хорошо ли, что они неявные?</a:t>
            </a:r>
          </a:p>
          <a:p>
            <a:r>
              <a:rPr lang="ru-RU" dirty="0"/>
              <a:t>Должны ли они быть неявными?</a:t>
            </a:r>
          </a:p>
          <a:p>
            <a:r>
              <a:rPr lang="ru-RU" dirty="0"/>
              <a:t>Что если взять пример попроще и, находясь в реалиях С++17, сформулировать явный интерфейс в терминах типов?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882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8329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Пример попроще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B789417-55AE-7808-5F7A-EDF01B1AEB04}"/>
              </a:ext>
            </a:extLst>
          </p:cNvPr>
          <p:cNvSpPr txBox="1">
            <a:spLocks/>
          </p:cNvSpPr>
          <p:nvPr/>
        </p:nvSpPr>
        <p:spPr>
          <a:xfrm>
            <a:off x="232670" y="1321724"/>
            <a:ext cx="11430086" cy="52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 следующей функции неявный контракт состоит из одного пункта: равенство.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Разумеется, это требование можно сформулировать явно</a:t>
            </a:r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Вопрос в том, как его лучше проверить?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14" y="1657539"/>
            <a:ext cx="9223829" cy="108168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279285"/>
            <a:ext cx="11074424" cy="233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55037"/>
      </p:ext>
    </p:extLst>
  </p:cSld>
  <p:clrMapOvr>
    <a:masterClrMapping/>
  </p:clrMapOvr>
</p:sld>
</file>

<file path=ppt/theme/theme1.xml><?xml version="1.0" encoding="utf-8"?>
<a:theme xmlns:a="http://schemas.openxmlformats.org/drawingml/2006/main" name="Атлас">
  <a:themeElements>
    <a:clrScheme name="Атлас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Атлас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тлас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TM16401371[[fn=Атлас]]</Template>
  <TotalTime>9752</TotalTime>
  <Words>764</Words>
  <Application>Microsoft Office PowerPoint</Application>
  <PresentationFormat>Широкоэкранный</PresentationFormat>
  <Paragraphs>511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2" baseType="lpstr">
      <vt:lpstr>Calibri Light</vt:lpstr>
      <vt:lpstr>Rockwell</vt:lpstr>
      <vt:lpstr>Wingdings</vt:lpstr>
      <vt:lpstr>Атлас</vt:lpstr>
      <vt:lpstr>Лекция 8. Концепты.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Для тех кто хочет почитать что-то еще</vt:lpstr>
      <vt:lpstr>Полезные 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0. Введение.</dc:title>
  <dc:creator>Василий Бугаев</dc:creator>
  <cp:lastModifiedBy>Алексей Шиловский</cp:lastModifiedBy>
  <cp:revision>232</cp:revision>
  <dcterms:created xsi:type="dcterms:W3CDTF">2023-01-29T12:06:08Z</dcterms:created>
  <dcterms:modified xsi:type="dcterms:W3CDTF">2024-03-20T18:16:10Z</dcterms:modified>
</cp:coreProperties>
</file>