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440" r:id="rId3"/>
    <p:sldId id="556" r:id="rId4"/>
    <p:sldId id="555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3" r:id="rId31"/>
    <p:sldId id="584" r:id="rId32"/>
    <p:sldId id="585" r:id="rId33"/>
    <p:sldId id="586" r:id="rId34"/>
    <p:sldId id="582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275" r:id="rId47"/>
    <p:sldId id="3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263513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9</a:t>
            </a:r>
            <a:r>
              <a:rPr lang="ru-RU" dirty="0"/>
              <a:t>. Адаптеры и декораторы.</a:t>
            </a:r>
            <a:br>
              <a:rPr lang="ru-RU" dirty="0"/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D2AA038-DAD7-45C2-0F1F-86F7C520A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5159D-C868-28F4-4F8C-BE30DBACC15E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Отметим, что этот класс наследует напрямую классу Unit, поэтому в иерархии классов он находится сбоку от конкретных классов Knight и </a:t>
            </a:r>
            <a:r>
              <a:rPr lang="ru-RU" altLang="ru-RU" dirty="0" err="1"/>
              <a:t>Ogre</a:t>
            </a:r>
            <a:r>
              <a:rPr lang="ru-RU" altLang="ru-RU" dirty="0"/>
              <a:t>. Мы по-прежнему имеем исходного персонажа, который декорирован и стал ветераном - декоратор </a:t>
            </a:r>
            <a:r>
              <a:rPr lang="ru-RU" altLang="ru-RU" dirty="0" err="1"/>
              <a:t>VeteranUnit</a:t>
            </a:r>
            <a:r>
              <a:rPr lang="ru-RU" altLang="ru-RU" dirty="0"/>
              <a:t> содержит ссылку на него. </a:t>
            </a:r>
            <a:endParaRPr lang="en-US" altLang="ru-RU" dirty="0"/>
          </a:p>
          <a:p>
            <a:r>
              <a:rPr lang="ru-RU" altLang="ru-RU" dirty="0"/>
              <a:t>Этот класс декорирует персонажа и используется вместо него, но исходный персонаж не удаляется: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0BC8F-A315-4294-8C42-C6B5CE5E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1" y="2977478"/>
            <a:ext cx="4354014" cy="24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Отметим, что такой дизайн позволяет декорировать уже декорированный объект! Это сделано намеренно, чтобы бонусы росли по мере того, как персонаж переходит с уровня на уровень. 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BBE84E-D313-47A8-BD6D-FC70EAD6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" y="2383828"/>
            <a:ext cx="4186611" cy="34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Отметим, что такой дизайн позволяет декорировать уже декорированный объект! Это сделано намеренно, чтобы бонусы росли по мере того, как персонаж переходит с уровня на уровень. 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BBE84E-D313-47A8-BD6D-FC70EAD6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" y="2383828"/>
            <a:ext cx="4186611" cy="34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Отметим, что такой дизайн позволяет декорировать уже декорированный объект! Это сделано намеренно, чтобы бонусы росли по мере того, как персонаж переходит с уровня на уровень. 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BBE84E-D313-47A8-BD6D-FC70EAD6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" y="2383828"/>
            <a:ext cx="4186611" cy="34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Какие ограничения в С++ при реализации данного паттерна?</a:t>
            </a:r>
          </a:p>
          <a:p>
            <a:r>
              <a:rPr lang="ru-RU" altLang="ru-RU" dirty="0"/>
              <a:t>Первое довольно очевидно - хотя, получив декорированного персонажа, мы хотим использовать именно его, исходного персонажа нужно хранить и тщательно следить за временем его жизни. </a:t>
            </a:r>
          </a:p>
          <a:p>
            <a:r>
              <a:rPr lang="ru-RU" altLang="ru-RU" dirty="0"/>
              <a:t>Проблема полиморфных функций…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6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5186412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Допустим, мы хотим добавить «Рыцарям» новое умение – «Рывок». </a:t>
            </a:r>
          </a:p>
          <a:p>
            <a:r>
              <a:rPr lang="ru-RU" altLang="ru-RU" dirty="0"/>
              <a:t>Он может стремглав броситься на врага, получив краткосрочное преимущество в атаке. Данное преимущество действует только для следующей атаки, но в пылу сражения этого может оказаться достаточно.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51CEF-63AD-4039-8F6E-CBED001D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74" y="1574603"/>
            <a:ext cx="6610359" cy="46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5186412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Допустим, мы хотим добавить «Рыцарям» новое умение – «Рывок». </a:t>
            </a:r>
          </a:p>
          <a:p>
            <a:r>
              <a:rPr lang="ru-RU" altLang="ru-RU" dirty="0"/>
              <a:t>Он может стремглав броситься на врага, получив краткосрочное преимущество в атаке. Данное преимущество действует только для следующей атаки, но в пылу сражения этого может оказаться достаточно.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51CEF-63AD-4039-8F6E-CBED001D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74" y="1574603"/>
            <a:ext cx="6610359" cy="46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6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6347929" y="1400261"/>
            <a:ext cx="5679515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r>
              <a:rPr lang="ru-RU" altLang="ru-RU" dirty="0"/>
              <a:t>Разумеется, мы ожидаем, что рыцарь-ветеран тоже способен броситься вперед, но тут возникает проблема - код не компилируется: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49789-9DB0-498B-983E-0E46BC40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8" y="2198271"/>
            <a:ext cx="2823438" cy="246145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FE71911-4047-486C-83C8-030EE66A5F3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5186412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Итоговый код выглядит примерно следующим образом.</a:t>
            </a:r>
            <a:endParaRPr lang="en-US" altLang="ru-RU" dirty="0"/>
          </a:p>
          <a:p>
            <a:endParaRPr lang="en-US" altLang="ru-RU" dirty="0"/>
          </a:p>
          <a:p>
            <a:endParaRPr lang="ru-RU" alt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365A50-946A-41A1-9D48-228F4816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35" y="2952747"/>
            <a:ext cx="4144279" cy="9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r>
              <a:rPr lang="ru-RU" altLang="ru-RU" dirty="0"/>
              <a:t>Корень проблемы в том, что </a:t>
            </a:r>
            <a:r>
              <a:rPr lang="ru-RU" altLang="ru-RU" dirty="0" err="1"/>
              <a:t>charge</a:t>
            </a:r>
            <a:r>
              <a:rPr lang="ru-RU" altLang="ru-RU" dirty="0"/>
              <a:t>() является частью интерфейса класса Knight, но декоратор </a:t>
            </a:r>
            <a:r>
              <a:rPr lang="ru-RU" altLang="ru-RU" dirty="0" err="1"/>
              <a:t>VeteranUnit</a:t>
            </a:r>
            <a:r>
              <a:rPr lang="ru-RU" altLang="ru-RU" dirty="0"/>
              <a:t> наследует классу Unit. Мы могли бы перенести функцию </a:t>
            </a:r>
            <a:r>
              <a:rPr lang="ru-RU" altLang="ru-RU" dirty="0" err="1"/>
              <a:t>charge</a:t>
            </a:r>
            <a:r>
              <a:rPr lang="ru-RU" altLang="ru-RU" dirty="0"/>
              <a:t>() в базовый класс Unit, однако это неудачное решение, поскольку </a:t>
            </a:r>
            <a:r>
              <a:rPr lang="ru-RU" altLang="ru-RU" dirty="0" err="1"/>
              <a:t>Ogre</a:t>
            </a:r>
            <a:r>
              <a:rPr lang="ru-RU" altLang="ru-RU" dirty="0"/>
              <a:t> тоже наследует Unit, но </a:t>
            </a:r>
            <a:r>
              <a:rPr lang="ru-RU" altLang="ru-RU" dirty="0" err="1"/>
              <a:t>огры</a:t>
            </a:r>
            <a:r>
              <a:rPr lang="ru-RU" altLang="ru-RU" dirty="0"/>
              <a:t> не умеют бросаться вперед, и потому в их интерфейсе не должно быть такой функции.</a:t>
            </a:r>
            <a:endParaRPr lang="en-US" altLang="ru-RU" dirty="0"/>
          </a:p>
          <a:p>
            <a:pPr marR="0" lvl="0" fontAlgn="base">
              <a:spcAft>
                <a:spcPct val="0"/>
              </a:spcAft>
              <a:tabLst/>
            </a:pPr>
            <a:r>
              <a:rPr lang="ru-RU" altLang="ru-RU" dirty="0"/>
              <a:t>Данная проблема внутренне присуща выбранному нами способу реализации паттерна Декоратор - Knight и </a:t>
            </a:r>
            <a:r>
              <a:rPr lang="ru-RU" altLang="ru-RU" dirty="0" err="1"/>
              <a:t>VeteranUnit</a:t>
            </a:r>
            <a:r>
              <a:rPr lang="ru-RU" altLang="ru-RU" dirty="0"/>
              <a:t> наследуют одному и тому же классу Unit, но ничего не знают друг о друге.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2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реализации на С++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544152" y="1583743"/>
            <a:ext cx="11202803" cy="397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В процессе реализации классического декоратора на C++ мы столкнулись с двумя проблемами. Первая заключалась в том, что декорированный объект не принимает владения исходным, поэтому нужно сохранять оба (это можно рассматривать как преимущество, а не как проблему, если впоследствии декорации нужно будет сбросить, и это одна из причин реализации декоратора подобным образом).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Вторая проблема связана с тем, что декорированный Knight - в действительности не Knight, a Unit. Эту проблему можно решить, если наследовать декоратор от декорируемого класса. Тогда у класса </a:t>
            </a:r>
            <a:r>
              <a:rPr lang="ru-RU" altLang="ru-RU" dirty="0" err="1"/>
              <a:t>VeteranUnit</a:t>
            </a:r>
            <a:r>
              <a:rPr lang="ru-RU" altLang="ru-RU" dirty="0"/>
              <a:t> не было бы фиксированного базового класса - базовым всегда был бы декорируемый класс.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вы думаете – какой паттерн можно применить для решения второй проблемы при реализации декоратора?</a:t>
            </a:r>
          </a:p>
        </p:txBody>
      </p:sp>
    </p:spTree>
    <p:extLst>
      <p:ext uri="{BB962C8B-B14F-4D97-AF65-F5344CB8AC3E}">
        <p14:creationId xmlns:p14="http://schemas.microsoft.com/office/powerpoint/2010/main" val="248282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Обертки классов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 слышали про «обертки классов»? Как думаете, а зачем они используются?</a:t>
            </a:r>
          </a:p>
        </p:txBody>
      </p:sp>
    </p:spTree>
    <p:extLst>
      <p:ext uri="{BB962C8B-B14F-4D97-AF65-F5344CB8AC3E}">
        <p14:creationId xmlns:p14="http://schemas.microsoft.com/office/powerpoint/2010/main" val="387184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реализации на С++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544152" y="1583743"/>
            <a:ext cx="11202803" cy="397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В процессе реализации классического декоратора на C++ мы столкнулись с двумя проблемами. Первая заключалась в том, что декорированный объект не принимает владения исходным, поэтому нужно сохранять оба (это можно рассматривать как преимущество, а не как проблему, если впоследствии декорации нужно будет сбросить, и это одна из причин реализации декоратора подобным образом).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Вторая проблема связана с тем, что декорированный Knight - в действительности не Knight, a Unit. Эту проблему можно решить, если наследовать декоратор от декорируемого класса. Тогда у класса </a:t>
            </a:r>
            <a:r>
              <a:rPr lang="ru-RU" altLang="ru-RU" dirty="0" err="1"/>
              <a:t>VeteranUnit</a:t>
            </a:r>
            <a:r>
              <a:rPr lang="ru-RU" altLang="ru-RU" dirty="0"/>
              <a:t> не было бы фиксированного базового класса - базовым всегда был бы декорируемый класс.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вы думаете – какой паттерн можно применить для решения второй проблемы при реализации декоратора?</a:t>
            </a:r>
          </a:p>
        </p:txBody>
      </p:sp>
    </p:spTree>
    <p:extLst>
      <p:ext uri="{BB962C8B-B14F-4D97-AF65-F5344CB8AC3E}">
        <p14:creationId xmlns:p14="http://schemas.microsoft.com/office/powerpoint/2010/main" val="230759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реализации на С++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544152" y="1583743"/>
            <a:ext cx="11202803" cy="2109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Все верно – это же наш любимый </a:t>
            </a:r>
            <a:r>
              <a:rPr lang="en-US" altLang="ru-RU" dirty="0"/>
              <a:t>CRTP!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Для применения CRTP мы должны превратить декоратор в шаблон и унаследовать параметр шаблона: </a:t>
            </a:r>
            <a:endParaRPr lang="en-US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58A96B-994E-42AC-B90C-4DB65E06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0" y="3012360"/>
            <a:ext cx="9358599" cy="35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реализации на С++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544152" y="1583743"/>
            <a:ext cx="11202803" cy="164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/>
              <a:t>Теперь, чтобы перевести персонажа в статус ветерана, мы должны преобразовать его в декорированную версию конкретного подкласса Unit: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E9A638-F61A-4A30-BE37-FCD2F20C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79" y="2456463"/>
            <a:ext cx="8053113" cy="38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Полиморфные 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323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Некоторые декораторы рассчитаны только на классы, которые модифицируют, и имеют узкую направленность. Другие очень общие, по крайней мере в принципе. </a:t>
            </a:r>
            <a:endParaRPr lang="en-US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Например, отладочный декоратор, который протоколирует вызовы функций и печатает возвращенные ими значения, можно было бы использовать с любой функцией, если бы только мы смогли правильно реализовать его. 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7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Полиморфные 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62B6B6B-64B2-4BA2-AA96-8A206FD9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69" y="1866617"/>
            <a:ext cx="7482431" cy="4545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27861"/>
            <a:ext cx="365399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Такую реализацию легко написать на C++14 и выше с помощью шаблонов с переменным числом аргументов, пакетов параметров и идеальной передачи.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79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Полиморфные 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27861"/>
            <a:ext cx="365399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Этим декоратором можно обернуть любой вызываемый объект или функцию (все, что допускает вызов со скобками ()) с любым числом аргументов. Он печатает заданную строку и результат вызова. Однако зачастую выписать тип вызываемого объекта нелегко, и было бы лучше, чтобы это сделал компилятор с помощью выведения аргументов шаблона</a:t>
            </a: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D09089-038B-439D-B0BD-1F9EF297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87" y="1843055"/>
            <a:ext cx="6466085" cy="12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4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Полиморфные 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55911"/>
            <a:ext cx="3653990" cy="441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Эта шаблонная функция выводит тип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Callable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и декорирует его отладочной оберткой. Теперь ее можно применить к любой функции или объекту.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Декорировать можно даже лямбда-выражение, которое есть не что иное, как неявный вызываемый объект.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01797D3-5A1F-4F30-B625-82B094E54B58}"/>
              </a:ext>
            </a:extLst>
          </p:cNvPr>
          <p:cNvGrpSpPr/>
          <p:nvPr/>
        </p:nvGrpSpPr>
        <p:grpSpPr>
          <a:xfrm>
            <a:off x="5461489" y="1730124"/>
            <a:ext cx="5954485" cy="1209420"/>
            <a:chOff x="6336621" y="1716078"/>
            <a:chExt cx="4748247" cy="814091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D5D1198-9759-4946-A821-32755C02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6621" y="1716078"/>
              <a:ext cx="4533933" cy="423866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B5E72AC0-6C80-43A1-9C75-F38C2772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621" y="2011053"/>
              <a:ext cx="4748247" cy="519116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CDCBA24-CCCF-4765-9FBA-4D0319DF8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75" y="4143581"/>
            <a:ext cx="6745469" cy="6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2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55911"/>
            <a:ext cx="11497318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FMono-Regular"/>
              </a:rPr>
              <a:t>Адаптер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это структурный паттерн, который позволяет использовать интерфейс класса как другой, отличный от него интерфейс.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Он позволяет применить существующий класс в контексте, где ожидается другой интерфейс, не внося изменений в исходный класс.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4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55911"/>
            <a:ext cx="11497318" cy="429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FMono-Regular"/>
              </a:rPr>
              <a:t>Адаптер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это структурный паттерн, который позволяет использовать интерфейс класса как другой, отличный от него интерфейс.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Он позволяет применить существующий класс в контексте, где ожидается другой интерфейс, не внося изменений в исходный класс.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Однако Адаптер - очень общий паттерн широкого назначения. Его можно использовать для реализации нескольких других, более узких паттернов, в частности Декоратора.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9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 двух словах о многопоточности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4" y="1655911"/>
            <a:ext cx="11721709" cy="621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1"/>
                </a:solidFill>
                <a:latin typeface="SFMono-Regular"/>
              </a:rPr>
              <a:t>Процесс</a:t>
            </a:r>
            <a:r>
              <a:rPr lang="ru-RU" dirty="0">
                <a:latin typeface="SFMono-Regular"/>
              </a:rPr>
              <a:t> – это исполняемая копия приложения. Например, когда вы открываете приложение MS Word, то запускаете процесс, исполняющий программу MS Word.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1"/>
                </a:solidFill>
                <a:latin typeface="SFMono-Regular"/>
              </a:rPr>
              <a:t>Поток</a:t>
            </a:r>
            <a:r>
              <a:rPr lang="ru-RU" dirty="0">
                <a:latin typeface="SFMono-Regular"/>
              </a:rPr>
              <a:t> – отдельное исполняемое задание внутри процесса. Процесс может содержать множество исполняемых потоков. После запуска приложения исполняется главный поток, который далее может порождать другие потоки.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latin typeface="SFMono-Regular"/>
              </a:rPr>
              <a:t>Каждый процесс обладает собственной памятью. Потоки же, которые запущены внутри процесса, разделяют память между собой.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latin typeface="SFMono-Regular"/>
              </a:rPr>
              <a:t>Процесс внутри операционной системы обладает собственным идентификатором. Потоки существуют внутри процесса и обладают идентификатором внутри работающего приложения.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latin typeface="SFMono-Regular"/>
              </a:rPr>
              <a:t>Каждый из потоков имеет свой собственный стек (он не делит его с другими потоками и другие потоки не могут в него залезть) и собственный набор регистров (поток не изменит значения регистра другого потока во время работы)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Обертки классов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правило, обертки классов используются либо для изменения </a:t>
            </a:r>
            <a:r>
              <a:rPr lang="en-US" dirty="0"/>
              <a:t>API</a:t>
            </a:r>
            <a:r>
              <a:rPr lang="ru-RU" dirty="0"/>
              <a:t> класса, либо для сохранения </a:t>
            </a:r>
            <a:r>
              <a:rPr lang="en-US" dirty="0"/>
              <a:t>API</a:t>
            </a:r>
            <a:r>
              <a:rPr lang="ru-RU" dirty="0"/>
              <a:t>, но дополнения его 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3768134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Состояние гонки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4" y="1655911"/>
            <a:ext cx="1172170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latin typeface="SFMono-Regular"/>
              </a:rPr>
              <a:t>Когда несколько потоков делают каждый своё дело, не разделяя память, то они могут сильно ускорить работу. Дополнительные издержки потребуются только для выделения ресурсов под эти потоки и для передачи им необходимых данных.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latin typeface="SFMono-Regular"/>
              </a:rPr>
              <a:t>Когда несколько потоков должны общаться друг с другом, передавать данные, обрабатывать один объект, то есть совместно обращаться к одному ресурсу (обычно это общий участок памяти), то возникают так называемые </a:t>
            </a:r>
            <a:r>
              <a:rPr lang="ru-RU" dirty="0" err="1">
                <a:latin typeface="SFMono-Regular"/>
              </a:rPr>
              <a:t>race</a:t>
            </a:r>
            <a:r>
              <a:rPr lang="ru-RU" dirty="0">
                <a:latin typeface="SFMono-Regular"/>
              </a:rPr>
              <a:t> </a:t>
            </a:r>
            <a:r>
              <a:rPr lang="ru-RU" dirty="0" err="1">
                <a:latin typeface="SFMono-Regular"/>
              </a:rPr>
              <a:t>conditions</a:t>
            </a:r>
            <a:r>
              <a:rPr lang="ru-RU" dirty="0">
                <a:latin typeface="SFMono-Regular"/>
              </a:rPr>
              <a:t> – состояния гонки – когда результат работы зависит от порядка доступа к ресурсам.</a:t>
            </a:r>
            <a:endParaRPr lang="ru-RU" altLang="ru-RU" dirty="0">
              <a:latin typeface="SFMono-Regular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2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Состояние гонки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145418"/>
            <a:ext cx="11721709" cy="610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111111"/>
                </a:solidFill>
                <a:latin typeface="Istok"/>
              </a:rPr>
              <a:t>Т</a:t>
            </a: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ипичный пример: банковский счёт.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Пусть два человека имеют доступ до одного счёта. На счету 10000.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Пользователь A снимает со счёта 8000.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Второй пользователь запрашивает остаток.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Операция первого пользователя не успела завершиться и на счету указано 10000.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Второй пользователь снимает 5000.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В тот момент, когда он отправил заявку на снятие денег со счёта, деньги уже снялись, и на счету осталось 2000.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В данном случае возможно несколько исходов. </a:t>
            </a:r>
          </a:p>
          <a:p>
            <a:pPr marL="1143000" lvl="2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Самый лучший, когда у второго пользователя выпадет ошибка, и он ничего не получит. </a:t>
            </a:r>
          </a:p>
          <a:p>
            <a:pPr marL="1143000" lvl="2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Ситуация, когда второй пользователь снимет деньги и счёт станет -3000. </a:t>
            </a:r>
          </a:p>
          <a:p>
            <a:pPr marL="1143000" lvl="2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111111"/>
                </a:solidFill>
                <a:effectLst/>
                <a:latin typeface="Istok"/>
              </a:rPr>
              <a:t>А также ситуация, когда оба снимут деньги и на счету останется 2000 или 5000.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0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Состояние гонки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145418"/>
            <a:ext cx="11721709" cy="644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111111"/>
                </a:solidFill>
                <a:latin typeface="Istok"/>
              </a:rPr>
              <a:t>Для избегания состояния гонки используются примитивы синхронизации (например </a:t>
            </a:r>
            <a:r>
              <a:rPr lang="en-US" dirty="0">
                <a:solidFill>
                  <a:srgbClr val="111111"/>
                </a:solidFill>
                <a:latin typeface="Istok"/>
              </a:rPr>
              <a:t>mutex);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292929"/>
                </a:solidFill>
                <a:effectLst/>
                <a:latin typeface="source-serif-pro"/>
              </a:rPr>
              <a:t>Мьютекс (англ. </a:t>
            </a:r>
            <a:r>
              <a:rPr lang="ru-RU" b="0" i="1" dirty="0" err="1">
                <a:solidFill>
                  <a:srgbClr val="292929"/>
                </a:solidFill>
                <a:effectLst/>
                <a:latin typeface="source-serif-pro"/>
              </a:rPr>
              <a:t>mutex</a:t>
            </a:r>
            <a:r>
              <a:rPr lang="ru-RU" b="0" i="0" dirty="0">
                <a:solidFill>
                  <a:srgbClr val="292929"/>
                </a:solidFill>
                <a:effectLst/>
                <a:latin typeface="source-serif-pro"/>
              </a:rPr>
              <a:t>, от </a:t>
            </a:r>
            <a:r>
              <a:rPr lang="ru-RU" b="1" i="1" dirty="0" err="1">
                <a:solidFill>
                  <a:srgbClr val="292929"/>
                </a:solidFill>
                <a:effectLst/>
                <a:latin typeface="source-serif-pro"/>
              </a:rPr>
              <a:t>mut</a:t>
            </a:r>
            <a:r>
              <a:rPr lang="ru-RU" b="0" i="1" dirty="0" err="1">
                <a:solidFill>
                  <a:srgbClr val="292929"/>
                </a:solidFill>
                <a:effectLst/>
                <a:latin typeface="source-serif-pro"/>
              </a:rPr>
              <a:t>ual</a:t>
            </a:r>
            <a:r>
              <a:rPr lang="ru-RU" b="0" i="1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ru-RU" b="1" i="1" dirty="0" err="1">
                <a:solidFill>
                  <a:srgbClr val="292929"/>
                </a:solidFill>
                <a:effectLst/>
                <a:latin typeface="source-serif-pro"/>
              </a:rPr>
              <a:t>ex</a:t>
            </a:r>
            <a:r>
              <a:rPr lang="ru-RU" b="0" i="1" dirty="0" err="1">
                <a:solidFill>
                  <a:srgbClr val="292929"/>
                </a:solidFill>
                <a:effectLst/>
                <a:latin typeface="source-serif-pro"/>
              </a:rPr>
              <a:t>clusion</a:t>
            </a:r>
            <a:r>
              <a:rPr lang="ru-RU" b="0" i="0" dirty="0">
                <a:solidFill>
                  <a:srgbClr val="292929"/>
                </a:solidFill>
                <a:effectLst/>
                <a:latin typeface="source-serif-pro"/>
              </a:rPr>
              <a:t> — «взаимное исключение») — это базовый механизм синхронизации. Он предназначен для организации взаимоисключающего доступа к общим данным для нескольких потоков с использованием барьеров памяти (для простоты можно считать мьютекс дверью, ведущей к общим данным).</a:t>
            </a:r>
            <a:endParaRPr lang="ru-RU" b="0" i="0" dirty="0">
              <a:solidFill>
                <a:srgbClr val="111111"/>
              </a:solidFill>
              <a:effectLst/>
              <a:latin typeface="Istok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111111"/>
                </a:solidFill>
                <a:latin typeface="Istok"/>
              </a:rPr>
              <a:t>Использование мьютекса состоит из двух операций: захвата и освобождения.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111111"/>
                </a:solidFill>
                <a:latin typeface="Istok"/>
              </a:rPr>
              <a:t>Захват мьютекса | </a:t>
            </a:r>
            <a:r>
              <a:rPr lang="ru-RU" altLang="ru-RU" dirty="0" err="1">
                <a:solidFill>
                  <a:srgbClr val="111111"/>
                </a:solidFill>
                <a:latin typeface="Istok"/>
              </a:rPr>
              <a:t>mutex.lock</a:t>
            </a:r>
            <a:r>
              <a:rPr lang="ru-RU" altLang="ru-RU" dirty="0">
                <a:solidFill>
                  <a:srgbClr val="111111"/>
                </a:solidFill>
                <a:latin typeface="Istok"/>
              </a:rPr>
              <a:t>();</a:t>
            </a:r>
            <a:br>
              <a:rPr lang="ru-RU" altLang="ru-RU" dirty="0">
                <a:solidFill>
                  <a:srgbClr val="111111"/>
                </a:solidFill>
                <a:latin typeface="Istok"/>
              </a:rPr>
            </a:br>
            <a:r>
              <a:rPr lang="ru-RU" altLang="ru-RU" dirty="0">
                <a:solidFill>
                  <a:srgbClr val="111111"/>
                </a:solidFill>
                <a:latin typeface="Istok"/>
              </a:rPr>
              <a:t>Поток запрашивает монопольное использование общих данных, защищаемых мьютексом. Дальше два варианта развития событий: происходит захват мьютекса этим потоком (и в этом случае ни один другой поток не сможет получить доступ к этим данным) или поток блокируется (если мьютекс уже захвачен другим потоком).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111111"/>
                </a:solidFill>
                <a:latin typeface="Istok"/>
              </a:rPr>
              <a:t>Освобождение мьютекса | </a:t>
            </a:r>
            <a:r>
              <a:rPr lang="ru-RU" altLang="ru-RU" dirty="0" err="1">
                <a:solidFill>
                  <a:srgbClr val="111111"/>
                </a:solidFill>
                <a:latin typeface="Istok"/>
              </a:rPr>
              <a:t>mutex_name.unlock</a:t>
            </a:r>
            <a:r>
              <a:rPr lang="ru-RU" altLang="ru-RU" dirty="0">
                <a:solidFill>
                  <a:srgbClr val="111111"/>
                </a:solidFill>
                <a:latin typeface="Istok"/>
              </a:rPr>
              <a:t>();</a:t>
            </a:r>
            <a:br>
              <a:rPr lang="ru-RU" altLang="ru-RU" dirty="0">
                <a:solidFill>
                  <a:srgbClr val="111111"/>
                </a:solidFill>
                <a:latin typeface="Istok"/>
              </a:rPr>
            </a:br>
            <a:r>
              <a:rPr lang="ru-RU" altLang="ru-RU" dirty="0">
                <a:solidFill>
                  <a:srgbClr val="111111"/>
                </a:solidFill>
                <a:latin typeface="Istok"/>
              </a:rPr>
              <a:t>Когда ресурс больше не нужен, текущий владелец должен вызвать функцию разблокирования </a:t>
            </a:r>
            <a:r>
              <a:rPr lang="ru-RU" altLang="ru-RU" dirty="0" err="1">
                <a:solidFill>
                  <a:srgbClr val="111111"/>
                </a:solidFill>
                <a:latin typeface="Istok"/>
              </a:rPr>
              <a:t>unlock</a:t>
            </a:r>
            <a:r>
              <a:rPr lang="ru-RU" altLang="ru-RU" dirty="0">
                <a:solidFill>
                  <a:srgbClr val="111111"/>
                </a:solidFill>
                <a:latin typeface="Istok"/>
              </a:rPr>
              <a:t>, чтобы и другие потоки могли получить доступ к этому ресурсу. Когда мьютекс освобождается, доступ предоставляется одному из ожидающих потоков.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92929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Istok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D2F8EA1-2C1D-4024-AF49-EAD790C8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15AFCB0-834B-4822-943B-A9648562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6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Состояние гонки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145418"/>
            <a:ext cx="11721709" cy="273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111111"/>
                </a:solidFill>
                <a:latin typeface="Istok"/>
              </a:rPr>
              <a:t>В сочетании с мьютексом</a:t>
            </a:r>
            <a:r>
              <a:rPr lang="en-US" dirty="0">
                <a:solidFill>
                  <a:srgbClr val="111111"/>
                </a:solidFill>
                <a:latin typeface="Istok"/>
              </a:rPr>
              <a:t> </a:t>
            </a:r>
            <a:r>
              <a:rPr lang="ru-RU" dirty="0">
                <a:solidFill>
                  <a:srgbClr val="111111"/>
                </a:solidFill>
                <a:latin typeface="Istok"/>
              </a:rPr>
              <a:t>часто используется </a:t>
            </a:r>
            <a:r>
              <a:rPr lang="en-US" dirty="0" err="1">
                <a:solidFill>
                  <a:srgbClr val="111111"/>
                </a:solidFill>
                <a:latin typeface="Istok"/>
              </a:rPr>
              <a:t>lock_guard</a:t>
            </a:r>
            <a:r>
              <a:rPr lang="ru-RU" dirty="0">
                <a:solidFill>
                  <a:srgbClr val="111111"/>
                </a:solidFill>
                <a:latin typeface="Istok"/>
              </a:rPr>
              <a:t>.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ru-RU" dirty="0" err="1">
                <a:solidFill>
                  <a:srgbClr val="111111"/>
                </a:solidFill>
                <a:latin typeface="Istok"/>
              </a:rPr>
              <a:t>lock_guard</a:t>
            </a:r>
            <a:r>
              <a:rPr lang="en-US" altLang="ru-RU" dirty="0">
                <a:solidFill>
                  <a:srgbClr val="111111"/>
                </a:solidFill>
                <a:latin typeface="Istok"/>
              </a:rPr>
              <a:t> – RAII </a:t>
            </a:r>
            <a:r>
              <a:rPr lang="ru-RU" altLang="ru-RU" dirty="0">
                <a:solidFill>
                  <a:srgbClr val="111111"/>
                </a:solidFill>
                <a:latin typeface="Istok"/>
              </a:rPr>
              <a:t>обертка для мьютекса, которая обеспечивает захват мьютекса в конструкторе и его освобождение в деструкторе.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92929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Istok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D2F8EA1-2C1D-4024-AF49-EAD790C8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15AFCB0-834B-4822-943B-A9648562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33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55911"/>
            <a:ext cx="7407762" cy="654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latin typeface="SFMono-Regular"/>
              </a:rPr>
              <a:t>Для демонстрации мы реализуем объект </a:t>
            </a:r>
            <a:r>
              <a:rPr lang="ru-RU" altLang="ru-RU" dirty="0" err="1">
                <a:latin typeface="SFMono-Regular"/>
              </a:rPr>
              <a:t>потокобезопасной</a:t>
            </a:r>
            <a:r>
              <a:rPr lang="ru-RU" altLang="ru-RU" dirty="0">
                <a:latin typeface="SFMono-Regular"/>
              </a:rPr>
              <a:t> очереди. Очередь - довольно сложная структура данных даже без всякой </a:t>
            </a:r>
            <a:r>
              <a:rPr lang="ru-RU" altLang="ru-RU" dirty="0" err="1">
                <a:latin typeface="SFMono-Regular"/>
              </a:rPr>
              <a:t>потокобезопасности</a:t>
            </a:r>
            <a:r>
              <a:rPr lang="ru-RU" altLang="ru-RU" dirty="0">
                <a:latin typeface="SFMono-Regular"/>
              </a:rPr>
              <a:t>, но, к счастью, нам не нужно начинать с нуля, потому что в стандартной библиотеке C++ имеется шаблон std::</a:t>
            </a:r>
            <a:r>
              <a:rPr lang="ru-RU" altLang="ru-RU" dirty="0" err="1">
                <a:latin typeface="SFMono-Regular"/>
              </a:rPr>
              <a:t>queue</a:t>
            </a:r>
            <a:r>
              <a:rPr lang="ru-RU" altLang="ru-RU" dirty="0">
                <a:latin typeface="SFMono-Regular"/>
              </a:rPr>
              <a:t>.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latin typeface="SFMono-Regular"/>
              </a:rPr>
              <a:t>Мы можем помещать объекты в очередь и извлекать их оттуда в порядке «первым пришел, первым обслужен», но только в одном потоке. 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latin typeface="SFMono-Regular"/>
              </a:rPr>
              <a:t>Одновременно помещать два объекта в одну очередь из разных потоков небезопасно.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Но у нас есть решение - мы можем реализовать блокирующую очередь в виде класса, декорирующего основную.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latin typeface="SFMono-Regular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72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305735" y="1655911"/>
            <a:ext cx="5169445" cy="416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Наш декоратор будет содержать очередь и мьютекс. Обернуть метод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push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легко. В std::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есть два варианта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push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(): один перемещает объект, другой копирует. Мы должны защитить мьютексом оба.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latin typeface="SFMono-Regular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98ADCB5-7C92-4F0D-915D-46EA542E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42" y="1400261"/>
            <a:ext cx="6775723" cy="51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8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5169445" cy="543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Теперь обратимся к получению элементов из очереди. В стандартной очереди для этой цели есть три функции-члена. 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Первая,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front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(), дает доступ к элементу в начале очереди, но не удаляет его. 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Функция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рор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 удаляет элемент из начала очереди, но ничего не возвращает (она не предоставляет доступа к первому элементу, а просто удаляет его). </a:t>
            </a:r>
          </a:p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Обе эти функции не следует вызывать, если очередь пуста - контроля ошибок нет, но результат не определен. Наконец, имеется еще функция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empty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(); она возвращает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false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, если очередь не пуста, и в этом случае мы можем вызывать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front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 и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рор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(). </a:t>
            </a:r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28391E1-F36A-4927-84B4-7F1567A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98" y="1328008"/>
            <a:ext cx="4319559" cy="40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521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Является ли наш код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потокобезопасным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?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К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аждая функция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потокобезопасна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но их комбинация таковой не является.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Важно понимать, почему: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Сначала мы вызываем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q.empty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Предположим, что она вернула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false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так что в очереди заведомо есть хотя бы один элемент.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В следующей строке мы можем обратиться к нему, вызвав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q.front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которая вернет 5.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Но ведь это лишь один поток из многих работающих в программе. В то же самое время другой поток выполняет тот же самый код.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Этот поток тоже вызывает q.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empty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и тоже получает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false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как мы уже сказали, в очереди есть элемент, и пока что мы еще ничего не сделали, чтобы его удалить.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Второй поток тоже вызывает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q.front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и тоже получает 5. </a:t>
            </a:r>
          </a:p>
          <a:p>
            <a:pPr marL="685800" lvl="1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Проблема уже налицо - два потока пытались выбрать элемент из очереди, но получили один и тот же. </a:t>
            </a:r>
            <a:endParaRPr lang="ru-RU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29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 действительности нам нужна одна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потокобезопасная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функция, которая выполняет всю транзакцию под защитой одного мьютекса как единое непрерываемое действие (такие транзакции называются атомарными).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 нашем случае транзакцией является удаление первого элемента, если он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сущест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-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вует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, и выдача какой-то диагностики, если его нет.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Интерфейс std::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queue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не предоставляет такого транзакционного API.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92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449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Таким образом, нам необходим новый паттерн, который преобразовывал бы существующий интерфейс класса в другой интерфейс в соответствии с нашими требованиями. </a:t>
            </a: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Декоратор этого сделать не может, но именно эту задачу решает паттерн Адаптер.</a:t>
            </a: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Все должна делать новая функция-член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рор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() - если очередь не пуста, то она должна удалить первый элемент и вернуть его вызывающей стороне путем копирования или перемещения.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Если же очередь пуста, то функция не должна изменять ее состояние, а лишь как-то уведомить вызывающую сторону.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Например, можно было бы вернуть два значения - сам элемент (если он существует) и булев флаг, сообщающий, была ли очередь пуста.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/>
                </a:solidFill>
              </a:rPr>
              <a:t>Декоратор </a:t>
            </a:r>
            <a:r>
              <a:rPr lang="ru-RU" dirty="0"/>
              <a:t>– структурный паттерн, который позволяет наделять объект новым поведением. </a:t>
            </a:r>
          </a:p>
          <a:p>
            <a:r>
              <a:rPr lang="ru-RU" dirty="0"/>
              <a:t>Декоратор реализует интерфейс исходного класса и переадресует этому классу запросы, адресованные его собственному интерфейсу, но кроме этого выполняет дополнительные действия до и/или после переадресованных запросов.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803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Паттерн Адаптер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15FA74-7D5D-40B2-A3A2-6F8722A1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6" y="1801221"/>
            <a:ext cx="6579717" cy="42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Адаптеры функций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D8AE-FE89-454A-A063-80FA2B94E4E6}"/>
              </a:ext>
            </a:extLst>
          </p:cNvPr>
          <p:cNvSpPr txBox="1"/>
          <p:nvPr/>
        </p:nvSpPr>
        <p:spPr>
          <a:xfrm>
            <a:off x="594640" y="1329526"/>
            <a:ext cx="11113044" cy="2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Функция std::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sort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принимает диапазон итераторов (последовательность, подлежащую сортировке), но ее также можно вызвать с тремя аргументами - третьим будет объект сравнения (по умолчанию используется std::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less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, который, в свою очередь, вызывает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operator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&lt;() для сравниваемых объектов). </a:t>
            </a: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Но нам нужно нечто иное - мы хотим сравнивать числа с плавающей точкой неточно, с некоторым допуском. Если два числа х и у достаточно близки, то мы не будем считать, что одно меньше другого. Лишь если х намного меньше у, мы позаботимся о том, чтобы в отсортированной последовательности х предшествовало у. </a:t>
            </a:r>
            <a:endParaRPr 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2C6A3FAA-FCB5-4102-8880-F7FF10A3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5977251-2E4D-49B2-8D42-578404A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Адаптеры функций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D8AE-FE89-454A-A063-80FA2B94E4E6}"/>
              </a:ext>
            </a:extLst>
          </p:cNvPr>
          <p:cNvSpPr txBox="1"/>
          <p:nvPr/>
        </p:nvSpPr>
        <p:spPr>
          <a:xfrm>
            <a:off x="594640" y="1329526"/>
            <a:ext cx="11113044" cy="408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Вот как выглядит наш функтор (вызываемый объект) для сравнения: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Этот объект сравнения можно использовать в сочетании со стандартной сортировкой: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2C6A3FAA-FCB5-4102-8880-F7FF10A3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5977251-2E4D-49B2-8D42-578404A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EE71BFE-C743-40D5-A498-6D45E311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41" y="1985018"/>
            <a:ext cx="7493722" cy="2345760"/>
          </a:xfrm>
          <a:prstGeom prst="rect">
            <a:avLst/>
          </a:prstGeom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A65960E8-FEC6-43AA-9764-3E585580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6C5B1548-5EA3-4E99-938D-DE49BC55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08B5156-8D82-4BC9-8A98-173C9C48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1" y="4992910"/>
            <a:ext cx="4916918" cy="7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1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Адаптеры функций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D8AE-FE89-454A-A063-80FA2B94E4E6}"/>
              </a:ext>
            </a:extLst>
          </p:cNvPr>
          <p:cNvSpPr txBox="1"/>
          <p:nvPr/>
        </p:nvSpPr>
        <p:spPr>
          <a:xfrm>
            <a:off x="589030" y="1329526"/>
            <a:ext cx="11113044" cy="337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Однако если такая сортировка бывает нужна часто, то лучше бы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каррировать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последний аргумент, разработав адаптер, который принимает только два итератора, а функция сортировки подразумевается. Вот этот адаптер - очень простой 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Теперь можно вызывать функцию сортировки с двумя аргументами: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2C6A3FAA-FCB5-4102-8880-F7FF10A3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5977251-2E4D-49B2-8D42-578404A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A65960E8-FEC6-43AA-9764-3E585580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6C5B1548-5EA3-4E99-938D-DE49BC55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435812D-525B-4A19-B178-FCC04BB7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E22D4C7-D3DF-4B6B-B5D9-BAC1122A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7" y="2384625"/>
            <a:ext cx="5899565" cy="1244925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536318B9-E1F7-43A7-A395-0AC3760E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72E5A2D-66A3-4CCD-BCE6-0BC0EC46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8" y="4236166"/>
            <a:ext cx="4851919" cy="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9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Адаптеры функций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D8AE-FE89-454A-A063-80FA2B94E4E6}"/>
              </a:ext>
            </a:extLst>
          </p:cNvPr>
          <p:cNvSpPr txBox="1"/>
          <p:nvPr/>
        </p:nvSpPr>
        <p:spPr>
          <a:xfrm>
            <a:off x="589030" y="1329526"/>
            <a:ext cx="11113044" cy="303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Но если мы часто вызываем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sort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таким образом для сортировки всего контейнера, то возникает желание еще раз изменить интерфейс и создать еще один адаптер: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Теперь можно вызывать функцию сортировки с двумя аргументами: </a:t>
            </a: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2C6A3FAA-FCB5-4102-8880-F7FF10A3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5977251-2E4D-49B2-8D42-578404A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A65960E8-FEC6-43AA-9764-3E585580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6C5B1548-5EA3-4E99-938D-DE49BC55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435812D-525B-4A19-B178-FCC04BB7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536318B9-E1F7-43A7-A395-0AC3760E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DC25045-543C-4D96-8C33-99B12CE9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C44C2B4-324D-43C7-A657-87BBB1EA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8" y="2263446"/>
            <a:ext cx="6563935" cy="86318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7CD8665-7C7A-4D98-ACB8-60D3D31B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0" y="4027843"/>
            <a:ext cx="3517100" cy="10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5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Адаптеры функций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914400" y="1400261"/>
            <a:ext cx="11113044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tabLst/>
            </a:pPr>
            <a:endParaRPr lang="ru-RU" alt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90720-13D2-4252-AF4D-35670D0C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FB4333-5195-4FA9-B03B-CCA1CAD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BEE128-78C9-4767-8EED-F61D3644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EA3BA6-C0E1-438A-9861-1BE80E8F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E639AB-90EA-45CF-8329-FBE1F3B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9B1F4D-DB0C-42BC-87C9-0DDAFFD8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99BC9-8E01-4F44-BF0E-15D459868302}"/>
              </a:ext>
            </a:extLst>
          </p:cNvPr>
          <p:cNvSpPr txBox="1"/>
          <p:nvPr/>
        </p:nvSpPr>
        <p:spPr>
          <a:xfrm>
            <a:off x="457200" y="1269594"/>
            <a:ext cx="11202803" cy="131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E1F59CB-990F-4AB2-9604-ECCAC2F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0136DC4-2D92-40E4-86D0-38966FC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42E6E5-500C-4AFE-BF9E-2BFE0514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34080-1BA0-4F4C-BBFF-B440836F4BA7}"/>
              </a:ext>
            </a:extLst>
          </p:cNvPr>
          <p:cNvSpPr txBox="1"/>
          <p:nvPr/>
        </p:nvSpPr>
        <p:spPr>
          <a:xfrm>
            <a:off x="89759" y="1269594"/>
            <a:ext cx="11937685" cy="86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569DF3-0732-4AF0-A3DB-68874834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84165AA-CAED-4679-B5DA-B7FF6BF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46AE823-1547-4929-99BA-D0702A11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78C7869-68C3-472D-A920-ABFB990A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DDBBD2E-34FD-46A2-838D-82A4347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38C0499-80F8-46B0-A863-BD6DFD7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990601A-A682-4AC3-A5C2-0FD273B7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8047410-F8DD-4B9C-A491-A20FFDF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E277D5A-59D1-4FB3-9167-F627166D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D230088-1956-48F7-96E2-85D7A669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EED5741-2375-4DD9-A092-E151B387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A7D8D4F-2FDD-434D-BDF5-EC2F8EF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7EB4B7B1-3D6F-4CFD-A33C-B2F4CE4A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D8AE-FE89-454A-A063-80FA2B94E4E6}"/>
              </a:ext>
            </a:extLst>
          </p:cNvPr>
          <p:cNvSpPr txBox="1"/>
          <p:nvPr/>
        </p:nvSpPr>
        <p:spPr>
          <a:xfrm>
            <a:off x="589030" y="1329526"/>
            <a:ext cx="11113044" cy="303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С++ 14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предлагает альтернативный способ написания таких простых адаптеров, который мы всячески рекомендуем: можно использовать лямбда-выражение: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57150" marR="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2C6A3FAA-FCB5-4102-8880-F7FF10A3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5977251-2E4D-49B2-8D42-578404A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A65960E8-FEC6-43AA-9764-3E585580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6C5B1548-5EA3-4E99-938D-DE49BC55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435812D-525B-4A19-B178-FCC04BB7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536318B9-E1F7-43A7-A395-0AC3760E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DC25045-543C-4D96-8C33-99B12CE9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FB3398A5-8DF7-4176-ABC0-B361D5CA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574994B-C100-4BF7-B99C-4AF40A7A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4" y="2293383"/>
            <a:ext cx="5593273" cy="20742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6FDDA6E-29BD-4CA9-900E-E0A709E0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4" y="4473312"/>
            <a:ext cx="7693252" cy="1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34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Лекция:</a:t>
            </a:r>
            <a:r>
              <a:rPr lang="en-US"/>
              <a:t> 5, 6</a:t>
            </a:r>
            <a:r>
              <a:rPr lang="ru-RU"/>
              <a:t>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Кто из вас хотел проектировать игры?</a:t>
            </a:r>
          </a:p>
          <a:p>
            <a:r>
              <a:rPr lang="ru-RU" dirty="0"/>
              <a:t>Давайте попробуем спроектировать классическую фэнтезийную игру.</a:t>
            </a:r>
          </a:p>
          <a:p>
            <a:r>
              <a:rPr lang="ru-RU" dirty="0"/>
              <a:t>Классический пример ООП – создание игрового персонажа.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4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начала – создадим базовый класс </a:t>
            </a:r>
            <a:r>
              <a:rPr lang="en-US" dirty="0"/>
              <a:t>Unit</a:t>
            </a:r>
            <a:r>
              <a:rPr lang="ru-RU" dirty="0"/>
              <a:t>, отвечающий за человека.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 персонажа есть сила и доспехи, определяющие его атакующие и защитные способности.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5BFF1-D8C5-4181-AE28-BE8BD371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148"/>
            <a:ext cx="7958338" cy="30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Расширим наш пример основными действующими лицами – доблестными рыцарями и звероподобными </a:t>
            </a:r>
            <a:r>
              <a:rPr lang="ru-RU" dirty="0" err="1"/>
              <a:t>ограми</a:t>
            </a:r>
            <a:r>
              <a:rPr lang="ru-RU" dirty="0"/>
              <a:t>. </a:t>
            </a:r>
          </a:p>
          <a:p>
            <a:r>
              <a:rPr lang="ru-RU" dirty="0"/>
              <a:t>Рыцари будут с качественными броней и оружием, </a:t>
            </a:r>
            <a:r>
              <a:rPr lang="ru-RU" dirty="0" err="1"/>
              <a:t>огры</a:t>
            </a:r>
            <a:r>
              <a:rPr lang="ru-RU" dirty="0"/>
              <a:t> же напротив.</a:t>
            </a:r>
          </a:p>
          <a:p>
            <a:r>
              <a:rPr lang="ru-RU" dirty="0"/>
              <a:t>С другой стороны, </a:t>
            </a:r>
            <a:r>
              <a:rPr lang="ru-RU" dirty="0" err="1"/>
              <a:t>огры</a:t>
            </a:r>
            <a:r>
              <a:rPr lang="ru-RU" dirty="0"/>
              <a:t> обладают более выигрышным преимуществом в силе и здоровье.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EC7C4E-5AAC-4965-91D6-2B6772B9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4" y="3251975"/>
            <a:ext cx="5829090" cy="22842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31E39D-9DD0-4FF9-80CD-2FCC2C7E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37" y="3251976"/>
            <a:ext cx="6141005" cy="23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ходе сражения, выжившие набираются опыта, и в конце концов становятся ветеранами.</a:t>
            </a:r>
          </a:p>
          <a:p>
            <a:r>
              <a:rPr lang="ru-RU" altLang="ru-RU" dirty="0"/>
              <a:t>Ветеран - это все тот же персонаж, но с увеличенными атакующими и защитными возможностями, которые отражают его боевой опыт. В данном случае мы не собираемся изменять интерфейсы классов, но хотим модифицировать поведение функций </a:t>
            </a:r>
            <a:r>
              <a:rPr lang="ru-RU" altLang="ru-RU" dirty="0" err="1"/>
              <a:t>attack</a:t>
            </a:r>
            <a:r>
              <a:rPr lang="ru-RU" altLang="ru-RU" dirty="0"/>
              <a:t>() и </a:t>
            </a:r>
            <a:r>
              <a:rPr lang="ru-RU" altLang="ru-RU" dirty="0" err="1"/>
              <a:t>defense</a:t>
            </a:r>
            <a:r>
              <a:rPr lang="ru-RU" altLang="ru-RU" dirty="0"/>
              <a:t>(). </a:t>
            </a:r>
          </a:p>
          <a:p>
            <a:r>
              <a:rPr lang="ru-RU" altLang="ru-RU" dirty="0"/>
              <a:t>Это задача паттерна Декоратор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Декораторы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Реализацию ветерана с помощью паттерна «Декоратор» можно представить следующим образом.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5094E2-B0B2-4C0B-BF2D-BA5A81D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309F1-A8E4-4C33-9A2C-86961E84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6" y="2005099"/>
            <a:ext cx="8747662" cy="31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0475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10794</TotalTime>
  <Words>2751</Words>
  <Application>Microsoft Office PowerPoint</Application>
  <PresentationFormat>Широкоэкранный</PresentationFormat>
  <Paragraphs>481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Calibri Light</vt:lpstr>
      <vt:lpstr>Istok</vt:lpstr>
      <vt:lpstr>Rockwell</vt:lpstr>
      <vt:lpstr>SFMono-Regular</vt:lpstr>
      <vt:lpstr>source-serif-pro</vt:lpstr>
      <vt:lpstr>Wingdings</vt:lpstr>
      <vt:lpstr>Атлас</vt:lpstr>
      <vt:lpstr>Лекция 9. Адаптеры и декораторы.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259</cp:revision>
  <dcterms:created xsi:type="dcterms:W3CDTF">2023-01-29T12:06:08Z</dcterms:created>
  <dcterms:modified xsi:type="dcterms:W3CDTF">2024-03-27T17:57:12Z</dcterms:modified>
</cp:coreProperties>
</file>