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07ae7f60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07ae7f60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Melaina claims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07ae7f60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07ae7f60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Jahnee: I am majoring in the most depressing field. Henceforth I am the bearer of the most depressing news.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07ae7f6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07ae7f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Isaiah - Emailed tiffany and here is what I have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07ae7f6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07ae7f6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Zander claims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07ae7f6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07ae7f6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Caitlyn claims this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07ae7f60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07ae7f60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can do this slide - Brandon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07ae7f6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07ae7f6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Lynneah claims this slide</a:t>
            </a:r>
            <a:endParaRPr sz="1200">
              <a:solidFill>
                <a:schemeClr val="dk2"/>
              </a:solidFill>
              <a:latin typeface="Cambria"/>
              <a:ea typeface="Cambria"/>
              <a:cs typeface="Cambria"/>
              <a:sym typeface="Cambria"/>
            </a:endParaRPr>
          </a:p>
          <a:p>
            <a:pPr indent="-304800" lvl="0" marL="457200" rtl="0" algn="l">
              <a:lnSpc>
                <a:spcPct val="115000"/>
              </a:lnSpc>
              <a:spcBef>
                <a:spcPts val="0"/>
              </a:spcBef>
              <a:spcAft>
                <a:spcPts val="0"/>
              </a:spcAft>
              <a:buClr>
                <a:schemeClr val="dk2"/>
              </a:buClr>
              <a:buSzPts val="1200"/>
              <a:buFont typeface="Cambria"/>
              <a:buChar char="●"/>
            </a:pPr>
            <a:r>
              <a:rPr lang="en" sz="1200">
                <a:solidFill>
                  <a:schemeClr val="dk2"/>
                </a:solidFill>
                <a:latin typeface="Cambria"/>
                <a:ea typeface="Cambria"/>
                <a:cs typeface="Cambria"/>
                <a:sym typeface="Cambria"/>
              </a:rPr>
              <a:t>This is a chaotic time with a lot of shifting information. We don’t know everything now, but we’ll continue to update, plan, and work around the guidelines given to us in order to support y’all making great art!</a:t>
            </a:r>
            <a:endParaRPr sz="1200">
              <a:latin typeface="Cambria"/>
              <a:ea typeface="Cambria"/>
              <a:cs typeface="Cambria"/>
              <a:sym typeface="Cambr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c727ae3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c727ae3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it.ly/UTFallFeedbac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University Theater Fall 2020 Town Hall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What’s happening with the shows which were pushed back to the Fall?</a:t>
            </a:r>
            <a:endParaRPr/>
          </a:p>
          <a:p>
            <a:pPr indent="-342900" lvl="0" marL="457200" rtl="0" algn="l">
              <a:spcBef>
                <a:spcPts val="0"/>
              </a:spcBef>
              <a:spcAft>
                <a:spcPts val="0"/>
              </a:spcAft>
              <a:buSzPts val="1800"/>
              <a:buChar char="●"/>
            </a:pPr>
            <a:r>
              <a:rPr lang="en"/>
              <a:t>What do we know? (And what don’t we know?)</a:t>
            </a:r>
            <a:endParaRPr/>
          </a:p>
          <a:p>
            <a:pPr indent="-342900" lvl="0" marL="457200" rtl="0" algn="l">
              <a:spcBef>
                <a:spcPts val="0"/>
              </a:spcBef>
              <a:spcAft>
                <a:spcPts val="0"/>
              </a:spcAft>
              <a:buSzPts val="1800"/>
              <a:buChar char="●"/>
            </a:pPr>
            <a:r>
              <a:rPr lang="en"/>
              <a:t>What are we planning on doing in the Fall?</a:t>
            </a:r>
            <a:endParaRPr/>
          </a:p>
          <a:p>
            <a:pPr indent="-342900" lvl="0" marL="457200" rtl="0" algn="l">
              <a:spcBef>
                <a:spcPts val="0"/>
              </a:spcBef>
              <a:spcAft>
                <a:spcPts val="0"/>
              </a:spcAft>
              <a:buSzPts val="1800"/>
              <a:buChar char="●"/>
            </a:pPr>
            <a:r>
              <a:rPr lang="en"/>
              <a:t>What can UT + TAPS provide to you in your artistic </a:t>
            </a:r>
            <a:r>
              <a:rPr lang="en"/>
              <a:t>pursuits</a:t>
            </a:r>
            <a:r>
              <a:rPr lang="en"/>
              <a:t>?</a:t>
            </a:r>
            <a:endParaRPr/>
          </a:p>
          <a:p>
            <a:pPr indent="-342900" lvl="0" marL="457200" rtl="0" algn="l">
              <a:spcBef>
                <a:spcPts val="0"/>
              </a:spcBef>
              <a:spcAft>
                <a:spcPts val="0"/>
              </a:spcAft>
              <a:buSzPts val="1800"/>
              <a:buChar char="●"/>
            </a:pPr>
            <a:r>
              <a:rPr lang="en"/>
              <a:t>What else is committee working on?</a:t>
            </a:r>
            <a:endParaRPr/>
          </a:p>
          <a:p>
            <a:pPr indent="-342900" lvl="0" marL="457200" rtl="0" algn="l">
              <a:spcBef>
                <a:spcPts val="0"/>
              </a:spcBef>
              <a:spcAft>
                <a:spcPts val="0"/>
              </a:spcAft>
              <a:buSzPts val="1800"/>
              <a:buChar char="●"/>
            </a:pPr>
            <a:r>
              <a:rPr lang="en"/>
              <a:t>Open 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Shows</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talked with Fall directors and Pro-Staff</a:t>
            </a:r>
            <a:endParaRPr/>
          </a:p>
          <a:p>
            <a:pPr indent="-342900" lvl="0" marL="457200" rtl="0" algn="l">
              <a:spcBef>
                <a:spcPts val="0"/>
              </a:spcBef>
              <a:spcAft>
                <a:spcPts val="0"/>
              </a:spcAft>
              <a:buSzPts val="1800"/>
              <a:buChar char="●"/>
            </a:pPr>
            <a:r>
              <a:rPr lang="en"/>
              <a:t>Into the Woods + This is Our Youth opted not to continue with their production</a:t>
            </a:r>
            <a:endParaRPr/>
          </a:p>
          <a:p>
            <a:pPr indent="-342900" lvl="0" marL="457200" rtl="0" algn="l">
              <a:spcBef>
                <a:spcPts val="0"/>
              </a:spcBef>
              <a:spcAft>
                <a:spcPts val="0"/>
              </a:spcAft>
              <a:buSzPts val="1800"/>
              <a:buChar char="●"/>
            </a:pPr>
            <a:r>
              <a:rPr lang="en"/>
              <a:t>Art and </a:t>
            </a:r>
            <a:r>
              <a:rPr lang="en"/>
              <a:t>Love’s Labour’s Lost </a:t>
            </a:r>
            <a:r>
              <a:rPr lang="en"/>
              <a:t>may go up in a future quarter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UT/TAPS Guidelines &amp; Resources</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Protocols are still evolving; things may change before and during Fall quarter</a:t>
            </a:r>
            <a:endParaRPr b="1"/>
          </a:p>
          <a:p>
            <a:pPr indent="-317500" lvl="1" marL="914400" rtl="0" algn="l">
              <a:spcBef>
                <a:spcPts val="0"/>
              </a:spcBef>
              <a:spcAft>
                <a:spcPts val="0"/>
              </a:spcAft>
              <a:buSzPts val="1400"/>
              <a:buChar char="○"/>
            </a:pPr>
            <a:r>
              <a:rPr lang="en"/>
              <a:t>We still don’t even know what RSO regulations / budgeting will look like!</a:t>
            </a:r>
            <a:endParaRPr/>
          </a:p>
          <a:p>
            <a:pPr indent="-342900" lvl="0" marL="457200" rtl="0" algn="l">
              <a:spcBef>
                <a:spcPts val="0"/>
              </a:spcBef>
              <a:spcAft>
                <a:spcPts val="0"/>
              </a:spcAft>
              <a:buSzPts val="1800"/>
              <a:buChar char="●"/>
            </a:pPr>
            <a:r>
              <a:rPr lang="en"/>
              <a:t>Pro-Staff will still be leading cohorts and mentoring designers</a:t>
            </a:r>
            <a:endParaRPr/>
          </a:p>
          <a:p>
            <a:pPr indent="-342900" lvl="0" marL="457200" rtl="0" algn="l">
              <a:spcBef>
                <a:spcPts val="0"/>
              </a:spcBef>
              <a:spcAft>
                <a:spcPts val="0"/>
              </a:spcAft>
              <a:buSzPts val="1800"/>
              <a:buChar char="●"/>
            </a:pPr>
            <a:r>
              <a:rPr lang="en"/>
              <a:t>TAPS Support: All of Pro-Staff is still committed to helping with design and fabrication of Costumes, Props, Scenic, Lighting, and Sound for any levels of production</a:t>
            </a:r>
            <a:endParaRPr/>
          </a:p>
          <a:p>
            <a:pPr indent="-342900" lvl="0" marL="457200" rtl="0" algn="l">
              <a:spcBef>
                <a:spcPts val="0"/>
              </a:spcBef>
              <a:spcAft>
                <a:spcPts val="0"/>
              </a:spcAft>
              <a:buSzPts val="1800"/>
              <a:buChar char="●"/>
            </a:pPr>
            <a:r>
              <a:rPr lang="en"/>
              <a:t>Reopening steps for UT/TAPS:</a:t>
            </a:r>
            <a:endParaRPr/>
          </a:p>
          <a:p>
            <a:pPr indent="-317500" lvl="1" marL="914400" rtl="0" algn="l">
              <a:spcBef>
                <a:spcPts val="0"/>
              </a:spcBef>
              <a:spcAft>
                <a:spcPts val="0"/>
              </a:spcAft>
              <a:buSzPts val="1400"/>
              <a:buAutoNum type="arabicPeriod"/>
            </a:pPr>
            <a:r>
              <a:rPr lang="en"/>
              <a:t>Fully virtual activities / performance</a:t>
            </a:r>
            <a:endParaRPr/>
          </a:p>
          <a:p>
            <a:pPr indent="-317500" lvl="1" marL="914400" rtl="0" algn="l">
              <a:spcBef>
                <a:spcPts val="0"/>
              </a:spcBef>
              <a:spcAft>
                <a:spcPts val="0"/>
              </a:spcAft>
              <a:buSzPts val="1400"/>
              <a:buAutoNum type="arabicPeriod"/>
            </a:pPr>
            <a:r>
              <a:rPr lang="en"/>
              <a:t>Small groups performing and recording (hybrid or all in-person)</a:t>
            </a:r>
            <a:endParaRPr/>
          </a:p>
          <a:p>
            <a:pPr indent="-317500" lvl="1" marL="914400" rtl="0" algn="l">
              <a:spcBef>
                <a:spcPts val="0"/>
              </a:spcBef>
              <a:spcAft>
                <a:spcPts val="0"/>
              </a:spcAft>
              <a:buSzPts val="1400"/>
              <a:buAutoNum type="arabicPeriod"/>
            </a:pPr>
            <a:r>
              <a:rPr lang="en"/>
              <a:t>Performances with audiences (with a safe audience density)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Community-Proposed Programming </a:t>
            </a:r>
            <a:endParaRPr/>
          </a:p>
        </p:txBody>
      </p:sp>
      <p:sp>
        <p:nvSpPr>
          <p:cNvPr id="82" name="Google Shape;82;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We’re planning a rolling proposal call for programming throughout the quarter (e.g. full play performances, one-acts)</a:t>
            </a:r>
            <a:endParaRPr sz="1700"/>
          </a:p>
          <a:p>
            <a:pPr indent="-336550" lvl="0" marL="457200" rtl="0" algn="l">
              <a:spcBef>
                <a:spcPts val="0"/>
              </a:spcBef>
              <a:spcAft>
                <a:spcPts val="0"/>
              </a:spcAft>
              <a:buSzPts val="1700"/>
              <a:buChar char="●"/>
            </a:pPr>
            <a:r>
              <a:rPr lang="en" sz="1700"/>
              <a:t>Things to consider:</a:t>
            </a:r>
            <a:endParaRPr sz="1700"/>
          </a:p>
          <a:p>
            <a:pPr indent="-323850" lvl="1" marL="914400" rtl="0" algn="l">
              <a:spcBef>
                <a:spcPts val="0"/>
              </a:spcBef>
              <a:spcAft>
                <a:spcPts val="0"/>
              </a:spcAft>
              <a:buSzPts val="1500"/>
              <a:buChar char="○"/>
            </a:pPr>
            <a:r>
              <a:rPr lang="en" sz="1500"/>
              <a:t>Discuss rights with Neel before proposing</a:t>
            </a:r>
            <a:endParaRPr sz="1500"/>
          </a:p>
          <a:p>
            <a:pPr indent="-323850" lvl="1" marL="914400" rtl="0" algn="l">
              <a:spcBef>
                <a:spcPts val="0"/>
              </a:spcBef>
              <a:spcAft>
                <a:spcPts val="0"/>
              </a:spcAft>
              <a:buSzPts val="1500"/>
              <a:buChar char="○"/>
            </a:pPr>
            <a:r>
              <a:rPr lang="en" sz="1500"/>
              <a:t>TAPS is currently discussing access to campus spaces--there may be heavy restrictions</a:t>
            </a:r>
            <a:endParaRPr sz="1500"/>
          </a:p>
          <a:p>
            <a:pPr indent="-323850" lvl="1" marL="914400" rtl="0" algn="l">
              <a:spcBef>
                <a:spcPts val="0"/>
              </a:spcBef>
              <a:spcAft>
                <a:spcPts val="0"/>
              </a:spcAft>
              <a:buSzPts val="1500"/>
              <a:buChar char="○"/>
            </a:pPr>
            <a:r>
              <a:rPr lang="en" sz="1500"/>
              <a:t>Pro Staff can provide many resources (e.g. shipping costumes, providing cameras for recording, helping create virtual backgrounds…)--</a:t>
            </a:r>
            <a:r>
              <a:rPr b="1" lang="en" sz="1500"/>
              <a:t>if you have an idea, get in touch!</a:t>
            </a:r>
            <a:endParaRPr b="1" sz="1500"/>
          </a:p>
          <a:p>
            <a:pPr indent="-323850" lvl="1" marL="914400" rtl="0" algn="l">
              <a:lnSpc>
                <a:spcPct val="150000"/>
              </a:lnSpc>
              <a:spcBef>
                <a:spcPts val="0"/>
              </a:spcBef>
              <a:spcAft>
                <a:spcPts val="0"/>
              </a:spcAft>
              <a:buSzPts val="1500"/>
              <a:buChar char="○"/>
            </a:pPr>
            <a:r>
              <a:rPr lang="en" sz="1500"/>
              <a:t>For any in-person work, changes in Covid policy may result in cancellation or a need for virtual only</a:t>
            </a:r>
            <a:endParaRPr sz="1500"/>
          </a:p>
          <a:p>
            <a:pPr indent="-336550" lvl="0" marL="457200" rtl="0" algn="l">
              <a:spcBef>
                <a:spcPts val="0"/>
              </a:spcBef>
              <a:spcAft>
                <a:spcPts val="0"/>
              </a:spcAft>
              <a:buSzPts val="1700"/>
              <a:buChar char="●"/>
            </a:pPr>
            <a:r>
              <a:rPr lang="en" sz="1700"/>
              <a:t>Virtual work is highly encouraged because of uncertain future--or at least seriously consider contingency plans if regulations change!</a:t>
            </a:r>
            <a:endParaRPr sz="17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Committee/TAPS Facilitated Programming</a:t>
            </a:r>
            <a:endParaRPr/>
          </a:p>
        </p:txBody>
      </p:sp>
      <p:sp>
        <p:nvSpPr>
          <p:cNvPr id="88" name="Google Shape;88;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also planning to schedule more short-form / community based opportunities.</a:t>
            </a:r>
            <a:endParaRPr/>
          </a:p>
          <a:p>
            <a:pPr indent="-342900" lvl="0" marL="457200" rtl="0" algn="l">
              <a:spcBef>
                <a:spcPts val="0"/>
              </a:spcBef>
              <a:spcAft>
                <a:spcPts val="0"/>
              </a:spcAft>
              <a:buSzPts val="1800"/>
              <a:buChar char="●"/>
            </a:pPr>
            <a:r>
              <a:rPr lang="en"/>
              <a:t>Things Committee/TAPS has been thinking about:</a:t>
            </a:r>
            <a:endParaRPr/>
          </a:p>
          <a:p>
            <a:pPr indent="-330200" lvl="1" marL="914400" rtl="0" algn="l">
              <a:spcBef>
                <a:spcPts val="0"/>
              </a:spcBef>
              <a:spcAft>
                <a:spcPts val="0"/>
              </a:spcAft>
              <a:buSzPts val="1600"/>
              <a:buChar char="○"/>
            </a:pPr>
            <a:r>
              <a:rPr lang="en" sz="1600"/>
              <a:t>Themed workshops and roundtables (ex: a lighting workshop specifically focused on lighting different skin tones; a roundtable discussing how copyright law works and its relationship with playwrights).</a:t>
            </a:r>
            <a:endParaRPr sz="1600"/>
          </a:p>
          <a:p>
            <a:pPr indent="-330200" lvl="1" marL="914400" rtl="0" algn="l">
              <a:spcBef>
                <a:spcPts val="0"/>
              </a:spcBef>
              <a:spcAft>
                <a:spcPts val="0"/>
              </a:spcAft>
              <a:buSzPts val="1600"/>
              <a:buChar char="○"/>
            </a:pPr>
            <a:r>
              <a:rPr lang="en" sz="1600"/>
              <a:t>Short-form opportunities (ex: a weekly radio show, a new play festival, a ten-minute play festival, a cabaret)</a:t>
            </a:r>
            <a:endParaRPr sz="1600"/>
          </a:p>
          <a:p>
            <a:pPr indent="-330200" lvl="1" marL="914400" rtl="0" algn="l">
              <a:spcBef>
                <a:spcPts val="0"/>
              </a:spcBef>
              <a:spcAft>
                <a:spcPts val="0"/>
              </a:spcAft>
              <a:buSzPts val="1600"/>
              <a:buChar char="○"/>
            </a:pPr>
            <a:r>
              <a:rPr lang="en" sz="1600"/>
              <a:t>Community events like student-lead workshops (vs Pro Staff-lead), reading groups, and writing workshops.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propose your ideas to us</a:t>
            </a:r>
            <a:endParaRPr/>
          </a:p>
        </p:txBody>
      </p:sp>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not be using the past proposal forms for this quarter</a:t>
            </a:r>
            <a:endParaRPr/>
          </a:p>
          <a:p>
            <a:pPr indent="-317500" lvl="1" marL="914400" rtl="0" algn="l">
              <a:spcBef>
                <a:spcPts val="0"/>
              </a:spcBef>
              <a:spcAft>
                <a:spcPts val="0"/>
              </a:spcAft>
              <a:buSzPts val="1400"/>
              <a:buChar char="-"/>
            </a:pPr>
            <a:r>
              <a:rPr lang="en"/>
              <a:t>**Things that will remain the same:</a:t>
            </a:r>
            <a:endParaRPr/>
          </a:p>
          <a:p>
            <a:pPr indent="-317500" lvl="2" marL="1371600" rtl="0" algn="l">
              <a:spcBef>
                <a:spcPts val="0"/>
              </a:spcBef>
              <a:spcAft>
                <a:spcPts val="0"/>
              </a:spcAft>
              <a:buSzPts val="1400"/>
              <a:buChar char="-"/>
            </a:pPr>
            <a:r>
              <a:rPr lang="en"/>
              <a:t>Rights - discuss with Neel and Tiffany</a:t>
            </a:r>
            <a:endParaRPr/>
          </a:p>
          <a:p>
            <a:pPr indent="-342900" lvl="0" marL="457200" rtl="0" algn="l">
              <a:spcBef>
                <a:spcPts val="0"/>
              </a:spcBef>
              <a:spcAft>
                <a:spcPts val="0"/>
              </a:spcAft>
              <a:buSzPts val="1800"/>
              <a:buChar char="-"/>
            </a:pPr>
            <a:r>
              <a:rPr lang="en"/>
              <a:t>There will be a Google Form sent out in the coming weeks</a:t>
            </a:r>
            <a:endParaRPr/>
          </a:p>
          <a:p>
            <a:pPr indent="-317500" lvl="1" marL="914400" rtl="0" algn="l">
              <a:spcBef>
                <a:spcPts val="0"/>
              </a:spcBef>
              <a:spcAft>
                <a:spcPts val="0"/>
              </a:spcAft>
              <a:buSzPts val="1400"/>
              <a:buChar char="-"/>
            </a:pPr>
            <a:r>
              <a:rPr lang="en"/>
              <a:t>Rolling basis (no deadline, not first come first serve)</a:t>
            </a:r>
            <a:endParaRPr/>
          </a:p>
          <a:p>
            <a:pPr indent="-317500" lvl="1" marL="914400" rtl="0" algn="l">
              <a:spcBef>
                <a:spcPts val="0"/>
              </a:spcBef>
              <a:spcAft>
                <a:spcPts val="0"/>
              </a:spcAft>
              <a:buSzPts val="1400"/>
              <a:buChar char="-"/>
            </a:pPr>
            <a:r>
              <a:rPr lang="en"/>
              <a:t>Will be open for many types of unique formats and projects, both short- and long-form</a:t>
            </a:r>
            <a:endParaRPr/>
          </a:p>
          <a:p>
            <a:pPr indent="-317500" lvl="2" marL="1371600" rtl="0" algn="l">
              <a:spcBef>
                <a:spcPts val="0"/>
              </a:spcBef>
              <a:spcAft>
                <a:spcPts val="0"/>
              </a:spcAft>
              <a:buSzPts val="1400"/>
              <a:buChar char="-"/>
            </a:pPr>
            <a:r>
              <a:rPr lang="en"/>
              <a:t>Some ideas: radio drama, podcasts, virtual Zoom-based projects, one-person shows, etc.</a:t>
            </a:r>
            <a:endParaRPr/>
          </a:p>
          <a:p>
            <a:pPr indent="-342900" lvl="0" marL="457200" rtl="0" algn="l">
              <a:spcBef>
                <a:spcPts val="0"/>
              </a:spcBef>
              <a:spcAft>
                <a:spcPts val="0"/>
              </a:spcAft>
              <a:buClr>
                <a:srgbClr val="1D1C1D"/>
              </a:buClr>
              <a:buSzPts val="1800"/>
              <a:buChar char="-"/>
            </a:pPr>
            <a:r>
              <a:rPr lang="en">
                <a:solidFill>
                  <a:srgbClr val="1D1C1D"/>
                </a:solidFill>
              </a:rPr>
              <a:t>Per email: </a:t>
            </a:r>
            <a:r>
              <a:rPr lang="en">
                <a:solidFill>
                  <a:srgbClr val="1D1C1D"/>
                </a:solidFill>
              </a:rPr>
              <a:t>We want to support projects that make sense of this moment and the limitations of social distancing in a unique way</a:t>
            </a:r>
            <a:endParaRPr>
              <a:solidFill>
                <a:srgbClr val="1D1C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going on with committee?</a:t>
            </a:r>
            <a:endParaRPr/>
          </a:p>
        </p:txBody>
      </p:sp>
      <p:sp>
        <p:nvSpPr>
          <p:cNvPr id="100" name="Google Shape;100;p20"/>
          <p:cNvSpPr txBox="1"/>
          <p:nvPr>
            <p:ph idx="1" type="body"/>
          </p:nvPr>
        </p:nvSpPr>
        <p:spPr>
          <a:xfrm>
            <a:off x="311700" y="1234075"/>
            <a:ext cx="8520600" cy="36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here to support you and your ideas in any way we can!!</a:t>
            </a:r>
            <a:endParaRPr/>
          </a:p>
          <a:p>
            <a:pPr indent="-342900" lvl="0" marL="457200" rtl="0" algn="l">
              <a:spcBef>
                <a:spcPts val="0"/>
              </a:spcBef>
              <a:spcAft>
                <a:spcPts val="0"/>
              </a:spcAft>
              <a:buSzPts val="1800"/>
              <a:buChar char="●"/>
            </a:pPr>
            <a:r>
              <a:rPr lang="en"/>
              <a:t>Reach out! We’re always here to talk, whether that’s about life, the logistics of a new artistic idea, etc.</a:t>
            </a:r>
            <a:endParaRPr/>
          </a:p>
          <a:p>
            <a:pPr indent="-317500" lvl="1" marL="914400" rtl="0" algn="l">
              <a:spcBef>
                <a:spcPts val="0"/>
              </a:spcBef>
              <a:spcAft>
                <a:spcPts val="0"/>
              </a:spcAft>
              <a:buSzPts val="1400"/>
              <a:buChar char="○"/>
            </a:pPr>
            <a:r>
              <a:rPr lang="en"/>
              <a:t>We want to help make autumn quarter a time of community and passion and safety and health and we love all of you so much &lt;333</a:t>
            </a:r>
            <a:endParaRPr/>
          </a:p>
          <a:p>
            <a:pPr indent="-342900" lvl="0" marL="457200" rtl="0" algn="l">
              <a:spcBef>
                <a:spcPts val="0"/>
              </a:spcBef>
              <a:spcAft>
                <a:spcPts val="0"/>
              </a:spcAft>
              <a:buSzPts val="1800"/>
              <a:buChar char="●"/>
            </a:pPr>
            <a:r>
              <a:rPr lang="en"/>
              <a:t>Expect a website coming soon!!</a:t>
            </a:r>
            <a:endParaRPr/>
          </a:p>
          <a:p>
            <a:pPr indent="-317500" lvl="1" marL="914400" rtl="0" algn="l">
              <a:spcBef>
                <a:spcPts val="0"/>
              </a:spcBef>
              <a:spcAft>
                <a:spcPts val="0"/>
              </a:spcAft>
              <a:buSzPts val="1400"/>
              <a:buChar char="○"/>
            </a:pPr>
            <a:r>
              <a:rPr lang="en"/>
              <a:t>This will be a “one stop shop” for all of your UT needs. Nice! It should also hopefully help make getting involved in UT more accessible </a:t>
            </a:r>
            <a:endParaRPr/>
          </a:p>
          <a:p>
            <a:pPr indent="-342900" lvl="0" marL="457200" rtl="0" algn="l">
              <a:spcBef>
                <a:spcPts val="0"/>
              </a:spcBef>
              <a:spcAft>
                <a:spcPts val="0"/>
              </a:spcAft>
              <a:buSzPts val="1800"/>
              <a:buChar char="●"/>
            </a:pPr>
            <a:r>
              <a:rPr lang="en"/>
              <a:t>Committee Office Hours will continue to be a thing (on zoom, ofc)</a:t>
            </a:r>
            <a:endParaRPr/>
          </a:p>
          <a:p>
            <a:pPr indent="-317500" lvl="1" marL="914400" rtl="0" algn="l">
              <a:spcBef>
                <a:spcPts val="0"/>
              </a:spcBef>
              <a:spcAft>
                <a:spcPts val="0"/>
              </a:spcAft>
              <a:buSzPts val="1400"/>
              <a:buChar char="○"/>
            </a:pPr>
            <a:r>
              <a:rPr lang="en"/>
              <a:t>We’re thinking biweekly Thursdays. Thoughts?</a:t>
            </a:r>
            <a:endParaRPr/>
          </a:p>
          <a:p>
            <a:pPr indent="-342900" lvl="0" marL="457200" rtl="0" algn="l">
              <a:spcBef>
                <a:spcPts val="0"/>
              </a:spcBef>
              <a:spcAft>
                <a:spcPts val="0"/>
              </a:spcAft>
              <a:buSzPts val="1800"/>
              <a:buChar char="●"/>
            </a:pPr>
            <a:r>
              <a:rPr lang="en"/>
              <a:t>Also stay tuned for a newsletter!</a:t>
            </a:r>
            <a:endParaRPr/>
          </a:p>
          <a:p>
            <a:pPr indent="-317500" lvl="1" marL="914400" rtl="0" algn="l">
              <a:spcBef>
                <a:spcPts val="0"/>
              </a:spcBef>
              <a:spcAft>
                <a:spcPts val="0"/>
              </a:spcAft>
              <a:buSzPts val="1400"/>
              <a:buChar char="○"/>
            </a:pPr>
            <a:r>
              <a:rPr lang="en"/>
              <a:t>We know the importance of good communication during This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hear from you!</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Questions? Thoughts?</a:t>
            </a:r>
            <a:endParaRPr/>
          </a:p>
          <a:p>
            <a:pPr indent="0" lvl="0" marL="0" rtl="0" algn="ctr">
              <a:spcBef>
                <a:spcPts val="1600"/>
              </a:spcBef>
              <a:spcAft>
                <a:spcPts val="1600"/>
              </a:spcAft>
              <a:buNone/>
            </a:pPr>
            <a:r>
              <a:rPr lang="en"/>
              <a:t>Let us know! You can also fill out the anonymous form at </a:t>
            </a:r>
            <a:r>
              <a:rPr lang="en" u="sng">
                <a:solidFill>
                  <a:schemeClr val="hlink"/>
                </a:solidFill>
                <a:hlinkClick r:id="rId3"/>
              </a:rPr>
              <a:t>https://bit.ly/UTFallFeedback</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