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00F2F-42A4-48B8-8D2B-7552CC171FA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D9CF4-9B48-4E0D-826F-C9D086FA0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4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836A-ADF5-7B51-3D01-5720FE1B2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C1D0F-DE87-45BD-5A5E-4AECD35C3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EE343-B394-5700-EB21-D80F02A8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38CF-9B1D-42CF-9C8C-CE73DAA41BF5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9FDA9-0515-1399-2247-9CE411C7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A77B1-8DF0-0FD7-A212-BB715FF26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B6CE-C8E3-43FF-BB99-A7790E26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0C12-4547-F82A-E8D8-19266AF6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AFC8-A445-4A67-C019-F2F9555B3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5414B-9CA7-4021-3D66-2EB2A4C3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38CF-9B1D-42CF-9C8C-CE73DAA41BF5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23B50-44FC-ACD4-034F-F323D003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033A7-8A17-5C5F-D5AF-868A7A593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B6CE-C8E3-43FF-BB99-A7790E26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6AD4C8-FF06-E523-049F-0BBA6C082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9050A-B3DC-5106-434E-4C475F703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88A50-4D88-B613-BF7B-2CEEFA0B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38CF-9B1D-42CF-9C8C-CE73DAA41BF5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84060-C55D-3BDF-2BB4-8195C9B7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44D17-1843-2301-5015-7F0D93A5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B6CE-C8E3-43FF-BB99-A7790E26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4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777D-DBE6-1667-453C-77353C973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8BB7-5B93-FC54-60E9-1BF4C1E4C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DCBAE-863E-8879-987C-CD0EB470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38CF-9B1D-42CF-9C8C-CE73DAA41BF5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B76B9-0C2A-86EA-BD3E-81F12DEF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14526-EC55-F644-E7F3-789DCF84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B6CE-C8E3-43FF-BB99-A7790E26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95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91B0-DBB3-9526-FFE3-634C46EDC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284A9-0311-DAFB-B530-A2C5E9526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A1DB6-174B-A68B-B7E4-81A317401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38CF-9B1D-42CF-9C8C-CE73DAA41BF5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FD842-21FD-2D0B-F85C-1CB49D8A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8D671-3218-96D3-8CB0-A156F009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B6CE-C8E3-43FF-BB99-A7790E26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5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1521-F619-6651-33B8-65E46044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60E2-9A2D-1BD9-7B19-4EC0B79E3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C6690-1A8E-5ED6-7EEC-9AFF9A466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23E24-DB00-131E-E42E-4DF8F434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38CF-9B1D-42CF-9C8C-CE73DAA41BF5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7CEC9-3750-372F-BF22-3C2F6A09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89D63-C0C1-240B-8305-490157C2D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B6CE-C8E3-43FF-BB99-A7790E26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8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96FE-EF99-1C21-BC20-6238D82E9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79932-8C07-D164-ECFA-AED1E4FEA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094C4-3534-548C-A200-EA1342C0B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4985E2-5B7F-B940-0574-0A3CB9BE3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8E0A05-98D0-DD53-BA54-7DF9EA8D4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4060D-6212-4F17-7CB2-647D782B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38CF-9B1D-42CF-9C8C-CE73DAA41BF5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2A5C3-F7D0-386A-5698-2890AF9D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0549F-6B46-23B3-AA94-BDFD677F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B6CE-C8E3-43FF-BB99-A7790E26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6E87-85FD-C4BE-624F-6D1A6FD1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6D415-0ED4-4C86-14C7-C7D38EF2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38CF-9B1D-42CF-9C8C-CE73DAA41BF5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13A9F-53EC-BB16-9317-663D205AF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278A8-C557-7D86-89D4-3CDFB553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B6CE-C8E3-43FF-BB99-A7790E26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3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F9C7F-4419-153D-1328-3178A195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38CF-9B1D-42CF-9C8C-CE73DAA41BF5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F86468-75A3-61CE-72C1-69E3E120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AC98C-6E27-6D6E-97B2-440C5460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B6CE-C8E3-43FF-BB99-A7790E26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6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E799-1EE9-50D0-A19B-A82FC5D9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37D5-9CB3-7EA2-F7A0-E243BAF89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0C866-791E-4C54-BDEA-F1FD88650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937D9-85AE-764D-4B6C-3812D706C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38CF-9B1D-42CF-9C8C-CE73DAA41BF5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CDFA5-19B1-8BDF-B257-36597753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EB370-18EE-19AA-F233-1F4AC134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B6CE-C8E3-43FF-BB99-A7790E26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2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795F-B250-8C97-01C0-D3FD55234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054A8F-07B7-A4A9-1137-4612752C9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FCF94-9A5F-9646-010D-9AD2FD64E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DB343-A2B2-5554-A57F-CAC980A6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38CF-9B1D-42CF-9C8C-CE73DAA41BF5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0FFE0-4A9A-1486-60A0-9ABF16C9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94291-9782-BDB4-CCF1-27A6341C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EB6CE-C8E3-43FF-BB99-A7790E26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4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44B66-B947-717A-9296-D9003E93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BEE6B-341D-2BC2-0970-2899D001D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99F7B-8887-774F-5719-EEEBB8249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D38CF-9B1D-42CF-9C8C-CE73DAA41BF5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269DB-C808-D962-664E-0016D0BE2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DF33C-523C-3CC4-98FD-F3E78411C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EB6CE-C8E3-43FF-BB99-A7790E260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9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66A2D-8C34-7197-A01A-944E405D1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SALES AND CUSTOMER INSIGHTS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908BF-C020-F8B4-B57C-4602C5A9EC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RETENTION &amp; REVENUE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00EFD-6593-6611-D2F5-F2506C99A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By: Mary Ngure | Data Analyst</a:t>
            </a:r>
          </a:p>
        </p:txBody>
      </p:sp>
    </p:spTree>
    <p:extLst>
      <p:ext uri="{BB962C8B-B14F-4D97-AF65-F5344CB8AC3E}">
        <p14:creationId xmlns:p14="http://schemas.microsoft.com/office/powerpoint/2010/main" val="432556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D182-5C9A-CE4F-F3B7-161DBF24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002AB-5FA4-C424-DBAB-815BCDCFC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Refine email campaigns to reduce churn while maintaining LTV</a:t>
            </a:r>
          </a:p>
          <a:p>
            <a:r>
              <a:rPr lang="en-US" dirty="0"/>
              <a:t>Invest in loyalty and discount strategies to strengthen retention</a:t>
            </a:r>
          </a:p>
          <a:p>
            <a:r>
              <a:rPr lang="en-US" dirty="0"/>
              <a:t>Retention Strategy recommendations: </a:t>
            </a:r>
          </a:p>
          <a:p>
            <a:pPr marL="0" indent="0">
              <a:buNone/>
            </a:pPr>
            <a:r>
              <a:rPr lang="en-US" dirty="0"/>
              <a:t>   -Implement nurture campaigns (e.g., personalized updates, exclusive content) to engage high-value but infrequent buyers</a:t>
            </a:r>
          </a:p>
          <a:p>
            <a:pPr marL="0" indent="0">
              <a:buNone/>
            </a:pPr>
            <a:r>
              <a:rPr lang="en-US" dirty="0"/>
              <a:t>   -Deploy churn-focused interventions (e.g., win-back offers, exit surveys) for at-risk customers with high churn probability</a:t>
            </a:r>
          </a:p>
          <a:p>
            <a:r>
              <a:rPr lang="en-US" dirty="0"/>
              <a:t>Launch promotions in Summer and October</a:t>
            </a:r>
          </a:p>
          <a:p>
            <a:r>
              <a:rPr lang="en-US" dirty="0"/>
              <a:t>Tailor campaigns by Region + Product + Season + Purchase Time</a:t>
            </a:r>
          </a:p>
          <a:p>
            <a:r>
              <a:rPr lang="en-US" dirty="0"/>
              <a:t>Target customers with 36+ day purchase gaps using engagement triggers</a:t>
            </a:r>
          </a:p>
        </p:txBody>
      </p:sp>
    </p:spTree>
    <p:extLst>
      <p:ext uri="{BB962C8B-B14F-4D97-AF65-F5344CB8AC3E}">
        <p14:creationId xmlns:p14="http://schemas.microsoft.com/office/powerpoint/2010/main" val="87741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DD5C-D0B0-DCB8-7D51-3B8BBFA2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09B57-F448-F8B7-C9E8-3D49B5D4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722" y="2607648"/>
            <a:ext cx="10515600" cy="16427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Questions or Feedback?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DFC51-180A-DB98-AAC5-F5B05933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Mary Ngure</a:t>
            </a:r>
          </a:p>
          <a:p>
            <a:r>
              <a:rPr lang="en-US" dirty="0"/>
              <a:t>mngure19@gmail.com</a:t>
            </a:r>
          </a:p>
        </p:txBody>
      </p:sp>
    </p:spTree>
    <p:extLst>
      <p:ext uri="{BB962C8B-B14F-4D97-AF65-F5344CB8AC3E}">
        <p14:creationId xmlns:p14="http://schemas.microsoft.com/office/powerpoint/2010/main" val="170603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9F0F-5CD6-FF23-3989-D54CDA7A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08E72-A354-62E2-7BC9-2E2C651D9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Despite steady customer activity, the company lacks visibility into what drives customer retention, which segments are most valuable, and how behavior varies across time and region.</a:t>
            </a:r>
          </a:p>
          <a:p>
            <a:pPr marL="0" indent="0">
              <a:buNone/>
            </a:pPr>
            <a:r>
              <a:rPr lang="en-US" dirty="0"/>
              <a:t>Without these insights, retention efforts risk being generic, poorly timed, and inefficient, leading to missed revenue opportunities and rising churn.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34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B78B-B65B-2D5B-7EA4-52D088C69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D0B53-5984-40AF-377B-C18B03E05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key drivers of customer lifetime value (LTV)</a:t>
            </a:r>
          </a:p>
          <a:p>
            <a:r>
              <a:rPr lang="en-US" dirty="0"/>
              <a:t>Evaluate churn and retention performance</a:t>
            </a:r>
          </a:p>
          <a:p>
            <a:r>
              <a:rPr lang="en-US" dirty="0"/>
              <a:t>Analyze purchase behavior across time, regions and categories</a:t>
            </a:r>
          </a:p>
          <a:p>
            <a:r>
              <a:rPr lang="en-US" dirty="0"/>
              <a:t>Recommend actions to improve retention and </a:t>
            </a:r>
            <a:r>
              <a:rPr lang="en-US"/>
              <a:t>campaign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0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BD1E-0976-39B8-A546-BADC2417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at a 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BA7CE-335C-F3FC-E889-E25CA8EEE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LTV across all customers: </a:t>
            </a:r>
            <a:r>
              <a:rPr lang="en-US" b="1" dirty="0"/>
              <a:t>$50.32M</a:t>
            </a:r>
          </a:p>
          <a:p>
            <a:r>
              <a:rPr lang="en-US" dirty="0"/>
              <a:t>Retention Rate: </a:t>
            </a:r>
            <a:r>
              <a:rPr lang="en-US" b="1" dirty="0"/>
              <a:t>49.84%</a:t>
            </a:r>
            <a:r>
              <a:rPr lang="en-US" dirty="0"/>
              <a:t>, Churn Probability: </a:t>
            </a:r>
            <a:r>
              <a:rPr lang="en-US" b="1" dirty="0"/>
              <a:t>50.16%</a:t>
            </a:r>
          </a:p>
          <a:p>
            <a:r>
              <a:rPr lang="en-US" dirty="0"/>
              <a:t>Europe leads in LTV; Asia has the highest churn</a:t>
            </a:r>
          </a:p>
          <a:p>
            <a:r>
              <a:rPr lang="en-US" dirty="0"/>
              <a:t>October &amp; Summer are peak sales periods</a:t>
            </a:r>
          </a:p>
          <a:p>
            <a:r>
              <a:rPr lang="en-US" dirty="0"/>
              <a:t>Most retention strategies fall into “Needs Improvement” or “At Risk”</a:t>
            </a:r>
          </a:p>
        </p:txBody>
      </p:sp>
    </p:spTree>
    <p:extLst>
      <p:ext uri="{BB962C8B-B14F-4D97-AF65-F5344CB8AC3E}">
        <p14:creationId xmlns:p14="http://schemas.microsoft.com/office/powerpoint/2010/main" val="4106742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944C-6BBA-45AC-02FF-D3604C88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 Value(LTV) by Region &amp;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EACBD-496D-678A-C244-D0E54A88A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8" t="23348" r="4225" b="6379"/>
          <a:stretch/>
        </p:blipFill>
        <p:spPr>
          <a:xfrm>
            <a:off x="1710813" y="1558213"/>
            <a:ext cx="8209935" cy="3657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FAE718-396B-8C0E-DFBD-FB0BDABD9312}"/>
              </a:ext>
            </a:extLst>
          </p:cNvPr>
          <p:cNvSpPr txBox="1"/>
          <p:nvPr/>
        </p:nvSpPr>
        <p:spPr>
          <a:xfrm>
            <a:off x="1710813" y="5289755"/>
            <a:ext cx="82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-Electronics and Clothing lead in LTV</a:t>
            </a:r>
          </a:p>
          <a:p>
            <a:r>
              <a:rPr lang="en-US" dirty="0"/>
              <a:t>-Europe contributes the highest regional LTV</a:t>
            </a:r>
          </a:p>
        </p:txBody>
      </p:sp>
    </p:spTree>
    <p:extLst>
      <p:ext uri="{BB962C8B-B14F-4D97-AF65-F5344CB8AC3E}">
        <p14:creationId xmlns:p14="http://schemas.microsoft.com/office/powerpoint/2010/main" val="142787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C590-FCFC-E0AB-0E6B-4AAD90B9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&amp; AOV impact on LTV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B02276-EB7D-D021-2D1C-4F5663CDB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5" t="16280" r="4879" b="10961"/>
          <a:stretch/>
        </p:blipFill>
        <p:spPr>
          <a:xfrm>
            <a:off x="1798166" y="1520890"/>
            <a:ext cx="8122582" cy="377889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59E15F-BBD0-500C-09AC-A05B977CBFAA}"/>
              </a:ext>
            </a:extLst>
          </p:cNvPr>
          <p:cNvSpPr txBox="1"/>
          <p:nvPr/>
        </p:nvSpPr>
        <p:spPr>
          <a:xfrm>
            <a:off x="2467897" y="5388078"/>
            <a:ext cx="7452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-Customers with high purchase frequency + high AOV are the most valuable</a:t>
            </a:r>
          </a:p>
          <a:p>
            <a:r>
              <a:rPr lang="en-US" dirty="0"/>
              <a:t>-Electronics dominates across both metrics</a:t>
            </a:r>
          </a:p>
        </p:txBody>
      </p:sp>
    </p:spTree>
    <p:extLst>
      <p:ext uri="{BB962C8B-B14F-4D97-AF65-F5344CB8AC3E}">
        <p14:creationId xmlns:p14="http://schemas.microsoft.com/office/powerpoint/2010/main" val="419660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BEAB-F12D-7F24-CFB6-42D0F3B1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between Purchases and Churn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6DE2C-8005-6251-E792-5330C971EB51}"/>
              </a:ext>
            </a:extLst>
          </p:cNvPr>
          <p:cNvSpPr txBox="1"/>
          <p:nvPr/>
        </p:nvSpPr>
        <p:spPr>
          <a:xfrm>
            <a:off x="2408903" y="5388077"/>
            <a:ext cx="7669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-Churn Probability spikes after 36 days</a:t>
            </a:r>
          </a:p>
          <a:p>
            <a:r>
              <a:rPr lang="en-US" dirty="0"/>
              <a:t>-Some high LTV customers shop less frequently- consider nurture campaigns over churn focused efforts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AF1FC9C-1DE2-3533-41D0-6A14DE920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8" t="16281" r="4370" b="8475"/>
          <a:stretch/>
        </p:blipFill>
        <p:spPr>
          <a:xfrm>
            <a:off x="2408904" y="1512228"/>
            <a:ext cx="7669160" cy="3553843"/>
          </a:xfrm>
        </p:spPr>
      </p:pic>
    </p:spTree>
    <p:extLst>
      <p:ext uri="{BB962C8B-B14F-4D97-AF65-F5344CB8AC3E}">
        <p14:creationId xmlns:p14="http://schemas.microsoft.com/office/powerpoint/2010/main" val="387297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D31D-B2FB-9809-F80B-6B9B95BB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Retention Strategy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F6B53A-6E8D-99F9-840C-0157C5FF5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9" t="15376" r="3734" b="10058"/>
          <a:stretch/>
        </p:blipFill>
        <p:spPr>
          <a:xfrm>
            <a:off x="1995948" y="1690688"/>
            <a:ext cx="7739339" cy="33827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F9CD9F-083F-411C-0E8F-2437FBCED794}"/>
              </a:ext>
            </a:extLst>
          </p:cNvPr>
          <p:cNvSpPr txBox="1"/>
          <p:nvPr/>
        </p:nvSpPr>
        <p:spPr>
          <a:xfrm>
            <a:off x="1681316" y="5496232"/>
            <a:ext cx="8053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-Email campaigns drive high LTV but also highest churn</a:t>
            </a:r>
          </a:p>
          <a:p>
            <a:r>
              <a:rPr lang="en-US" dirty="0"/>
              <a:t>-Most customers fall under “Needs Improvement” retention effectiveness</a:t>
            </a:r>
          </a:p>
          <a:p>
            <a:r>
              <a:rPr lang="en-US" dirty="0"/>
              <a:t>-Loyalty Programs have lower churn but lower value</a:t>
            </a:r>
          </a:p>
        </p:txBody>
      </p:sp>
    </p:spTree>
    <p:extLst>
      <p:ext uri="{BB962C8B-B14F-4D97-AF65-F5344CB8AC3E}">
        <p14:creationId xmlns:p14="http://schemas.microsoft.com/office/powerpoint/2010/main" val="440963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F0A7-D278-EF8C-1F45-F8E213A9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Customers Buy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D46797-23F0-F3B6-17D0-40A7362F7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2" t="14760" r="4116" b="10447"/>
          <a:stretch/>
        </p:blipFill>
        <p:spPr>
          <a:xfrm>
            <a:off x="2418735" y="1690689"/>
            <a:ext cx="7010400" cy="3365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0D9D3A-BAF8-5272-D907-347F63116C29}"/>
              </a:ext>
            </a:extLst>
          </p:cNvPr>
          <p:cNvSpPr txBox="1"/>
          <p:nvPr/>
        </p:nvSpPr>
        <p:spPr>
          <a:xfrm>
            <a:off x="2330245" y="5456903"/>
            <a:ext cx="70988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-October and Summer show the highest LTV</a:t>
            </a:r>
          </a:p>
          <a:p>
            <a:r>
              <a:rPr lang="en-US" dirty="0"/>
              <a:t>-Evening is the most common purchase time</a:t>
            </a:r>
          </a:p>
          <a:p>
            <a:r>
              <a:rPr lang="en-US" dirty="0"/>
              <a:t>-Time-of-day and season preferences vary by product and region</a:t>
            </a:r>
          </a:p>
        </p:txBody>
      </p:sp>
    </p:spTree>
    <p:extLst>
      <p:ext uri="{BB962C8B-B14F-4D97-AF65-F5344CB8AC3E}">
        <p14:creationId xmlns:p14="http://schemas.microsoft.com/office/powerpoint/2010/main" val="410690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409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SALES AND CUSTOMER INSIGHTS REPORT</vt:lpstr>
      <vt:lpstr>Problem Statement</vt:lpstr>
      <vt:lpstr>Objectives</vt:lpstr>
      <vt:lpstr>Key Insights at a Glance</vt:lpstr>
      <vt:lpstr>Lifetime Value(LTV) by Region &amp; Category</vt:lpstr>
      <vt:lpstr>Purchase &amp; AOV impact on LTV</vt:lpstr>
      <vt:lpstr>Time between Purchases and Churn</vt:lpstr>
      <vt:lpstr>Retention Strategy Performance</vt:lpstr>
      <vt:lpstr>When Customers Buy</vt:lpstr>
      <vt:lpstr>Strategic 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mary ngure</dc:creator>
  <cp:lastModifiedBy>mary ngure</cp:lastModifiedBy>
  <cp:revision>7</cp:revision>
  <dcterms:created xsi:type="dcterms:W3CDTF">2025-04-15T16:52:28Z</dcterms:created>
  <dcterms:modified xsi:type="dcterms:W3CDTF">2025-04-23T08:14:13Z</dcterms:modified>
</cp:coreProperties>
</file>