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4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2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B3BA-2777-4A8A-B2D2-45A645E7388B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2B2F-6485-47AC-8943-E45A23C0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Recitation section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11/4/2016 and 11/7/2016</a:t>
            </a:r>
          </a:p>
        </p:txBody>
      </p:sp>
    </p:spTree>
    <p:extLst>
      <p:ext uri="{BB962C8B-B14F-4D97-AF65-F5344CB8AC3E}">
        <p14:creationId xmlns:p14="http://schemas.microsoft.com/office/powerpoint/2010/main" val="227717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x(t) and y(t) are signals with Nyquist rates,      and          respectively</a:t>
            </a:r>
          </a:p>
          <a:p>
            <a:r>
              <a:rPr lang="en-US" dirty="0"/>
              <a:t>Determine the Nyquist rate for each of the following signals: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68422"/>
              </p:ext>
            </p:extLst>
          </p:nvPr>
        </p:nvGraphicFramePr>
        <p:xfrm>
          <a:off x="7253769" y="1690686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3" imgW="406080" imgH="482400" progId="Equation.DSMT4">
                  <p:embed/>
                </p:oleObj>
              </mc:Choice>
              <mc:Fallback>
                <p:oleObj name="Equation" r:id="rId3" imgW="406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53769" y="1690686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09139"/>
              </p:ext>
            </p:extLst>
          </p:nvPr>
        </p:nvGraphicFramePr>
        <p:xfrm>
          <a:off x="1447800" y="3975100"/>
          <a:ext cx="308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5" imgW="3085920" imgH="952200" progId="Equation.DSMT4">
                  <p:embed/>
                </p:oleObj>
              </mc:Choice>
              <mc:Fallback>
                <p:oleObj name="Equation" r:id="rId5" imgW="308592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975100"/>
                        <a:ext cx="30861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348688"/>
              </p:ext>
            </p:extLst>
          </p:nvPr>
        </p:nvGraphicFramePr>
        <p:xfrm>
          <a:off x="1419623" y="3286125"/>
          <a:ext cx="350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7" imgW="3504960" imgH="431640" progId="Equation.DSMT4">
                  <p:embed/>
                </p:oleObj>
              </mc:Choice>
              <mc:Fallback>
                <p:oleObj name="Equation" r:id="rId7" imgW="3504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9623" y="3286125"/>
                        <a:ext cx="3505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30323"/>
              </p:ext>
            </p:extLst>
          </p:nvPr>
        </p:nvGraphicFramePr>
        <p:xfrm>
          <a:off x="8346703" y="1652400"/>
          <a:ext cx="659071" cy="56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46703" y="1652400"/>
                        <a:ext cx="659071" cy="564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55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 of FT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"/>
          <a:stretch/>
        </p:blipFill>
        <p:spPr bwMode="auto">
          <a:xfrm>
            <a:off x="949036" y="1544778"/>
            <a:ext cx="8229600" cy="495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4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for problem solving on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22123"/>
              </p:ext>
            </p:extLst>
          </p:nvPr>
        </p:nvGraphicFramePr>
        <p:xfrm>
          <a:off x="1079500" y="1966913"/>
          <a:ext cx="558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5587920" imgH="482400" progId="Equation.DSMT4">
                  <p:embed/>
                </p:oleObj>
              </mc:Choice>
              <mc:Fallback>
                <p:oleObj name="Equation" r:id="rId3" imgW="5587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1966913"/>
                        <a:ext cx="5588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19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722"/>
            <a:ext cx="10515600" cy="49276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a signal x(t), which undergoes impulse train sampling to generate             , where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a) If the signal was sampled at a sampling frequency of 75</a:t>
            </a:r>
            <a:r>
              <a:rPr lang="el-GR" dirty="0"/>
              <a:t>π</a:t>
            </a:r>
            <a:r>
              <a:rPr lang="en-US" dirty="0"/>
              <a:t>, does aliasing occur?</a:t>
            </a:r>
          </a:p>
          <a:p>
            <a:r>
              <a:rPr lang="en-US" dirty="0"/>
              <a:t>b) For a sampling frequency of 250</a:t>
            </a:r>
            <a:r>
              <a:rPr lang="el-GR" dirty="0"/>
              <a:t>π</a:t>
            </a:r>
            <a:r>
              <a:rPr lang="en-US" dirty="0"/>
              <a:t>, determine the range of values for cut-off frequency of a low pass filter that would ensure that x(t) is recovered from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40322"/>
              </p:ext>
            </p:extLst>
          </p:nvPr>
        </p:nvGraphicFramePr>
        <p:xfrm>
          <a:off x="1203693" y="2851834"/>
          <a:ext cx="2827050" cy="114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3" imgW="1155600" imgH="469800" progId="Equation.DSMT4">
                  <p:embed/>
                </p:oleObj>
              </mc:Choice>
              <mc:Fallback>
                <p:oleObj name="Equation" r:id="rId3" imgW="1155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3693" y="2851834"/>
                        <a:ext cx="2827050" cy="114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41129"/>
              </p:ext>
            </p:extLst>
          </p:nvPr>
        </p:nvGraphicFramePr>
        <p:xfrm>
          <a:off x="2520195" y="1838682"/>
          <a:ext cx="926805" cy="628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5" imgW="355320" imgH="241200" progId="Equation.DSMT4">
                  <p:embed/>
                </p:oleObj>
              </mc:Choice>
              <mc:Fallback>
                <p:oleObj name="Equation" r:id="rId5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0195" y="1838682"/>
                        <a:ext cx="926805" cy="628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910637" y="2351008"/>
            <a:ext cx="4102043" cy="1466612"/>
            <a:chOff x="5910637" y="2351008"/>
            <a:chExt cx="4102043" cy="1466612"/>
          </a:xfrm>
        </p:grpSpPr>
        <p:grpSp>
          <p:nvGrpSpPr>
            <p:cNvPr id="7" name="Group 6"/>
            <p:cNvGrpSpPr/>
            <p:nvPr/>
          </p:nvGrpSpPr>
          <p:grpSpPr>
            <a:xfrm>
              <a:off x="5910637" y="2351008"/>
              <a:ext cx="4102043" cy="1466612"/>
              <a:chOff x="3041707" y="1047988"/>
              <a:chExt cx="4594594" cy="14612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242391" y="2052084"/>
                <a:ext cx="457200" cy="4572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endCxn id="8" idx="2"/>
              </p:cNvCxnSpPr>
              <p:nvPr/>
            </p:nvCxnSpPr>
            <p:spPr>
              <a:xfrm>
                <a:off x="3530009" y="2275367"/>
                <a:ext cx="712382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8" idx="0"/>
              </p:cNvCxnSpPr>
              <p:nvPr/>
            </p:nvCxnSpPr>
            <p:spPr>
              <a:xfrm>
                <a:off x="4469130" y="1417320"/>
                <a:ext cx="1861" cy="6347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8" idx="6"/>
              </p:cNvCxnSpPr>
              <p:nvPr/>
            </p:nvCxnSpPr>
            <p:spPr>
              <a:xfrm flipV="1">
                <a:off x="4699591" y="2275367"/>
                <a:ext cx="627321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5326912" y="2052084"/>
                <a:ext cx="79744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12" idx="3"/>
              </p:cNvCxnSpPr>
              <p:nvPr/>
            </p:nvCxnSpPr>
            <p:spPr>
              <a:xfrm flipV="1">
                <a:off x="6124353" y="2275367"/>
                <a:ext cx="648587" cy="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359061" y="2102747"/>
                <a:ext cx="941151" cy="389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H(j</a:t>
                </a:r>
                <a:r>
                  <a:rPr lang="el-GR" b="1" dirty="0"/>
                  <a:t>ω</a:t>
                </a:r>
                <a:r>
                  <a:rPr lang="en-US" b="1" dirty="0"/>
                  <a:t>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42391" y="104798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p(t)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41707" y="2040654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x(t)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36201" y="2058080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y(t)</a:t>
                </a:r>
              </a:p>
            </p:txBody>
          </p:sp>
          <p:graphicFrame>
            <p:nvGraphicFramePr>
              <p:cNvPr id="18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8316788"/>
                  </p:ext>
                </p:extLst>
              </p:nvPr>
            </p:nvGraphicFramePr>
            <p:xfrm>
              <a:off x="4697730" y="1836640"/>
              <a:ext cx="611215" cy="430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9" name="Equation" r:id="rId7" imgW="342720" imgH="241200" progId="Equation.DSMT4">
                      <p:embed/>
                    </p:oleObj>
                  </mc:Choice>
                  <mc:Fallback>
                    <p:oleObj name="Equation" r:id="rId7" imgW="342720" imgH="241200" progId="Equation.DSMT4">
                      <p:embed/>
                      <p:pic>
                        <p:nvPicPr>
                          <p:cNvPr id="22" name="Object 2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697730" y="1836640"/>
                            <a:ext cx="611215" cy="4308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7041978" y="3329547"/>
              <a:ext cx="915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260097"/>
              </p:ext>
            </p:extLst>
          </p:nvPr>
        </p:nvGraphicFramePr>
        <p:xfrm>
          <a:off x="3404468" y="5644724"/>
          <a:ext cx="762497" cy="60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7" imgW="342720" imgH="241200" progId="Equation.DSMT4">
                  <p:embed/>
                </p:oleObj>
              </mc:Choice>
              <mc:Fallback>
                <p:oleObj name="Equation" r:id="rId7" imgW="342720" imgH="2412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4468" y="5644724"/>
                        <a:ext cx="762497" cy="60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01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Fourier Transform Pairs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1"/>
            <a:ext cx="458846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217235" y="2019300"/>
            <a:ext cx="4288840" cy="3695700"/>
            <a:chOff x="4664660" y="1962150"/>
            <a:chExt cx="4288840" cy="36957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53"/>
            <a:stretch/>
          </p:blipFill>
          <p:spPr bwMode="auto">
            <a:xfrm>
              <a:off x="4693235" y="2362200"/>
              <a:ext cx="4260265" cy="329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30" b="87826"/>
            <a:stretch/>
          </p:blipFill>
          <p:spPr bwMode="auto">
            <a:xfrm>
              <a:off x="4664660" y="1962150"/>
              <a:ext cx="428884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013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signal x(t) with </a:t>
            </a:r>
            <a:r>
              <a:rPr lang="en-US" dirty="0" err="1"/>
              <a:t>fourier</a:t>
            </a:r>
            <a:r>
              <a:rPr lang="en-US" dirty="0"/>
              <a:t> transform X(</a:t>
            </a:r>
            <a:r>
              <a:rPr lang="en-US" dirty="0" err="1"/>
              <a:t>jw</a:t>
            </a:r>
            <a:r>
              <a:rPr lang="en-US" dirty="0"/>
              <a:t>) undergoes impulse train sampling to generate: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T =             . Given that X(</a:t>
            </a:r>
            <a:r>
              <a:rPr lang="en-US" dirty="0" err="1"/>
              <a:t>jw</a:t>
            </a:r>
            <a:r>
              <a:rPr lang="en-US" dirty="0"/>
              <a:t>) = 0 for |w|&gt;15000    , can x(t) be recovered from            ?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24192"/>
              </p:ext>
            </p:extLst>
          </p:nvPr>
        </p:nvGraphicFramePr>
        <p:xfrm>
          <a:off x="1905577" y="2683020"/>
          <a:ext cx="433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3" imgW="4330440" imgH="1066680" progId="Equation.DSMT4">
                  <p:embed/>
                </p:oleObj>
              </mc:Choice>
              <mc:Fallback>
                <p:oleObj name="Equation" r:id="rId3" imgW="433044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577" y="2683020"/>
                        <a:ext cx="4330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44613"/>
              </p:ext>
            </p:extLst>
          </p:nvPr>
        </p:nvGraphicFramePr>
        <p:xfrm>
          <a:off x="2531341" y="422737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5" imgW="876240" imgH="431640" progId="Equation.DSMT4">
                  <p:embed/>
                </p:oleObj>
              </mc:Choice>
              <mc:Fallback>
                <p:oleObj name="Equation" r:id="rId5" imgW="876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1341" y="4227370"/>
                        <a:ext cx="876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6836"/>
              </p:ext>
            </p:extLst>
          </p:nvPr>
        </p:nvGraphicFramePr>
        <p:xfrm>
          <a:off x="5480050" y="2782888"/>
          <a:ext cx="21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7" imgW="215640" imgH="368280" progId="Equation.DSMT4">
                  <p:embed/>
                </p:oleObj>
              </mc:Choice>
              <mc:Fallback>
                <p:oleObj name="Equation" r:id="rId7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0050" y="2782888"/>
                        <a:ext cx="2159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965487"/>
              </p:ext>
            </p:extLst>
          </p:nvPr>
        </p:nvGraphicFramePr>
        <p:xfrm>
          <a:off x="8798214" y="4357834"/>
          <a:ext cx="292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9" imgW="291960" imgH="253800" progId="Equation.DSMT4">
                  <p:embed/>
                </p:oleObj>
              </mc:Choice>
              <mc:Fallback>
                <p:oleObj name="Equation" r:id="rId9" imgW="291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8214" y="4357834"/>
                        <a:ext cx="292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61562"/>
              </p:ext>
            </p:extLst>
          </p:nvPr>
        </p:nvGraphicFramePr>
        <p:xfrm>
          <a:off x="3232727" y="4654408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Equation" r:id="rId11" imgW="838080" imgH="533160" progId="Equation.DSMT4">
                  <p:embed/>
                </p:oleObj>
              </mc:Choice>
              <mc:Fallback>
                <p:oleObj name="Equation" r:id="rId11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2727" y="4654408"/>
                        <a:ext cx="8382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48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167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Equation</vt:lpstr>
      <vt:lpstr>Recitation section 11</vt:lpstr>
      <vt:lpstr>Problem 1</vt:lpstr>
      <vt:lpstr>Using Properties of FT</vt:lpstr>
      <vt:lpstr>Hint for problem solving on Homework</vt:lpstr>
      <vt:lpstr>Problem 2</vt:lpstr>
      <vt:lpstr>Fourier Transform Pairs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section 8</dc:title>
  <dc:creator>Swathy Sampath Kumar</dc:creator>
  <cp:lastModifiedBy>Sampath</cp:lastModifiedBy>
  <cp:revision>46</cp:revision>
  <dcterms:created xsi:type="dcterms:W3CDTF">2015-10-30T07:01:17Z</dcterms:created>
  <dcterms:modified xsi:type="dcterms:W3CDTF">2016-11-04T21:36:20Z</dcterms:modified>
</cp:coreProperties>
</file>