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CB507-6CF2-40A1-B149-C5FFE49CD799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9886-6D05-4B53-8605-4D0CD207E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73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CB507-6CF2-40A1-B149-C5FFE49CD799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9886-6D05-4B53-8605-4D0CD207E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78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CB507-6CF2-40A1-B149-C5FFE49CD799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9886-6D05-4B53-8605-4D0CD207E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99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CB507-6CF2-40A1-B149-C5FFE49CD799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9886-6D05-4B53-8605-4D0CD207E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747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CB507-6CF2-40A1-B149-C5FFE49CD799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9886-6D05-4B53-8605-4D0CD207E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83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CB507-6CF2-40A1-B149-C5FFE49CD799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9886-6D05-4B53-8605-4D0CD207E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70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CB507-6CF2-40A1-B149-C5FFE49CD799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9886-6D05-4B53-8605-4D0CD207E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69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CB507-6CF2-40A1-B149-C5FFE49CD799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9886-6D05-4B53-8605-4D0CD207E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00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CB507-6CF2-40A1-B149-C5FFE49CD799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9886-6D05-4B53-8605-4D0CD207E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97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CB507-6CF2-40A1-B149-C5FFE49CD799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9886-6D05-4B53-8605-4D0CD207E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78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CB507-6CF2-40A1-B149-C5FFE49CD799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9886-6D05-4B53-8605-4D0CD207E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35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CB507-6CF2-40A1-B149-C5FFE49CD799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69886-6D05-4B53-8605-4D0CD207E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037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9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/>
              <a:t>Recitation Section </a:t>
            </a:r>
            <a:r>
              <a:rPr lang="en-US" sz="6600" b="1" dirty="0" smtClean="0"/>
              <a:t>7</a:t>
            </a:r>
            <a:endParaRPr lang="en-US" sz="6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9/30/2016 </a:t>
            </a:r>
            <a:r>
              <a:rPr lang="en-US" sz="3600" dirty="0" smtClean="0"/>
              <a:t>and </a:t>
            </a:r>
            <a:r>
              <a:rPr lang="en-US" sz="3600" dirty="0" smtClean="0"/>
              <a:t>10/3/2016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50209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periodic signal, x(t) defined below, plot the signal over two periods and calculate the </a:t>
            </a:r>
            <a:r>
              <a:rPr lang="en-US" dirty="0" err="1" smtClean="0"/>
              <a:t>fourier</a:t>
            </a:r>
            <a:r>
              <a:rPr lang="en-US" dirty="0" smtClean="0"/>
              <a:t> coefficients using the analysis equation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Use 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3090594"/>
              </p:ext>
            </p:extLst>
          </p:nvPr>
        </p:nvGraphicFramePr>
        <p:xfrm>
          <a:off x="998827" y="3156383"/>
          <a:ext cx="61341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Equation" r:id="rId3" imgW="6134040" imgH="1981080" progId="Equation.DSMT4">
                  <p:embed/>
                </p:oleObj>
              </mc:Choice>
              <mc:Fallback>
                <p:oleObj name="Equation" r:id="rId3" imgW="6134040" imgH="1981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8827" y="3156383"/>
                        <a:ext cx="6134100" cy="198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9146758"/>
              </p:ext>
            </p:extLst>
          </p:nvPr>
        </p:nvGraphicFramePr>
        <p:xfrm>
          <a:off x="2253673" y="5327651"/>
          <a:ext cx="30734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Equation" r:id="rId5" imgW="3073320" imgH="1117440" progId="Equation.DSMT4">
                  <p:embed/>
                </p:oleObj>
              </mc:Choice>
              <mc:Fallback>
                <p:oleObj name="Equation" r:id="rId5" imgW="3073320" imgH="1117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53673" y="5327651"/>
                        <a:ext cx="3073400" cy="111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56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57200"/>
            <a:ext cx="8534400" cy="1143000"/>
          </a:xfrm>
        </p:spPr>
        <p:txBody>
          <a:bodyPr>
            <a:normAutofit/>
          </a:bodyPr>
          <a:lstStyle/>
          <a:p>
            <a:r>
              <a:rPr lang="en-US" sz="4000" b="1" dirty="0"/>
              <a:t>Fourier series: continuous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2" y="1371601"/>
            <a:ext cx="5029199" cy="2330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905001" y="4191000"/>
            <a:ext cx="88104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 do these equations mean?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Synthesis:  </a:t>
            </a:r>
            <a:r>
              <a:rPr lang="en-US" dirty="0"/>
              <a:t>Any periodic  signal with frequency </a:t>
            </a:r>
            <a:r>
              <a:rPr lang="el-GR" dirty="0"/>
              <a:t>ω</a:t>
            </a:r>
            <a:r>
              <a:rPr lang="en-US" baseline="-25000" dirty="0"/>
              <a:t>0 </a:t>
            </a:r>
            <a:r>
              <a:rPr lang="en-US" dirty="0"/>
              <a:t>(corresponding to period T</a:t>
            </a:r>
            <a:r>
              <a:rPr lang="en-US" baseline="-25000" dirty="0"/>
              <a:t>0</a:t>
            </a:r>
            <a:r>
              <a:rPr lang="en-US" dirty="0"/>
              <a:t>) can  </a:t>
            </a:r>
          </a:p>
          <a:p>
            <a:r>
              <a:rPr lang="en-US" dirty="0"/>
              <a:t>be represented as a linear  combination  of sines and cosines (together referred to as </a:t>
            </a:r>
          </a:p>
          <a:p>
            <a:r>
              <a:rPr lang="en-US" dirty="0"/>
              <a:t>complex exponentials)  of frequency </a:t>
            </a:r>
            <a:r>
              <a:rPr lang="el-GR" dirty="0"/>
              <a:t>ω</a:t>
            </a:r>
            <a:r>
              <a:rPr lang="en-US" baseline="-25000" dirty="0"/>
              <a:t>0 </a:t>
            </a:r>
            <a:r>
              <a:rPr lang="en-US" dirty="0"/>
              <a:t>and its integer multiples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Analysis: </a:t>
            </a:r>
            <a:r>
              <a:rPr lang="en-US" dirty="0"/>
              <a:t>The coefficients or “weights “ of each complex exponential (for a given multiple</a:t>
            </a:r>
          </a:p>
          <a:p>
            <a:r>
              <a:rPr lang="en-US" dirty="0"/>
              <a:t> of frequency </a:t>
            </a:r>
            <a:r>
              <a:rPr lang="el-GR" dirty="0"/>
              <a:t>ω</a:t>
            </a:r>
            <a:r>
              <a:rPr lang="en-US" baseline="-25000" dirty="0"/>
              <a:t>0</a:t>
            </a:r>
            <a:r>
              <a:rPr lang="en-US" dirty="0"/>
              <a:t> )can be computed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15510" y="6056275"/>
            <a:ext cx="8404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Note:  </a:t>
            </a:r>
            <a:r>
              <a:rPr lang="en-US" dirty="0"/>
              <a:t>a</a:t>
            </a:r>
            <a:r>
              <a:rPr lang="en-US" baseline="-25000" dirty="0"/>
              <a:t>0</a:t>
            </a:r>
            <a:r>
              <a:rPr lang="en-US" dirty="0"/>
              <a:t> represents the  “dc level” of the signal , </a:t>
            </a:r>
            <a:r>
              <a:rPr lang="en-US" dirty="0" err="1"/>
              <a:t>i.e</a:t>
            </a:r>
            <a:r>
              <a:rPr lang="en-US" dirty="0"/>
              <a:t> the average  signal amplitude over  </a:t>
            </a:r>
          </a:p>
          <a:p>
            <a:r>
              <a:rPr lang="en-US" dirty="0"/>
              <a:t>a cycle</a:t>
            </a:r>
          </a:p>
        </p:txBody>
      </p:sp>
    </p:spTree>
    <p:extLst>
      <p:ext uri="{BB962C8B-B14F-4D97-AF65-F5344CB8AC3E}">
        <p14:creationId xmlns:p14="http://schemas.microsoft.com/office/powerpoint/2010/main" val="238856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9092"/>
            <a:ext cx="10515600" cy="1325563"/>
          </a:xfrm>
        </p:spPr>
        <p:txBody>
          <a:bodyPr/>
          <a:lstStyle/>
          <a:p>
            <a:r>
              <a:rPr lang="en-US" dirty="0" smtClean="0"/>
              <a:t>Problem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6471"/>
            <a:ext cx="10515600" cy="5416838"/>
          </a:xfrm>
        </p:spPr>
        <p:txBody>
          <a:bodyPr>
            <a:normAutofit/>
          </a:bodyPr>
          <a:lstStyle/>
          <a:p>
            <a:r>
              <a:rPr lang="en-US" dirty="0" smtClean="0"/>
              <a:t>x(t) is a periodic signal with fundamental period, T = 4 and </a:t>
            </a:r>
            <a:r>
              <a:rPr lang="en-US" dirty="0" err="1" smtClean="0"/>
              <a:t>fourier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  coefficients as given below: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</a:t>
            </a:r>
            <a:r>
              <a:rPr lang="en-US" dirty="0" err="1" smtClean="0"/>
              <a:t>fourier</a:t>
            </a:r>
            <a:r>
              <a:rPr lang="en-US" dirty="0" smtClean="0"/>
              <a:t> series properties, calculate the new       coefficients for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a)                 ;     b)                       ;     c)                   ;       d)                        </a:t>
            </a:r>
          </a:p>
          <a:p>
            <a:pPr marL="0" indent="0">
              <a:buNone/>
            </a:pPr>
            <a:r>
              <a:rPr lang="en-US" dirty="0" smtClean="0"/>
              <a:t>for k = -6, -2, 0,  2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0399933"/>
              </p:ext>
            </p:extLst>
          </p:nvPr>
        </p:nvGraphicFramePr>
        <p:xfrm>
          <a:off x="2553278" y="2148320"/>
          <a:ext cx="4864100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9" name="Equation" r:id="rId3" imgW="4863960" imgH="1574640" progId="Equation.DSMT4">
                  <p:embed/>
                </p:oleObj>
              </mc:Choice>
              <mc:Fallback>
                <p:oleObj name="Equation" r:id="rId3" imgW="4863960" imgH="1574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53278" y="2148320"/>
                        <a:ext cx="4864100" cy="157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8434012"/>
              </p:ext>
            </p:extLst>
          </p:nvPr>
        </p:nvGraphicFramePr>
        <p:xfrm>
          <a:off x="8320666" y="4343545"/>
          <a:ext cx="406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0" name="Equation" r:id="rId5" imgW="406080" imgH="533160" progId="Equation.DSMT4">
                  <p:embed/>
                </p:oleObj>
              </mc:Choice>
              <mc:Fallback>
                <p:oleObj name="Equation" r:id="rId5" imgW="40608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20666" y="4343545"/>
                        <a:ext cx="40640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6917310"/>
              </p:ext>
            </p:extLst>
          </p:nvPr>
        </p:nvGraphicFramePr>
        <p:xfrm>
          <a:off x="1295978" y="5348287"/>
          <a:ext cx="1257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1" name="Equation" r:id="rId7" imgW="1257120" imgH="482400" progId="Equation.DSMT4">
                  <p:embed/>
                </p:oleObj>
              </mc:Choice>
              <mc:Fallback>
                <p:oleObj name="Equation" r:id="rId7" imgW="12571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95978" y="5348287"/>
                        <a:ext cx="12573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6012422"/>
              </p:ext>
            </p:extLst>
          </p:nvPr>
        </p:nvGraphicFramePr>
        <p:xfrm>
          <a:off x="3596844" y="5348287"/>
          <a:ext cx="1587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" name="Equation" r:id="rId9" imgW="1587240" imgH="482400" progId="Equation.DSMT4">
                  <p:embed/>
                </p:oleObj>
              </mc:Choice>
              <mc:Fallback>
                <p:oleObj name="Equation" r:id="rId9" imgW="15872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96844" y="5348287"/>
                        <a:ext cx="15875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4436632"/>
              </p:ext>
            </p:extLst>
          </p:nvPr>
        </p:nvGraphicFramePr>
        <p:xfrm>
          <a:off x="6134678" y="5056187"/>
          <a:ext cx="12827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3" name="Equation" r:id="rId11" imgW="1282680" imgH="1066680" progId="Equation.DSMT4">
                  <p:embed/>
                </p:oleObj>
              </mc:Choice>
              <mc:Fallback>
                <p:oleObj name="Equation" r:id="rId11" imgW="1282680" imgH="1066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134678" y="5056187"/>
                        <a:ext cx="1282700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4727080"/>
              </p:ext>
            </p:extLst>
          </p:nvPr>
        </p:nvGraphicFramePr>
        <p:xfrm>
          <a:off x="8727066" y="5348287"/>
          <a:ext cx="16891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4" name="Equation" r:id="rId13" imgW="1688760" imgH="571320" progId="Equation.DSMT4">
                  <p:embed/>
                </p:oleObj>
              </mc:Choice>
              <mc:Fallback>
                <p:oleObj name="Equation" r:id="rId13" imgW="1688760" imgH="571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727066" y="5348287"/>
                        <a:ext cx="1689100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2360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Fourier series properties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10" t="23814" r="865" b="51215"/>
          <a:stretch/>
        </p:blipFill>
        <p:spPr>
          <a:xfrm>
            <a:off x="1676401" y="1524000"/>
            <a:ext cx="8664054" cy="4038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28801" y="6017173"/>
            <a:ext cx="8395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Intensity  shifting                                 y(t)= x(t) + A                                                  b</a:t>
            </a:r>
            <a:r>
              <a:rPr lang="en-US" baseline="-25000" dirty="0"/>
              <a:t>0</a:t>
            </a:r>
            <a:r>
              <a:rPr lang="en-US" dirty="0"/>
              <a:t>= a</a:t>
            </a:r>
            <a:r>
              <a:rPr lang="en-US" baseline="-25000" dirty="0"/>
              <a:t>0</a:t>
            </a:r>
            <a:r>
              <a:rPr lang="en-US" dirty="0"/>
              <a:t>+A</a:t>
            </a:r>
          </a:p>
          <a:p>
            <a:r>
              <a:rPr lang="en-US" dirty="0"/>
              <a:t>                                                                                                                                b</a:t>
            </a:r>
            <a:r>
              <a:rPr lang="en-US" baseline="-25000" dirty="0"/>
              <a:t>k </a:t>
            </a:r>
            <a:r>
              <a:rPr lang="en-US" dirty="0"/>
              <a:t>= b</a:t>
            </a:r>
            <a:r>
              <a:rPr lang="en-US" baseline="-25000" dirty="0"/>
              <a:t>k </a:t>
            </a:r>
            <a:r>
              <a:rPr lang="en-US" dirty="0"/>
              <a:t> for k ≠ 0</a:t>
            </a:r>
          </a:p>
        </p:txBody>
      </p:sp>
    </p:spTree>
    <p:extLst>
      <p:ext uri="{BB962C8B-B14F-4D97-AF65-F5344CB8AC3E}">
        <p14:creationId xmlns:p14="http://schemas.microsoft.com/office/powerpoint/2010/main" val="62071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1845"/>
            <a:ext cx="8229600" cy="1143000"/>
          </a:xfrm>
        </p:spPr>
        <p:txBody>
          <a:bodyPr/>
          <a:lstStyle/>
          <a:p>
            <a:r>
              <a:rPr lang="en-US" dirty="0" smtClean="0"/>
              <a:t>Fourier series properties cont.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10" t="47290" b="24912"/>
          <a:stretch/>
        </p:blipFill>
        <p:spPr>
          <a:xfrm>
            <a:off x="1584278" y="2362162"/>
            <a:ext cx="8772123" cy="44958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10" t="23814" b="66721"/>
          <a:stretch/>
        </p:blipFill>
        <p:spPr>
          <a:xfrm>
            <a:off x="1584279" y="949618"/>
            <a:ext cx="8772123" cy="153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92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periodic signal x(t) has a fundamental period of ¼ and the following </a:t>
            </a:r>
            <a:r>
              <a:rPr lang="en-US" dirty="0" err="1" smtClean="0"/>
              <a:t>fourier</a:t>
            </a:r>
            <a:r>
              <a:rPr lang="en-US" dirty="0" smtClean="0"/>
              <a:t> coefficients: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Rest of the coefficients are zero. Construct the signal x(t) using the    synthesis equation.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4910532"/>
              </p:ext>
            </p:extLst>
          </p:nvPr>
        </p:nvGraphicFramePr>
        <p:xfrm>
          <a:off x="1242290" y="2813916"/>
          <a:ext cx="66548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Equation" r:id="rId3" imgW="6654600" imgH="1054080" progId="Equation.DSMT4">
                  <p:embed/>
                </p:oleObj>
              </mc:Choice>
              <mc:Fallback>
                <p:oleObj name="Equation" r:id="rId3" imgW="6654600" imgH="1054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42290" y="2813916"/>
                        <a:ext cx="6654800" cy="1054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8573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254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Equation</vt:lpstr>
      <vt:lpstr>Recitation Section 7</vt:lpstr>
      <vt:lpstr>Problem 1</vt:lpstr>
      <vt:lpstr>Fourier series: continuous</vt:lpstr>
      <vt:lpstr>Problem 2</vt:lpstr>
      <vt:lpstr>Fourier series properties</vt:lpstr>
      <vt:lpstr>Fourier series properties cont.</vt:lpstr>
      <vt:lpstr>Problem 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Recitation Section</dc:title>
  <dc:creator>Swathy Sampath Kumar</dc:creator>
  <cp:lastModifiedBy>Swathy Sampath Kumar</cp:lastModifiedBy>
  <cp:revision>16</cp:revision>
  <dcterms:created xsi:type="dcterms:W3CDTF">2015-09-25T17:59:44Z</dcterms:created>
  <dcterms:modified xsi:type="dcterms:W3CDTF">2016-09-28T14:58:54Z</dcterms:modified>
</cp:coreProperties>
</file>