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353" r:id="rId3"/>
    <p:sldId id="497" r:id="rId4"/>
    <p:sldId id="498" r:id="rId5"/>
    <p:sldId id="506" r:id="rId6"/>
    <p:sldId id="499" r:id="rId7"/>
    <p:sldId id="500" r:id="rId8"/>
    <p:sldId id="501" r:id="rId9"/>
    <p:sldId id="502" r:id="rId10"/>
    <p:sldId id="503" r:id="rId11"/>
  </p:sldIdLst>
  <p:sldSz cx="9144000" cy="6858000" type="screen4x3"/>
  <p:notesSz cx="9393238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12FD8-7C14-F351-C3D9-C9A3F6723A9F}" v="13" dt="2020-06-11T18:17:3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014" autoAdjust="0"/>
  </p:normalViewPr>
  <p:slideViewPr>
    <p:cSldViewPr>
      <p:cViewPr varScale="1">
        <p:scale>
          <a:sx n="120" d="100"/>
          <a:sy n="120" d="100"/>
        </p:scale>
        <p:origin x="1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1632" y="864"/>
      </p:cViewPr>
      <p:guideLst>
        <p:guide orient="horz" pos="2229"/>
        <p:guide pos="29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Nguyen" userId="f1d78e5f-a453-48e1-8d24-789f55401968" providerId="ADAL" clId="{EE95FB41-A2F3-CF49-9828-11D1C4B5E444}"/>
    <pc:docChg chg="modMainMaster">
      <pc:chgData name="Kim Nguyen" userId="f1d78e5f-a453-48e1-8d24-789f55401968" providerId="ADAL" clId="{EE95FB41-A2F3-CF49-9828-11D1C4B5E444}" dt="2020-06-11T18:18:49.133" v="7" actId="20577"/>
      <pc:docMkLst>
        <pc:docMk/>
      </pc:docMkLst>
      <pc:sldMasterChg chg="modSp">
        <pc:chgData name="Kim Nguyen" userId="f1d78e5f-a453-48e1-8d24-789f55401968" providerId="ADAL" clId="{EE95FB41-A2F3-CF49-9828-11D1C4B5E444}" dt="2020-06-11T18:18:49.133" v="7" actId="20577"/>
        <pc:sldMasterMkLst>
          <pc:docMk/>
          <pc:sldMasterMk cId="0" sldId="2147483650"/>
        </pc:sldMasterMkLst>
        <pc:spChg chg="mod">
          <ac:chgData name="Kim Nguyen" userId="f1d78e5f-a453-48e1-8d24-789f55401968" providerId="ADAL" clId="{EE95FB41-A2F3-CF49-9828-11D1C4B5E444}" dt="2020-06-11T18:18:49.133" v="7" actId="20577"/>
          <ac:spMkLst>
            <pc:docMk/>
            <pc:sldMasterMk cId="0" sldId="2147483650"/>
            <ac:spMk id="7" creationId="{00000000-0000-0000-0000-000000000000}"/>
          </ac:spMkLst>
        </pc:spChg>
      </pc:sldMasterChg>
    </pc:docChg>
  </pc:docChgLst>
  <pc:docChgLst>
    <pc:chgData name="Kim Nguyen" userId="S::nguyenkim@cityuniversity.edu::f1d78e5f-a453-48e1-8d24-789f55401968" providerId="AD" clId="Web-{B6212FD8-7C14-F351-C3D9-C9A3F6723A9F}"/>
    <pc:docChg chg="modSld">
      <pc:chgData name="Kim Nguyen" userId="S::nguyenkim@cityuniversity.edu::f1d78e5f-a453-48e1-8d24-789f55401968" providerId="AD" clId="Web-{B6212FD8-7C14-F351-C3D9-C9A3F6723A9F}" dt="2020-06-11T18:17:37.853" v="11" actId="20577"/>
      <pc:docMkLst>
        <pc:docMk/>
      </pc:docMkLst>
      <pc:sldChg chg="modSp">
        <pc:chgData name="Kim Nguyen" userId="S::nguyenkim@cityuniversity.edu::f1d78e5f-a453-48e1-8d24-789f55401968" providerId="AD" clId="Web-{B6212FD8-7C14-F351-C3D9-C9A3F6723A9F}" dt="2020-06-11T18:17:37.853" v="10" actId="20577"/>
        <pc:sldMkLst>
          <pc:docMk/>
          <pc:sldMk cId="0" sldId="353"/>
        </pc:sldMkLst>
        <pc:spChg chg="mod">
          <ac:chgData name="Kim Nguyen" userId="S::nguyenkim@cityuniversity.edu::f1d78e5f-a453-48e1-8d24-789f55401968" providerId="AD" clId="Web-{B6212FD8-7C14-F351-C3D9-C9A3F6723A9F}" dt="2020-06-11T18:17:37.853" v="10" actId="20577"/>
          <ac:spMkLst>
            <pc:docMk/>
            <pc:sldMk cId="0" sldId="353"/>
            <ac:spMk id="40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0661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EFA3BDC7-8A50-42C8-9302-6762F35E1C3A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0661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01C19D98-79E7-4C46-B693-5C594D725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170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0661" y="0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0225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324" y="3361611"/>
            <a:ext cx="7514590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0661" y="6721993"/>
            <a:ext cx="407040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10" tIns="47055" rIns="94110" bIns="4705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24D85D-0234-4E0E-8CD2-74151B7F4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62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C0EB3-4014-4C37-92E8-3964A4450D46}" type="slidenum">
              <a:rPr lang="en-US" smtClean="0">
                <a:latin typeface="Arial" charset="0"/>
              </a:rPr>
              <a:pPr/>
              <a:t>1</a:t>
            </a:fld>
            <a:endParaRPr lang="en-US" dirty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6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1323439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14800" y="6371230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Center for Information Assurance Education (NSA/DHS CAE-CDE)</a:t>
            </a:r>
            <a:br>
              <a:rPr lang="en-US" sz="700" dirty="0">
                <a:solidFill>
                  <a:schemeClr val="accent5"/>
                </a:solidFill>
              </a:rPr>
            </a:br>
            <a:r>
              <a:rPr lang="en-US" sz="700" dirty="0">
                <a:solidFill>
                  <a:schemeClr val="accent5"/>
                </a:solidFill>
              </a:rPr>
              <a:t>City University of Seattle</a:t>
            </a:r>
            <a:endParaRPr lang="en-US" sz="700" i="0" dirty="0">
              <a:solidFill>
                <a:schemeClr val="accent5"/>
              </a:solidFill>
            </a:endParaRPr>
          </a:p>
        </p:txBody>
      </p:sp>
      <p:pic>
        <p:nvPicPr>
          <p:cNvPr id="6" name="Picture 16" descr="Image result for city university of seattl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27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57825" y="6477000"/>
            <a:ext cx="3343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bg1"/>
                </a:solidFill>
              </a:rPr>
              <a:t>© ITT Educational Services, Inc. All rights reserved.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56" r:id="rId11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DEEF7EDB-1475-4749-AA87-2953B25835FE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5250" y="6478588"/>
            <a:ext cx="3562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IS 340 Operating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</a:rPr>
              <a:t> Systems</a:t>
            </a:r>
            <a:endParaRPr lang="en-US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267200" y="6395457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Center for Information Assurance Education (NSA/DHS CAE-CDE)</a:t>
            </a:r>
            <a:br>
              <a:rPr lang="en-US" sz="700" dirty="0">
                <a:solidFill>
                  <a:schemeClr val="accent5"/>
                </a:solidFill>
              </a:rPr>
            </a:br>
            <a:r>
              <a:rPr lang="en-US" sz="700" dirty="0">
                <a:solidFill>
                  <a:schemeClr val="accent5"/>
                </a:solidFill>
              </a:rPr>
              <a:t>City University of Seattle</a:t>
            </a:r>
            <a:endParaRPr lang="en-US" sz="700" i="0" dirty="0">
              <a:solidFill>
                <a:schemeClr val="accent5"/>
              </a:solidFill>
            </a:endParaRPr>
          </a:p>
        </p:txBody>
      </p:sp>
      <p:pic>
        <p:nvPicPr>
          <p:cNvPr id="8" name="Picture 16" descr="Image result for city university of seattle 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-13354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20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mazon_Web_Service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1676400"/>
            <a:ext cx="9067800" cy="4327338"/>
          </a:xfrm>
        </p:spPr>
        <p:txBody>
          <a:bodyPr/>
          <a:lstStyle/>
          <a:p>
            <a:pPr algn="ctr"/>
            <a:r>
              <a:rPr lang="en-US" b="1" dirty="0"/>
              <a:t>Lesson 1</a:t>
            </a:r>
          </a:p>
          <a:p>
            <a:pPr algn="ctr"/>
            <a:r>
              <a:rPr lang="en-US" b="1" dirty="0"/>
              <a:t>Linux Installation on Amazon Cloud</a:t>
            </a:r>
            <a:endParaRPr lang="en-US" b="1" dirty="0">
              <a:cs typeface="Arial"/>
            </a:endParaRPr>
          </a:p>
          <a:p>
            <a:pPr algn="ctr"/>
            <a:endParaRPr lang="en-US" b="1" dirty="0"/>
          </a:p>
          <a:p>
            <a:pPr algn="ctr"/>
            <a:r>
              <a:rPr lang="en-US" sz="3600" b="1" dirty="0"/>
              <a:t>IS 340 Operating Systems</a:t>
            </a:r>
            <a:endParaRPr lang="en-US" sz="3600" b="1" dirty="0">
              <a:cs typeface="Arial"/>
            </a:endParaRP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Cloud Computing?</a:t>
            </a:r>
          </a:p>
          <a:p>
            <a:pPr lvl="0"/>
            <a:r>
              <a:rPr lang="en-US" dirty="0"/>
              <a:t>Six Advantages of Cloud Computing</a:t>
            </a:r>
          </a:p>
          <a:p>
            <a:pPr lvl="0"/>
            <a:r>
              <a:rPr lang="en-US" dirty="0"/>
              <a:t>Types of Cloud Computing</a:t>
            </a:r>
          </a:p>
          <a:p>
            <a:pPr lvl="0"/>
            <a:r>
              <a:rPr lang="en-US" dirty="0"/>
              <a:t>Amazon Web Services (AWS)</a:t>
            </a:r>
          </a:p>
          <a:p>
            <a:r>
              <a:rPr lang="en-US" dirty="0"/>
              <a:t>AWS Cloud Platform</a:t>
            </a:r>
          </a:p>
          <a:p>
            <a:pPr lvl="1"/>
            <a:r>
              <a:rPr lang="en-US" dirty="0"/>
              <a:t>Compute – Amazon EC2</a:t>
            </a:r>
          </a:p>
          <a:p>
            <a:pPr lvl="1"/>
            <a:r>
              <a:rPr lang="en-US" dirty="0"/>
              <a:t>Database – Amazon RDS</a:t>
            </a:r>
          </a:p>
          <a:p>
            <a:pPr lvl="1"/>
            <a:r>
              <a:rPr lang="en-US" dirty="0"/>
              <a:t>Storage – S3</a:t>
            </a:r>
          </a:p>
        </p:txBody>
      </p:sp>
    </p:spTree>
    <p:extLst>
      <p:ext uri="{BB962C8B-B14F-4D97-AF65-F5344CB8AC3E}">
        <p14:creationId xmlns:p14="http://schemas.microsoft.com/office/powerpoint/2010/main" val="171030532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06" y="1277566"/>
            <a:ext cx="8277225" cy="1389434"/>
          </a:xfrm>
        </p:spPr>
        <p:txBody>
          <a:bodyPr/>
          <a:lstStyle/>
          <a:p>
            <a:pPr lvl="0"/>
            <a:r>
              <a:rPr lang="en-US" sz="2000" dirty="0"/>
              <a:t>The </a:t>
            </a:r>
            <a:r>
              <a:rPr lang="en-US" sz="2000" b="1" dirty="0"/>
              <a:t>on-demand</a:t>
            </a:r>
            <a:r>
              <a:rPr lang="en-US" sz="2000" dirty="0"/>
              <a:t> delivery of compute power, database storage, applications, and other IT resources through a cloud services platform via the Internet with </a:t>
            </a:r>
            <a:r>
              <a:rPr lang="en-US" sz="2000" b="1" dirty="0"/>
              <a:t>pay-as-you-go </a:t>
            </a:r>
            <a:r>
              <a:rPr lang="en-US" sz="2000" dirty="0"/>
              <a:t>pricing</a:t>
            </a:r>
            <a:r>
              <a:rPr lang="en-US" sz="2000" b="1" dirty="0"/>
              <a:t> </a:t>
            </a:r>
            <a:r>
              <a:rPr lang="en-US" sz="2000" dirty="0"/>
              <a:t>(AWS. (2018). Overview of Amazon web Services)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06" y="2777963"/>
            <a:ext cx="2486025" cy="13995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2906" y="4359802"/>
            <a:ext cx="8277225" cy="138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20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model for enabling ubiquitous, convenient, </a:t>
            </a:r>
            <a:r>
              <a:rPr lang="en-US" sz="2000" b="1" kern="0" dirty="0"/>
              <a:t>on-demand</a:t>
            </a:r>
            <a:r>
              <a:rPr lang="en-US" sz="2000" kern="0" dirty="0"/>
              <a:t> network access to a </a:t>
            </a:r>
            <a:r>
              <a:rPr lang="en-US" sz="2000" b="1" kern="0" dirty="0"/>
              <a:t>shared</a:t>
            </a:r>
            <a:r>
              <a:rPr lang="en-US" sz="2000" kern="0" dirty="0"/>
              <a:t> pool of </a:t>
            </a:r>
            <a:r>
              <a:rPr lang="en-US" sz="2000" b="1" kern="0" dirty="0"/>
              <a:t>configurable</a:t>
            </a:r>
            <a:r>
              <a:rPr lang="en-US" sz="2000" kern="0" dirty="0"/>
              <a:t> computing resources that can be </a:t>
            </a:r>
            <a:r>
              <a:rPr lang="en-US" sz="2000" b="1" kern="0" dirty="0"/>
              <a:t>rapidly</a:t>
            </a:r>
            <a:r>
              <a:rPr lang="en-US" sz="2000" kern="0" dirty="0"/>
              <a:t> provisioned and released with </a:t>
            </a:r>
            <a:r>
              <a:rPr lang="en-US" sz="2000" b="1" kern="0" dirty="0"/>
              <a:t>minimal</a:t>
            </a:r>
            <a:r>
              <a:rPr lang="en-US" sz="2000" kern="0" dirty="0"/>
              <a:t> management effort or service provider interaction (NIST (2011). The NIST Definition of Cloud Computing). </a:t>
            </a:r>
          </a:p>
        </p:txBody>
      </p:sp>
    </p:spTree>
    <p:extLst>
      <p:ext uri="{BB962C8B-B14F-4D97-AF65-F5344CB8AC3E}">
        <p14:creationId xmlns:p14="http://schemas.microsoft.com/office/powerpoint/2010/main" val="304720450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71600"/>
          </a:xfrm>
        </p:spPr>
        <p:txBody>
          <a:bodyPr/>
          <a:lstStyle/>
          <a:p>
            <a:r>
              <a:rPr lang="en-US" dirty="0"/>
              <a:t>Essential Characteristics of </a:t>
            </a:r>
            <a:br>
              <a:rPr lang="en-US" dirty="0"/>
            </a:br>
            <a:r>
              <a:rPr lang="en-US" dirty="0"/>
              <a:t>Cloud Computing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76400"/>
            <a:ext cx="4794250" cy="2743200"/>
          </a:xfrm>
        </p:spPr>
        <p:txBody>
          <a:bodyPr/>
          <a:lstStyle/>
          <a:p>
            <a:r>
              <a:rPr lang="en-US" dirty="0"/>
              <a:t>On-demand self-service</a:t>
            </a:r>
          </a:p>
          <a:p>
            <a:r>
              <a:rPr lang="en-US" dirty="0"/>
              <a:t>Broad network access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Rapid elasticity</a:t>
            </a:r>
          </a:p>
          <a:p>
            <a:r>
              <a:rPr lang="en-US" dirty="0"/>
              <a:t>Measured service</a:t>
            </a:r>
          </a:p>
        </p:txBody>
      </p:sp>
    </p:spTree>
    <p:extLst>
      <p:ext uri="{BB962C8B-B14F-4D97-AF65-F5344CB8AC3E}">
        <p14:creationId xmlns:p14="http://schemas.microsoft.com/office/powerpoint/2010/main" val="357439047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219200"/>
          </a:xfrm>
        </p:spPr>
        <p:txBody>
          <a:bodyPr/>
          <a:lstStyle/>
          <a:p>
            <a:r>
              <a:rPr lang="en-US" dirty="0"/>
              <a:t>Advantages of </a:t>
            </a:r>
            <a:br>
              <a:rPr lang="en-US" dirty="0"/>
            </a:br>
            <a:r>
              <a:rPr lang="en-US" dirty="0"/>
              <a:t>Cloud Computing (Amazon)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76400"/>
            <a:ext cx="8299450" cy="4267200"/>
          </a:xfrm>
        </p:spPr>
        <p:txBody>
          <a:bodyPr/>
          <a:lstStyle/>
          <a:p>
            <a:r>
              <a:rPr lang="en-US" dirty="0"/>
              <a:t>Trade capital expense for variable expense</a:t>
            </a:r>
          </a:p>
          <a:p>
            <a:r>
              <a:rPr lang="en-US" dirty="0"/>
              <a:t>Benefit from massive economies of scale</a:t>
            </a:r>
          </a:p>
          <a:p>
            <a:r>
              <a:rPr lang="en-US" dirty="0"/>
              <a:t>Stop guessing capacity</a:t>
            </a:r>
          </a:p>
          <a:p>
            <a:r>
              <a:rPr lang="en-US" dirty="0"/>
              <a:t>Increase speed and agility </a:t>
            </a:r>
          </a:p>
          <a:p>
            <a:r>
              <a:rPr lang="en-US" dirty="0"/>
              <a:t>Stop spending money running and maintaining data centers</a:t>
            </a:r>
          </a:p>
          <a:p>
            <a:r>
              <a:rPr lang="en-US" dirty="0"/>
              <a:t>Go global in minutes</a:t>
            </a:r>
          </a:p>
          <a:p>
            <a:r>
              <a:rPr lang="en-US" dirty="0"/>
              <a:t>More secure and compliant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002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Models</a:t>
            </a:r>
          </a:p>
          <a:p>
            <a:pPr lvl="1"/>
            <a:r>
              <a:rPr lang="en-US" dirty="0"/>
              <a:t>SaaS, PaaS </a:t>
            </a:r>
            <a:r>
              <a:rPr lang="en-US"/>
              <a:t>&amp; IaaS</a:t>
            </a:r>
            <a:br>
              <a:rPr lang="en-US"/>
            </a:br>
            <a:endParaRPr lang="en-US" dirty="0"/>
          </a:p>
          <a:p>
            <a:pPr lvl="0"/>
            <a:r>
              <a:rPr lang="en-US" dirty="0"/>
              <a:t>Deployment Models</a:t>
            </a:r>
          </a:p>
          <a:p>
            <a:pPr lvl="1"/>
            <a:r>
              <a:rPr lang="en-US" dirty="0"/>
              <a:t>NIST – Public, Hybrid, Community, &amp; Private</a:t>
            </a:r>
          </a:p>
          <a:p>
            <a:pPr lvl="1"/>
            <a:r>
              <a:rPr lang="en-US" dirty="0"/>
              <a:t>Amazon – Cloud, Hybrid, &amp; On-premises</a:t>
            </a:r>
          </a:p>
        </p:txBody>
      </p:sp>
    </p:spTree>
    <p:extLst>
      <p:ext uri="{BB962C8B-B14F-4D97-AF65-F5344CB8AC3E}">
        <p14:creationId xmlns:p14="http://schemas.microsoft.com/office/powerpoint/2010/main" val="178710610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2209800"/>
          </a:xfrm>
        </p:spPr>
        <p:txBody>
          <a:bodyPr/>
          <a:lstStyle/>
          <a:p>
            <a:pPr lvl="0"/>
            <a:r>
              <a:rPr lang="en-US" dirty="0"/>
              <a:t>A subsidiary of Amazon that provides on-demand cloud computing platforms to individuals, companies and governments, on a metered pay-as-you-go basis.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https://en.wikipedia.org/wiki/Amazon_Web_Services</a:t>
            </a:r>
            <a:r>
              <a:rPr lang="en-US" sz="2400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86200"/>
            <a:ext cx="2762250" cy="1657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36012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Platforms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5334000"/>
            <a:ext cx="8299450" cy="609600"/>
          </a:xfrm>
        </p:spPr>
        <p:txBody>
          <a:bodyPr/>
          <a:lstStyle/>
          <a:p>
            <a:pPr lvl="0"/>
            <a:r>
              <a:rPr lang="en-US" sz="2400" dirty="0"/>
              <a:t>Explore Our Products. </a:t>
            </a:r>
            <a:r>
              <a:rPr lang="en-US" sz="2400" dirty="0">
                <a:hlinkClick r:id="rId2"/>
              </a:rPr>
              <a:t>https://aws.amazon.com/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82430"/>
            <a:ext cx="66242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7758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Cloud Platform</a:t>
            </a:r>
          </a:p>
          <a:p>
            <a:pPr lvl="1"/>
            <a:r>
              <a:rPr lang="en-US" dirty="0"/>
              <a:t>Compute – Amazon EC2</a:t>
            </a:r>
          </a:p>
          <a:p>
            <a:pPr lvl="1"/>
            <a:r>
              <a:rPr lang="en-US" dirty="0"/>
              <a:t>Database – Amazon RDS</a:t>
            </a:r>
          </a:p>
          <a:p>
            <a:pPr lvl="1"/>
            <a:r>
              <a:rPr lang="en-US" dirty="0"/>
              <a:t>Storage – S3</a:t>
            </a:r>
          </a:p>
          <a:p>
            <a:pPr marL="455613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" y="3619500"/>
            <a:ext cx="3188676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33800"/>
            <a:ext cx="1486387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94" y="3619500"/>
            <a:ext cx="188732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189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4856</TotalTime>
  <Words>322</Words>
  <Application>Microsoft Macintosh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</vt:lpstr>
      <vt:lpstr>Wingdings</vt:lpstr>
      <vt:lpstr>1_Blank Presentation</vt:lpstr>
      <vt:lpstr>Blank Presentation</vt:lpstr>
      <vt:lpstr>PowerPoint Presentation</vt:lpstr>
      <vt:lpstr>Agenda</vt:lpstr>
      <vt:lpstr>What is Cloud Computing? </vt:lpstr>
      <vt:lpstr>Essential Characteristics of  Cloud Computing (NIST)</vt:lpstr>
      <vt:lpstr>Advantages of  Cloud Computing (Amazon)  </vt:lpstr>
      <vt:lpstr>Types of Cloud Computing  </vt:lpstr>
      <vt:lpstr>Amazon Web Services (AWS)  </vt:lpstr>
      <vt:lpstr>AWS Cloud Platforms   </vt:lpstr>
      <vt:lpstr>Amazon EC2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Para</dc:creator>
  <cp:lastModifiedBy>Kim Nguyen</cp:lastModifiedBy>
  <cp:revision>410</cp:revision>
  <cp:lastPrinted>2014-07-14T18:25:42Z</cp:lastPrinted>
  <dcterms:created xsi:type="dcterms:W3CDTF">2010-12-08T20:24:10Z</dcterms:created>
  <dcterms:modified xsi:type="dcterms:W3CDTF">2020-06-11T18:18:56Z</dcterms:modified>
</cp:coreProperties>
</file>