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79"/>
  </p:notesMasterIdLst>
  <p:handoutMasterIdLst>
    <p:handoutMasterId r:id="rId80"/>
  </p:handoutMasterIdLst>
  <p:sldIdLst>
    <p:sldId id="256" r:id="rId2"/>
    <p:sldId id="716" r:id="rId3"/>
    <p:sldId id="259" r:id="rId4"/>
    <p:sldId id="258" r:id="rId5"/>
    <p:sldId id="261" r:id="rId6"/>
    <p:sldId id="568" r:id="rId7"/>
    <p:sldId id="718" r:id="rId8"/>
    <p:sldId id="719" r:id="rId9"/>
    <p:sldId id="658" r:id="rId10"/>
    <p:sldId id="660" r:id="rId11"/>
    <p:sldId id="661" r:id="rId12"/>
    <p:sldId id="662" r:id="rId13"/>
    <p:sldId id="720" r:id="rId14"/>
    <p:sldId id="663" r:id="rId15"/>
    <p:sldId id="664" r:id="rId16"/>
    <p:sldId id="665" r:id="rId17"/>
    <p:sldId id="667" r:id="rId18"/>
    <p:sldId id="668" r:id="rId19"/>
    <p:sldId id="669" r:id="rId20"/>
    <p:sldId id="670" r:id="rId21"/>
    <p:sldId id="671" r:id="rId22"/>
    <p:sldId id="610" r:id="rId23"/>
    <p:sldId id="611" r:id="rId24"/>
    <p:sldId id="612" r:id="rId25"/>
    <p:sldId id="614" r:id="rId26"/>
    <p:sldId id="672" r:id="rId27"/>
    <p:sldId id="673" r:id="rId28"/>
    <p:sldId id="678" r:id="rId29"/>
    <p:sldId id="717" r:id="rId30"/>
    <p:sldId id="674" r:id="rId31"/>
    <p:sldId id="675" r:id="rId32"/>
    <p:sldId id="676" r:id="rId33"/>
    <p:sldId id="677" r:id="rId34"/>
    <p:sldId id="722" r:id="rId35"/>
    <p:sldId id="572" r:id="rId36"/>
    <p:sldId id="573" r:id="rId37"/>
    <p:sldId id="574" r:id="rId38"/>
    <p:sldId id="576" r:id="rId39"/>
    <p:sldId id="679" r:id="rId40"/>
    <p:sldId id="680" r:id="rId41"/>
    <p:sldId id="681" r:id="rId42"/>
    <p:sldId id="579" r:id="rId43"/>
    <p:sldId id="580" r:id="rId44"/>
    <p:sldId id="582" r:id="rId45"/>
    <p:sldId id="682" r:id="rId46"/>
    <p:sldId id="683" r:id="rId47"/>
    <p:sldId id="684" r:id="rId48"/>
    <p:sldId id="685" r:id="rId49"/>
    <p:sldId id="686" r:id="rId50"/>
    <p:sldId id="687" r:id="rId51"/>
    <p:sldId id="690" r:id="rId52"/>
    <p:sldId id="691" r:id="rId53"/>
    <p:sldId id="692" r:id="rId54"/>
    <p:sldId id="693" r:id="rId55"/>
    <p:sldId id="694" r:id="rId56"/>
    <p:sldId id="592" r:id="rId57"/>
    <p:sldId id="593" r:id="rId58"/>
    <p:sldId id="594" r:id="rId59"/>
    <p:sldId id="596" r:id="rId60"/>
    <p:sldId id="695" r:id="rId61"/>
    <p:sldId id="698" r:id="rId62"/>
    <p:sldId id="708" r:id="rId63"/>
    <p:sldId id="709" r:id="rId64"/>
    <p:sldId id="697" r:id="rId65"/>
    <p:sldId id="699" r:id="rId66"/>
    <p:sldId id="700" r:id="rId67"/>
    <p:sldId id="701" r:id="rId68"/>
    <p:sldId id="702" r:id="rId69"/>
    <p:sldId id="721" r:id="rId70"/>
    <p:sldId id="704" r:id="rId71"/>
    <p:sldId id="705" r:id="rId72"/>
    <p:sldId id="706" r:id="rId73"/>
    <p:sldId id="710" r:id="rId74"/>
    <p:sldId id="707" r:id="rId75"/>
    <p:sldId id="711" r:id="rId76"/>
    <p:sldId id="713" r:id="rId77"/>
    <p:sldId id="714" r:id="rId78"/>
  </p:sldIdLst>
  <p:sldSz cx="12192000" cy="6858000"/>
  <p:notesSz cx="6858000" cy="9144000"/>
  <p:custDataLst>
    <p:tags r:id="rId81"/>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73C46A4-F73D-DA4A-B56A-181308556CD7}">
          <p14:sldIdLst>
            <p14:sldId id="256"/>
            <p14:sldId id="716"/>
          </p14:sldIdLst>
        </p14:section>
        <p14:section name="PARTIE 1" id="{CBCD04BE-A930-45FC-A82F-9E173641F229}">
          <p14:sldIdLst>
            <p14:sldId id="259"/>
            <p14:sldId id="258"/>
            <p14:sldId id="261"/>
            <p14:sldId id="568"/>
            <p14:sldId id="718"/>
            <p14:sldId id="719"/>
            <p14:sldId id="658"/>
            <p14:sldId id="660"/>
            <p14:sldId id="661"/>
            <p14:sldId id="662"/>
            <p14:sldId id="720"/>
            <p14:sldId id="663"/>
            <p14:sldId id="664"/>
            <p14:sldId id="665"/>
            <p14:sldId id="667"/>
            <p14:sldId id="668"/>
            <p14:sldId id="669"/>
            <p14:sldId id="670"/>
            <p14:sldId id="671"/>
          </p14:sldIdLst>
        </p14:section>
        <p14:section name="PARTIE 2" id="{F1526BCF-CDF8-4103-8246-8AEE601FA749}">
          <p14:sldIdLst>
            <p14:sldId id="610"/>
            <p14:sldId id="611"/>
            <p14:sldId id="612"/>
            <p14:sldId id="614"/>
            <p14:sldId id="672"/>
            <p14:sldId id="673"/>
            <p14:sldId id="678"/>
            <p14:sldId id="717"/>
            <p14:sldId id="674"/>
            <p14:sldId id="675"/>
            <p14:sldId id="676"/>
            <p14:sldId id="677"/>
            <p14:sldId id="722"/>
          </p14:sldIdLst>
        </p14:section>
        <p14:section name="PARTIE 3" id="{31746954-427A-414F-BD90-7C85BBB17B9A}">
          <p14:sldIdLst>
            <p14:sldId id="572"/>
            <p14:sldId id="573"/>
            <p14:sldId id="574"/>
            <p14:sldId id="576"/>
            <p14:sldId id="679"/>
            <p14:sldId id="680"/>
            <p14:sldId id="681"/>
            <p14:sldId id="579"/>
            <p14:sldId id="580"/>
            <p14:sldId id="582"/>
            <p14:sldId id="682"/>
            <p14:sldId id="683"/>
            <p14:sldId id="684"/>
            <p14:sldId id="685"/>
            <p14:sldId id="686"/>
            <p14:sldId id="687"/>
            <p14:sldId id="690"/>
            <p14:sldId id="691"/>
            <p14:sldId id="692"/>
            <p14:sldId id="693"/>
            <p14:sldId id="694"/>
          </p14:sldIdLst>
        </p14:section>
        <p14:section name="PARTIE 4" id="{DB0ACA12-A6F6-4AF9-A6C1-81D4C442C967}">
          <p14:sldIdLst>
            <p14:sldId id="592"/>
            <p14:sldId id="593"/>
            <p14:sldId id="594"/>
            <p14:sldId id="596"/>
            <p14:sldId id="695"/>
            <p14:sldId id="698"/>
            <p14:sldId id="708"/>
            <p14:sldId id="709"/>
            <p14:sldId id="697"/>
            <p14:sldId id="699"/>
            <p14:sldId id="700"/>
            <p14:sldId id="701"/>
            <p14:sldId id="702"/>
            <p14:sldId id="721"/>
          </p14:sldIdLst>
        </p14:section>
        <p14:section name="PARTIE 5" id="{18B0CDAC-7E66-4E30-AC35-9919C1192700}">
          <p14:sldIdLst>
            <p14:sldId id="704"/>
            <p14:sldId id="705"/>
            <p14:sldId id="706"/>
            <p14:sldId id="710"/>
            <p14:sldId id="707"/>
            <p14:sldId id="711"/>
            <p14:sldId id="713"/>
            <p14:sldId id="714"/>
          </p14:sldIdLst>
        </p14:section>
      </p14:sectionLst>
    </p:ext>
    <p:ext uri="{EFAFB233-063F-42B5-8137-9DF3F51BA10A}">
      <p15:sldGuideLst xmlns:p15="http://schemas.microsoft.com/office/powerpoint/2012/main">
        <p15:guide id="1" orient="horz" pos="2137"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ttoum Mihoubi" initials="FM" lastIdx="57" clrIdx="0">
    <p:extLst>
      <p:ext uri="{19B8F6BF-5375-455C-9EA6-DF929625EA0E}">
        <p15:presenceInfo xmlns:p15="http://schemas.microsoft.com/office/powerpoint/2012/main" userId="aad5a4b6a67bf3b6" providerId="Windows Live"/>
      </p:ext>
    </p:extLst>
  </p:cmAuthor>
  <p:cmAuthor id="2" name="saida boudiaf" initials="sb" lastIdx="46" clrIdx="1">
    <p:extLst>
      <p:ext uri="{19B8F6BF-5375-455C-9EA6-DF929625EA0E}">
        <p15:presenceInfo xmlns:p15="http://schemas.microsoft.com/office/powerpoint/2012/main" userId="S::saida.boudiaf@webforce3.onmicrosoft.com::3d52c73c-1e64-4161-8b05-2ad7075fb8d9" providerId="AD"/>
      </p:ext>
    </p:extLst>
  </p:cmAuthor>
  <p:cmAuthor id="3" name="ABDELHAK RAHMANI" initials="AR" lastIdx="22" clrIdx="2">
    <p:extLst>
      <p:ext uri="{19B8F6BF-5375-455C-9EA6-DF929625EA0E}">
        <p15:presenceInfo xmlns:p15="http://schemas.microsoft.com/office/powerpoint/2012/main" userId="ABDELHAK RAHMANI" providerId="None"/>
      </p:ext>
    </p:extLst>
  </p:cmAuthor>
  <p:cmAuthor id="4" name="MAROLLEAU, Samantha" initials="MS" lastIdx="127" clrIdx="3">
    <p:extLst>
      <p:ext uri="{19B8F6BF-5375-455C-9EA6-DF929625EA0E}">
        <p15:presenceInfo xmlns:p15="http://schemas.microsoft.com/office/powerpoint/2012/main" userId="MAROLLEAU, Samantha" providerId="None"/>
      </p:ext>
    </p:extLst>
  </p:cmAuthor>
  <p:cmAuthor id="5" name="MORIN Coralie - externe" initials="MC-e" lastIdx="12" clrIdx="4">
    <p:extLst>
      <p:ext uri="{19B8F6BF-5375-455C-9EA6-DF929625EA0E}">
        <p15:presenceInfo xmlns:p15="http://schemas.microsoft.com/office/powerpoint/2012/main" userId="S::coralie-externe.morin@edf.fr::67642db2-8eb5-48c4-b9c9-f15ebc6e3ab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656"/>
    <a:srgbClr val="0059A1"/>
    <a:srgbClr val="007842"/>
    <a:srgbClr val="71AD47"/>
    <a:srgbClr val="FF7800"/>
    <a:srgbClr val="FF912B"/>
    <a:srgbClr val="BFBFBF"/>
    <a:srgbClr val="9EC3E7"/>
    <a:srgbClr val="F9CCAD"/>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47" autoAdjust="0"/>
    <p:restoredTop sz="94719"/>
  </p:normalViewPr>
  <p:slideViewPr>
    <p:cSldViewPr snapToGrid="0" snapToObjects="1" showGuides="1">
      <p:cViewPr varScale="1">
        <p:scale>
          <a:sx n="141" d="100"/>
          <a:sy n="141" d="100"/>
        </p:scale>
        <p:origin x="192" y="240"/>
      </p:cViewPr>
      <p:guideLst>
        <p:guide orient="horz" pos="2137"/>
        <p:guide pos="381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28D29E0-8215-C94E-9F2C-7CFEFC78E36E}"/>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a:solidFill>
                <a:srgbClr val="000000"/>
              </a:solidFill>
              <a:uFillTx/>
              <a:latin typeface="Calibri"/>
            </a:endParaRPr>
          </a:p>
        </p:txBody>
      </p:sp>
      <p:sp>
        <p:nvSpPr>
          <p:cNvPr id="3" name="Espace réservé de la date 2">
            <a:extLst>
              <a:ext uri="{FF2B5EF4-FFF2-40B4-BE49-F238E27FC236}">
                <a16:creationId xmlns:a16="http://schemas.microsoft.com/office/drawing/2014/main" id="{45564238-77BF-F54D-B0C6-093525ABAE5C}"/>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B86DBCE-5EC8-6C42-B965-F56E1379373D}" type="datetime1">
              <a:rPr lang="fr-FR"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04/01/2022</a:t>
            </a:fld>
            <a:endParaRPr lang="fr-FR" sz="1200" b="0" i="0" u="none" strike="noStrike" kern="1200" cap="none" spc="0" baseline="0">
              <a:solidFill>
                <a:srgbClr val="000000"/>
              </a:solidFill>
              <a:uFillTx/>
              <a:latin typeface="Calibri"/>
            </a:endParaRPr>
          </a:p>
        </p:txBody>
      </p:sp>
      <p:sp>
        <p:nvSpPr>
          <p:cNvPr id="4" name="Espace réservé du pied de page 3">
            <a:extLst>
              <a:ext uri="{FF2B5EF4-FFF2-40B4-BE49-F238E27FC236}">
                <a16:creationId xmlns:a16="http://schemas.microsoft.com/office/drawing/2014/main" id="{4F965672-AE41-EE4C-8850-A2CF717D096E}"/>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a:solidFill>
                <a:srgbClr val="000000"/>
              </a:solidFill>
              <a:uFillTx/>
              <a:latin typeface="Calibri"/>
            </a:endParaRPr>
          </a:p>
        </p:txBody>
      </p:sp>
      <p:sp>
        <p:nvSpPr>
          <p:cNvPr id="5" name="Espace réservé du numéro de diapositive 4">
            <a:extLst>
              <a:ext uri="{FF2B5EF4-FFF2-40B4-BE49-F238E27FC236}">
                <a16:creationId xmlns:a16="http://schemas.microsoft.com/office/drawing/2014/main" id="{2E509FAA-A124-B64A-839B-33B0126BE0B9}"/>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97951C8-8F11-6945-ADC9-BF777A6EBFEF}" type="slidenum">
              <a:t>‹N°›</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59674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4B26296-C14D-2C4D-8506-9ACF6ED83DD7}"/>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endParaRPr lang="fr-FR"/>
          </a:p>
        </p:txBody>
      </p:sp>
      <p:sp>
        <p:nvSpPr>
          <p:cNvPr id="3" name="Espace réservé de la date 2">
            <a:extLst>
              <a:ext uri="{FF2B5EF4-FFF2-40B4-BE49-F238E27FC236}">
                <a16:creationId xmlns:a16="http://schemas.microsoft.com/office/drawing/2014/main" id="{E78C8B1E-F235-AE4C-80DB-368DBB027C50}"/>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fld id="{6F7782FE-F084-3D4D-ADB5-ED5EF5ECDEC8}" type="datetime1">
              <a:rPr lang="fr-FR"/>
              <a:pPr lvl="0"/>
              <a:t>04/01/2022</a:t>
            </a:fld>
            <a:endParaRPr lang="fr-FR"/>
          </a:p>
        </p:txBody>
      </p:sp>
      <p:sp>
        <p:nvSpPr>
          <p:cNvPr id="4" name="Espace réservé de l'image des diapositives 3">
            <a:extLst>
              <a:ext uri="{FF2B5EF4-FFF2-40B4-BE49-F238E27FC236}">
                <a16:creationId xmlns:a16="http://schemas.microsoft.com/office/drawing/2014/main" id="{D64FAE80-C746-C34A-85D9-767AC9531362}"/>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Espace réservé des notes 4">
            <a:extLst>
              <a:ext uri="{FF2B5EF4-FFF2-40B4-BE49-F238E27FC236}">
                <a16:creationId xmlns:a16="http://schemas.microsoft.com/office/drawing/2014/main" id="{5292A655-956C-1C49-BCF6-A64E0B110917}"/>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a:extLst>
              <a:ext uri="{FF2B5EF4-FFF2-40B4-BE49-F238E27FC236}">
                <a16:creationId xmlns:a16="http://schemas.microsoft.com/office/drawing/2014/main" id="{DE7CEBE8-CD42-5C41-AFC2-240E8FAA8B50}"/>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endParaRPr lang="fr-FR"/>
          </a:p>
        </p:txBody>
      </p:sp>
      <p:sp>
        <p:nvSpPr>
          <p:cNvPr id="7" name="Espace réservé du numéro de diapositive 6">
            <a:extLst>
              <a:ext uri="{FF2B5EF4-FFF2-40B4-BE49-F238E27FC236}">
                <a16:creationId xmlns:a16="http://schemas.microsoft.com/office/drawing/2014/main" id="{6AB98898-36A2-8346-88F4-B0DEC829FC17}"/>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fld id="{91383D83-059A-7442-895C-AAA9B232189E}" type="slidenum">
              <a:t>‹N°›</a:t>
            </a:fld>
            <a:endParaRPr lang="fr-FR"/>
          </a:p>
        </p:txBody>
      </p:sp>
    </p:spTree>
    <p:extLst>
      <p:ext uri="{BB962C8B-B14F-4D97-AF65-F5344CB8AC3E}">
        <p14:creationId xmlns:p14="http://schemas.microsoft.com/office/powerpoint/2010/main" val="3624917356"/>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lvl="0"/>
            <a:fld id="{91383D83-059A-7442-895C-AAA9B232189E}" type="slidenum">
              <a:rPr lang="fr-FR" smtClean="0"/>
              <a:t>5</a:t>
            </a:fld>
            <a:endParaRPr lang="fr-FR"/>
          </a:p>
        </p:txBody>
      </p:sp>
    </p:spTree>
    <p:extLst>
      <p:ext uri="{BB962C8B-B14F-4D97-AF65-F5344CB8AC3E}">
        <p14:creationId xmlns:p14="http://schemas.microsoft.com/office/powerpoint/2010/main" val="4151804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lvl="0"/>
            <a:fld id="{91383D83-059A-7442-895C-AAA9B232189E}" type="slidenum">
              <a:rPr lang="fr-FR" smtClean="0"/>
              <a:t>36</a:t>
            </a:fld>
            <a:endParaRPr lang="fr-FR"/>
          </a:p>
        </p:txBody>
      </p:sp>
    </p:spTree>
    <p:extLst>
      <p:ext uri="{BB962C8B-B14F-4D97-AF65-F5344CB8AC3E}">
        <p14:creationId xmlns:p14="http://schemas.microsoft.com/office/powerpoint/2010/main" val="21566014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VERTURE">
    <p:spTree>
      <p:nvGrpSpPr>
        <p:cNvPr id="1" name=""/>
        <p:cNvGrpSpPr/>
        <p:nvPr/>
      </p:nvGrpSpPr>
      <p:grpSpPr>
        <a:xfrm>
          <a:off x="0" y="0"/>
          <a:ext cx="0" cy="0"/>
          <a:chOff x="0" y="0"/>
          <a:chExt cx="0" cy="0"/>
        </a:xfrm>
      </p:grpSpPr>
      <p:pic>
        <p:nvPicPr>
          <p:cNvPr id="2" name="Image 9">
            <a:extLst>
              <a:ext uri="{FF2B5EF4-FFF2-40B4-BE49-F238E27FC236}">
                <a16:creationId xmlns:a16="http://schemas.microsoft.com/office/drawing/2014/main" id="{059073E6-445F-2C41-958F-6D98C4F4206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1027" t="3384" r="3808" b="1450"/>
          <a:stretch/>
        </p:blipFill>
        <p:spPr>
          <a:xfrm>
            <a:off x="0" y="0"/>
            <a:ext cx="12192000" cy="6858000"/>
          </a:xfrm>
          <a:prstGeom prst="rect">
            <a:avLst/>
          </a:prstGeom>
          <a:noFill/>
          <a:ln cap="flat">
            <a:noFill/>
          </a:ln>
        </p:spPr>
      </p:pic>
      <p:pic>
        <p:nvPicPr>
          <p:cNvPr id="3" name="Picture 6">
            <a:extLst>
              <a:ext uri="{FF2B5EF4-FFF2-40B4-BE49-F238E27FC236}">
                <a16:creationId xmlns:a16="http://schemas.microsoft.com/office/drawing/2014/main" id="{A6642594-6812-4744-B80A-9724CA6064AB}"/>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5366269" y="395364"/>
            <a:ext cx="1459462" cy="1441877"/>
          </a:xfrm>
          <a:prstGeom prst="rect">
            <a:avLst/>
          </a:prstGeom>
          <a:noFill/>
          <a:ln cap="flat">
            <a:noFill/>
          </a:ln>
        </p:spPr>
      </p:pic>
      <p:pic>
        <p:nvPicPr>
          <p:cNvPr id="5" name="Image 4">
            <a:extLst>
              <a:ext uri="{FF2B5EF4-FFF2-40B4-BE49-F238E27FC236}">
                <a16:creationId xmlns:a16="http://schemas.microsoft.com/office/drawing/2014/main" id="{F96ADE21-F926-45B9-AAEA-098086A3290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819525" y="5558518"/>
            <a:ext cx="865074" cy="865074"/>
          </a:xfrm>
          <a:prstGeom prst="rect">
            <a:avLst/>
          </a:prstGeom>
        </p:spPr>
      </p:pic>
      <p:sp>
        <p:nvSpPr>
          <p:cNvPr id="8" name="Rectangle : avec coins arrondis en haut 7">
            <a:extLst>
              <a:ext uri="{FF2B5EF4-FFF2-40B4-BE49-F238E27FC236}">
                <a16:creationId xmlns:a16="http://schemas.microsoft.com/office/drawing/2014/main" id="{C72253F4-9644-4C8B-A3E0-02E53E246244}"/>
              </a:ext>
            </a:extLst>
          </p:cNvPr>
          <p:cNvSpPr/>
          <p:nvPr/>
        </p:nvSpPr>
        <p:spPr>
          <a:xfrm>
            <a:off x="5016000" y="6132986"/>
            <a:ext cx="2160000" cy="720000"/>
          </a:xfrm>
          <a:prstGeom prst="round2SameRect">
            <a:avLst/>
          </a:prstGeom>
          <a:solidFill>
            <a:srgbClr val="005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0"/>
          </a:p>
        </p:txBody>
      </p:sp>
      <p:sp>
        <p:nvSpPr>
          <p:cNvPr id="9" name="Espace réservé du texte 8">
            <a:extLst>
              <a:ext uri="{FF2B5EF4-FFF2-40B4-BE49-F238E27FC236}">
                <a16:creationId xmlns:a16="http://schemas.microsoft.com/office/drawing/2014/main" id="{B32B4672-C29D-4299-A0C2-9E75A3B5431C}"/>
              </a:ext>
            </a:extLst>
          </p:cNvPr>
          <p:cNvSpPr>
            <a:spLocks noGrp="1"/>
          </p:cNvSpPr>
          <p:nvPr>
            <p:ph type="body" sz="quarter" idx="10" hasCustomPrompt="1"/>
          </p:nvPr>
        </p:nvSpPr>
        <p:spPr>
          <a:xfrm>
            <a:off x="5486684" y="6132986"/>
            <a:ext cx="1689315" cy="720000"/>
          </a:xfrm>
          <a:prstGeom prst="rect">
            <a:avLst/>
          </a:prstGeom>
          <a:ln>
            <a:noFill/>
          </a:ln>
        </p:spPr>
        <p:txBody>
          <a:bodyPr anchor="ctr" anchorCtr="0"/>
          <a:lstStyle>
            <a:lvl1pPr marL="0" indent="0" algn="ctr">
              <a:buNone/>
              <a:defRPr sz="2400" b="1">
                <a:solidFill>
                  <a:schemeClr val="bg1"/>
                </a:solidFill>
              </a:defRPr>
            </a:lvl1pPr>
          </a:lstStyle>
          <a:p>
            <a:pPr lvl="0"/>
            <a:r>
              <a:rPr lang="fr-FR" dirty="0"/>
              <a:t>… heures</a:t>
            </a:r>
          </a:p>
        </p:txBody>
      </p:sp>
      <p:pic>
        <p:nvPicPr>
          <p:cNvPr id="10" name="Image 9">
            <a:extLst>
              <a:ext uri="{FF2B5EF4-FFF2-40B4-BE49-F238E27FC236}">
                <a16:creationId xmlns:a16="http://schemas.microsoft.com/office/drawing/2014/main" id="{C7DE88CE-59BB-47A0-8D9C-3D1AB1E95AD3}"/>
              </a:ext>
            </a:extLst>
          </p:cNvPr>
          <p:cNvPicPr>
            <a:picLocks noChangeAspect="1"/>
          </p:cNvPicPr>
          <p:nvPr/>
        </p:nvPicPr>
        <p:blipFill>
          <a:blip r:embed="rId5"/>
          <a:stretch>
            <a:fillRect/>
          </a:stretch>
        </p:blipFill>
        <p:spPr>
          <a:xfrm>
            <a:off x="5192397" y="6268947"/>
            <a:ext cx="401660" cy="396000"/>
          </a:xfrm>
          <a:prstGeom prst="rect">
            <a:avLst/>
          </a:prstGeom>
        </p:spPr>
      </p:pic>
      <p:pic>
        <p:nvPicPr>
          <p:cNvPr id="11" name="Picture 6">
            <a:extLst>
              <a:ext uri="{FF2B5EF4-FFF2-40B4-BE49-F238E27FC236}">
                <a16:creationId xmlns:a16="http://schemas.microsoft.com/office/drawing/2014/main" id="{7879C3E1-C571-4E1B-A4A4-4E0BA4316825}"/>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5366269" y="395364"/>
            <a:ext cx="1459462" cy="1441877"/>
          </a:xfrm>
          <a:prstGeom prst="rect">
            <a:avLst/>
          </a:prstGeom>
          <a:noFill/>
          <a:ln cap="flat">
            <a:noFill/>
          </a:ln>
        </p:spPr>
      </p:pic>
      <p:pic>
        <p:nvPicPr>
          <p:cNvPr id="12" name="Image 11">
            <a:extLst>
              <a:ext uri="{FF2B5EF4-FFF2-40B4-BE49-F238E27FC236}">
                <a16:creationId xmlns:a16="http://schemas.microsoft.com/office/drawing/2014/main" id="{C30B3257-5AC4-4B33-A4C5-542F62ABD83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819525" y="5558518"/>
            <a:ext cx="865074" cy="865074"/>
          </a:xfrm>
          <a:prstGeom prst="rect">
            <a:avLst/>
          </a:prstGeom>
        </p:spPr>
      </p:pic>
      <p:sp>
        <p:nvSpPr>
          <p:cNvPr id="13" name="Rectangle : avec coins arrondis en haut 12">
            <a:extLst>
              <a:ext uri="{FF2B5EF4-FFF2-40B4-BE49-F238E27FC236}">
                <a16:creationId xmlns:a16="http://schemas.microsoft.com/office/drawing/2014/main" id="{052EFF56-A847-4D28-BC45-A6D1AF547902}"/>
              </a:ext>
            </a:extLst>
          </p:cNvPr>
          <p:cNvSpPr/>
          <p:nvPr/>
        </p:nvSpPr>
        <p:spPr>
          <a:xfrm>
            <a:off x="5016000" y="6132986"/>
            <a:ext cx="2160000" cy="720000"/>
          </a:xfrm>
          <a:prstGeom prst="round2SameRect">
            <a:avLst/>
          </a:prstGeom>
          <a:solidFill>
            <a:srgbClr val="005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0" dirty="0">
              <a:latin typeface="Calibri" panose="020F0502020204030204" pitchFamily="34" charset="0"/>
            </a:endParaRPr>
          </a:p>
        </p:txBody>
      </p:sp>
      <p:pic>
        <p:nvPicPr>
          <p:cNvPr id="14" name="Image 13">
            <a:extLst>
              <a:ext uri="{FF2B5EF4-FFF2-40B4-BE49-F238E27FC236}">
                <a16:creationId xmlns:a16="http://schemas.microsoft.com/office/drawing/2014/main" id="{8EB8F109-143F-400A-81E3-0FD05EFC8165}"/>
              </a:ext>
            </a:extLst>
          </p:cNvPr>
          <p:cNvPicPr>
            <a:picLocks noChangeAspect="1"/>
          </p:cNvPicPr>
          <p:nvPr/>
        </p:nvPicPr>
        <p:blipFill>
          <a:blip r:embed="rId5"/>
          <a:stretch>
            <a:fillRect/>
          </a:stretch>
        </p:blipFill>
        <p:spPr>
          <a:xfrm>
            <a:off x="5192397" y="6268947"/>
            <a:ext cx="401660" cy="396000"/>
          </a:xfrm>
          <a:prstGeom prst="rect">
            <a:avLst/>
          </a:prstGeom>
        </p:spPr>
      </p:pic>
    </p:spTree>
    <p:extLst>
      <p:ext uri="{BB962C8B-B14F-4D97-AF65-F5344CB8AC3E}">
        <p14:creationId xmlns:p14="http://schemas.microsoft.com/office/powerpoint/2010/main" val="223185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CONTENU  PARTIE 2">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2803C52-59F9-494A-BFCF-1F9F0E598BDB}"/>
              </a:ext>
            </a:extLst>
          </p:cNvPr>
          <p:cNvPicPr>
            <a:picLocks noChangeAspect="1"/>
          </p:cNvPicPr>
          <p:nvPr/>
        </p:nvPicPr>
        <p:blipFill>
          <a:blip r:embed="rId2"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1" name="ZoneTexte 15">
            <a:extLst>
              <a:ext uri="{FF2B5EF4-FFF2-40B4-BE49-F238E27FC236}">
                <a16:creationId xmlns:a16="http://schemas.microsoft.com/office/drawing/2014/main" id="{66CCC3E4-C804-A446-A424-497903D91316}"/>
              </a:ext>
            </a:extLst>
          </p:cNvPr>
          <p:cNvSpPr txBox="1"/>
          <p:nvPr/>
        </p:nvSpPr>
        <p:spPr>
          <a:xfrm>
            <a:off x="11789199" y="6650902"/>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Arial" pitchFamily="34"/>
              <a:cs typeface="Arial" pitchFamily="34"/>
            </a:endParaRPr>
          </a:p>
        </p:txBody>
      </p:sp>
      <p:sp>
        <p:nvSpPr>
          <p:cNvPr id="12" name="ZoneTexte 17">
            <a:extLst>
              <a:ext uri="{FF2B5EF4-FFF2-40B4-BE49-F238E27FC236}">
                <a16:creationId xmlns:a16="http://schemas.microsoft.com/office/drawing/2014/main" id="{E4657B37-31E8-C24B-BD66-3EA4DC0FA8BB}"/>
              </a:ext>
            </a:extLst>
          </p:cNvPr>
          <p:cNvSpPr txBox="1"/>
          <p:nvPr/>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14" name="Rectangle : coins arrondis 2">
            <a:extLst>
              <a:ext uri="{FF2B5EF4-FFF2-40B4-BE49-F238E27FC236}">
                <a16:creationId xmlns:a16="http://schemas.microsoft.com/office/drawing/2014/main" id="{E9964B69-5EDC-914C-9476-2BAFC67AAD28}"/>
              </a:ext>
            </a:extLst>
          </p:cNvPr>
          <p:cNvSpPr/>
          <p:nvPr/>
        </p:nvSpPr>
        <p:spPr>
          <a:xfrm>
            <a:off x="536787" y="1461023"/>
            <a:ext cx="11118424" cy="5146334"/>
          </a:xfrm>
          <a:prstGeom prst="rect">
            <a:avLst/>
          </a:prstGeom>
          <a:solidFill>
            <a:srgbClr val="FFFFFF"/>
          </a:solidFill>
          <a:ln cap="flat">
            <a:solidFill>
              <a:srgbClr val="F9CCAD"/>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pic>
        <p:nvPicPr>
          <p:cNvPr id="15" name="Picture 6">
            <a:extLst>
              <a:ext uri="{FF2B5EF4-FFF2-40B4-BE49-F238E27FC236}">
                <a16:creationId xmlns:a16="http://schemas.microsoft.com/office/drawing/2014/main" id="{7CEBC7CD-BEFB-C446-8A6D-B93A4E8E0654}"/>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11441874" y="460557"/>
            <a:ext cx="678241" cy="670069"/>
          </a:xfrm>
          <a:prstGeom prst="rect">
            <a:avLst/>
          </a:prstGeom>
          <a:noFill/>
          <a:ln cap="flat">
            <a:noFill/>
          </a:ln>
        </p:spPr>
      </p:pic>
      <p:sp>
        <p:nvSpPr>
          <p:cNvPr id="16" name="Titre 1">
            <a:extLst>
              <a:ext uri="{FF2B5EF4-FFF2-40B4-BE49-F238E27FC236}">
                <a16:creationId xmlns:a16="http://schemas.microsoft.com/office/drawing/2014/main" id="{390EC5BB-350B-4EB4-963B-38343A84CFA6}"/>
              </a:ext>
            </a:extLst>
          </p:cNvPr>
          <p:cNvSpPr>
            <a:spLocks noGrp="1"/>
          </p:cNvSpPr>
          <p:nvPr>
            <p:ph type="title"/>
          </p:nvPr>
        </p:nvSpPr>
        <p:spPr>
          <a:xfrm>
            <a:off x="180000" y="452230"/>
            <a:ext cx="5075172" cy="415143"/>
          </a:xfrm>
          <a:prstGeom prst="rect">
            <a:avLst/>
          </a:prstGeom>
        </p:spPr>
        <p:txBody>
          <a:bodyPr anchor="ctr" anchorCtr="0"/>
          <a:lstStyle>
            <a:lvl1pPr>
              <a:defRPr sz="2000" b="1">
                <a:solidFill>
                  <a:srgbClr val="FF7800"/>
                </a:solidFill>
              </a:defRPr>
            </a:lvl1pPr>
          </a:lstStyle>
          <a:p>
            <a:r>
              <a:rPr lang="fr-FR" dirty="0"/>
              <a:t>Modifiez le style du titre</a:t>
            </a:r>
          </a:p>
        </p:txBody>
      </p:sp>
      <p:sp>
        <p:nvSpPr>
          <p:cNvPr id="18" name="Espace réservé du texte 14">
            <a:extLst>
              <a:ext uri="{FF2B5EF4-FFF2-40B4-BE49-F238E27FC236}">
                <a16:creationId xmlns:a16="http://schemas.microsoft.com/office/drawing/2014/main" id="{59765AB4-49F1-42E4-AAF4-0E99D08D1A36}"/>
              </a:ext>
            </a:extLst>
          </p:cNvPr>
          <p:cNvSpPr>
            <a:spLocks noGrp="1"/>
          </p:cNvSpPr>
          <p:nvPr>
            <p:ph type="body" sz="quarter" idx="11" hasCustomPrompt="1"/>
          </p:nvPr>
        </p:nvSpPr>
        <p:spPr>
          <a:xfrm>
            <a:off x="190510" y="777945"/>
            <a:ext cx="5064662" cy="444906"/>
          </a:xfrm>
          <a:prstGeom prst="rect">
            <a:avLst/>
          </a:prstGeom>
        </p:spPr>
        <p:txBody>
          <a:bodyPr/>
          <a:lstStyle>
            <a:lvl1pPr marL="0" indent="0">
              <a:buNone/>
              <a:defRPr sz="1600" b="1">
                <a:solidFill>
                  <a:srgbClr val="FF7800"/>
                </a:solidFill>
              </a:defRPr>
            </a:lvl1pPr>
          </a:lstStyle>
          <a:p>
            <a:pPr lvl="0"/>
            <a:r>
              <a:rPr lang="fr-FR" dirty="0"/>
              <a:t>Modifiez le style du titre</a:t>
            </a:r>
          </a:p>
        </p:txBody>
      </p:sp>
      <p:sp>
        <p:nvSpPr>
          <p:cNvPr id="13" name="Larme 12">
            <a:extLst>
              <a:ext uri="{FF2B5EF4-FFF2-40B4-BE49-F238E27FC236}">
                <a16:creationId xmlns:a16="http://schemas.microsoft.com/office/drawing/2014/main" id="{3F81D505-2011-4352-9A92-E4B773F7F191}"/>
              </a:ext>
            </a:extLst>
          </p:cNvPr>
          <p:cNvSpPr/>
          <p:nvPr/>
        </p:nvSpPr>
        <p:spPr>
          <a:xfrm rot="5400000">
            <a:off x="0" y="5868983"/>
            <a:ext cx="536787" cy="536787"/>
          </a:xfrm>
          <a:prstGeom prst="teardrop">
            <a:avLst/>
          </a:prstGeom>
          <a:solidFill>
            <a:srgbClr val="F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Titre 1">
            <a:extLst>
              <a:ext uri="{FF2B5EF4-FFF2-40B4-BE49-F238E27FC236}">
                <a16:creationId xmlns:a16="http://schemas.microsoft.com/office/drawing/2014/main" id="{1DAE5BCC-C11B-4307-B806-89D9388994A3}"/>
              </a:ext>
            </a:extLst>
          </p:cNvPr>
          <p:cNvSpPr txBox="1">
            <a:spLocks/>
          </p:cNvSpPr>
          <p:nvPr/>
        </p:nvSpPr>
        <p:spPr>
          <a:xfrm rot="16200000">
            <a:off x="-271608" y="5331769"/>
            <a:ext cx="1080003" cy="536786"/>
          </a:xfrm>
          <a:prstGeom prst="rect">
            <a:avLst/>
          </a:prstGeom>
          <a:solidFill>
            <a:srgbClr val="FF7800"/>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rPr>
              <a:t>PARTIE 2</a:t>
            </a:r>
          </a:p>
        </p:txBody>
      </p:sp>
      <p:sp>
        <p:nvSpPr>
          <p:cNvPr id="17" name="Espace réservé du contenu 17">
            <a:extLst>
              <a:ext uri="{FF2B5EF4-FFF2-40B4-BE49-F238E27FC236}">
                <a16:creationId xmlns:a16="http://schemas.microsoft.com/office/drawing/2014/main" id="{86330692-7D82-43BD-9243-9FAFC639A18E}"/>
              </a:ext>
            </a:extLst>
          </p:cNvPr>
          <p:cNvSpPr>
            <a:spLocks noGrp="1"/>
          </p:cNvSpPr>
          <p:nvPr>
            <p:ph sz="quarter" idx="12" hasCustomPrompt="1"/>
          </p:nvPr>
        </p:nvSpPr>
        <p:spPr>
          <a:xfrm>
            <a:off x="720000" y="1943056"/>
            <a:ext cx="4659947" cy="4374379"/>
          </a:xfrm>
          <a:prstGeom prst="rect">
            <a:avLst/>
          </a:prstGeom>
        </p:spPr>
        <p:txBody>
          <a:bodyPr/>
          <a:lstStyle>
            <a:lvl1pPr marL="285750" indent="-285750" algn="just">
              <a:lnSpc>
                <a:spcPts val="1600"/>
              </a:lnSpc>
              <a:spcBef>
                <a:spcPts val="600"/>
              </a:spcBef>
              <a:buFont typeface="Arial" panose="020B0604020202020204" pitchFamily="34" charset="0"/>
              <a:buChar char="•"/>
              <a:defRPr sz="1400">
                <a:solidFill>
                  <a:srgbClr val="565656"/>
                </a:solidFill>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dirty="0"/>
              <a:t>Contenu</a:t>
            </a:r>
          </a:p>
          <a:p>
            <a:pPr lvl="0"/>
            <a:r>
              <a:rPr lang="fr-FR" dirty="0"/>
              <a:t>Contenu</a:t>
            </a:r>
          </a:p>
        </p:txBody>
      </p:sp>
      <p:sp>
        <p:nvSpPr>
          <p:cNvPr id="19" name="Espace réservé du contenu 17">
            <a:extLst>
              <a:ext uri="{FF2B5EF4-FFF2-40B4-BE49-F238E27FC236}">
                <a16:creationId xmlns:a16="http://schemas.microsoft.com/office/drawing/2014/main" id="{E95174D9-C1D2-4954-9F25-CDC3912E2CEA}"/>
              </a:ext>
            </a:extLst>
          </p:cNvPr>
          <p:cNvSpPr>
            <a:spLocks noGrp="1"/>
          </p:cNvSpPr>
          <p:nvPr>
            <p:ph sz="quarter" idx="13" hasCustomPrompt="1"/>
          </p:nvPr>
        </p:nvSpPr>
        <p:spPr>
          <a:xfrm>
            <a:off x="720000" y="1620000"/>
            <a:ext cx="4659947" cy="319714"/>
          </a:xfrm>
          <a:prstGeom prst="rect">
            <a:avLst/>
          </a:prstGeom>
        </p:spPr>
        <p:txBody>
          <a:bodyPr/>
          <a:lstStyle>
            <a:lvl1pPr marL="0" indent="0">
              <a:lnSpc>
                <a:spcPts val="1600"/>
              </a:lnSpc>
              <a:spcBef>
                <a:spcPts val="600"/>
              </a:spcBef>
              <a:buNone/>
              <a:defRPr sz="1600" b="1">
                <a:solidFill>
                  <a:srgbClr val="FF7800"/>
                </a:solidFill>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dirty="0"/>
              <a:t>(Titre)</a:t>
            </a:r>
          </a:p>
        </p:txBody>
      </p:sp>
      <p:sp>
        <p:nvSpPr>
          <p:cNvPr id="20" name="Espace réservé du contenu 17">
            <a:extLst>
              <a:ext uri="{FF2B5EF4-FFF2-40B4-BE49-F238E27FC236}">
                <a16:creationId xmlns:a16="http://schemas.microsoft.com/office/drawing/2014/main" id="{DC257B9C-33CA-4A00-943F-FCAA995897D4}"/>
              </a:ext>
            </a:extLst>
          </p:cNvPr>
          <p:cNvSpPr>
            <a:spLocks noGrp="1"/>
          </p:cNvSpPr>
          <p:nvPr>
            <p:ph sz="quarter" idx="14" hasCustomPrompt="1"/>
          </p:nvPr>
        </p:nvSpPr>
        <p:spPr>
          <a:xfrm>
            <a:off x="5616190" y="1939714"/>
            <a:ext cx="5855810" cy="4374379"/>
          </a:xfrm>
          <a:prstGeom prst="rect">
            <a:avLst/>
          </a:prstGeom>
        </p:spPr>
        <p:txBody>
          <a:bodyPr/>
          <a:lstStyle>
            <a:lvl1pPr marL="285750" indent="-285750" algn="just">
              <a:lnSpc>
                <a:spcPts val="1600"/>
              </a:lnSpc>
              <a:spcBef>
                <a:spcPts val="600"/>
              </a:spcBef>
              <a:buFont typeface="Arial" panose="020B0604020202020204" pitchFamily="34" charset="0"/>
              <a:buChar char="•"/>
              <a:defRPr sz="1400">
                <a:solidFill>
                  <a:srgbClr val="565656"/>
                </a:solidFill>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dirty="0"/>
              <a:t>Contenu</a:t>
            </a:r>
          </a:p>
          <a:p>
            <a:pPr lvl="0"/>
            <a:r>
              <a:rPr lang="fr-FR" dirty="0"/>
              <a:t>Contenu</a:t>
            </a:r>
          </a:p>
        </p:txBody>
      </p:sp>
      <p:sp>
        <p:nvSpPr>
          <p:cNvPr id="21" name="Espace réservé du contenu 17">
            <a:extLst>
              <a:ext uri="{FF2B5EF4-FFF2-40B4-BE49-F238E27FC236}">
                <a16:creationId xmlns:a16="http://schemas.microsoft.com/office/drawing/2014/main" id="{E6002CCA-4256-4B77-88FA-C6AC4A7E2F5A}"/>
              </a:ext>
            </a:extLst>
          </p:cNvPr>
          <p:cNvSpPr>
            <a:spLocks noGrp="1"/>
          </p:cNvSpPr>
          <p:nvPr>
            <p:ph sz="quarter" idx="15" hasCustomPrompt="1"/>
          </p:nvPr>
        </p:nvSpPr>
        <p:spPr>
          <a:xfrm>
            <a:off x="5616190" y="1616658"/>
            <a:ext cx="5855810" cy="319714"/>
          </a:xfrm>
          <a:prstGeom prst="rect">
            <a:avLst/>
          </a:prstGeom>
        </p:spPr>
        <p:txBody>
          <a:bodyPr/>
          <a:lstStyle>
            <a:lvl1pPr marL="0" indent="0">
              <a:lnSpc>
                <a:spcPts val="1600"/>
              </a:lnSpc>
              <a:spcBef>
                <a:spcPts val="600"/>
              </a:spcBef>
              <a:buNone/>
              <a:defRPr sz="1600" b="1">
                <a:solidFill>
                  <a:srgbClr val="FF7800"/>
                </a:solidFill>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dirty="0"/>
              <a:t>(Titre)</a:t>
            </a:r>
          </a:p>
        </p:txBody>
      </p:sp>
    </p:spTree>
    <p:extLst>
      <p:ext uri="{BB962C8B-B14F-4D97-AF65-F5344CB8AC3E}">
        <p14:creationId xmlns:p14="http://schemas.microsoft.com/office/powerpoint/2010/main" val="255741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SLIDE CONTENU PARTIE 3">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95DD932-21A1-4D88-A5F7-DA2E7522F2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7" name="ZoneTexte 15">
            <a:extLst>
              <a:ext uri="{FF2B5EF4-FFF2-40B4-BE49-F238E27FC236}">
                <a16:creationId xmlns:a16="http://schemas.microsoft.com/office/drawing/2014/main" id="{1E330860-A5F0-2A48-A9A3-303D4AB64CB9}"/>
              </a:ext>
            </a:extLst>
          </p:cNvPr>
          <p:cNvSpPr txBox="1"/>
          <p:nvPr/>
        </p:nvSpPr>
        <p:spPr>
          <a:xfrm>
            <a:off x="11789199" y="6650902"/>
            <a:ext cx="405880"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Calibri" panose="020F0502020204030204" pitchFamily="34" charset="0"/>
                <a:cs typeface="Calibri" panose="020F0502020204030204" pitchFamily="34" charset="0"/>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10" name="ZoneTexte 17">
            <a:extLst>
              <a:ext uri="{FF2B5EF4-FFF2-40B4-BE49-F238E27FC236}">
                <a16:creationId xmlns:a16="http://schemas.microsoft.com/office/drawing/2014/main" id="{5AFC32E6-CD82-0F4B-9705-07CE3EA6835D}"/>
              </a:ext>
            </a:extLst>
          </p:cNvPr>
          <p:cNvSpPr txBox="1"/>
          <p:nvPr/>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rPr>
              <a:t>Copyright - Tout droit réservé - OFPPT</a:t>
            </a:r>
          </a:p>
        </p:txBody>
      </p:sp>
      <p:sp>
        <p:nvSpPr>
          <p:cNvPr id="11" name="Rectangle : coins arrondis 2">
            <a:extLst>
              <a:ext uri="{FF2B5EF4-FFF2-40B4-BE49-F238E27FC236}">
                <a16:creationId xmlns:a16="http://schemas.microsoft.com/office/drawing/2014/main" id="{844D8C8B-73EC-8C44-A3C5-61358A20A081}"/>
              </a:ext>
            </a:extLst>
          </p:cNvPr>
          <p:cNvSpPr/>
          <p:nvPr/>
        </p:nvSpPr>
        <p:spPr>
          <a:xfrm>
            <a:off x="536787" y="1465445"/>
            <a:ext cx="11118424" cy="5146334"/>
          </a:xfrm>
          <a:prstGeom prst="rect">
            <a:avLst/>
          </a:prstGeom>
          <a:solidFill>
            <a:srgbClr val="FFFFFF"/>
          </a:solidFill>
          <a:ln cap="flat">
            <a:solidFill>
              <a:srgbClr val="9EC3E7"/>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cs typeface="Calibri" panose="020F0502020204030204" pitchFamily="34" charset="0"/>
            </a:endParaRPr>
          </a:p>
        </p:txBody>
      </p:sp>
      <p:pic>
        <p:nvPicPr>
          <p:cNvPr id="12" name="Picture 6">
            <a:extLst>
              <a:ext uri="{FF2B5EF4-FFF2-40B4-BE49-F238E27FC236}">
                <a16:creationId xmlns:a16="http://schemas.microsoft.com/office/drawing/2014/main" id="{1F3041AD-C622-854D-90A4-939B324216C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11441874" y="460557"/>
            <a:ext cx="678241" cy="670069"/>
          </a:xfrm>
          <a:prstGeom prst="rect">
            <a:avLst/>
          </a:prstGeom>
          <a:noFill/>
          <a:ln cap="flat">
            <a:noFill/>
          </a:ln>
        </p:spPr>
      </p:pic>
      <p:sp>
        <p:nvSpPr>
          <p:cNvPr id="16" name="Titre 1">
            <a:extLst>
              <a:ext uri="{FF2B5EF4-FFF2-40B4-BE49-F238E27FC236}">
                <a16:creationId xmlns:a16="http://schemas.microsoft.com/office/drawing/2014/main" id="{24845516-E83E-4442-9C0B-E8BE28F6C0C1}"/>
              </a:ext>
            </a:extLst>
          </p:cNvPr>
          <p:cNvSpPr>
            <a:spLocks noGrp="1"/>
          </p:cNvSpPr>
          <p:nvPr>
            <p:ph type="title"/>
          </p:nvPr>
        </p:nvSpPr>
        <p:spPr>
          <a:xfrm>
            <a:off x="180000" y="452230"/>
            <a:ext cx="5075172" cy="415143"/>
          </a:xfrm>
          <a:prstGeom prst="rect">
            <a:avLst/>
          </a:prstGeom>
        </p:spPr>
        <p:txBody>
          <a:bodyPr anchor="ctr" anchorCtr="0"/>
          <a:lstStyle>
            <a:lvl1pPr>
              <a:defRPr sz="2000" b="1">
                <a:solidFill>
                  <a:srgbClr val="0059A1"/>
                </a:solidFill>
                <a:latin typeface="+mj-lt"/>
                <a:cs typeface="Calibri" panose="020F0502020204030204" pitchFamily="34" charset="0"/>
              </a:defRPr>
            </a:lvl1pPr>
          </a:lstStyle>
          <a:p>
            <a:r>
              <a:rPr lang="fr-FR" dirty="0"/>
              <a:t>Modifiez le style du titre</a:t>
            </a:r>
          </a:p>
        </p:txBody>
      </p:sp>
      <p:sp>
        <p:nvSpPr>
          <p:cNvPr id="17" name="Espace réservé du texte 14">
            <a:extLst>
              <a:ext uri="{FF2B5EF4-FFF2-40B4-BE49-F238E27FC236}">
                <a16:creationId xmlns:a16="http://schemas.microsoft.com/office/drawing/2014/main" id="{2AAE7A08-6A05-4415-899C-1E35AF9AD5AE}"/>
              </a:ext>
            </a:extLst>
          </p:cNvPr>
          <p:cNvSpPr>
            <a:spLocks noGrp="1"/>
          </p:cNvSpPr>
          <p:nvPr>
            <p:ph type="body" sz="quarter" idx="11" hasCustomPrompt="1"/>
          </p:nvPr>
        </p:nvSpPr>
        <p:spPr>
          <a:xfrm>
            <a:off x="190510" y="777945"/>
            <a:ext cx="5064662" cy="444906"/>
          </a:xfrm>
          <a:prstGeom prst="rect">
            <a:avLst/>
          </a:prstGeom>
        </p:spPr>
        <p:txBody>
          <a:bodyPr/>
          <a:lstStyle>
            <a:lvl1pPr marL="0" indent="0">
              <a:buNone/>
              <a:defRPr sz="1600" b="1">
                <a:solidFill>
                  <a:srgbClr val="0059A1"/>
                </a:solidFill>
                <a:latin typeface="+mn-lt"/>
                <a:cs typeface="Calibri" panose="020F0502020204030204" pitchFamily="34" charset="0"/>
              </a:defRPr>
            </a:lvl1pPr>
          </a:lstStyle>
          <a:p>
            <a:pPr lvl="0"/>
            <a:r>
              <a:rPr lang="fr-FR" dirty="0"/>
              <a:t>Modifiez le style du titre</a:t>
            </a:r>
          </a:p>
        </p:txBody>
      </p:sp>
      <p:sp>
        <p:nvSpPr>
          <p:cNvPr id="15" name="Larme 14">
            <a:extLst>
              <a:ext uri="{FF2B5EF4-FFF2-40B4-BE49-F238E27FC236}">
                <a16:creationId xmlns:a16="http://schemas.microsoft.com/office/drawing/2014/main" id="{AB317762-2AB8-42DC-A333-2B3D2764DACF}"/>
              </a:ext>
            </a:extLst>
          </p:cNvPr>
          <p:cNvSpPr/>
          <p:nvPr/>
        </p:nvSpPr>
        <p:spPr>
          <a:xfrm rot="5400000">
            <a:off x="0" y="5868983"/>
            <a:ext cx="536787" cy="536787"/>
          </a:xfrm>
          <a:prstGeom prst="teardrop">
            <a:avLst/>
          </a:prstGeom>
          <a:solidFill>
            <a:srgbClr val="005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libri" panose="020F0502020204030204" pitchFamily="34" charset="0"/>
            </a:endParaRPr>
          </a:p>
        </p:txBody>
      </p:sp>
      <p:sp>
        <p:nvSpPr>
          <p:cNvPr id="13" name="Titre 1">
            <a:extLst>
              <a:ext uri="{FF2B5EF4-FFF2-40B4-BE49-F238E27FC236}">
                <a16:creationId xmlns:a16="http://schemas.microsoft.com/office/drawing/2014/main" id="{09602BBB-A63B-4643-A9A2-15BEF05309BB}"/>
              </a:ext>
            </a:extLst>
          </p:cNvPr>
          <p:cNvSpPr txBox="1">
            <a:spLocks/>
          </p:cNvSpPr>
          <p:nvPr/>
        </p:nvSpPr>
        <p:spPr>
          <a:xfrm rot="16200000">
            <a:off x="-271608" y="5331769"/>
            <a:ext cx="1080003" cy="536786"/>
          </a:xfrm>
          <a:prstGeom prst="rect">
            <a:avLst/>
          </a:prstGeom>
          <a:solidFill>
            <a:srgbClr val="0059A1"/>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Calibri" panose="020F0502020204030204" pitchFamily="34" charset="0"/>
              </a:rPr>
              <a:t>PARTIE 3</a:t>
            </a:r>
          </a:p>
        </p:txBody>
      </p:sp>
      <p:sp>
        <p:nvSpPr>
          <p:cNvPr id="14" name="Espace réservé du contenu 17">
            <a:extLst>
              <a:ext uri="{FF2B5EF4-FFF2-40B4-BE49-F238E27FC236}">
                <a16:creationId xmlns:a16="http://schemas.microsoft.com/office/drawing/2014/main" id="{DF193D0E-96A9-4251-A518-4020904F4454}"/>
              </a:ext>
            </a:extLst>
          </p:cNvPr>
          <p:cNvSpPr>
            <a:spLocks noGrp="1"/>
          </p:cNvSpPr>
          <p:nvPr>
            <p:ph sz="quarter" idx="12" hasCustomPrompt="1"/>
          </p:nvPr>
        </p:nvSpPr>
        <p:spPr>
          <a:xfrm>
            <a:off x="720000" y="1943056"/>
            <a:ext cx="4659947" cy="4374379"/>
          </a:xfrm>
          <a:prstGeom prst="rect">
            <a:avLst/>
          </a:prstGeom>
        </p:spPr>
        <p:txBody>
          <a:bodyPr/>
          <a:lstStyle>
            <a:lvl1pPr marL="285750" indent="-285750" algn="just">
              <a:lnSpc>
                <a:spcPts val="1600"/>
              </a:lnSpc>
              <a:spcBef>
                <a:spcPts val="600"/>
              </a:spcBef>
              <a:buClr>
                <a:srgbClr val="565656"/>
              </a:buClr>
              <a:buFont typeface="Arial" panose="020B0604020202020204" pitchFamily="34" charset="0"/>
              <a:buChar char="•"/>
              <a:defRPr sz="1400">
                <a:solidFill>
                  <a:srgbClr val="565656"/>
                </a:solidFill>
                <a:latin typeface="+mn-lt"/>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dirty="0"/>
              <a:t>Contenu</a:t>
            </a:r>
          </a:p>
          <a:p>
            <a:pPr lvl="0"/>
            <a:r>
              <a:rPr lang="fr-FR" dirty="0"/>
              <a:t>Contenu</a:t>
            </a:r>
          </a:p>
        </p:txBody>
      </p:sp>
      <p:sp>
        <p:nvSpPr>
          <p:cNvPr id="18" name="Espace réservé du contenu 17">
            <a:extLst>
              <a:ext uri="{FF2B5EF4-FFF2-40B4-BE49-F238E27FC236}">
                <a16:creationId xmlns:a16="http://schemas.microsoft.com/office/drawing/2014/main" id="{0F5D19B7-B6F6-4731-B7DF-7AA4CE5EF060}"/>
              </a:ext>
            </a:extLst>
          </p:cNvPr>
          <p:cNvSpPr>
            <a:spLocks noGrp="1"/>
          </p:cNvSpPr>
          <p:nvPr>
            <p:ph sz="quarter" idx="13" hasCustomPrompt="1"/>
          </p:nvPr>
        </p:nvSpPr>
        <p:spPr>
          <a:xfrm>
            <a:off x="720000" y="1620000"/>
            <a:ext cx="4659947" cy="319714"/>
          </a:xfrm>
          <a:prstGeom prst="rect">
            <a:avLst/>
          </a:prstGeom>
        </p:spPr>
        <p:txBody>
          <a:bodyPr/>
          <a:lstStyle>
            <a:lvl1pPr marL="0" indent="0">
              <a:lnSpc>
                <a:spcPts val="1600"/>
              </a:lnSpc>
              <a:spcBef>
                <a:spcPts val="600"/>
              </a:spcBef>
              <a:buNone/>
              <a:defRPr sz="1600" b="1">
                <a:solidFill>
                  <a:srgbClr val="FF7800"/>
                </a:solidFill>
                <a:latin typeface="+mn-lt"/>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dirty="0"/>
              <a:t>(Titre)</a:t>
            </a:r>
          </a:p>
        </p:txBody>
      </p:sp>
      <p:sp>
        <p:nvSpPr>
          <p:cNvPr id="19" name="Espace réservé du contenu 17">
            <a:extLst>
              <a:ext uri="{FF2B5EF4-FFF2-40B4-BE49-F238E27FC236}">
                <a16:creationId xmlns:a16="http://schemas.microsoft.com/office/drawing/2014/main" id="{8B83462B-4E18-4645-878D-1F04770B6A39}"/>
              </a:ext>
            </a:extLst>
          </p:cNvPr>
          <p:cNvSpPr>
            <a:spLocks noGrp="1"/>
          </p:cNvSpPr>
          <p:nvPr>
            <p:ph sz="quarter" idx="14" hasCustomPrompt="1"/>
          </p:nvPr>
        </p:nvSpPr>
        <p:spPr>
          <a:xfrm>
            <a:off x="5616190" y="1939714"/>
            <a:ext cx="5825684" cy="4374379"/>
          </a:xfrm>
          <a:prstGeom prst="rect">
            <a:avLst/>
          </a:prstGeom>
        </p:spPr>
        <p:txBody>
          <a:bodyPr/>
          <a:lstStyle>
            <a:lvl1pPr marL="285750" indent="-285750" algn="just">
              <a:lnSpc>
                <a:spcPts val="1600"/>
              </a:lnSpc>
              <a:spcBef>
                <a:spcPts val="600"/>
              </a:spcBef>
              <a:buClr>
                <a:srgbClr val="565656"/>
              </a:buClr>
              <a:buFont typeface="Arial" panose="020B0604020202020204" pitchFamily="34" charset="0"/>
              <a:buChar char="•"/>
              <a:defRPr sz="1400">
                <a:solidFill>
                  <a:srgbClr val="565656"/>
                </a:solidFill>
                <a:latin typeface="+mn-lt"/>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dirty="0"/>
              <a:t>Contenu</a:t>
            </a:r>
          </a:p>
          <a:p>
            <a:pPr lvl="0"/>
            <a:r>
              <a:rPr lang="fr-FR" dirty="0"/>
              <a:t>Contenu</a:t>
            </a:r>
          </a:p>
        </p:txBody>
      </p:sp>
      <p:sp>
        <p:nvSpPr>
          <p:cNvPr id="20" name="Espace réservé du contenu 17">
            <a:extLst>
              <a:ext uri="{FF2B5EF4-FFF2-40B4-BE49-F238E27FC236}">
                <a16:creationId xmlns:a16="http://schemas.microsoft.com/office/drawing/2014/main" id="{F84A78D1-A16D-4BAF-A081-4AA8EB429B86}"/>
              </a:ext>
            </a:extLst>
          </p:cNvPr>
          <p:cNvSpPr>
            <a:spLocks noGrp="1"/>
          </p:cNvSpPr>
          <p:nvPr>
            <p:ph sz="quarter" idx="15" hasCustomPrompt="1"/>
          </p:nvPr>
        </p:nvSpPr>
        <p:spPr>
          <a:xfrm>
            <a:off x="5616190" y="1616658"/>
            <a:ext cx="5825684" cy="319714"/>
          </a:xfrm>
          <a:prstGeom prst="rect">
            <a:avLst/>
          </a:prstGeom>
        </p:spPr>
        <p:txBody>
          <a:bodyPr/>
          <a:lstStyle>
            <a:lvl1pPr marL="0" indent="0">
              <a:lnSpc>
                <a:spcPts val="1600"/>
              </a:lnSpc>
              <a:spcBef>
                <a:spcPts val="600"/>
              </a:spcBef>
              <a:buNone/>
              <a:defRPr sz="1600" b="1">
                <a:solidFill>
                  <a:srgbClr val="FF7800"/>
                </a:solidFill>
                <a:latin typeface="+mn-lt"/>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dirty="0"/>
              <a:t>(Titre)</a:t>
            </a:r>
          </a:p>
        </p:txBody>
      </p:sp>
    </p:spTree>
    <p:extLst>
      <p:ext uri="{BB962C8B-B14F-4D97-AF65-F5344CB8AC3E}">
        <p14:creationId xmlns:p14="http://schemas.microsoft.com/office/powerpoint/2010/main" val="1756856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LIDE CONTENU PARTIE 4">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0F71402-1F24-488B-8FB7-C860AB2DBEA1}"/>
              </a:ext>
            </a:extLst>
          </p:cNvPr>
          <p:cNvPicPr>
            <a:picLocks noChangeAspect="1"/>
          </p:cNvPicPr>
          <p:nvPr/>
        </p:nvPicPr>
        <p:blipFill>
          <a:blip r:embed="rId2"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1" name="ZoneTexte 15">
            <a:extLst>
              <a:ext uri="{FF2B5EF4-FFF2-40B4-BE49-F238E27FC236}">
                <a16:creationId xmlns:a16="http://schemas.microsoft.com/office/drawing/2014/main" id="{D42CD6C0-EE9F-C845-B80C-EEB39317FB14}"/>
              </a:ext>
            </a:extLst>
          </p:cNvPr>
          <p:cNvSpPr txBox="1"/>
          <p:nvPr/>
        </p:nvSpPr>
        <p:spPr>
          <a:xfrm>
            <a:off x="11789199" y="6650902"/>
            <a:ext cx="405880"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Calibri" panose="020F0502020204030204" pitchFamily="34" charset="0"/>
                <a:cs typeface="Calibri" panose="020F0502020204030204" pitchFamily="34" charset="0"/>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12" name="ZoneTexte 17">
            <a:extLst>
              <a:ext uri="{FF2B5EF4-FFF2-40B4-BE49-F238E27FC236}">
                <a16:creationId xmlns:a16="http://schemas.microsoft.com/office/drawing/2014/main" id="{70F8883A-C787-B543-B631-6EE420325FB6}"/>
              </a:ext>
            </a:extLst>
          </p:cNvPr>
          <p:cNvSpPr txBox="1"/>
          <p:nvPr/>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rPr>
              <a:t>Copyright - Tout droit réservé - OFPPT</a:t>
            </a:r>
          </a:p>
        </p:txBody>
      </p:sp>
      <p:sp>
        <p:nvSpPr>
          <p:cNvPr id="13" name="Rectangle : coins arrondis 2">
            <a:extLst>
              <a:ext uri="{FF2B5EF4-FFF2-40B4-BE49-F238E27FC236}">
                <a16:creationId xmlns:a16="http://schemas.microsoft.com/office/drawing/2014/main" id="{EE45E5A4-B92A-B04A-9B21-8D236B20B95F}"/>
              </a:ext>
            </a:extLst>
          </p:cNvPr>
          <p:cNvSpPr/>
          <p:nvPr/>
        </p:nvSpPr>
        <p:spPr>
          <a:xfrm>
            <a:off x="536787" y="1465445"/>
            <a:ext cx="11118424" cy="5146334"/>
          </a:xfrm>
          <a:prstGeom prst="rect">
            <a:avLst/>
          </a:prstGeom>
          <a:solidFill>
            <a:srgbClr val="FFFFFF"/>
          </a:solidFill>
          <a:ln cap="flat">
            <a:solidFill>
              <a:srgbClr val="BFBFBF"/>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cs typeface="Calibri" panose="020F0502020204030204" pitchFamily="34" charset="0"/>
            </a:endParaRPr>
          </a:p>
        </p:txBody>
      </p:sp>
      <p:pic>
        <p:nvPicPr>
          <p:cNvPr id="14" name="Picture 6">
            <a:extLst>
              <a:ext uri="{FF2B5EF4-FFF2-40B4-BE49-F238E27FC236}">
                <a16:creationId xmlns:a16="http://schemas.microsoft.com/office/drawing/2014/main" id="{DA2EDE26-F1FF-434F-BDAC-0E97D8C487F4}"/>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11441874" y="460557"/>
            <a:ext cx="678241" cy="670069"/>
          </a:xfrm>
          <a:prstGeom prst="rect">
            <a:avLst/>
          </a:prstGeom>
          <a:noFill/>
          <a:ln cap="flat">
            <a:noFill/>
          </a:ln>
        </p:spPr>
      </p:pic>
      <p:sp>
        <p:nvSpPr>
          <p:cNvPr id="17" name="Titre 1">
            <a:extLst>
              <a:ext uri="{FF2B5EF4-FFF2-40B4-BE49-F238E27FC236}">
                <a16:creationId xmlns:a16="http://schemas.microsoft.com/office/drawing/2014/main" id="{39169D9C-15E5-4C5F-AAF9-96FD248B3B6D}"/>
              </a:ext>
            </a:extLst>
          </p:cNvPr>
          <p:cNvSpPr>
            <a:spLocks noGrp="1"/>
          </p:cNvSpPr>
          <p:nvPr>
            <p:ph type="title"/>
          </p:nvPr>
        </p:nvSpPr>
        <p:spPr>
          <a:xfrm>
            <a:off x="180000" y="452230"/>
            <a:ext cx="5075172" cy="415143"/>
          </a:xfrm>
          <a:prstGeom prst="rect">
            <a:avLst/>
          </a:prstGeom>
        </p:spPr>
        <p:txBody>
          <a:bodyPr anchor="ctr" anchorCtr="0"/>
          <a:lstStyle>
            <a:lvl1pPr>
              <a:defRPr sz="2000" b="1">
                <a:solidFill>
                  <a:srgbClr val="565656"/>
                </a:solidFill>
                <a:latin typeface="+mj-lt"/>
                <a:cs typeface="Calibri" panose="020F0502020204030204" pitchFamily="34" charset="0"/>
              </a:defRPr>
            </a:lvl1pPr>
          </a:lstStyle>
          <a:p>
            <a:r>
              <a:rPr lang="fr-FR"/>
              <a:t>Modifiez le style du titre</a:t>
            </a:r>
            <a:endParaRPr lang="fr-FR" dirty="0"/>
          </a:p>
        </p:txBody>
      </p:sp>
      <p:sp>
        <p:nvSpPr>
          <p:cNvPr id="18" name="Espace réservé du texte 14">
            <a:extLst>
              <a:ext uri="{FF2B5EF4-FFF2-40B4-BE49-F238E27FC236}">
                <a16:creationId xmlns:a16="http://schemas.microsoft.com/office/drawing/2014/main" id="{759C2D13-C0FE-4E53-BFB7-AFABBEA14280}"/>
              </a:ext>
            </a:extLst>
          </p:cNvPr>
          <p:cNvSpPr>
            <a:spLocks noGrp="1"/>
          </p:cNvSpPr>
          <p:nvPr>
            <p:ph type="body" sz="quarter" idx="11" hasCustomPrompt="1"/>
          </p:nvPr>
        </p:nvSpPr>
        <p:spPr>
          <a:xfrm>
            <a:off x="190510" y="777945"/>
            <a:ext cx="5064662" cy="444906"/>
          </a:xfrm>
          <a:prstGeom prst="rect">
            <a:avLst/>
          </a:prstGeom>
        </p:spPr>
        <p:txBody>
          <a:bodyPr/>
          <a:lstStyle>
            <a:lvl1pPr marL="0" indent="0">
              <a:buNone/>
              <a:defRPr sz="1600" b="1">
                <a:solidFill>
                  <a:srgbClr val="565656"/>
                </a:solidFill>
                <a:latin typeface="+mn-lt"/>
                <a:cs typeface="Calibri" panose="020F0502020204030204" pitchFamily="34" charset="0"/>
              </a:defRPr>
            </a:lvl1pPr>
          </a:lstStyle>
          <a:p>
            <a:pPr lvl="0"/>
            <a:r>
              <a:rPr lang="fr-FR" dirty="0"/>
              <a:t>Modifiez le style du titre</a:t>
            </a:r>
          </a:p>
        </p:txBody>
      </p:sp>
      <p:sp>
        <p:nvSpPr>
          <p:cNvPr id="15" name="Larme 14">
            <a:extLst>
              <a:ext uri="{FF2B5EF4-FFF2-40B4-BE49-F238E27FC236}">
                <a16:creationId xmlns:a16="http://schemas.microsoft.com/office/drawing/2014/main" id="{5EA1D51F-FC99-4DAF-8549-7062A91B8326}"/>
              </a:ext>
            </a:extLst>
          </p:cNvPr>
          <p:cNvSpPr/>
          <p:nvPr/>
        </p:nvSpPr>
        <p:spPr>
          <a:xfrm rot="5400000">
            <a:off x="0" y="5868983"/>
            <a:ext cx="536787" cy="536787"/>
          </a:xfrm>
          <a:prstGeom prst="teardrop">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libri" panose="020F0502020204030204" pitchFamily="34" charset="0"/>
            </a:endParaRPr>
          </a:p>
        </p:txBody>
      </p:sp>
      <p:sp>
        <p:nvSpPr>
          <p:cNvPr id="10" name="Titre 1">
            <a:extLst>
              <a:ext uri="{FF2B5EF4-FFF2-40B4-BE49-F238E27FC236}">
                <a16:creationId xmlns:a16="http://schemas.microsoft.com/office/drawing/2014/main" id="{8EB9E078-9F62-4131-AB0D-CBBD5692D4D1}"/>
              </a:ext>
            </a:extLst>
          </p:cNvPr>
          <p:cNvSpPr txBox="1">
            <a:spLocks/>
          </p:cNvSpPr>
          <p:nvPr/>
        </p:nvSpPr>
        <p:spPr>
          <a:xfrm rot="16200000">
            <a:off x="-271608" y="5331769"/>
            <a:ext cx="1080003" cy="536786"/>
          </a:xfrm>
          <a:prstGeom prst="rect">
            <a:avLst/>
          </a:prstGeom>
          <a:solidFill>
            <a:srgbClr val="565656"/>
          </a:solidFill>
        </p:spPr>
        <p:txBody>
          <a:bodyPr anchor="ctr" anchorCtr="0"/>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Calibri" panose="020F0502020204030204" pitchFamily="34" charset="0"/>
              </a:rPr>
              <a:t>PARTIE 4</a:t>
            </a:r>
          </a:p>
        </p:txBody>
      </p:sp>
      <p:sp>
        <p:nvSpPr>
          <p:cNvPr id="16" name="Espace réservé du contenu 17">
            <a:extLst>
              <a:ext uri="{FF2B5EF4-FFF2-40B4-BE49-F238E27FC236}">
                <a16:creationId xmlns:a16="http://schemas.microsoft.com/office/drawing/2014/main" id="{C58AB925-C0C3-4439-9F2F-0334AF9D3C54}"/>
              </a:ext>
            </a:extLst>
          </p:cNvPr>
          <p:cNvSpPr>
            <a:spLocks noGrp="1"/>
          </p:cNvSpPr>
          <p:nvPr>
            <p:ph sz="quarter" idx="12" hasCustomPrompt="1"/>
          </p:nvPr>
        </p:nvSpPr>
        <p:spPr>
          <a:xfrm>
            <a:off x="720000" y="1943056"/>
            <a:ext cx="4659947" cy="4374379"/>
          </a:xfrm>
          <a:prstGeom prst="rect">
            <a:avLst/>
          </a:prstGeom>
        </p:spPr>
        <p:txBody>
          <a:bodyPr/>
          <a:lstStyle>
            <a:lvl1pPr marL="285750" indent="-285750" algn="just">
              <a:lnSpc>
                <a:spcPts val="1600"/>
              </a:lnSpc>
              <a:spcBef>
                <a:spcPts val="600"/>
              </a:spcBef>
              <a:buClr>
                <a:srgbClr val="565656"/>
              </a:buClr>
              <a:buFont typeface="Arial" panose="020B0604020202020204" pitchFamily="34" charset="0"/>
              <a:buChar char="•"/>
              <a:defRPr sz="1400">
                <a:solidFill>
                  <a:srgbClr val="565656"/>
                </a:solidFill>
                <a:latin typeface="+mn-lt"/>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dirty="0"/>
              <a:t>Contenu</a:t>
            </a:r>
          </a:p>
          <a:p>
            <a:pPr lvl="0"/>
            <a:r>
              <a:rPr lang="fr-FR" dirty="0"/>
              <a:t>Contenu</a:t>
            </a:r>
          </a:p>
        </p:txBody>
      </p:sp>
      <p:sp>
        <p:nvSpPr>
          <p:cNvPr id="19" name="Espace réservé du contenu 17">
            <a:extLst>
              <a:ext uri="{FF2B5EF4-FFF2-40B4-BE49-F238E27FC236}">
                <a16:creationId xmlns:a16="http://schemas.microsoft.com/office/drawing/2014/main" id="{12848ABC-4F14-4000-A227-6AD912AA02B5}"/>
              </a:ext>
            </a:extLst>
          </p:cNvPr>
          <p:cNvSpPr>
            <a:spLocks noGrp="1"/>
          </p:cNvSpPr>
          <p:nvPr>
            <p:ph sz="quarter" idx="13" hasCustomPrompt="1"/>
          </p:nvPr>
        </p:nvSpPr>
        <p:spPr>
          <a:xfrm>
            <a:off x="720000" y="1620000"/>
            <a:ext cx="4659947" cy="319714"/>
          </a:xfrm>
          <a:prstGeom prst="rect">
            <a:avLst/>
          </a:prstGeom>
        </p:spPr>
        <p:txBody>
          <a:bodyPr/>
          <a:lstStyle>
            <a:lvl1pPr marL="0" indent="0">
              <a:lnSpc>
                <a:spcPts val="1600"/>
              </a:lnSpc>
              <a:spcBef>
                <a:spcPts val="600"/>
              </a:spcBef>
              <a:buNone/>
              <a:defRPr sz="1600" b="1">
                <a:solidFill>
                  <a:srgbClr val="FF7800"/>
                </a:solidFill>
                <a:latin typeface="+mn-lt"/>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dirty="0"/>
              <a:t>(Titre)</a:t>
            </a:r>
          </a:p>
        </p:txBody>
      </p:sp>
      <p:sp>
        <p:nvSpPr>
          <p:cNvPr id="20" name="Espace réservé du contenu 17">
            <a:extLst>
              <a:ext uri="{FF2B5EF4-FFF2-40B4-BE49-F238E27FC236}">
                <a16:creationId xmlns:a16="http://schemas.microsoft.com/office/drawing/2014/main" id="{E7302B16-6735-4918-9221-65676D464642}"/>
              </a:ext>
            </a:extLst>
          </p:cNvPr>
          <p:cNvSpPr>
            <a:spLocks noGrp="1"/>
          </p:cNvSpPr>
          <p:nvPr>
            <p:ph sz="quarter" idx="14" hasCustomPrompt="1"/>
          </p:nvPr>
        </p:nvSpPr>
        <p:spPr>
          <a:xfrm>
            <a:off x="5616190" y="1939714"/>
            <a:ext cx="5825684" cy="4374379"/>
          </a:xfrm>
          <a:prstGeom prst="rect">
            <a:avLst/>
          </a:prstGeom>
        </p:spPr>
        <p:txBody>
          <a:bodyPr/>
          <a:lstStyle>
            <a:lvl1pPr marL="285750" indent="-285750" algn="just">
              <a:lnSpc>
                <a:spcPts val="1600"/>
              </a:lnSpc>
              <a:spcBef>
                <a:spcPts val="600"/>
              </a:spcBef>
              <a:buClr>
                <a:srgbClr val="565656"/>
              </a:buClr>
              <a:buFont typeface="Arial" panose="020B0604020202020204" pitchFamily="34" charset="0"/>
              <a:buChar char="•"/>
              <a:defRPr sz="1400">
                <a:solidFill>
                  <a:srgbClr val="565656"/>
                </a:solidFill>
                <a:latin typeface="+mn-lt"/>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dirty="0"/>
              <a:t>Contenu</a:t>
            </a:r>
          </a:p>
          <a:p>
            <a:pPr lvl="0"/>
            <a:r>
              <a:rPr lang="fr-FR" dirty="0"/>
              <a:t>Contenu</a:t>
            </a:r>
          </a:p>
        </p:txBody>
      </p:sp>
      <p:sp>
        <p:nvSpPr>
          <p:cNvPr id="21" name="Espace réservé du contenu 17">
            <a:extLst>
              <a:ext uri="{FF2B5EF4-FFF2-40B4-BE49-F238E27FC236}">
                <a16:creationId xmlns:a16="http://schemas.microsoft.com/office/drawing/2014/main" id="{370BEEFC-F824-4533-9A4C-907FC4A41229}"/>
              </a:ext>
            </a:extLst>
          </p:cNvPr>
          <p:cNvSpPr>
            <a:spLocks noGrp="1"/>
          </p:cNvSpPr>
          <p:nvPr>
            <p:ph sz="quarter" idx="15" hasCustomPrompt="1"/>
          </p:nvPr>
        </p:nvSpPr>
        <p:spPr>
          <a:xfrm>
            <a:off x="5616190" y="1616658"/>
            <a:ext cx="5825684" cy="319714"/>
          </a:xfrm>
          <a:prstGeom prst="rect">
            <a:avLst/>
          </a:prstGeom>
        </p:spPr>
        <p:txBody>
          <a:bodyPr/>
          <a:lstStyle>
            <a:lvl1pPr marL="0" indent="0">
              <a:lnSpc>
                <a:spcPts val="1600"/>
              </a:lnSpc>
              <a:spcBef>
                <a:spcPts val="600"/>
              </a:spcBef>
              <a:buNone/>
              <a:defRPr sz="1600" b="1">
                <a:solidFill>
                  <a:srgbClr val="FF7800"/>
                </a:solidFill>
                <a:latin typeface="+mn-lt"/>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dirty="0"/>
              <a:t>(Titre)</a:t>
            </a:r>
          </a:p>
        </p:txBody>
      </p:sp>
    </p:spTree>
    <p:extLst>
      <p:ext uri="{BB962C8B-B14F-4D97-AF65-F5344CB8AC3E}">
        <p14:creationId xmlns:p14="http://schemas.microsoft.com/office/powerpoint/2010/main" val="634948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SLIDE CONTENU PARTIE 5">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0F71402-1F24-488B-8FB7-C860AB2DBEA1}"/>
              </a:ext>
            </a:extLst>
          </p:cNvPr>
          <p:cNvPicPr>
            <a:picLocks noChangeAspect="1"/>
          </p:cNvPicPr>
          <p:nvPr/>
        </p:nvPicPr>
        <p:blipFill>
          <a:blip r:embed="rId2"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1" name="ZoneTexte 15">
            <a:extLst>
              <a:ext uri="{FF2B5EF4-FFF2-40B4-BE49-F238E27FC236}">
                <a16:creationId xmlns:a16="http://schemas.microsoft.com/office/drawing/2014/main" id="{D42CD6C0-EE9F-C845-B80C-EEB39317FB14}"/>
              </a:ext>
            </a:extLst>
          </p:cNvPr>
          <p:cNvSpPr txBox="1"/>
          <p:nvPr/>
        </p:nvSpPr>
        <p:spPr>
          <a:xfrm>
            <a:off x="11789199" y="6650902"/>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Arial" pitchFamily="34"/>
              <a:cs typeface="Arial" pitchFamily="34"/>
            </a:endParaRPr>
          </a:p>
        </p:txBody>
      </p:sp>
      <p:sp>
        <p:nvSpPr>
          <p:cNvPr id="12" name="ZoneTexte 17">
            <a:extLst>
              <a:ext uri="{FF2B5EF4-FFF2-40B4-BE49-F238E27FC236}">
                <a16:creationId xmlns:a16="http://schemas.microsoft.com/office/drawing/2014/main" id="{70F8883A-C787-B543-B631-6EE420325FB6}"/>
              </a:ext>
            </a:extLst>
          </p:cNvPr>
          <p:cNvSpPr txBox="1"/>
          <p:nvPr/>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13" name="Rectangle : coins arrondis 2">
            <a:extLst>
              <a:ext uri="{FF2B5EF4-FFF2-40B4-BE49-F238E27FC236}">
                <a16:creationId xmlns:a16="http://schemas.microsoft.com/office/drawing/2014/main" id="{EE45E5A4-B92A-B04A-9B21-8D236B20B95F}"/>
              </a:ext>
            </a:extLst>
          </p:cNvPr>
          <p:cNvSpPr/>
          <p:nvPr/>
        </p:nvSpPr>
        <p:spPr>
          <a:xfrm>
            <a:off x="536787" y="1465445"/>
            <a:ext cx="11118424" cy="5146334"/>
          </a:xfrm>
          <a:prstGeom prst="rect">
            <a:avLst/>
          </a:prstGeom>
          <a:solidFill>
            <a:srgbClr val="FFFFFF"/>
          </a:solidFill>
          <a:ln cap="flat">
            <a:solidFill>
              <a:srgbClr val="BFBFBF"/>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pic>
        <p:nvPicPr>
          <p:cNvPr id="14" name="Picture 6">
            <a:extLst>
              <a:ext uri="{FF2B5EF4-FFF2-40B4-BE49-F238E27FC236}">
                <a16:creationId xmlns:a16="http://schemas.microsoft.com/office/drawing/2014/main" id="{DA2EDE26-F1FF-434F-BDAC-0E97D8C487F4}"/>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11441874" y="460557"/>
            <a:ext cx="678241" cy="670069"/>
          </a:xfrm>
          <a:prstGeom prst="rect">
            <a:avLst/>
          </a:prstGeom>
          <a:noFill/>
          <a:ln cap="flat">
            <a:noFill/>
          </a:ln>
        </p:spPr>
      </p:pic>
      <p:sp>
        <p:nvSpPr>
          <p:cNvPr id="17" name="Titre 1">
            <a:extLst>
              <a:ext uri="{FF2B5EF4-FFF2-40B4-BE49-F238E27FC236}">
                <a16:creationId xmlns:a16="http://schemas.microsoft.com/office/drawing/2014/main" id="{4F880975-3FED-47C0-B2F2-109DE11504B6}"/>
              </a:ext>
            </a:extLst>
          </p:cNvPr>
          <p:cNvSpPr>
            <a:spLocks noGrp="1"/>
          </p:cNvSpPr>
          <p:nvPr>
            <p:ph type="title"/>
          </p:nvPr>
        </p:nvSpPr>
        <p:spPr>
          <a:xfrm>
            <a:off x="180000" y="452230"/>
            <a:ext cx="5075172" cy="415143"/>
          </a:xfrm>
          <a:prstGeom prst="rect">
            <a:avLst/>
          </a:prstGeom>
        </p:spPr>
        <p:txBody>
          <a:bodyPr anchor="ctr" anchorCtr="0"/>
          <a:lstStyle>
            <a:lvl1pPr>
              <a:defRPr sz="2000" b="1">
                <a:solidFill>
                  <a:srgbClr val="08ACA2"/>
                </a:solidFill>
              </a:defRPr>
            </a:lvl1pPr>
          </a:lstStyle>
          <a:p>
            <a:r>
              <a:rPr lang="fr-FR" dirty="0"/>
              <a:t>Modifiez le style du titre</a:t>
            </a:r>
          </a:p>
        </p:txBody>
      </p:sp>
      <p:sp>
        <p:nvSpPr>
          <p:cNvPr id="18" name="Espace réservé du texte 14">
            <a:extLst>
              <a:ext uri="{FF2B5EF4-FFF2-40B4-BE49-F238E27FC236}">
                <a16:creationId xmlns:a16="http://schemas.microsoft.com/office/drawing/2014/main" id="{54B0958A-87F2-4B0A-A7DA-E910356372E4}"/>
              </a:ext>
            </a:extLst>
          </p:cNvPr>
          <p:cNvSpPr>
            <a:spLocks noGrp="1"/>
          </p:cNvSpPr>
          <p:nvPr>
            <p:ph type="body" sz="quarter" idx="11" hasCustomPrompt="1"/>
          </p:nvPr>
        </p:nvSpPr>
        <p:spPr>
          <a:xfrm>
            <a:off x="190510" y="777945"/>
            <a:ext cx="5064662" cy="444906"/>
          </a:xfrm>
          <a:prstGeom prst="rect">
            <a:avLst/>
          </a:prstGeom>
        </p:spPr>
        <p:txBody>
          <a:bodyPr/>
          <a:lstStyle>
            <a:lvl1pPr marL="0" indent="0">
              <a:buNone/>
              <a:defRPr sz="1600" b="1">
                <a:solidFill>
                  <a:srgbClr val="08ACA2"/>
                </a:solidFill>
              </a:defRPr>
            </a:lvl1pPr>
          </a:lstStyle>
          <a:p>
            <a:pPr lvl="0"/>
            <a:r>
              <a:rPr lang="fr-FR" dirty="0"/>
              <a:t>Modifiez le style du titre</a:t>
            </a:r>
          </a:p>
        </p:txBody>
      </p:sp>
      <p:sp>
        <p:nvSpPr>
          <p:cNvPr id="15" name="Larme 14">
            <a:extLst>
              <a:ext uri="{FF2B5EF4-FFF2-40B4-BE49-F238E27FC236}">
                <a16:creationId xmlns:a16="http://schemas.microsoft.com/office/drawing/2014/main" id="{154ABA29-3951-46CD-A11C-D7BC14A4907C}"/>
              </a:ext>
            </a:extLst>
          </p:cNvPr>
          <p:cNvSpPr/>
          <p:nvPr/>
        </p:nvSpPr>
        <p:spPr>
          <a:xfrm rot="5400000">
            <a:off x="0" y="5868983"/>
            <a:ext cx="536787" cy="536787"/>
          </a:xfrm>
          <a:prstGeom prst="teardrop">
            <a:avLst/>
          </a:prstGeom>
          <a:solidFill>
            <a:srgbClr val="08AC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Titre 1">
            <a:extLst>
              <a:ext uri="{FF2B5EF4-FFF2-40B4-BE49-F238E27FC236}">
                <a16:creationId xmlns:a16="http://schemas.microsoft.com/office/drawing/2014/main" id="{8EB9E078-9F62-4131-AB0D-CBBD5692D4D1}"/>
              </a:ext>
            </a:extLst>
          </p:cNvPr>
          <p:cNvSpPr txBox="1">
            <a:spLocks/>
          </p:cNvSpPr>
          <p:nvPr/>
        </p:nvSpPr>
        <p:spPr>
          <a:xfrm rot="16200000">
            <a:off x="-271608" y="5331769"/>
            <a:ext cx="1080003" cy="536786"/>
          </a:xfrm>
          <a:prstGeom prst="rect">
            <a:avLst/>
          </a:prstGeom>
          <a:solidFill>
            <a:srgbClr val="08ACA2"/>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rPr>
              <a:t>PARTIE 5</a:t>
            </a:r>
          </a:p>
        </p:txBody>
      </p:sp>
      <p:sp>
        <p:nvSpPr>
          <p:cNvPr id="16" name="Espace réservé du contenu 17">
            <a:extLst>
              <a:ext uri="{FF2B5EF4-FFF2-40B4-BE49-F238E27FC236}">
                <a16:creationId xmlns:a16="http://schemas.microsoft.com/office/drawing/2014/main" id="{90C58B93-9005-46AC-B3E7-8FF79F83A3A0}"/>
              </a:ext>
            </a:extLst>
          </p:cNvPr>
          <p:cNvSpPr>
            <a:spLocks noGrp="1"/>
          </p:cNvSpPr>
          <p:nvPr>
            <p:ph sz="quarter" idx="12" hasCustomPrompt="1"/>
          </p:nvPr>
        </p:nvSpPr>
        <p:spPr>
          <a:xfrm>
            <a:off x="720000" y="1943056"/>
            <a:ext cx="4659947" cy="4374379"/>
          </a:xfrm>
          <a:prstGeom prst="rect">
            <a:avLst/>
          </a:prstGeom>
        </p:spPr>
        <p:txBody>
          <a:bodyPr/>
          <a:lstStyle>
            <a:lvl1pPr marL="285750" indent="-285750" algn="just">
              <a:lnSpc>
                <a:spcPts val="1600"/>
              </a:lnSpc>
              <a:spcBef>
                <a:spcPts val="600"/>
              </a:spcBef>
              <a:buFont typeface="Arial" panose="020B0604020202020204" pitchFamily="34" charset="0"/>
              <a:buChar char="•"/>
              <a:defRPr sz="1400">
                <a:solidFill>
                  <a:srgbClr val="565656"/>
                </a:solidFill>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dirty="0"/>
              <a:t>Contenu</a:t>
            </a:r>
          </a:p>
          <a:p>
            <a:pPr lvl="0"/>
            <a:r>
              <a:rPr lang="fr-FR" dirty="0"/>
              <a:t>Contenu</a:t>
            </a:r>
          </a:p>
        </p:txBody>
      </p:sp>
      <p:sp>
        <p:nvSpPr>
          <p:cNvPr id="19" name="Espace réservé du contenu 17">
            <a:extLst>
              <a:ext uri="{FF2B5EF4-FFF2-40B4-BE49-F238E27FC236}">
                <a16:creationId xmlns:a16="http://schemas.microsoft.com/office/drawing/2014/main" id="{1955A22B-D71B-4F33-A5D3-CC9FF2601F11}"/>
              </a:ext>
            </a:extLst>
          </p:cNvPr>
          <p:cNvSpPr>
            <a:spLocks noGrp="1"/>
          </p:cNvSpPr>
          <p:nvPr>
            <p:ph sz="quarter" idx="13" hasCustomPrompt="1"/>
          </p:nvPr>
        </p:nvSpPr>
        <p:spPr>
          <a:xfrm>
            <a:off x="720000" y="1620000"/>
            <a:ext cx="4659947" cy="319714"/>
          </a:xfrm>
          <a:prstGeom prst="rect">
            <a:avLst/>
          </a:prstGeom>
        </p:spPr>
        <p:txBody>
          <a:bodyPr/>
          <a:lstStyle>
            <a:lvl1pPr marL="0" indent="0">
              <a:lnSpc>
                <a:spcPts val="1600"/>
              </a:lnSpc>
              <a:spcBef>
                <a:spcPts val="600"/>
              </a:spcBef>
              <a:buNone/>
              <a:defRPr sz="1600" b="1">
                <a:solidFill>
                  <a:srgbClr val="FF7800"/>
                </a:solidFill>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dirty="0"/>
              <a:t>(Titre)</a:t>
            </a:r>
          </a:p>
        </p:txBody>
      </p:sp>
      <p:sp>
        <p:nvSpPr>
          <p:cNvPr id="20" name="Espace réservé du contenu 17">
            <a:extLst>
              <a:ext uri="{FF2B5EF4-FFF2-40B4-BE49-F238E27FC236}">
                <a16:creationId xmlns:a16="http://schemas.microsoft.com/office/drawing/2014/main" id="{838AE050-5CCE-4F2E-BE3A-D93D3C480C3C}"/>
              </a:ext>
            </a:extLst>
          </p:cNvPr>
          <p:cNvSpPr>
            <a:spLocks noGrp="1"/>
          </p:cNvSpPr>
          <p:nvPr>
            <p:ph sz="quarter" idx="14" hasCustomPrompt="1"/>
          </p:nvPr>
        </p:nvSpPr>
        <p:spPr>
          <a:xfrm>
            <a:off x="5616190" y="1939714"/>
            <a:ext cx="5855810" cy="4374379"/>
          </a:xfrm>
          <a:prstGeom prst="rect">
            <a:avLst/>
          </a:prstGeom>
        </p:spPr>
        <p:txBody>
          <a:bodyPr/>
          <a:lstStyle>
            <a:lvl1pPr marL="285750" indent="-285750" algn="just">
              <a:lnSpc>
                <a:spcPts val="1600"/>
              </a:lnSpc>
              <a:spcBef>
                <a:spcPts val="600"/>
              </a:spcBef>
              <a:buFont typeface="Arial" panose="020B0604020202020204" pitchFamily="34" charset="0"/>
              <a:buChar char="•"/>
              <a:defRPr sz="1400">
                <a:solidFill>
                  <a:srgbClr val="565656"/>
                </a:solidFill>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dirty="0"/>
              <a:t>Contenu</a:t>
            </a:r>
          </a:p>
          <a:p>
            <a:pPr lvl="0"/>
            <a:r>
              <a:rPr lang="fr-FR" dirty="0"/>
              <a:t>Contenu</a:t>
            </a:r>
          </a:p>
        </p:txBody>
      </p:sp>
      <p:sp>
        <p:nvSpPr>
          <p:cNvPr id="21" name="Espace réservé du contenu 17">
            <a:extLst>
              <a:ext uri="{FF2B5EF4-FFF2-40B4-BE49-F238E27FC236}">
                <a16:creationId xmlns:a16="http://schemas.microsoft.com/office/drawing/2014/main" id="{0A9F44E6-3E63-444A-81B7-AB675DCE6B73}"/>
              </a:ext>
            </a:extLst>
          </p:cNvPr>
          <p:cNvSpPr>
            <a:spLocks noGrp="1"/>
          </p:cNvSpPr>
          <p:nvPr>
            <p:ph sz="quarter" idx="15" hasCustomPrompt="1"/>
          </p:nvPr>
        </p:nvSpPr>
        <p:spPr>
          <a:xfrm>
            <a:off x="5616190" y="1616658"/>
            <a:ext cx="5855810" cy="319714"/>
          </a:xfrm>
          <a:prstGeom prst="rect">
            <a:avLst/>
          </a:prstGeom>
        </p:spPr>
        <p:txBody>
          <a:bodyPr/>
          <a:lstStyle>
            <a:lvl1pPr marL="0" indent="0">
              <a:lnSpc>
                <a:spcPts val="1600"/>
              </a:lnSpc>
              <a:spcBef>
                <a:spcPts val="600"/>
              </a:spcBef>
              <a:buNone/>
              <a:defRPr sz="1600" b="1">
                <a:solidFill>
                  <a:srgbClr val="FF7800"/>
                </a:solidFill>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dirty="0"/>
              <a:t>(Titre)</a:t>
            </a:r>
          </a:p>
        </p:txBody>
      </p:sp>
    </p:spTree>
    <p:extLst>
      <p:ext uri="{BB962C8B-B14F-4D97-AF65-F5344CB8AC3E}">
        <p14:creationId xmlns:p14="http://schemas.microsoft.com/office/powerpoint/2010/main" val="2264201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COUVERTURE">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A6642594-6812-4744-B80A-9724CA6064AB}"/>
              </a:ext>
            </a:extLst>
          </p:cNvPr>
          <p:cNvPicPr>
            <a:picLocks noChangeAspect="1"/>
          </p:cNvPicPr>
          <p:nvPr userDrawn="1"/>
        </p:nvPicPr>
        <p:blipFill>
          <a:blip r:embed="rId2"/>
          <a:srcRect/>
          <a:stretch/>
        </p:blipFill>
        <p:spPr>
          <a:xfrm>
            <a:off x="5366269" y="569535"/>
            <a:ext cx="1459462" cy="1441877"/>
          </a:xfrm>
          <a:prstGeom prst="rect">
            <a:avLst/>
          </a:prstGeom>
          <a:noFill/>
          <a:ln cap="flat">
            <a:noFill/>
          </a:ln>
        </p:spPr>
      </p:pic>
      <p:pic>
        <p:nvPicPr>
          <p:cNvPr id="5" name="Image 4">
            <a:extLst>
              <a:ext uri="{FF2B5EF4-FFF2-40B4-BE49-F238E27FC236}">
                <a16:creationId xmlns:a16="http://schemas.microsoft.com/office/drawing/2014/main" id="{F96ADE21-F926-45B9-AAEA-098086A3290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819525" y="5558518"/>
            <a:ext cx="865074" cy="865074"/>
          </a:xfrm>
          <a:prstGeom prst="rect">
            <a:avLst/>
          </a:prstGeom>
        </p:spPr>
      </p:pic>
      <p:pic>
        <p:nvPicPr>
          <p:cNvPr id="7" name="Image 6">
            <a:extLst>
              <a:ext uri="{FF2B5EF4-FFF2-40B4-BE49-F238E27FC236}">
                <a16:creationId xmlns:a16="http://schemas.microsoft.com/office/drawing/2014/main" id="{39371D3D-5706-46D1-A1F4-062F5C2BE38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101779" y="6115459"/>
            <a:ext cx="528873" cy="528873"/>
          </a:xfrm>
          <a:prstGeom prst="rect">
            <a:avLst/>
          </a:prstGeom>
        </p:spPr>
      </p:pic>
    </p:spTree>
    <p:extLst>
      <p:ext uri="{BB962C8B-B14F-4D97-AF65-F5344CB8AC3E}">
        <p14:creationId xmlns:p14="http://schemas.microsoft.com/office/powerpoint/2010/main" val="2785452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SLIDE PARTI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567A348-C61C-4636-A791-E62C56E6AA24}"/>
              </a:ext>
            </a:extLst>
          </p:cNvPr>
          <p:cNvPicPr>
            <a:picLocks noChangeAspect="1"/>
          </p:cNvPicPr>
          <p:nvPr userDrawn="1"/>
        </p:nvPicPr>
        <p:blipFill>
          <a:blip r:embed="rId2"/>
          <a:srcRect/>
          <a:stretch/>
        </p:blipFill>
        <p:spPr>
          <a:xfrm>
            <a:off x="223824" y="162130"/>
            <a:ext cx="1278541" cy="1263136"/>
          </a:xfrm>
          <a:prstGeom prst="rect">
            <a:avLst/>
          </a:prstGeom>
          <a:noFill/>
          <a:ln cap="flat">
            <a:noFill/>
          </a:ln>
        </p:spPr>
      </p:pic>
      <p:pic>
        <p:nvPicPr>
          <p:cNvPr id="13" name="Image 12">
            <a:extLst>
              <a:ext uri="{FF2B5EF4-FFF2-40B4-BE49-F238E27FC236}">
                <a16:creationId xmlns:a16="http://schemas.microsoft.com/office/drawing/2014/main" id="{5A9B186C-5C4B-4E34-B340-9B6BAF9F1FAC}"/>
              </a:ext>
            </a:extLst>
          </p:cNvPr>
          <p:cNvPicPr>
            <a:picLocks noChangeAspect="1"/>
          </p:cNvPicPr>
          <p:nvPr userDrawn="1"/>
        </p:nvPicPr>
        <p:blipFill>
          <a:blip r:embed="rId3"/>
          <a:stretch>
            <a:fillRect/>
          </a:stretch>
        </p:blipFill>
        <p:spPr>
          <a:xfrm>
            <a:off x="2467" y="0"/>
            <a:ext cx="12187066" cy="6858000"/>
          </a:xfrm>
          <a:prstGeom prst="rect">
            <a:avLst/>
          </a:prstGeom>
        </p:spPr>
      </p:pic>
      <p:pic>
        <p:nvPicPr>
          <p:cNvPr id="14" name="Picture 6">
            <a:extLst>
              <a:ext uri="{FF2B5EF4-FFF2-40B4-BE49-F238E27FC236}">
                <a16:creationId xmlns:a16="http://schemas.microsoft.com/office/drawing/2014/main" id="{8D59B6C8-EC89-4BEC-AB49-35EF22A02968}"/>
              </a:ext>
            </a:extLst>
          </p:cNvPr>
          <p:cNvPicPr>
            <a:picLocks noChangeAspect="1"/>
          </p:cNvPicPr>
          <p:nvPr userDrawn="1"/>
        </p:nvPicPr>
        <p:blipFill>
          <a:blip r:embed="rId2"/>
          <a:srcRect/>
          <a:stretch/>
        </p:blipFill>
        <p:spPr>
          <a:xfrm>
            <a:off x="445181" y="162130"/>
            <a:ext cx="1278541" cy="1263136"/>
          </a:xfrm>
          <a:prstGeom prst="rect">
            <a:avLst/>
          </a:prstGeom>
          <a:noFill/>
          <a:ln cap="flat">
            <a:noFill/>
          </a:ln>
        </p:spPr>
      </p:pic>
      <p:pic>
        <p:nvPicPr>
          <p:cNvPr id="16" name="Image 15">
            <a:extLst>
              <a:ext uri="{FF2B5EF4-FFF2-40B4-BE49-F238E27FC236}">
                <a16:creationId xmlns:a16="http://schemas.microsoft.com/office/drawing/2014/main" id="{F1B331A1-9C69-490E-BE15-930CE90A589C}"/>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337111" y="6115459"/>
            <a:ext cx="528873" cy="528873"/>
          </a:xfrm>
          <a:prstGeom prst="rect">
            <a:avLst/>
          </a:prstGeom>
        </p:spPr>
      </p:pic>
    </p:spTree>
    <p:extLst>
      <p:ext uri="{BB962C8B-B14F-4D97-AF65-F5344CB8AC3E}">
        <p14:creationId xmlns:p14="http://schemas.microsoft.com/office/powerpoint/2010/main" val="39372207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SLIDE OBJECTIFS">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CCF5E1A6-D816-465B-ABBA-39A9B6B130EC}"/>
              </a:ext>
            </a:extLst>
          </p:cNvPr>
          <p:cNvPicPr>
            <a:picLocks noChangeAspect="1"/>
          </p:cNvPicPr>
          <p:nvPr userDrawn="1"/>
        </p:nvPicPr>
        <p:blipFill>
          <a:blip r:embed="rId2"/>
          <a:stretch>
            <a:fillRect/>
          </a:stretch>
        </p:blipFill>
        <p:spPr>
          <a:xfrm>
            <a:off x="2467" y="0"/>
            <a:ext cx="12187066" cy="6858000"/>
          </a:xfrm>
          <a:prstGeom prst="rect">
            <a:avLst/>
          </a:prstGeom>
        </p:spPr>
      </p:pic>
      <p:pic>
        <p:nvPicPr>
          <p:cNvPr id="7" name="Picture 6">
            <a:extLst>
              <a:ext uri="{FF2B5EF4-FFF2-40B4-BE49-F238E27FC236}">
                <a16:creationId xmlns:a16="http://schemas.microsoft.com/office/drawing/2014/main" id="{DCF2BF15-EE0A-4A9C-9FB7-91704171352C}"/>
              </a:ext>
            </a:extLst>
          </p:cNvPr>
          <p:cNvPicPr>
            <a:picLocks noChangeAspect="1"/>
          </p:cNvPicPr>
          <p:nvPr userDrawn="1"/>
        </p:nvPicPr>
        <p:blipFill>
          <a:blip r:embed="rId3"/>
          <a:srcRect/>
          <a:stretch/>
        </p:blipFill>
        <p:spPr>
          <a:xfrm>
            <a:off x="445181" y="162130"/>
            <a:ext cx="1278541" cy="1263136"/>
          </a:xfrm>
          <a:prstGeom prst="rect">
            <a:avLst/>
          </a:prstGeom>
          <a:noFill/>
          <a:ln cap="flat">
            <a:noFill/>
          </a:ln>
        </p:spPr>
      </p:pic>
      <p:pic>
        <p:nvPicPr>
          <p:cNvPr id="10" name="Image 9">
            <a:extLst>
              <a:ext uri="{FF2B5EF4-FFF2-40B4-BE49-F238E27FC236}">
                <a16:creationId xmlns:a16="http://schemas.microsoft.com/office/drawing/2014/main" id="{956E490C-8A8B-4B90-93B6-4AD25EFA07A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273735" y="6115459"/>
            <a:ext cx="528873" cy="528873"/>
          </a:xfrm>
          <a:prstGeom prst="rect">
            <a:avLst/>
          </a:prstGeom>
        </p:spPr>
      </p:pic>
    </p:spTree>
    <p:extLst>
      <p:ext uri="{BB962C8B-B14F-4D97-AF65-F5344CB8AC3E}">
        <p14:creationId xmlns:p14="http://schemas.microsoft.com/office/powerpoint/2010/main" val="341963337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SOUS TITRE">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5BCF723-1661-47C5-B591-91AFA836145B}"/>
              </a:ext>
            </a:extLst>
          </p:cNvPr>
          <p:cNvPicPr>
            <a:picLocks noChangeAspect="1"/>
          </p:cNvPicPr>
          <p:nvPr userDrawn="1"/>
        </p:nvPicPr>
        <p:blipFill>
          <a:blip r:embed="rId2"/>
          <a:stretch>
            <a:fillRect/>
          </a:stretch>
        </p:blipFill>
        <p:spPr>
          <a:xfrm>
            <a:off x="2467" y="0"/>
            <a:ext cx="12187066" cy="6858000"/>
          </a:xfrm>
          <a:prstGeom prst="rect">
            <a:avLst/>
          </a:prstGeom>
        </p:spPr>
      </p:pic>
      <p:pic>
        <p:nvPicPr>
          <p:cNvPr id="7" name="Picture 6">
            <a:extLst>
              <a:ext uri="{FF2B5EF4-FFF2-40B4-BE49-F238E27FC236}">
                <a16:creationId xmlns:a16="http://schemas.microsoft.com/office/drawing/2014/main" id="{DCF2BF15-EE0A-4A9C-9FB7-91704171352C}"/>
              </a:ext>
            </a:extLst>
          </p:cNvPr>
          <p:cNvPicPr>
            <a:picLocks noChangeAspect="1"/>
          </p:cNvPicPr>
          <p:nvPr userDrawn="1"/>
        </p:nvPicPr>
        <p:blipFill>
          <a:blip r:embed="rId3"/>
          <a:srcRect/>
          <a:stretch/>
        </p:blipFill>
        <p:spPr>
          <a:xfrm>
            <a:off x="445181" y="162130"/>
            <a:ext cx="1278541" cy="1263136"/>
          </a:xfrm>
          <a:prstGeom prst="rect">
            <a:avLst/>
          </a:prstGeom>
          <a:noFill/>
          <a:ln cap="flat">
            <a:noFill/>
          </a:ln>
        </p:spPr>
      </p:pic>
    </p:spTree>
    <p:extLst>
      <p:ext uri="{BB962C8B-B14F-4D97-AF65-F5344CB8AC3E}">
        <p14:creationId xmlns:p14="http://schemas.microsoft.com/office/powerpoint/2010/main" val="284425862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SLIDE CONTENU  PARTIE 1">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23FED4C-5FDE-4C6D-8A77-66E264B90C31}"/>
              </a:ext>
            </a:extLst>
          </p:cNvPr>
          <p:cNvPicPr>
            <a:picLocks noChangeAspect="1"/>
          </p:cNvPicPr>
          <p:nvPr userDrawn="1"/>
        </p:nvPicPr>
        <p:blipFill>
          <a:blip r:embed="rId2">
            <a:duotone>
              <a:schemeClr val="accent6">
                <a:shade val="45000"/>
                <a:satMod val="135000"/>
              </a:schemeClr>
              <a:prstClr val="white"/>
            </a:duotone>
          </a:blip>
          <a:stretch>
            <a:fillRect/>
          </a:stretch>
        </p:blipFill>
        <p:spPr>
          <a:xfrm>
            <a:off x="0" y="-5590"/>
            <a:ext cx="12187065" cy="6858000"/>
          </a:xfrm>
          <a:prstGeom prst="rect">
            <a:avLst/>
          </a:prstGeom>
        </p:spPr>
      </p:pic>
      <p:sp>
        <p:nvSpPr>
          <p:cNvPr id="3" name="ZoneTexte 15">
            <a:extLst>
              <a:ext uri="{FF2B5EF4-FFF2-40B4-BE49-F238E27FC236}">
                <a16:creationId xmlns:a16="http://schemas.microsoft.com/office/drawing/2014/main" id="{BAAA65F6-9990-6847-9EC4-96196C0CBCC2}"/>
              </a:ext>
            </a:extLst>
          </p:cNvPr>
          <p:cNvSpPr txBox="1"/>
          <p:nvPr/>
        </p:nvSpPr>
        <p:spPr>
          <a:xfrm>
            <a:off x="11789199" y="6650902"/>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4" name="ZoneTexte 17">
            <a:extLst>
              <a:ext uri="{FF2B5EF4-FFF2-40B4-BE49-F238E27FC236}">
                <a16:creationId xmlns:a16="http://schemas.microsoft.com/office/drawing/2014/main" id="{AF3785FC-0405-8C44-8ACA-8DA606FFF497}"/>
              </a:ext>
            </a:extLst>
          </p:cNvPr>
          <p:cNvSpPr txBox="1"/>
          <p:nvPr/>
        </p:nvSpPr>
        <p:spPr>
          <a:xfrm>
            <a:off x="4245835" y="663537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pic>
        <p:nvPicPr>
          <p:cNvPr id="7" name="Picture 6">
            <a:extLst>
              <a:ext uri="{FF2B5EF4-FFF2-40B4-BE49-F238E27FC236}">
                <a16:creationId xmlns:a16="http://schemas.microsoft.com/office/drawing/2014/main" id="{6AFB7495-22E9-4E8B-AA0E-4B4B0ECEE955}"/>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1396921" y="444905"/>
            <a:ext cx="659080" cy="651139"/>
          </a:xfrm>
          <a:prstGeom prst="rect">
            <a:avLst/>
          </a:prstGeom>
          <a:noFill/>
          <a:ln cap="flat">
            <a:noFill/>
          </a:ln>
        </p:spPr>
      </p:pic>
      <p:sp>
        <p:nvSpPr>
          <p:cNvPr id="9" name="Rectangle : coins arrondis 2">
            <a:extLst>
              <a:ext uri="{FF2B5EF4-FFF2-40B4-BE49-F238E27FC236}">
                <a16:creationId xmlns:a16="http://schemas.microsoft.com/office/drawing/2014/main" id="{E76220DE-2C9E-4828-87D0-71268640F852}"/>
              </a:ext>
            </a:extLst>
          </p:cNvPr>
          <p:cNvSpPr/>
          <p:nvPr userDrawn="1"/>
        </p:nvSpPr>
        <p:spPr>
          <a:xfrm>
            <a:off x="536787" y="1464009"/>
            <a:ext cx="11118424" cy="5152406"/>
          </a:xfrm>
          <a:prstGeom prst="rect">
            <a:avLst/>
          </a:prstGeom>
          <a:solidFill>
            <a:srgbClr val="FFFFFF"/>
          </a:solidFill>
          <a:ln cap="flat">
            <a:solidFill>
              <a:schemeClr val="accent6">
                <a:lumMod val="40000"/>
                <a:lumOff val="60000"/>
              </a:schemeClr>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6" name="Espace réservé du texte 5">
            <a:extLst>
              <a:ext uri="{FF2B5EF4-FFF2-40B4-BE49-F238E27FC236}">
                <a16:creationId xmlns:a16="http://schemas.microsoft.com/office/drawing/2014/main" id="{0571BC4B-4D6B-B548-AF1D-0F0A99C94110}"/>
              </a:ext>
            </a:extLst>
          </p:cNvPr>
          <p:cNvSpPr>
            <a:spLocks noGrp="1"/>
          </p:cNvSpPr>
          <p:nvPr>
            <p:ph type="body" sz="quarter" idx="10"/>
          </p:nvPr>
        </p:nvSpPr>
        <p:spPr>
          <a:xfrm>
            <a:off x="657922" y="1586548"/>
            <a:ext cx="10783952" cy="4925764"/>
          </a:xfrm>
          <a:prstGeom prst="rect">
            <a:avLst/>
          </a:prstGeom>
        </p:spPr>
        <p:txBody>
          <a:bodyPr/>
          <a:lstStyle>
            <a:lvl1pPr marL="0" indent="0">
              <a:lnSpc>
                <a:spcPct val="100000"/>
              </a:lnSpc>
              <a:buNone/>
              <a:defRPr sz="1200"/>
            </a:lvl1pPr>
            <a:lvl2pPr>
              <a:defRPr sz="1200"/>
            </a:lvl2pPr>
            <a:lvl3pPr>
              <a:defRPr sz="1200"/>
            </a:lvl3pPr>
            <a:lvl4pPr>
              <a:defRPr sz="1200"/>
            </a:lvl4pPr>
            <a:lvl5pPr>
              <a:defRPr sz="1200"/>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 name="Titre 1">
            <a:extLst>
              <a:ext uri="{FF2B5EF4-FFF2-40B4-BE49-F238E27FC236}">
                <a16:creationId xmlns:a16="http://schemas.microsoft.com/office/drawing/2014/main" id="{D3940646-E317-DD40-A63A-826C0378EB1C}"/>
              </a:ext>
            </a:extLst>
          </p:cNvPr>
          <p:cNvSpPr>
            <a:spLocks noGrp="1"/>
          </p:cNvSpPr>
          <p:nvPr>
            <p:ph type="title"/>
          </p:nvPr>
        </p:nvSpPr>
        <p:spPr>
          <a:xfrm>
            <a:off x="122936" y="468358"/>
            <a:ext cx="5166360" cy="651139"/>
          </a:xfrm>
          <a:prstGeom prst="rect">
            <a:avLst/>
          </a:prstGeom>
        </p:spPr>
        <p:txBody>
          <a:bodyPr/>
          <a:lstStyle>
            <a:lvl1pPr>
              <a:defRPr sz="2000" b="1">
                <a:solidFill>
                  <a:srgbClr val="007842"/>
                </a:solidFill>
              </a:defRPr>
            </a:lvl1pPr>
          </a:lstStyle>
          <a:p>
            <a:r>
              <a:rPr lang="fr-FR" dirty="0"/>
              <a:t>Modifiez le style du titre</a:t>
            </a:r>
          </a:p>
        </p:txBody>
      </p:sp>
    </p:spTree>
    <p:extLst>
      <p:ext uri="{BB962C8B-B14F-4D97-AF65-F5344CB8AC3E}">
        <p14:creationId xmlns:p14="http://schemas.microsoft.com/office/powerpoint/2010/main" val="392567432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LIDE CONTENU  PARTIE 2">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2803C52-59F9-494A-BFCF-1F9F0E598BDB}"/>
              </a:ext>
            </a:extLst>
          </p:cNvPr>
          <p:cNvPicPr>
            <a:picLocks noChangeAspect="1"/>
          </p:cNvPicPr>
          <p:nvPr userDrawn="1"/>
        </p:nvPicPr>
        <p:blipFill>
          <a:blip r:embed="rId2">
            <a:duotone>
              <a:schemeClr val="accent2">
                <a:shade val="45000"/>
                <a:satMod val="135000"/>
              </a:schemeClr>
              <a:prstClr val="white"/>
            </a:duotone>
          </a:blip>
          <a:stretch>
            <a:fillRect/>
          </a:stretch>
        </p:blipFill>
        <p:spPr>
          <a:xfrm>
            <a:off x="2467" y="0"/>
            <a:ext cx="12187066" cy="6858000"/>
          </a:xfrm>
          <a:prstGeom prst="rect">
            <a:avLst/>
          </a:prstGeom>
        </p:spPr>
      </p:pic>
      <p:sp>
        <p:nvSpPr>
          <p:cNvPr id="11" name="ZoneTexte 15">
            <a:extLst>
              <a:ext uri="{FF2B5EF4-FFF2-40B4-BE49-F238E27FC236}">
                <a16:creationId xmlns:a16="http://schemas.microsoft.com/office/drawing/2014/main" id="{66CCC3E4-C804-A446-A424-497903D91316}"/>
              </a:ext>
            </a:extLst>
          </p:cNvPr>
          <p:cNvSpPr txBox="1"/>
          <p:nvPr userDrawn="1"/>
        </p:nvSpPr>
        <p:spPr>
          <a:xfrm>
            <a:off x="11789199" y="6650902"/>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12" name="ZoneTexte 17">
            <a:extLst>
              <a:ext uri="{FF2B5EF4-FFF2-40B4-BE49-F238E27FC236}">
                <a16:creationId xmlns:a16="http://schemas.microsoft.com/office/drawing/2014/main" id="{E4657B37-31E8-C24B-BD66-3EA4DC0FA8BB}"/>
              </a:ext>
            </a:extLst>
          </p:cNvPr>
          <p:cNvSpPr txBox="1"/>
          <p:nvPr userDrawn="1"/>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14" name="Rectangle : coins arrondis 2">
            <a:extLst>
              <a:ext uri="{FF2B5EF4-FFF2-40B4-BE49-F238E27FC236}">
                <a16:creationId xmlns:a16="http://schemas.microsoft.com/office/drawing/2014/main" id="{E9964B69-5EDC-914C-9476-2BAFC67AAD28}"/>
              </a:ext>
            </a:extLst>
          </p:cNvPr>
          <p:cNvSpPr/>
          <p:nvPr userDrawn="1"/>
        </p:nvSpPr>
        <p:spPr>
          <a:xfrm>
            <a:off x="536787" y="1465445"/>
            <a:ext cx="11118424" cy="5146334"/>
          </a:xfrm>
          <a:prstGeom prst="rect">
            <a:avLst/>
          </a:prstGeom>
          <a:solidFill>
            <a:srgbClr val="FFFFFF"/>
          </a:solidFill>
          <a:ln cap="flat">
            <a:solidFill>
              <a:srgbClr val="F9CCAD"/>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pic>
        <p:nvPicPr>
          <p:cNvPr id="15" name="Picture 6">
            <a:extLst>
              <a:ext uri="{FF2B5EF4-FFF2-40B4-BE49-F238E27FC236}">
                <a16:creationId xmlns:a16="http://schemas.microsoft.com/office/drawing/2014/main" id="{7CEBC7CD-BEFB-C446-8A6D-B93A4E8E0654}"/>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1441874" y="460557"/>
            <a:ext cx="678241" cy="670069"/>
          </a:xfrm>
          <a:prstGeom prst="rect">
            <a:avLst/>
          </a:prstGeom>
          <a:noFill/>
          <a:ln cap="flat">
            <a:noFill/>
          </a:ln>
        </p:spPr>
      </p:pic>
      <p:sp>
        <p:nvSpPr>
          <p:cNvPr id="17" name="Espace réservé du texte 5">
            <a:extLst>
              <a:ext uri="{FF2B5EF4-FFF2-40B4-BE49-F238E27FC236}">
                <a16:creationId xmlns:a16="http://schemas.microsoft.com/office/drawing/2014/main" id="{309BF9D3-F1B1-4642-952D-2273A34DA549}"/>
              </a:ext>
            </a:extLst>
          </p:cNvPr>
          <p:cNvSpPr>
            <a:spLocks noGrp="1"/>
          </p:cNvSpPr>
          <p:nvPr>
            <p:ph type="body" sz="quarter" idx="10"/>
          </p:nvPr>
        </p:nvSpPr>
        <p:spPr>
          <a:xfrm>
            <a:off x="657922" y="1586548"/>
            <a:ext cx="10783952" cy="4925764"/>
          </a:xfrm>
          <a:prstGeom prst="rect">
            <a:avLst/>
          </a:prstGeom>
        </p:spPr>
        <p:txBody>
          <a:bodyPr/>
          <a:lstStyle>
            <a:lvl1pPr marL="0" indent="0">
              <a:lnSpc>
                <a:spcPct val="100000"/>
              </a:lnSpc>
              <a:buNone/>
              <a:defRPr sz="1200"/>
            </a:lvl1pPr>
            <a:lvl2pPr>
              <a:defRPr sz="1200"/>
            </a:lvl2pPr>
            <a:lvl3pPr>
              <a:defRPr sz="1200"/>
            </a:lvl3pPr>
            <a:lvl4pPr>
              <a:defRPr sz="1200"/>
            </a:lvl4pPr>
            <a:lvl5pPr>
              <a:defRPr sz="1200"/>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80336296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SOMMAIRE">
    <p:spTree>
      <p:nvGrpSpPr>
        <p:cNvPr id="1" name=""/>
        <p:cNvGrpSpPr/>
        <p:nvPr/>
      </p:nvGrpSpPr>
      <p:grpSpPr>
        <a:xfrm>
          <a:off x="0" y="0"/>
          <a:ext cx="0" cy="0"/>
          <a:chOff x="0" y="0"/>
          <a:chExt cx="0" cy="0"/>
        </a:xfrm>
      </p:grpSpPr>
      <p:pic>
        <p:nvPicPr>
          <p:cNvPr id="2" name="Image 8">
            <a:extLst>
              <a:ext uri="{FF2B5EF4-FFF2-40B4-BE49-F238E27FC236}">
                <a16:creationId xmlns:a16="http://schemas.microsoft.com/office/drawing/2014/main" id="{86F38022-88E9-2043-9513-74C16F7C57C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783"/>
            <a:ext cx="12191996" cy="6854433"/>
          </a:xfrm>
          <a:prstGeom prst="rect">
            <a:avLst/>
          </a:prstGeom>
          <a:noFill/>
          <a:ln cap="flat">
            <a:noFill/>
          </a:ln>
        </p:spPr>
      </p:pic>
      <p:sp>
        <p:nvSpPr>
          <p:cNvPr id="3" name="ZoneTexte 9">
            <a:extLst>
              <a:ext uri="{FF2B5EF4-FFF2-40B4-BE49-F238E27FC236}">
                <a16:creationId xmlns:a16="http://schemas.microsoft.com/office/drawing/2014/main" id="{F509BA39-798B-5E4D-9884-552E5B82AF7F}"/>
              </a:ext>
            </a:extLst>
          </p:cNvPr>
          <p:cNvSpPr txBox="1"/>
          <p:nvPr/>
        </p:nvSpPr>
        <p:spPr>
          <a:xfrm>
            <a:off x="0" y="470532"/>
            <a:ext cx="5854699" cy="64633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600" b="1" i="0" u="none" strike="noStrike" kern="1200" cap="none" spc="0" baseline="0" dirty="0">
                <a:solidFill>
                  <a:srgbClr val="1C3151"/>
                </a:solidFill>
                <a:uFillTx/>
                <a:latin typeface="+mn-lt"/>
                <a:cs typeface="Arial" pitchFamily="34"/>
              </a:rPr>
              <a:t>SOMMAIRE</a:t>
            </a:r>
            <a:endParaRPr lang="fr-FR" sz="3000" b="0" i="0" u="none" strike="noStrike" kern="1200" cap="none" spc="0" baseline="0" dirty="0">
              <a:solidFill>
                <a:srgbClr val="1C3151"/>
              </a:solidFill>
              <a:uFillTx/>
              <a:latin typeface="+mn-lt"/>
              <a:cs typeface="Arial" pitchFamily="34"/>
            </a:endParaRPr>
          </a:p>
        </p:txBody>
      </p:sp>
      <p:pic>
        <p:nvPicPr>
          <p:cNvPr id="4" name="Picture 6">
            <a:extLst>
              <a:ext uri="{FF2B5EF4-FFF2-40B4-BE49-F238E27FC236}">
                <a16:creationId xmlns:a16="http://schemas.microsoft.com/office/drawing/2014/main" id="{7B7E5E99-7CA6-4EF9-8AEE-A391D808AC67}"/>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45181" y="162130"/>
            <a:ext cx="1278541" cy="1263136"/>
          </a:xfrm>
          <a:prstGeom prst="rect">
            <a:avLst/>
          </a:prstGeom>
          <a:noFill/>
          <a:ln cap="flat">
            <a:noFill/>
          </a:ln>
        </p:spPr>
      </p:pic>
    </p:spTree>
    <p:extLst>
      <p:ext uri="{BB962C8B-B14F-4D97-AF65-F5344CB8AC3E}">
        <p14:creationId xmlns:p14="http://schemas.microsoft.com/office/powerpoint/2010/main" val="169897029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 CONTENU PARTIE 3">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95DD932-21A1-4D88-A5F7-DA2E7522F204}"/>
              </a:ext>
            </a:extLst>
          </p:cNvPr>
          <p:cNvPicPr>
            <a:picLocks noChangeAspect="1"/>
          </p:cNvPicPr>
          <p:nvPr userDrawn="1"/>
        </p:nvPicPr>
        <p:blipFill>
          <a:blip r:embed="rId2"/>
          <a:stretch>
            <a:fillRect/>
          </a:stretch>
        </p:blipFill>
        <p:spPr>
          <a:xfrm>
            <a:off x="2467" y="0"/>
            <a:ext cx="12187066" cy="6858000"/>
          </a:xfrm>
          <a:prstGeom prst="rect">
            <a:avLst/>
          </a:prstGeom>
        </p:spPr>
      </p:pic>
      <p:sp>
        <p:nvSpPr>
          <p:cNvPr id="7" name="ZoneTexte 15">
            <a:extLst>
              <a:ext uri="{FF2B5EF4-FFF2-40B4-BE49-F238E27FC236}">
                <a16:creationId xmlns:a16="http://schemas.microsoft.com/office/drawing/2014/main" id="{1E330860-A5F0-2A48-A9A3-303D4AB64CB9}"/>
              </a:ext>
            </a:extLst>
          </p:cNvPr>
          <p:cNvSpPr txBox="1"/>
          <p:nvPr userDrawn="1"/>
        </p:nvSpPr>
        <p:spPr>
          <a:xfrm>
            <a:off x="11789199" y="6650902"/>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10" name="ZoneTexte 17">
            <a:extLst>
              <a:ext uri="{FF2B5EF4-FFF2-40B4-BE49-F238E27FC236}">
                <a16:creationId xmlns:a16="http://schemas.microsoft.com/office/drawing/2014/main" id="{5AFC32E6-CD82-0F4B-9705-07CE3EA6835D}"/>
              </a:ext>
            </a:extLst>
          </p:cNvPr>
          <p:cNvSpPr txBox="1"/>
          <p:nvPr userDrawn="1"/>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11" name="Rectangle : coins arrondis 2">
            <a:extLst>
              <a:ext uri="{FF2B5EF4-FFF2-40B4-BE49-F238E27FC236}">
                <a16:creationId xmlns:a16="http://schemas.microsoft.com/office/drawing/2014/main" id="{844D8C8B-73EC-8C44-A3C5-61358A20A081}"/>
              </a:ext>
            </a:extLst>
          </p:cNvPr>
          <p:cNvSpPr/>
          <p:nvPr userDrawn="1"/>
        </p:nvSpPr>
        <p:spPr>
          <a:xfrm>
            <a:off x="536787" y="1465445"/>
            <a:ext cx="11118424" cy="5146334"/>
          </a:xfrm>
          <a:prstGeom prst="rect">
            <a:avLst/>
          </a:prstGeom>
          <a:solidFill>
            <a:srgbClr val="FFFFFF"/>
          </a:solidFill>
          <a:ln cap="flat">
            <a:solidFill>
              <a:srgbClr val="9EC3E7"/>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pic>
        <p:nvPicPr>
          <p:cNvPr id="12" name="Picture 6">
            <a:extLst>
              <a:ext uri="{FF2B5EF4-FFF2-40B4-BE49-F238E27FC236}">
                <a16:creationId xmlns:a16="http://schemas.microsoft.com/office/drawing/2014/main" id="{1F3041AD-C622-854D-90A4-939B324216CA}"/>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1441874" y="460557"/>
            <a:ext cx="678241" cy="670069"/>
          </a:xfrm>
          <a:prstGeom prst="rect">
            <a:avLst/>
          </a:prstGeom>
          <a:noFill/>
          <a:ln cap="flat">
            <a:noFill/>
          </a:ln>
        </p:spPr>
      </p:pic>
      <p:sp>
        <p:nvSpPr>
          <p:cNvPr id="14" name="Espace réservé du texte 5">
            <a:extLst>
              <a:ext uri="{FF2B5EF4-FFF2-40B4-BE49-F238E27FC236}">
                <a16:creationId xmlns:a16="http://schemas.microsoft.com/office/drawing/2014/main" id="{C7BB4907-838F-3A4F-A78F-97DCB5399A62}"/>
              </a:ext>
            </a:extLst>
          </p:cNvPr>
          <p:cNvSpPr>
            <a:spLocks noGrp="1"/>
          </p:cNvSpPr>
          <p:nvPr>
            <p:ph type="body" sz="quarter" idx="10"/>
          </p:nvPr>
        </p:nvSpPr>
        <p:spPr>
          <a:xfrm>
            <a:off x="657922" y="1586548"/>
            <a:ext cx="10783952" cy="4925764"/>
          </a:xfrm>
          <a:prstGeom prst="rect">
            <a:avLst/>
          </a:prstGeom>
        </p:spPr>
        <p:txBody>
          <a:bodyPr/>
          <a:lstStyle>
            <a:lvl1pPr marL="0" indent="0">
              <a:lnSpc>
                <a:spcPct val="100000"/>
              </a:lnSpc>
              <a:buNone/>
              <a:defRPr sz="1200"/>
            </a:lvl1pPr>
            <a:lvl2pPr>
              <a:defRPr sz="1200"/>
            </a:lvl2pPr>
            <a:lvl3pPr>
              <a:defRPr sz="1200"/>
            </a:lvl3pPr>
            <a:lvl4pPr>
              <a:defRPr sz="1200"/>
            </a:lvl4pPr>
            <a:lvl5pPr>
              <a:defRPr sz="1200"/>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552808774"/>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CONTENU PARTIE 4">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0F71402-1F24-488B-8FB7-C860AB2DBEA1}"/>
              </a:ext>
            </a:extLst>
          </p:cNvPr>
          <p:cNvPicPr>
            <a:picLocks noChangeAspect="1"/>
          </p:cNvPicPr>
          <p:nvPr userDrawn="1"/>
        </p:nvPicPr>
        <p:blipFill>
          <a:blip r:embed="rId2">
            <a:duotone>
              <a:schemeClr val="accent3">
                <a:shade val="45000"/>
                <a:satMod val="135000"/>
              </a:schemeClr>
              <a:prstClr val="white"/>
            </a:duotone>
          </a:blip>
          <a:stretch>
            <a:fillRect/>
          </a:stretch>
        </p:blipFill>
        <p:spPr>
          <a:xfrm>
            <a:off x="2467" y="0"/>
            <a:ext cx="12187066" cy="6858000"/>
          </a:xfrm>
          <a:prstGeom prst="rect">
            <a:avLst/>
          </a:prstGeom>
        </p:spPr>
      </p:pic>
      <p:sp>
        <p:nvSpPr>
          <p:cNvPr id="11" name="ZoneTexte 15">
            <a:extLst>
              <a:ext uri="{FF2B5EF4-FFF2-40B4-BE49-F238E27FC236}">
                <a16:creationId xmlns:a16="http://schemas.microsoft.com/office/drawing/2014/main" id="{D42CD6C0-EE9F-C845-B80C-EEB39317FB14}"/>
              </a:ext>
            </a:extLst>
          </p:cNvPr>
          <p:cNvSpPr txBox="1"/>
          <p:nvPr userDrawn="1"/>
        </p:nvSpPr>
        <p:spPr>
          <a:xfrm>
            <a:off x="11789199" y="6650902"/>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12" name="ZoneTexte 17">
            <a:extLst>
              <a:ext uri="{FF2B5EF4-FFF2-40B4-BE49-F238E27FC236}">
                <a16:creationId xmlns:a16="http://schemas.microsoft.com/office/drawing/2014/main" id="{70F8883A-C787-B543-B631-6EE420325FB6}"/>
              </a:ext>
            </a:extLst>
          </p:cNvPr>
          <p:cNvSpPr txBox="1"/>
          <p:nvPr userDrawn="1"/>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13" name="Rectangle : coins arrondis 2">
            <a:extLst>
              <a:ext uri="{FF2B5EF4-FFF2-40B4-BE49-F238E27FC236}">
                <a16:creationId xmlns:a16="http://schemas.microsoft.com/office/drawing/2014/main" id="{EE45E5A4-B92A-B04A-9B21-8D236B20B95F}"/>
              </a:ext>
            </a:extLst>
          </p:cNvPr>
          <p:cNvSpPr/>
          <p:nvPr userDrawn="1"/>
        </p:nvSpPr>
        <p:spPr>
          <a:xfrm>
            <a:off x="536787" y="1465445"/>
            <a:ext cx="11118424" cy="5146334"/>
          </a:xfrm>
          <a:prstGeom prst="rect">
            <a:avLst/>
          </a:prstGeom>
          <a:solidFill>
            <a:srgbClr val="FFFFFF"/>
          </a:solidFill>
          <a:ln cap="flat">
            <a:solidFill>
              <a:srgbClr val="BFBFBF"/>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pic>
        <p:nvPicPr>
          <p:cNvPr id="14" name="Picture 6">
            <a:extLst>
              <a:ext uri="{FF2B5EF4-FFF2-40B4-BE49-F238E27FC236}">
                <a16:creationId xmlns:a16="http://schemas.microsoft.com/office/drawing/2014/main" id="{DA2EDE26-F1FF-434F-BDAC-0E97D8C487F4}"/>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1441874" y="460557"/>
            <a:ext cx="678241" cy="670069"/>
          </a:xfrm>
          <a:prstGeom prst="rect">
            <a:avLst/>
          </a:prstGeom>
          <a:noFill/>
          <a:ln cap="flat">
            <a:noFill/>
          </a:ln>
        </p:spPr>
      </p:pic>
      <p:sp>
        <p:nvSpPr>
          <p:cNvPr id="16" name="Espace réservé du texte 5">
            <a:extLst>
              <a:ext uri="{FF2B5EF4-FFF2-40B4-BE49-F238E27FC236}">
                <a16:creationId xmlns:a16="http://schemas.microsoft.com/office/drawing/2014/main" id="{EE4D6BD1-A14B-E042-A611-8AB26E1D3B5D}"/>
              </a:ext>
            </a:extLst>
          </p:cNvPr>
          <p:cNvSpPr>
            <a:spLocks noGrp="1"/>
          </p:cNvSpPr>
          <p:nvPr>
            <p:ph type="body" sz="quarter" idx="10"/>
          </p:nvPr>
        </p:nvSpPr>
        <p:spPr>
          <a:xfrm>
            <a:off x="657922" y="1586548"/>
            <a:ext cx="10783952" cy="4925764"/>
          </a:xfrm>
          <a:prstGeom prst="rect">
            <a:avLst/>
          </a:prstGeom>
        </p:spPr>
        <p:txBody>
          <a:bodyPr/>
          <a:lstStyle>
            <a:lvl1pPr marL="0" indent="0">
              <a:lnSpc>
                <a:spcPct val="100000"/>
              </a:lnSpc>
              <a:buNone/>
              <a:defRPr sz="1200"/>
            </a:lvl1pPr>
            <a:lvl2pPr>
              <a:defRPr sz="1200"/>
            </a:lvl2pPr>
            <a:lvl3pPr>
              <a:defRPr sz="1200"/>
            </a:lvl3pPr>
            <a:lvl4pPr>
              <a:defRPr sz="1200"/>
            </a:lvl4pPr>
            <a:lvl5pPr>
              <a:defRPr sz="1200"/>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68179551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84C9402B-8405-E34F-BB42-F7F655B5B846}"/>
              </a:ext>
            </a:extLst>
          </p:cNvPr>
          <p:cNvSpPr/>
          <p:nvPr userDrawn="1"/>
        </p:nvSpPr>
        <p:spPr>
          <a:xfrm>
            <a:off x="11290300" y="133161"/>
            <a:ext cx="761024" cy="761024"/>
          </a:xfrm>
          <a:prstGeom prst="rect">
            <a:avLst/>
          </a:prstGeom>
          <a:blipFill>
            <a:blip r:embed="rId2" cstate="emai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1507023" rtl="0" eaLnBrk="1" fontAlgn="auto" latinLnBrk="0" hangingPunct="1">
              <a:lnSpc>
                <a:spcPct val="100000"/>
              </a:lnSpc>
              <a:spcBef>
                <a:spcPts val="0"/>
              </a:spcBef>
              <a:spcAft>
                <a:spcPts val="0"/>
              </a:spcAft>
              <a:buClrTx/>
              <a:buSzTx/>
              <a:buFontTx/>
              <a:buNone/>
              <a:tabLst/>
              <a:defRPr/>
            </a:pPr>
            <a:endParaRPr kumimoji="0" sz="3382" b="0" i="0" u="none" strike="noStrike" kern="1200" cap="none" spc="0" normalizeH="0" baseline="0" noProof="0">
              <a:ln>
                <a:noFill/>
              </a:ln>
              <a:solidFill>
                <a:prstClr val="black"/>
              </a:solidFill>
              <a:effectLst/>
              <a:uLnTx/>
              <a:uFillTx/>
              <a:latin typeface="Calibri" panose="020F0502020204030204"/>
              <a:ea typeface="Arial Unicode MS"/>
              <a:cs typeface="+mn-cs"/>
            </a:endParaRPr>
          </a:p>
        </p:txBody>
      </p:sp>
      <p:sp>
        <p:nvSpPr>
          <p:cNvPr id="7" name="Titre 6">
            <a:extLst>
              <a:ext uri="{FF2B5EF4-FFF2-40B4-BE49-F238E27FC236}">
                <a16:creationId xmlns:a16="http://schemas.microsoft.com/office/drawing/2014/main" id="{0595332D-FBD3-4244-8221-5CC757C87320}"/>
              </a:ext>
            </a:extLst>
          </p:cNvPr>
          <p:cNvSpPr>
            <a:spLocks noGrp="1"/>
          </p:cNvSpPr>
          <p:nvPr>
            <p:ph type="title"/>
          </p:nvPr>
        </p:nvSpPr>
        <p:spPr>
          <a:xfrm>
            <a:off x="582930" y="289526"/>
            <a:ext cx="9816904" cy="584444"/>
          </a:xfrm>
          <a:prstGeom prst="rect">
            <a:avLst/>
          </a:prstGeom>
        </p:spPr>
        <p:txBody>
          <a:bodyPr/>
          <a:lstStyle>
            <a:lvl1pPr>
              <a:defRPr sz="2800" b="1">
                <a:solidFill>
                  <a:srgbClr val="008245"/>
                </a:solidFill>
              </a:defRPr>
            </a:lvl1pPr>
          </a:lstStyle>
          <a:p>
            <a:r>
              <a:rPr lang="fr-FR" dirty="0"/>
              <a:t>Modifiez le style du titre</a:t>
            </a:r>
          </a:p>
        </p:txBody>
      </p:sp>
      <p:sp>
        <p:nvSpPr>
          <p:cNvPr id="8" name="Espace réservé du pied de page 2">
            <a:extLst>
              <a:ext uri="{FF2B5EF4-FFF2-40B4-BE49-F238E27FC236}">
                <a16:creationId xmlns:a16="http://schemas.microsoft.com/office/drawing/2014/main" id="{BAFCA36F-0B6E-F241-855C-1E96014FF2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fr-FR"/>
              <a:t>Copyright - Tout droit réservé - OFPPT</a:t>
            </a:r>
            <a:endParaRPr lang="fr-FR" dirty="0"/>
          </a:p>
        </p:txBody>
      </p:sp>
      <p:sp>
        <p:nvSpPr>
          <p:cNvPr id="9" name="ZoneTexte 8">
            <a:extLst>
              <a:ext uri="{FF2B5EF4-FFF2-40B4-BE49-F238E27FC236}">
                <a16:creationId xmlns:a16="http://schemas.microsoft.com/office/drawing/2014/main" id="{0121C107-DF3E-AD4F-A1FE-297BD040765B}"/>
              </a:ext>
            </a:extLst>
          </p:cNvPr>
          <p:cNvSpPr txBox="1"/>
          <p:nvPr userDrawn="1"/>
        </p:nvSpPr>
        <p:spPr>
          <a:xfrm>
            <a:off x="11431564" y="6333825"/>
            <a:ext cx="619760" cy="369332"/>
          </a:xfrm>
          <a:prstGeom prst="rect">
            <a:avLst/>
          </a:prstGeom>
          <a:noFill/>
        </p:spPr>
        <p:txBody>
          <a:bodyPr wrap="square" rtlCol="0">
            <a:spAutoFit/>
          </a:bodyPr>
          <a:lstStyle/>
          <a:p>
            <a:fld id="{CE9106A4-FD33-7B45-9C68-50EB2487100A}" type="slidenum">
              <a:rPr lang="fr-FR" sz="1800" b="1" smtClean="0">
                <a:solidFill>
                  <a:schemeClr val="bg1"/>
                </a:solidFill>
                <a:cs typeface="AL BAYAN PLAIN" pitchFamily="2" charset="-78"/>
              </a:rPr>
              <a:t>‹N°›</a:t>
            </a:fld>
            <a:endParaRPr lang="fr-FR" sz="1800" b="1" dirty="0">
              <a:solidFill>
                <a:schemeClr val="bg1"/>
              </a:solidFill>
              <a:cs typeface="AL BAYAN PLAIN" pitchFamily="2" charset="-78"/>
            </a:endParaRPr>
          </a:p>
        </p:txBody>
      </p:sp>
      <p:sp>
        <p:nvSpPr>
          <p:cNvPr id="11" name="Espace réservé du texte 10">
            <a:extLst>
              <a:ext uri="{FF2B5EF4-FFF2-40B4-BE49-F238E27FC236}">
                <a16:creationId xmlns:a16="http://schemas.microsoft.com/office/drawing/2014/main" id="{86811058-5598-9041-A4A8-2671FCB7F166}"/>
              </a:ext>
            </a:extLst>
          </p:cNvPr>
          <p:cNvSpPr>
            <a:spLocks noGrp="1"/>
          </p:cNvSpPr>
          <p:nvPr>
            <p:ph type="body" sz="quarter" idx="10"/>
          </p:nvPr>
        </p:nvSpPr>
        <p:spPr>
          <a:xfrm>
            <a:off x="582613" y="1154113"/>
            <a:ext cx="9817100" cy="4868862"/>
          </a:xfrm>
        </p:spPr>
        <p:txBody>
          <a:bodyPr/>
          <a:lstStyle>
            <a:lvl1pPr>
              <a:lnSpc>
                <a:spcPct val="100000"/>
              </a:lnSpc>
              <a:defRPr sz="1400"/>
            </a:lvl1pPr>
            <a:lvl2pPr>
              <a:lnSpc>
                <a:spcPct val="100000"/>
              </a:lnSpc>
              <a:defRPr/>
            </a:lvl2pPr>
            <a:lvl3pPr>
              <a:lnSpc>
                <a:spcPct val="100000"/>
              </a:lnSpc>
              <a:defRPr/>
            </a:lvl3pPr>
            <a:lvl4pPr>
              <a:lnSpc>
                <a:spcPct val="100000"/>
              </a:lnSpc>
              <a:defRPr/>
            </a:lvl4pPr>
            <a:lvl5pPr>
              <a:lnSpc>
                <a:spcPct val="100000"/>
              </a:lnSpc>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676817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PARTIE">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5A9B186C-5C4B-4E34-B340-9B6BAF9F1F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3" name="Rectangle : avec coins arrondis en haut 2">
            <a:extLst>
              <a:ext uri="{FF2B5EF4-FFF2-40B4-BE49-F238E27FC236}">
                <a16:creationId xmlns:a16="http://schemas.microsoft.com/office/drawing/2014/main" id="{02690FE2-475F-4545-B276-160F21A30D31}"/>
              </a:ext>
            </a:extLst>
          </p:cNvPr>
          <p:cNvSpPr/>
          <p:nvPr/>
        </p:nvSpPr>
        <p:spPr>
          <a:xfrm>
            <a:off x="8010000" y="6132986"/>
            <a:ext cx="2160000" cy="720000"/>
          </a:xfrm>
          <a:prstGeom prst="round2SameRect">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texte 8">
            <a:extLst>
              <a:ext uri="{FF2B5EF4-FFF2-40B4-BE49-F238E27FC236}">
                <a16:creationId xmlns:a16="http://schemas.microsoft.com/office/drawing/2014/main" id="{20A165AD-05B6-4B69-9126-01EE8DCB0EC4}"/>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defRPr>
            </a:lvl1pPr>
          </a:lstStyle>
          <a:p>
            <a:pPr lvl="0"/>
            <a:r>
              <a:rPr lang="fr-FR" dirty="0"/>
              <a:t>PARTIE</a:t>
            </a:r>
          </a:p>
        </p:txBody>
      </p:sp>
      <p:sp>
        <p:nvSpPr>
          <p:cNvPr id="10" name="Espace réservé du texte 8">
            <a:extLst>
              <a:ext uri="{FF2B5EF4-FFF2-40B4-BE49-F238E27FC236}">
                <a16:creationId xmlns:a16="http://schemas.microsoft.com/office/drawing/2014/main" id="{276BE723-0497-4009-931F-6783D9290C8D}"/>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defRPr>
            </a:lvl1pPr>
          </a:lstStyle>
          <a:p>
            <a:pPr lvl="0"/>
            <a:r>
              <a:rPr lang="fr-FR" dirty="0"/>
              <a:t>TITRE</a:t>
            </a:r>
          </a:p>
        </p:txBody>
      </p:sp>
      <p:sp>
        <p:nvSpPr>
          <p:cNvPr id="11" name="Rectangle 10">
            <a:extLst>
              <a:ext uri="{FF2B5EF4-FFF2-40B4-BE49-F238E27FC236}">
                <a16:creationId xmlns:a16="http://schemas.microsoft.com/office/drawing/2014/main" id="{BA1037BB-CA97-4B28-BC10-C62D82B74015}"/>
              </a:ext>
            </a:extLst>
          </p:cNvPr>
          <p:cNvSpPr/>
          <p:nvPr/>
        </p:nvSpPr>
        <p:spPr>
          <a:xfrm>
            <a:off x="6300000" y="23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FF7800"/>
                </a:solidFill>
                <a:ea typeface="맑은 고딕" pitchFamily="34"/>
                <a:cs typeface="Arial" pitchFamily="34"/>
              </a:rPr>
              <a:t>Dans cette partie, vous allez :</a:t>
            </a:r>
          </a:p>
        </p:txBody>
      </p:sp>
      <p:sp>
        <p:nvSpPr>
          <p:cNvPr id="12" name="Espace réservé du texte 8">
            <a:extLst>
              <a:ext uri="{FF2B5EF4-FFF2-40B4-BE49-F238E27FC236}">
                <a16:creationId xmlns:a16="http://schemas.microsoft.com/office/drawing/2014/main" id="{BECA908D-685A-4D07-9B73-1157C29FC823}"/>
              </a:ext>
            </a:extLst>
          </p:cNvPr>
          <p:cNvSpPr>
            <a:spLocks noGrp="1"/>
          </p:cNvSpPr>
          <p:nvPr>
            <p:ph type="body" sz="quarter" idx="14" hasCustomPrompt="1"/>
          </p:nvPr>
        </p:nvSpPr>
        <p:spPr>
          <a:xfrm>
            <a:off x="6300000" y="2880000"/>
            <a:ext cx="5580000" cy="1440000"/>
          </a:xfrm>
          <a:prstGeom prst="rect">
            <a:avLst/>
          </a:prstGeom>
        </p:spPr>
        <p:txBody>
          <a:bodyPr anchor="t" anchorCtr="0"/>
          <a:lstStyle>
            <a:lvl1pPr marL="342900" indent="-342900" algn="l">
              <a:lnSpc>
                <a:spcPct val="100000"/>
              </a:lnSpc>
              <a:spcBef>
                <a:spcPts val="600"/>
              </a:spcBef>
              <a:buFont typeface="Arial" panose="020B0604020202020204" pitchFamily="34" charset="0"/>
              <a:buChar char="•"/>
              <a:defRPr sz="1600" b="0" u="none">
                <a:solidFill>
                  <a:srgbClr val="565656"/>
                </a:solidFill>
              </a:defRPr>
            </a:lvl1pPr>
          </a:lstStyle>
          <a:p>
            <a:pPr lvl="0"/>
            <a:r>
              <a:rPr lang="fr-FR" dirty="0"/>
              <a:t>….</a:t>
            </a:r>
          </a:p>
          <a:p>
            <a:pPr lvl="0"/>
            <a:r>
              <a:rPr lang="fr-FR" dirty="0"/>
              <a:t>….</a:t>
            </a:r>
          </a:p>
          <a:p>
            <a:pPr lvl="0"/>
            <a:r>
              <a:rPr lang="fr-FR" dirty="0"/>
              <a:t>….</a:t>
            </a:r>
          </a:p>
        </p:txBody>
      </p:sp>
      <p:sp>
        <p:nvSpPr>
          <p:cNvPr id="15" name="Espace réservé pour une image  21">
            <a:extLst>
              <a:ext uri="{FF2B5EF4-FFF2-40B4-BE49-F238E27FC236}">
                <a16:creationId xmlns:a16="http://schemas.microsoft.com/office/drawing/2014/main" id="{1DB2D8C5-3F3E-4B29-8768-8048268439B4}"/>
              </a:ext>
            </a:extLst>
          </p:cNvPr>
          <p:cNvSpPr>
            <a:spLocks noGrp="1"/>
          </p:cNvSpPr>
          <p:nvPr>
            <p:ph type="pic" sz="quarter" idx="15" hasCustomPrompt="1"/>
          </p:nvPr>
        </p:nvSpPr>
        <p:spPr>
          <a:xfrm>
            <a:off x="8640000" y="4524826"/>
            <a:ext cx="900000" cy="900000"/>
          </a:xfrm>
          <a:prstGeom prst="rect">
            <a:avLst/>
          </a:prstGeom>
        </p:spPr>
        <p:txBody>
          <a:bodyPr/>
          <a:lstStyle>
            <a:lvl1pPr marL="0" indent="0" algn="ctr">
              <a:buNone/>
              <a:defRPr sz="1600"/>
            </a:lvl1pPr>
          </a:lstStyle>
          <a:p>
            <a:r>
              <a:rPr lang="fr-FR" dirty="0"/>
              <a:t>QR CODE</a:t>
            </a:r>
          </a:p>
        </p:txBody>
      </p:sp>
      <p:sp>
        <p:nvSpPr>
          <p:cNvPr id="18" name="Espace réservé du texte 8">
            <a:extLst>
              <a:ext uri="{FF2B5EF4-FFF2-40B4-BE49-F238E27FC236}">
                <a16:creationId xmlns:a16="http://schemas.microsoft.com/office/drawing/2014/main" id="{8F5F1692-DA3F-4510-963A-F409CD57220B}"/>
              </a:ext>
            </a:extLst>
          </p:cNvPr>
          <p:cNvSpPr>
            <a:spLocks noGrp="1"/>
          </p:cNvSpPr>
          <p:nvPr>
            <p:ph type="body" sz="quarter" idx="10"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defRPr>
            </a:lvl1pPr>
          </a:lstStyle>
          <a:p>
            <a:pPr lvl="0"/>
            <a:r>
              <a:rPr lang="fr-FR" dirty="0"/>
              <a:t>… heures</a:t>
            </a:r>
          </a:p>
        </p:txBody>
      </p:sp>
      <p:pic>
        <p:nvPicPr>
          <p:cNvPr id="5" name="Image 4">
            <a:extLst>
              <a:ext uri="{FF2B5EF4-FFF2-40B4-BE49-F238E27FC236}">
                <a16:creationId xmlns:a16="http://schemas.microsoft.com/office/drawing/2014/main" id="{C79FAB39-33EC-4FDC-BBB7-4F8D88E84413}"/>
              </a:ext>
            </a:extLst>
          </p:cNvPr>
          <p:cNvPicPr>
            <a:picLocks noChangeAspect="1"/>
          </p:cNvPicPr>
          <p:nvPr/>
        </p:nvPicPr>
        <p:blipFill>
          <a:blip r:embed="rId3"/>
          <a:stretch>
            <a:fillRect/>
          </a:stretch>
        </p:blipFill>
        <p:spPr>
          <a:xfrm>
            <a:off x="8186397" y="6268947"/>
            <a:ext cx="401660" cy="396000"/>
          </a:xfrm>
          <a:prstGeom prst="rect">
            <a:avLst/>
          </a:prstGeom>
        </p:spPr>
      </p:pic>
      <p:pic>
        <p:nvPicPr>
          <p:cNvPr id="20" name="Picture 6">
            <a:extLst>
              <a:ext uri="{FF2B5EF4-FFF2-40B4-BE49-F238E27FC236}">
                <a16:creationId xmlns:a16="http://schemas.microsoft.com/office/drawing/2014/main" id="{64970350-A526-4206-BE79-0D10BEBE40AB}"/>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445181" y="162130"/>
            <a:ext cx="1278541" cy="1263136"/>
          </a:xfrm>
          <a:prstGeom prst="rect">
            <a:avLst/>
          </a:prstGeom>
          <a:noFill/>
          <a:ln cap="flat">
            <a:noFill/>
          </a:ln>
        </p:spPr>
      </p:pic>
    </p:spTree>
    <p:extLst>
      <p:ext uri="{BB962C8B-B14F-4D97-AF65-F5344CB8AC3E}">
        <p14:creationId xmlns:p14="http://schemas.microsoft.com/office/powerpoint/2010/main" val="472614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SLIDE PARTIE 2">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5A9B186C-5C4B-4E34-B340-9B6BAF9F1F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3" name="Rectangle : avec coins arrondis en haut 2">
            <a:extLst>
              <a:ext uri="{FF2B5EF4-FFF2-40B4-BE49-F238E27FC236}">
                <a16:creationId xmlns:a16="http://schemas.microsoft.com/office/drawing/2014/main" id="{02690FE2-475F-4545-B276-160F21A30D31}"/>
              </a:ext>
            </a:extLst>
          </p:cNvPr>
          <p:cNvSpPr/>
          <p:nvPr/>
        </p:nvSpPr>
        <p:spPr>
          <a:xfrm>
            <a:off x="8010000" y="6132986"/>
            <a:ext cx="2160000" cy="720000"/>
          </a:xfrm>
          <a:prstGeom prst="round2SameRect">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texte 8">
            <a:extLst>
              <a:ext uri="{FF2B5EF4-FFF2-40B4-BE49-F238E27FC236}">
                <a16:creationId xmlns:a16="http://schemas.microsoft.com/office/drawing/2014/main" id="{20A165AD-05B6-4B69-9126-01EE8DCB0EC4}"/>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defRPr>
            </a:lvl1pPr>
          </a:lstStyle>
          <a:p>
            <a:pPr lvl="0"/>
            <a:r>
              <a:rPr lang="fr-FR" dirty="0"/>
              <a:t>PARTIE</a:t>
            </a:r>
          </a:p>
        </p:txBody>
      </p:sp>
      <p:sp>
        <p:nvSpPr>
          <p:cNvPr id="10" name="Espace réservé du texte 8">
            <a:extLst>
              <a:ext uri="{FF2B5EF4-FFF2-40B4-BE49-F238E27FC236}">
                <a16:creationId xmlns:a16="http://schemas.microsoft.com/office/drawing/2014/main" id="{276BE723-0497-4009-931F-6783D9290C8D}"/>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defRPr>
            </a:lvl1pPr>
          </a:lstStyle>
          <a:p>
            <a:pPr lvl="0"/>
            <a:r>
              <a:rPr lang="fr-FR" dirty="0"/>
              <a:t>TITRE</a:t>
            </a:r>
          </a:p>
        </p:txBody>
      </p:sp>
      <p:sp>
        <p:nvSpPr>
          <p:cNvPr id="11" name="Rectangle 10">
            <a:extLst>
              <a:ext uri="{FF2B5EF4-FFF2-40B4-BE49-F238E27FC236}">
                <a16:creationId xmlns:a16="http://schemas.microsoft.com/office/drawing/2014/main" id="{BA1037BB-CA97-4B28-BC10-C62D82B74015}"/>
              </a:ext>
            </a:extLst>
          </p:cNvPr>
          <p:cNvSpPr/>
          <p:nvPr/>
        </p:nvSpPr>
        <p:spPr>
          <a:xfrm>
            <a:off x="6300000" y="1756522"/>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FF7800"/>
                </a:solidFill>
                <a:ea typeface="맑은 고딕" pitchFamily="34"/>
                <a:cs typeface="Arial" pitchFamily="34"/>
              </a:rPr>
              <a:t>Dans ce module, vous allez :</a:t>
            </a:r>
          </a:p>
        </p:txBody>
      </p:sp>
      <p:sp>
        <p:nvSpPr>
          <p:cNvPr id="12" name="Espace réservé du texte 8">
            <a:extLst>
              <a:ext uri="{FF2B5EF4-FFF2-40B4-BE49-F238E27FC236}">
                <a16:creationId xmlns:a16="http://schemas.microsoft.com/office/drawing/2014/main" id="{BECA908D-685A-4D07-9B73-1157C29FC823}"/>
              </a:ext>
            </a:extLst>
          </p:cNvPr>
          <p:cNvSpPr>
            <a:spLocks noGrp="1"/>
          </p:cNvSpPr>
          <p:nvPr>
            <p:ph type="body" sz="quarter" idx="14" hasCustomPrompt="1"/>
          </p:nvPr>
        </p:nvSpPr>
        <p:spPr>
          <a:xfrm>
            <a:off x="6300000" y="2296522"/>
            <a:ext cx="5580000" cy="1440000"/>
          </a:xfrm>
          <a:prstGeom prst="rect">
            <a:avLst/>
          </a:prstGeom>
        </p:spPr>
        <p:txBody>
          <a:bodyPr anchor="t" anchorCtr="0"/>
          <a:lstStyle>
            <a:lvl1pPr marL="342900" indent="-342900" algn="l">
              <a:lnSpc>
                <a:spcPct val="100000"/>
              </a:lnSpc>
              <a:spcBef>
                <a:spcPts val="600"/>
              </a:spcBef>
              <a:buFont typeface="Arial" panose="020B0604020202020204" pitchFamily="34" charset="0"/>
              <a:buChar char="•"/>
              <a:defRPr sz="1600" b="0" u="none">
                <a:solidFill>
                  <a:srgbClr val="565656"/>
                </a:solidFill>
              </a:defRPr>
            </a:lvl1pPr>
          </a:lstStyle>
          <a:p>
            <a:pPr lvl="0"/>
            <a:r>
              <a:rPr lang="fr-FR" dirty="0"/>
              <a:t>….</a:t>
            </a:r>
          </a:p>
          <a:p>
            <a:pPr lvl="0"/>
            <a:r>
              <a:rPr lang="fr-FR" dirty="0"/>
              <a:t>….</a:t>
            </a:r>
          </a:p>
          <a:p>
            <a:pPr lvl="0"/>
            <a:r>
              <a:rPr lang="fr-FR" dirty="0"/>
              <a:t>….</a:t>
            </a:r>
          </a:p>
        </p:txBody>
      </p:sp>
      <p:sp>
        <p:nvSpPr>
          <p:cNvPr id="15" name="Espace réservé pour une image  21">
            <a:extLst>
              <a:ext uri="{FF2B5EF4-FFF2-40B4-BE49-F238E27FC236}">
                <a16:creationId xmlns:a16="http://schemas.microsoft.com/office/drawing/2014/main" id="{1DB2D8C5-3F3E-4B29-8768-8048268439B4}"/>
              </a:ext>
            </a:extLst>
          </p:cNvPr>
          <p:cNvSpPr>
            <a:spLocks noGrp="1"/>
          </p:cNvSpPr>
          <p:nvPr>
            <p:ph type="pic" sz="quarter" idx="15" hasCustomPrompt="1"/>
          </p:nvPr>
        </p:nvSpPr>
        <p:spPr>
          <a:xfrm>
            <a:off x="8640000" y="4524826"/>
            <a:ext cx="900000" cy="900000"/>
          </a:xfrm>
          <a:prstGeom prst="rect">
            <a:avLst/>
          </a:prstGeom>
        </p:spPr>
        <p:txBody>
          <a:bodyPr/>
          <a:lstStyle>
            <a:lvl1pPr marL="0" indent="0" algn="ctr">
              <a:buNone/>
              <a:defRPr sz="1600"/>
            </a:lvl1pPr>
          </a:lstStyle>
          <a:p>
            <a:r>
              <a:rPr lang="fr-FR" dirty="0"/>
              <a:t>QR CODE</a:t>
            </a:r>
          </a:p>
        </p:txBody>
      </p:sp>
      <p:sp>
        <p:nvSpPr>
          <p:cNvPr id="18" name="Espace réservé du texte 8">
            <a:extLst>
              <a:ext uri="{FF2B5EF4-FFF2-40B4-BE49-F238E27FC236}">
                <a16:creationId xmlns:a16="http://schemas.microsoft.com/office/drawing/2014/main" id="{8F5F1692-DA3F-4510-963A-F409CD57220B}"/>
              </a:ext>
            </a:extLst>
          </p:cNvPr>
          <p:cNvSpPr>
            <a:spLocks noGrp="1"/>
          </p:cNvSpPr>
          <p:nvPr>
            <p:ph type="body" sz="quarter" idx="10"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defRPr>
            </a:lvl1pPr>
          </a:lstStyle>
          <a:p>
            <a:pPr lvl="0"/>
            <a:r>
              <a:rPr lang="fr-FR" dirty="0"/>
              <a:t>… heures</a:t>
            </a:r>
          </a:p>
        </p:txBody>
      </p:sp>
      <p:pic>
        <p:nvPicPr>
          <p:cNvPr id="5" name="Image 4">
            <a:extLst>
              <a:ext uri="{FF2B5EF4-FFF2-40B4-BE49-F238E27FC236}">
                <a16:creationId xmlns:a16="http://schemas.microsoft.com/office/drawing/2014/main" id="{C79FAB39-33EC-4FDC-BBB7-4F8D88E84413}"/>
              </a:ext>
            </a:extLst>
          </p:cNvPr>
          <p:cNvPicPr>
            <a:picLocks noChangeAspect="1"/>
          </p:cNvPicPr>
          <p:nvPr/>
        </p:nvPicPr>
        <p:blipFill>
          <a:blip r:embed="rId3"/>
          <a:stretch>
            <a:fillRect/>
          </a:stretch>
        </p:blipFill>
        <p:spPr>
          <a:xfrm>
            <a:off x="8186397" y="6268947"/>
            <a:ext cx="401660" cy="396000"/>
          </a:xfrm>
          <a:prstGeom prst="rect">
            <a:avLst/>
          </a:prstGeom>
        </p:spPr>
      </p:pic>
      <p:pic>
        <p:nvPicPr>
          <p:cNvPr id="20" name="Picture 6">
            <a:extLst>
              <a:ext uri="{FF2B5EF4-FFF2-40B4-BE49-F238E27FC236}">
                <a16:creationId xmlns:a16="http://schemas.microsoft.com/office/drawing/2014/main" id="{64970350-A526-4206-BE79-0D10BEBE40AB}"/>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445181" y="162130"/>
            <a:ext cx="1278541" cy="1263136"/>
          </a:xfrm>
          <a:prstGeom prst="rect">
            <a:avLst/>
          </a:prstGeom>
          <a:noFill/>
          <a:ln cap="flat">
            <a:noFill/>
          </a:ln>
        </p:spPr>
      </p:pic>
    </p:spTree>
    <p:extLst>
      <p:ext uri="{BB962C8B-B14F-4D97-AF65-F5344CB8AC3E}">
        <p14:creationId xmlns:p14="http://schemas.microsoft.com/office/powerpoint/2010/main" val="2783316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OBJECTIFS">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CCF5E1A6-D816-465B-ABBA-39A9B6B130E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pic>
        <p:nvPicPr>
          <p:cNvPr id="7" name="Picture 6">
            <a:extLst>
              <a:ext uri="{FF2B5EF4-FFF2-40B4-BE49-F238E27FC236}">
                <a16:creationId xmlns:a16="http://schemas.microsoft.com/office/drawing/2014/main" id="{DCF2BF15-EE0A-4A9C-9FB7-91704171352C}"/>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45181" y="162130"/>
            <a:ext cx="1278541" cy="1263136"/>
          </a:xfrm>
          <a:prstGeom prst="rect">
            <a:avLst/>
          </a:prstGeom>
          <a:noFill/>
          <a:ln cap="flat">
            <a:noFill/>
          </a:ln>
        </p:spPr>
      </p:pic>
      <p:sp>
        <p:nvSpPr>
          <p:cNvPr id="14" name="Espace réservé du texte 8">
            <a:extLst>
              <a:ext uri="{FF2B5EF4-FFF2-40B4-BE49-F238E27FC236}">
                <a16:creationId xmlns:a16="http://schemas.microsoft.com/office/drawing/2014/main" id="{11FC0CA9-7509-4669-896A-AB2127F25BBE}"/>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defRPr>
            </a:lvl1pPr>
          </a:lstStyle>
          <a:p>
            <a:pPr lvl="0"/>
            <a:r>
              <a:rPr lang="fr-FR" dirty="0"/>
              <a:t>CHAPITRE</a:t>
            </a:r>
          </a:p>
        </p:txBody>
      </p:sp>
      <p:sp>
        <p:nvSpPr>
          <p:cNvPr id="15" name="Espace réservé du texte 8">
            <a:extLst>
              <a:ext uri="{FF2B5EF4-FFF2-40B4-BE49-F238E27FC236}">
                <a16:creationId xmlns:a16="http://schemas.microsoft.com/office/drawing/2014/main" id="{5586E004-C84D-4C67-B321-9AE8530D29FD}"/>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defRPr>
            </a:lvl1pPr>
          </a:lstStyle>
          <a:p>
            <a:pPr lvl="0"/>
            <a:r>
              <a:rPr lang="fr-FR" dirty="0"/>
              <a:t>TITRE</a:t>
            </a:r>
          </a:p>
        </p:txBody>
      </p:sp>
      <p:sp>
        <p:nvSpPr>
          <p:cNvPr id="18" name="Rectangle 17">
            <a:extLst>
              <a:ext uri="{FF2B5EF4-FFF2-40B4-BE49-F238E27FC236}">
                <a16:creationId xmlns:a16="http://schemas.microsoft.com/office/drawing/2014/main" id="{B8EC24CB-7F44-4FFD-A8FF-B0027A124EE9}"/>
              </a:ext>
            </a:extLst>
          </p:cNvPr>
          <p:cNvSpPr/>
          <p:nvPr/>
        </p:nvSpPr>
        <p:spPr>
          <a:xfrm>
            <a:off x="6300000" y="23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FF7800"/>
                </a:solidFill>
                <a:ea typeface="맑은 고딕" pitchFamily="34"/>
                <a:cs typeface="Arial" pitchFamily="34"/>
              </a:rPr>
              <a:t>Ce que vous allez apprendre dans ce chapitre :</a:t>
            </a:r>
          </a:p>
        </p:txBody>
      </p:sp>
      <p:sp>
        <p:nvSpPr>
          <p:cNvPr id="20" name="Espace réservé du texte 8">
            <a:extLst>
              <a:ext uri="{FF2B5EF4-FFF2-40B4-BE49-F238E27FC236}">
                <a16:creationId xmlns:a16="http://schemas.microsoft.com/office/drawing/2014/main" id="{DB4F7443-86EC-4731-AADB-9DCD325B7643}"/>
              </a:ext>
            </a:extLst>
          </p:cNvPr>
          <p:cNvSpPr>
            <a:spLocks noGrp="1"/>
          </p:cNvSpPr>
          <p:nvPr>
            <p:ph type="body" sz="quarter" idx="14" hasCustomPrompt="1"/>
          </p:nvPr>
        </p:nvSpPr>
        <p:spPr>
          <a:xfrm>
            <a:off x="6300000" y="2880000"/>
            <a:ext cx="5580000" cy="1800000"/>
          </a:xfrm>
          <a:prstGeom prst="rect">
            <a:avLst/>
          </a:prstGeom>
        </p:spPr>
        <p:txBody>
          <a:bodyPr anchor="t" anchorCtr="0"/>
          <a:lstStyle>
            <a:lvl1pPr marL="342900" indent="-342900" algn="l">
              <a:lnSpc>
                <a:spcPct val="100000"/>
              </a:lnSpc>
              <a:spcBef>
                <a:spcPts val="600"/>
              </a:spcBef>
              <a:buFont typeface="Arial" panose="020B0604020202020204" pitchFamily="34" charset="0"/>
              <a:buChar char="•"/>
              <a:defRPr sz="1600" b="0" u="none">
                <a:solidFill>
                  <a:srgbClr val="565656"/>
                </a:solidFill>
              </a:defRPr>
            </a:lvl1pPr>
          </a:lstStyle>
          <a:p>
            <a:pPr lvl="0"/>
            <a:r>
              <a:rPr lang="fr-FR" dirty="0"/>
              <a:t>….</a:t>
            </a:r>
          </a:p>
          <a:p>
            <a:pPr lvl="0"/>
            <a:r>
              <a:rPr lang="fr-FR" dirty="0"/>
              <a:t>….</a:t>
            </a:r>
          </a:p>
          <a:p>
            <a:pPr lvl="0"/>
            <a:r>
              <a:rPr lang="fr-FR" dirty="0"/>
              <a:t>….</a:t>
            </a:r>
          </a:p>
        </p:txBody>
      </p:sp>
      <p:sp>
        <p:nvSpPr>
          <p:cNvPr id="23" name="Rectangle : avec coins arrondis en haut 22">
            <a:extLst>
              <a:ext uri="{FF2B5EF4-FFF2-40B4-BE49-F238E27FC236}">
                <a16:creationId xmlns:a16="http://schemas.microsoft.com/office/drawing/2014/main" id="{3424033A-21E0-49F9-B1F4-06B3081B974E}"/>
              </a:ext>
            </a:extLst>
          </p:cNvPr>
          <p:cNvSpPr/>
          <p:nvPr/>
        </p:nvSpPr>
        <p:spPr>
          <a:xfrm>
            <a:off x="8010000" y="6132986"/>
            <a:ext cx="2160000" cy="720000"/>
          </a:xfrm>
          <a:prstGeom prst="round2SameRect">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space réservé du texte 8">
            <a:extLst>
              <a:ext uri="{FF2B5EF4-FFF2-40B4-BE49-F238E27FC236}">
                <a16:creationId xmlns:a16="http://schemas.microsoft.com/office/drawing/2014/main" id="{600C38A5-6D7B-4E29-BB82-17E2EB0317D7}"/>
              </a:ext>
            </a:extLst>
          </p:cNvPr>
          <p:cNvSpPr>
            <a:spLocks noGrp="1"/>
          </p:cNvSpPr>
          <p:nvPr>
            <p:ph type="body" sz="quarter" idx="15"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defRPr>
            </a:lvl1pPr>
          </a:lstStyle>
          <a:p>
            <a:pPr lvl="0"/>
            <a:r>
              <a:rPr lang="fr-FR" dirty="0"/>
              <a:t>… heures</a:t>
            </a:r>
          </a:p>
        </p:txBody>
      </p:sp>
      <p:pic>
        <p:nvPicPr>
          <p:cNvPr id="25" name="Image 24">
            <a:extLst>
              <a:ext uri="{FF2B5EF4-FFF2-40B4-BE49-F238E27FC236}">
                <a16:creationId xmlns:a16="http://schemas.microsoft.com/office/drawing/2014/main" id="{5F362A72-E555-4D2E-BDB5-A106A49FA0BF}"/>
              </a:ext>
            </a:extLst>
          </p:cNvPr>
          <p:cNvPicPr>
            <a:picLocks noChangeAspect="1"/>
          </p:cNvPicPr>
          <p:nvPr/>
        </p:nvPicPr>
        <p:blipFill>
          <a:blip r:embed="rId4"/>
          <a:stretch>
            <a:fillRect/>
          </a:stretch>
        </p:blipFill>
        <p:spPr>
          <a:xfrm>
            <a:off x="8186397" y="6268947"/>
            <a:ext cx="401660" cy="396000"/>
          </a:xfrm>
          <a:prstGeom prst="rect">
            <a:avLst/>
          </a:prstGeom>
        </p:spPr>
      </p:pic>
    </p:spTree>
    <p:extLst>
      <p:ext uri="{BB962C8B-B14F-4D97-AF65-F5344CB8AC3E}">
        <p14:creationId xmlns:p14="http://schemas.microsoft.com/office/powerpoint/2010/main" val="2716503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SLIDE ACTIVITES">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CCF5E1A6-D816-465B-ABBA-39A9B6B130E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pic>
        <p:nvPicPr>
          <p:cNvPr id="7" name="Picture 6">
            <a:extLst>
              <a:ext uri="{FF2B5EF4-FFF2-40B4-BE49-F238E27FC236}">
                <a16:creationId xmlns:a16="http://schemas.microsoft.com/office/drawing/2014/main" id="{DCF2BF15-EE0A-4A9C-9FB7-91704171352C}"/>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45181" y="162130"/>
            <a:ext cx="1278541" cy="1263136"/>
          </a:xfrm>
          <a:prstGeom prst="rect">
            <a:avLst/>
          </a:prstGeom>
          <a:noFill/>
          <a:ln cap="flat">
            <a:noFill/>
          </a:ln>
        </p:spPr>
      </p:pic>
      <p:sp>
        <p:nvSpPr>
          <p:cNvPr id="14" name="Espace réservé du texte 8">
            <a:extLst>
              <a:ext uri="{FF2B5EF4-FFF2-40B4-BE49-F238E27FC236}">
                <a16:creationId xmlns:a16="http://schemas.microsoft.com/office/drawing/2014/main" id="{11FC0CA9-7509-4669-896A-AB2127F25BBE}"/>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latin typeface="Calibri" panose="020F0502020204030204" pitchFamily="34" charset="0"/>
                <a:cs typeface="Calibri" panose="020F0502020204030204" pitchFamily="34" charset="0"/>
              </a:defRPr>
            </a:lvl1pPr>
          </a:lstStyle>
          <a:p>
            <a:pPr lvl="0"/>
            <a:r>
              <a:rPr lang="fr-FR" dirty="0"/>
              <a:t>ACTIVITES</a:t>
            </a:r>
          </a:p>
        </p:txBody>
      </p:sp>
      <p:sp>
        <p:nvSpPr>
          <p:cNvPr id="15" name="Espace réservé du texte 8">
            <a:extLst>
              <a:ext uri="{FF2B5EF4-FFF2-40B4-BE49-F238E27FC236}">
                <a16:creationId xmlns:a16="http://schemas.microsoft.com/office/drawing/2014/main" id="{5586E004-C84D-4C67-B321-9AE8530D29FD}"/>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latin typeface="Calibri" panose="020F0502020204030204" pitchFamily="34" charset="0"/>
                <a:cs typeface="Calibri" panose="020F0502020204030204" pitchFamily="34" charset="0"/>
              </a:defRPr>
            </a:lvl1pPr>
          </a:lstStyle>
          <a:p>
            <a:pPr lvl="0"/>
            <a:r>
              <a:rPr lang="fr-FR" dirty="0"/>
              <a:t>TITRE</a:t>
            </a:r>
          </a:p>
        </p:txBody>
      </p:sp>
      <p:sp>
        <p:nvSpPr>
          <p:cNvPr id="18" name="Rectangle 17">
            <a:extLst>
              <a:ext uri="{FF2B5EF4-FFF2-40B4-BE49-F238E27FC236}">
                <a16:creationId xmlns:a16="http://schemas.microsoft.com/office/drawing/2014/main" id="{B8EC24CB-7F44-4FFD-A8FF-B0027A124EE9}"/>
              </a:ext>
            </a:extLst>
          </p:cNvPr>
          <p:cNvSpPr/>
          <p:nvPr/>
        </p:nvSpPr>
        <p:spPr>
          <a:xfrm>
            <a:off x="6300000" y="216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FF7800"/>
                </a:solidFill>
                <a:latin typeface="Calibri" panose="020F0502020204030204" pitchFamily="34" charset="0"/>
                <a:ea typeface="맑은 고딕" pitchFamily="34"/>
                <a:cs typeface="Calibri" panose="020F0502020204030204" pitchFamily="34" charset="0"/>
              </a:rPr>
              <a:t>Compétences visées :</a:t>
            </a:r>
          </a:p>
        </p:txBody>
      </p:sp>
      <p:sp>
        <p:nvSpPr>
          <p:cNvPr id="20" name="Espace réservé du texte 8">
            <a:extLst>
              <a:ext uri="{FF2B5EF4-FFF2-40B4-BE49-F238E27FC236}">
                <a16:creationId xmlns:a16="http://schemas.microsoft.com/office/drawing/2014/main" id="{DB4F7443-86EC-4731-AADB-9DCD325B7643}"/>
              </a:ext>
            </a:extLst>
          </p:cNvPr>
          <p:cNvSpPr>
            <a:spLocks noGrp="1"/>
          </p:cNvSpPr>
          <p:nvPr>
            <p:ph type="body" sz="quarter" idx="14" hasCustomPrompt="1"/>
          </p:nvPr>
        </p:nvSpPr>
        <p:spPr>
          <a:xfrm>
            <a:off x="6300000" y="2700000"/>
            <a:ext cx="5580000" cy="1260561"/>
          </a:xfrm>
          <a:prstGeom prst="rect">
            <a:avLst/>
          </a:prstGeom>
        </p:spPr>
        <p:txBody>
          <a:bodyPr anchor="t" anchorCtr="0"/>
          <a:lstStyle>
            <a:lvl1pPr marL="342900" indent="-342900" algn="l">
              <a:lnSpc>
                <a:spcPct val="100000"/>
              </a:lnSpc>
              <a:spcBef>
                <a:spcPts val="600"/>
              </a:spcBef>
              <a:buClr>
                <a:srgbClr val="565656"/>
              </a:buClr>
              <a:buFont typeface="Arial" panose="020B0604020202020204" pitchFamily="34" charset="0"/>
              <a:buChar char="•"/>
              <a:defRPr sz="1600" b="0" u="none">
                <a:solidFill>
                  <a:srgbClr val="565656"/>
                </a:solidFill>
                <a:latin typeface="Calibri" panose="020F0502020204030204" pitchFamily="34" charset="0"/>
                <a:cs typeface="Calibri" panose="020F0502020204030204" pitchFamily="34" charset="0"/>
              </a:defRPr>
            </a:lvl1pPr>
          </a:lstStyle>
          <a:p>
            <a:pPr lvl="0"/>
            <a:r>
              <a:rPr lang="fr-FR" dirty="0"/>
              <a:t>….</a:t>
            </a:r>
          </a:p>
          <a:p>
            <a:pPr lvl="0"/>
            <a:r>
              <a:rPr lang="fr-FR" dirty="0"/>
              <a:t>….</a:t>
            </a:r>
          </a:p>
          <a:p>
            <a:pPr lvl="0"/>
            <a:r>
              <a:rPr lang="fr-FR" dirty="0"/>
              <a:t>….</a:t>
            </a:r>
          </a:p>
        </p:txBody>
      </p:sp>
      <p:sp>
        <p:nvSpPr>
          <p:cNvPr id="23" name="Rectangle : avec coins arrondis en haut 22">
            <a:extLst>
              <a:ext uri="{FF2B5EF4-FFF2-40B4-BE49-F238E27FC236}">
                <a16:creationId xmlns:a16="http://schemas.microsoft.com/office/drawing/2014/main" id="{3424033A-21E0-49F9-B1F4-06B3081B974E}"/>
              </a:ext>
            </a:extLst>
          </p:cNvPr>
          <p:cNvSpPr/>
          <p:nvPr/>
        </p:nvSpPr>
        <p:spPr>
          <a:xfrm>
            <a:off x="8010000" y="6132986"/>
            <a:ext cx="2160000" cy="720000"/>
          </a:xfrm>
          <a:prstGeom prst="round2SameRect">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libri" panose="020F0502020204030204" pitchFamily="34" charset="0"/>
            </a:endParaRPr>
          </a:p>
        </p:txBody>
      </p:sp>
      <p:sp>
        <p:nvSpPr>
          <p:cNvPr id="24" name="Espace réservé du texte 8">
            <a:extLst>
              <a:ext uri="{FF2B5EF4-FFF2-40B4-BE49-F238E27FC236}">
                <a16:creationId xmlns:a16="http://schemas.microsoft.com/office/drawing/2014/main" id="{600C38A5-6D7B-4E29-BB82-17E2EB0317D7}"/>
              </a:ext>
            </a:extLst>
          </p:cNvPr>
          <p:cNvSpPr>
            <a:spLocks noGrp="1"/>
          </p:cNvSpPr>
          <p:nvPr>
            <p:ph type="body" sz="quarter" idx="15"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Calibri" panose="020F0502020204030204" pitchFamily="34" charset="0"/>
                <a:cs typeface="Calibri" panose="020F0502020204030204" pitchFamily="34" charset="0"/>
              </a:defRPr>
            </a:lvl1pPr>
          </a:lstStyle>
          <a:p>
            <a:pPr lvl="0"/>
            <a:r>
              <a:rPr lang="fr-FR" dirty="0"/>
              <a:t>… heures</a:t>
            </a:r>
          </a:p>
        </p:txBody>
      </p:sp>
      <p:pic>
        <p:nvPicPr>
          <p:cNvPr id="25" name="Image 24">
            <a:extLst>
              <a:ext uri="{FF2B5EF4-FFF2-40B4-BE49-F238E27FC236}">
                <a16:creationId xmlns:a16="http://schemas.microsoft.com/office/drawing/2014/main" id="{5F362A72-E555-4D2E-BDB5-A106A49FA0BF}"/>
              </a:ext>
            </a:extLst>
          </p:cNvPr>
          <p:cNvPicPr>
            <a:picLocks noChangeAspect="1"/>
          </p:cNvPicPr>
          <p:nvPr/>
        </p:nvPicPr>
        <p:blipFill>
          <a:blip r:embed="rId4"/>
          <a:stretch>
            <a:fillRect/>
          </a:stretch>
        </p:blipFill>
        <p:spPr>
          <a:xfrm>
            <a:off x="8186397" y="6268947"/>
            <a:ext cx="401660" cy="396000"/>
          </a:xfrm>
          <a:prstGeom prst="rect">
            <a:avLst/>
          </a:prstGeom>
        </p:spPr>
      </p:pic>
      <p:sp>
        <p:nvSpPr>
          <p:cNvPr id="12" name="Rectangle 11">
            <a:extLst>
              <a:ext uri="{FF2B5EF4-FFF2-40B4-BE49-F238E27FC236}">
                <a16:creationId xmlns:a16="http://schemas.microsoft.com/office/drawing/2014/main" id="{E564FCAD-A191-493B-ABDB-04016C040CB1}"/>
              </a:ext>
            </a:extLst>
          </p:cNvPr>
          <p:cNvSpPr/>
          <p:nvPr/>
        </p:nvSpPr>
        <p:spPr>
          <a:xfrm>
            <a:off x="6300000" y="41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FF7800"/>
                </a:solidFill>
                <a:latin typeface="Calibri" panose="020F0502020204030204" pitchFamily="34" charset="0"/>
                <a:ea typeface="맑은 고딕" pitchFamily="34"/>
                <a:cs typeface="Calibri" panose="020F0502020204030204" pitchFamily="34" charset="0"/>
              </a:rPr>
              <a:t>Recommandations clés :</a:t>
            </a:r>
          </a:p>
        </p:txBody>
      </p:sp>
      <p:sp>
        <p:nvSpPr>
          <p:cNvPr id="13" name="Espace réservé du texte 8">
            <a:extLst>
              <a:ext uri="{FF2B5EF4-FFF2-40B4-BE49-F238E27FC236}">
                <a16:creationId xmlns:a16="http://schemas.microsoft.com/office/drawing/2014/main" id="{7B5F9102-B4C1-40D3-B5D6-957668C95C34}"/>
              </a:ext>
            </a:extLst>
          </p:cNvPr>
          <p:cNvSpPr>
            <a:spLocks noGrp="1"/>
          </p:cNvSpPr>
          <p:nvPr>
            <p:ph type="body" sz="quarter" idx="16" hasCustomPrompt="1"/>
          </p:nvPr>
        </p:nvSpPr>
        <p:spPr>
          <a:xfrm>
            <a:off x="6300000" y="4680000"/>
            <a:ext cx="5580000" cy="1228947"/>
          </a:xfrm>
          <a:prstGeom prst="rect">
            <a:avLst/>
          </a:prstGeom>
        </p:spPr>
        <p:txBody>
          <a:bodyPr anchor="t" anchorCtr="0"/>
          <a:lstStyle>
            <a:lvl1pPr marL="342900" indent="-342900" algn="l">
              <a:lnSpc>
                <a:spcPct val="100000"/>
              </a:lnSpc>
              <a:spcBef>
                <a:spcPts val="600"/>
              </a:spcBef>
              <a:buClr>
                <a:srgbClr val="565656"/>
              </a:buClr>
              <a:buFont typeface="Arial" panose="020B0604020202020204" pitchFamily="34" charset="0"/>
              <a:buChar char="•"/>
              <a:defRPr sz="1600" b="0" u="none">
                <a:solidFill>
                  <a:srgbClr val="565656"/>
                </a:solidFill>
                <a:latin typeface="Calibri" panose="020F0502020204030204" pitchFamily="34" charset="0"/>
                <a:cs typeface="Calibri" panose="020F0502020204030204" pitchFamily="34" charset="0"/>
              </a:defRPr>
            </a:lvl1pPr>
          </a:lstStyle>
          <a:p>
            <a:pPr lvl="0"/>
            <a:r>
              <a:rPr lang="fr-FR" dirty="0"/>
              <a:t>….</a:t>
            </a:r>
          </a:p>
          <a:p>
            <a:pPr lvl="0"/>
            <a:r>
              <a:rPr lang="fr-FR" dirty="0"/>
              <a:t>….</a:t>
            </a:r>
          </a:p>
          <a:p>
            <a:pPr lvl="0"/>
            <a:r>
              <a:rPr lang="fr-FR" dirty="0"/>
              <a:t>….</a:t>
            </a:r>
          </a:p>
        </p:txBody>
      </p:sp>
    </p:spTree>
    <p:extLst>
      <p:ext uri="{BB962C8B-B14F-4D97-AF65-F5344CB8AC3E}">
        <p14:creationId xmlns:p14="http://schemas.microsoft.com/office/powerpoint/2010/main" val="2667683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SLIDE ACTIVITES">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CCF5E1A6-D816-465B-ABBA-39A9B6B130E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pic>
        <p:nvPicPr>
          <p:cNvPr id="7" name="Picture 6">
            <a:extLst>
              <a:ext uri="{FF2B5EF4-FFF2-40B4-BE49-F238E27FC236}">
                <a16:creationId xmlns:a16="http://schemas.microsoft.com/office/drawing/2014/main" id="{DCF2BF15-EE0A-4A9C-9FB7-91704171352C}"/>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45181" y="162130"/>
            <a:ext cx="1278541" cy="1263136"/>
          </a:xfrm>
          <a:prstGeom prst="rect">
            <a:avLst/>
          </a:prstGeom>
          <a:noFill/>
          <a:ln cap="flat">
            <a:noFill/>
          </a:ln>
        </p:spPr>
      </p:pic>
      <p:sp>
        <p:nvSpPr>
          <p:cNvPr id="14" name="Espace réservé du texte 8">
            <a:extLst>
              <a:ext uri="{FF2B5EF4-FFF2-40B4-BE49-F238E27FC236}">
                <a16:creationId xmlns:a16="http://schemas.microsoft.com/office/drawing/2014/main" id="{11FC0CA9-7509-4669-896A-AB2127F25BBE}"/>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latin typeface="Calibri" panose="020F0502020204030204" pitchFamily="34" charset="0"/>
                <a:cs typeface="Calibri" panose="020F0502020204030204" pitchFamily="34" charset="0"/>
              </a:defRPr>
            </a:lvl1pPr>
          </a:lstStyle>
          <a:p>
            <a:pPr lvl="0"/>
            <a:r>
              <a:rPr lang="fr-FR" dirty="0"/>
              <a:t>ACTIVITES</a:t>
            </a:r>
          </a:p>
        </p:txBody>
      </p:sp>
      <p:sp>
        <p:nvSpPr>
          <p:cNvPr id="15" name="Espace réservé du texte 8">
            <a:extLst>
              <a:ext uri="{FF2B5EF4-FFF2-40B4-BE49-F238E27FC236}">
                <a16:creationId xmlns:a16="http://schemas.microsoft.com/office/drawing/2014/main" id="{5586E004-C84D-4C67-B321-9AE8530D29FD}"/>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latin typeface="Calibri" panose="020F0502020204030204" pitchFamily="34" charset="0"/>
                <a:cs typeface="Calibri" panose="020F0502020204030204" pitchFamily="34" charset="0"/>
              </a:defRPr>
            </a:lvl1pPr>
          </a:lstStyle>
          <a:p>
            <a:pPr lvl="0"/>
            <a:r>
              <a:rPr lang="fr-FR" dirty="0"/>
              <a:t>TITRE</a:t>
            </a:r>
          </a:p>
        </p:txBody>
      </p:sp>
      <p:sp>
        <p:nvSpPr>
          <p:cNvPr id="18" name="Rectangle 17">
            <a:extLst>
              <a:ext uri="{FF2B5EF4-FFF2-40B4-BE49-F238E27FC236}">
                <a16:creationId xmlns:a16="http://schemas.microsoft.com/office/drawing/2014/main" id="{B8EC24CB-7F44-4FFD-A8FF-B0027A124EE9}"/>
              </a:ext>
            </a:extLst>
          </p:cNvPr>
          <p:cNvSpPr/>
          <p:nvPr/>
        </p:nvSpPr>
        <p:spPr>
          <a:xfrm>
            <a:off x="6300000" y="216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FF7800"/>
                </a:solidFill>
                <a:latin typeface="Calibri" panose="020F0502020204030204" pitchFamily="34" charset="0"/>
                <a:ea typeface="맑은 고딕" pitchFamily="34"/>
                <a:cs typeface="Calibri" panose="020F0502020204030204" pitchFamily="34" charset="0"/>
              </a:rPr>
              <a:t>Compétences visées :</a:t>
            </a:r>
          </a:p>
        </p:txBody>
      </p:sp>
      <p:sp>
        <p:nvSpPr>
          <p:cNvPr id="20" name="Espace réservé du texte 8">
            <a:extLst>
              <a:ext uri="{FF2B5EF4-FFF2-40B4-BE49-F238E27FC236}">
                <a16:creationId xmlns:a16="http://schemas.microsoft.com/office/drawing/2014/main" id="{DB4F7443-86EC-4731-AADB-9DCD325B7643}"/>
              </a:ext>
            </a:extLst>
          </p:cNvPr>
          <p:cNvSpPr>
            <a:spLocks noGrp="1"/>
          </p:cNvSpPr>
          <p:nvPr>
            <p:ph type="body" sz="quarter" idx="14" hasCustomPrompt="1"/>
          </p:nvPr>
        </p:nvSpPr>
        <p:spPr>
          <a:xfrm>
            <a:off x="6300000" y="2700001"/>
            <a:ext cx="5580000" cy="729000"/>
          </a:xfrm>
          <a:prstGeom prst="rect">
            <a:avLst/>
          </a:prstGeom>
        </p:spPr>
        <p:txBody>
          <a:bodyPr anchor="t" anchorCtr="0"/>
          <a:lstStyle>
            <a:lvl1pPr marL="342900" indent="-342900" algn="l">
              <a:lnSpc>
                <a:spcPct val="100000"/>
              </a:lnSpc>
              <a:spcBef>
                <a:spcPts val="600"/>
              </a:spcBef>
              <a:buClr>
                <a:srgbClr val="565656"/>
              </a:buClr>
              <a:buFont typeface="Arial" panose="020B0604020202020204" pitchFamily="34" charset="0"/>
              <a:buChar char="•"/>
              <a:defRPr sz="1600" b="0" u="none">
                <a:solidFill>
                  <a:srgbClr val="565656"/>
                </a:solidFill>
                <a:latin typeface="Calibri" panose="020F0502020204030204" pitchFamily="34" charset="0"/>
                <a:cs typeface="Calibri" panose="020F0502020204030204" pitchFamily="34" charset="0"/>
              </a:defRPr>
            </a:lvl1pPr>
          </a:lstStyle>
          <a:p>
            <a:pPr lvl="0"/>
            <a:r>
              <a:rPr lang="fr-FR" dirty="0"/>
              <a:t>….</a:t>
            </a:r>
          </a:p>
        </p:txBody>
      </p:sp>
      <p:sp>
        <p:nvSpPr>
          <p:cNvPr id="23" name="Rectangle : avec coins arrondis en haut 22">
            <a:extLst>
              <a:ext uri="{FF2B5EF4-FFF2-40B4-BE49-F238E27FC236}">
                <a16:creationId xmlns:a16="http://schemas.microsoft.com/office/drawing/2014/main" id="{3424033A-21E0-49F9-B1F4-06B3081B974E}"/>
              </a:ext>
            </a:extLst>
          </p:cNvPr>
          <p:cNvSpPr/>
          <p:nvPr/>
        </p:nvSpPr>
        <p:spPr>
          <a:xfrm>
            <a:off x="8010000" y="6132986"/>
            <a:ext cx="2160000" cy="720000"/>
          </a:xfrm>
          <a:prstGeom prst="round2SameRect">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libri" panose="020F0502020204030204" pitchFamily="34" charset="0"/>
            </a:endParaRPr>
          </a:p>
        </p:txBody>
      </p:sp>
      <p:sp>
        <p:nvSpPr>
          <p:cNvPr id="24" name="Espace réservé du texte 8">
            <a:extLst>
              <a:ext uri="{FF2B5EF4-FFF2-40B4-BE49-F238E27FC236}">
                <a16:creationId xmlns:a16="http://schemas.microsoft.com/office/drawing/2014/main" id="{600C38A5-6D7B-4E29-BB82-17E2EB0317D7}"/>
              </a:ext>
            </a:extLst>
          </p:cNvPr>
          <p:cNvSpPr>
            <a:spLocks noGrp="1"/>
          </p:cNvSpPr>
          <p:nvPr>
            <p:ph type="body" sz="quarter" idx="15"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Calibri" panose="020F0502020204030204" pitchFamily="34" charset="0"/>
                <a:cs typeface="Calibri" panose="020F0502020204030204" pitchFamily="34" charset="0"/>
              </a:defRPr>
            </a:lvl1pPr>
          </a:lstStyle>
          <a:p>
            <a:pPr lvl="0"/>
            <a:r>
              <a:rPr lang="fr-FR" dirty="0"/>
              <a:t>… heures</a:t>
            </a:r>
          </a:p>
        </p:txBody>
      </p:sp>
      <p:pic>
        <p:nvPicPr>
          <p:cNvPr id="25" name="Image 24">
            <a:extLst>
              <a:ext uri="{FF2B5EF4-FFF2-40B4-BE49-F238E27FC236}">
                <a16:creationId xmlns:a16="http://schemas.microsoft.com/office/drawing/2014/main" id="{5F362A72-E555-4D2E-BDB5-A106A49FA0BF}"/>
              </a:ext>
            </a:extLst>
          </p:cNvPr>
          <p:cNvPicPr>
            <a:picLocks noChangeAspect="1"/>
          </p:cNvPicPr>
          <p:nvPr/>
        </p:nvPicPr>
        <p:blipFill>
          <a:blip r:embed="rId4"/>
          <a:stretch>
            <a:fillRect/>
          </a:stretch>
        </p:blipFill>
        <p:spPr>
          <a:xfrm>
            <a:off x="8186397" y="6268947"/>
            <a:ext cx="401660" cy="396000"/>
          </a:xfrm>
          <a:prstGeom prst="rect">
            <a:avLst/>
          </a:prstGeom>
        </p:spPr>
      </p:pic>
      <p:sp>
        <p:nvSpPr>
          <p:cNvPr id="12" name="Rectangle 11">
            <a:extLst>
              <a:ext uri="{FF2B5EF4-FFF2-40B4-BE49-F238E27FC236}">
                <a16:creationId xmlns:a16="http://schemas.microsoft.com/office/drawing/2014/main" id="{E564FCAD-A191-493B-ABDB-04016C040CB1}"/>
              </a:ext>
            </a:extLst>
          </p:cNvPr>
          <p:cNvSpPr/>
          <p:nvPr/>
        </p:nvSpPr>
        <p:spPr>
          <a:xfrm>
            <a:off x="6300000" y="3527188"/>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FF7800"/>
                </a:solidFill>
                <a:latin typeface="Calibri" panose="020F0502020204030204" pitchFamily="34" charset="0"/>
                <a:ea typeface="맑은 고딕" pitchFamily="34"/>
                <a:cs typeface="Calibri" panose="020F0502020204030204" pitchFamily="34" charset="0"/>
              </a:rPr>
              <a:t>Recommandations clés :</a:t>
            </a:r>
          </a:p>
        </p:txBody>
      </p:sp>
      <p:sp>
        <p:nvSpPr>
          <p:cNvPr id="13" name="Espace réservé du texte 8">
            <a:extLst>
              <a:ext uri="{FF2B5EF4-FFF2-40B4-BE49-F238E27FC236}">
                <a16:creationId xmlns:a16="http://schemas.microsoft.com/office/drawing/2014/main" id="{7B5F9102-B4C1-40D3-B5D6-957668C95C34}"/>
              </a:ext>
            </a:extLst>
          </p:cNvPr>
          <p:cNvSpPr>
            <a:spLocks noGrp="1"/>
          </p:cNvSpPr>
          <p:nvPr>
            <p:ph type="body" sz="quarter" idx="16" hasCustomPrompt="1"/>
          </p:nvPr>
        </p:nvSpPr>
        <p:spPr>
          <a:xfrm>
            <a:off x="6300000" y="4067188"/>
            <a:ext cx="5580000" cy="1228947"/>
          </a:xfrm>
          <a:prstGeom prst="rect">
            <a:avLst/>
          </a:prstGeom>
        </p:spPr>
        <p:txBody>
          <a:bodyPr anchor="t" anchorCtr="0"/>
          <a:lstStyle>
            <a:lvl1pPr marL="342900" indent="-342900" algn="l">
              <a:lnSpc>
                <a:spcPct val="100000"/>
              </a:lnSpc>
              <a:spcBef>
                <a:spcPts val="600"/>
              </a:spcBef>
              <a:buClr>
                <a:srgbClr val="565656"/>
              </a:buClr>
              <a:buFont typeface="Arial" panose="020B0604020202020204" pitchFamily="34" charset="0"/>
              <a:buChar char="•"/>
              <a:defRPr sz="1600" b="0" u="none">
                <a:solidFill>
                  <a:srgbClr val="565656"/>
                </a:solidFill>
                <a:latin typeface="Calibri" panose="020F0502020204030204" pitchFamily="34" charset="0"/>
                <a:cs typeface="Calibri" panose="020F0502020204030204" pitchFamily="34" charset="0"/>
              </a:defRPr>
            </a:lvl1pPr>
          </a:lstStyle>
          <a:p>
            <a:pPr lvl="0"/>
            <a:r>
              <a:rPr lang="fr-FR" dirty="0"/>
              <a:t>….</a:t>
            </a:r>
          </a:p>
          <a:p>
            <a:pPr lvl="0"/>
            <a:r>
              <a:rPr lang="fr-FR" dirty="0"/>
              <a:t>….</a:t>
            </a:r>
          </a:p>
          <a:p>
            <a:pPr lvl="0"/>
            <a:r>
              <a:rPr lang="fr-FR" dirty="0"/>
              <a:t>….</a:t>
            </a:r>
          </a:p>
        </p:txBody>
      </p:sp>
    </p:spTree>
    <p:extLst>
      <p:ext uri="{BB962C8B-B14F-4D97-AF65-F5344CB8AC3E}">
        <p14:creationId xmlns:p14="http://schemas.microsoft.com/office/powerpoint/2010/main" val="240302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_SLIDE CONSIGNES">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5BCF723-1661-47C5-B591-91AFA836145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pic>
        <p:nvPicPr>
          <p:cNvPr id="7" name="Picture 6">
            <a:extLst>
              <a:ext uri="{FF2B5EF4-FFF2-40B4-BE49-F238E27FC236}">
                <a16:creationId xmlns:a16="http://schemas.microsoft.com/office/drawing/2014/main" id="{DCF2BF15-EE0A-4A9C-9FB7-91704171352C}"/>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45181" y="162130"/>
            <a:ext cx="1278541" cy="1263136"/>
          </a:xfrm>
          <a:prstGeom prst="rect">
            <a:avLst/>
          </a:prstGeom>
          <a:noFill/>
          <a:ln cap="flat">
            <a:noFill/>
          </a:ln>
        </p:spPr>
      </p:pic>
      <p:sp>
        <p:nvSpPr>
          <p:cNvPr id="6" name="Espace réservé du texte 8">
            <a:extLst>
              <a:ext uri="{FF2B5EF4-FFF2-40B4-BE49-F238E27FC236}">
                <a16:creationId xmlns:a16="http://schemas.microsoft.com/office/drawing/2014/main" id="{643812D2-798F-4D90-95C2-EB37B1AC8BB5}"/>
              </a:ext>
            </a:extLst>
          </p:cNvPr>
          <p:cNvSpPr>
            <a:spLocks noGrp="1"/>
          </p:cNvSpPr>
          <p:nvPr>
            <p:ph type="body" sz="quarter" idx="14" hasCustomPrompt="1"/>
          </p:nvPr>
        </p:nvSpPr>
        <p:spPr>
          <a:xfrm>
            <a:off x="6245570" y="1471548"/>
            <a:ext cx="5760000" cy="1032164"/>
          </a:xfrm>
          <a:prstGeom prst="rect">
            <a:avLst/>
          </a:prstGeom>
        </p:spPr>
        <p:txBody>
          <a:bodyPr anchor="t" anchorCtr="0"/>
          <a:lstStyle>
            <a:lvl1pPr marL="342900" indent="-342900" algn="just">
              <a:lnSpc>
                <a:spcPct val="100000"/>
              </a:lnSpc>
              <a:spcBef>
                <a:spcPts val="600"/>
              </a:spcBef>
              <a:buClr>
                <a:srgbClr val="565656"/>
              </a:buClr>
              <a:buFont typeface="Arial" panose="020B0604020202020204" pitchFamily="34" charset="0"/>
              <a:buChar char="•"/>
              <a:defRPr sz="1200" b="0" u="none">
                <a:solidFill>
                  <a:srgbClr val="565656"/>
                </a:solidFill>
                <a:latin typeface="Calibri" panose="020F0502020204030204" pitchFamily="34" charset="0"/>
                <a:cs typeface="Calibri" panose="020F0502020204030204" pitchFamily="34" charset="0"/>
              </a:defRPr>
            </a:lvl1pPr>
          </a:lstStyle>
          <a:p>
            <a:pPr lvl="0"/>
            <a:r>
              <a:rPr lang="fr-FR" dirty="0"/>
              <a:t>….</a:t>
            </a:r>
          </a:p>
          <a:p>
            <a:pPr lvl="0"/>
            <a:r>
              <a:rPr lang="fr-FR" dirty="0"/>
              <a:t>….</a:t>
            </a:r>
          </a:p>
          <a:p>
            <a:pPr lvl="0"/>
            <a:r>
              <a:rPr lang="fr-FR" dirty="0"/>
              <a:t>….</a:t>
            </a:r>
          </a:p>
        </p:txBody>
      </p:sp>
      <p:sp>
        <p:nvSpPr>
          <p:cNvPr id="10" name="Rectangle 9">
            <a:extLst>
              <a:ext uri="{FF2B5EF4-FFF2-40B4-BE49-F238E27FC236}">
                <a16:creationId xmlns:a16="http://schemas.microsoft.com/office/drawing/2014/main" id="{52AB178E-95A0-4D5F-95CA-2ECB2584B2F6}"/>
              </a:ext>
            </a:extLst>
          </p:cNvPr>
          <p:cNvSpPr/>
          <p:nvPr/>
        </p:nvSpPr>
        <p:spPr>
          <a:xfrm>
            <a:off x="6245570" y="1152692"/>
            <a:ext cx="5760000" cy="338554"/>
          </a:xfrm>
          <a:prstGeom prst="rect">
            <a:avLst/>
          </a:prstGeom>
        </p:spPr>
        <p:txBody>
          <a:bodyPr wrap="square">
            <a:spAutoFit/>
          </a:bodyPr>
          <a:lstStyle/>
          <a:p>
            <a:pPr marL="342900" lvl="0" indent="-342900" algn="l" defTabSz="914400">
              <a:buClr>
                <a:srgbClr val="FF7800"/>
              </a:buClr>
              <a:buFont typeface="+mj-lt"/>
              <a:buAutoNum type="arabicPeriod"/>
              <a:defRPr sz="1800" b="0" i="0" u="none" strike="noStrike" kern="0" cap="none" spc="0" baseline="0">
                <a:solidFill>
                  <a:srgbClr val="000000"/>
                </a:solidFill>
                <a:uFillTx/>
              </a:defRPr>
            </a:pPr>
            <a:r>
              <a:rPr lang="en-US" sz="1600" b="1" u="none" kern="1200" dirty="0">
                <a:solidFill>
                  <a:srgbClr val="FF7800"/>
                </a:solidFill>
                <a:latin typeface="Calibri" panose="020F0502020204030204" pitchFamily="34" charset="0"/>
                <a:ea typeface="맑은 고딕" pitchFamily="34"/>
                <a:cs typeface="Calibri" panose="020F0502020204030204" pitchFamily="34" charset="0"/>
              </a:rPr>
              <a:t>Pour le formateur :</a:t>
            </a:r>
          </a:p>
        </p:txBody>
      </p:sp>
      <p:sp>
        <p:nvSpPr>
          <p:cNvPr id="11" name="Espace réservé du texte 8">
            <a:extLst>
              <a:ext uri="{FF2B5EF4-FFF2-40B4-BE49-F238E27FC236}">
                <a16:creationId xmlns:a16="http://schemas.microsoft.com/office/drawing/2014/main" id="{F1D81D5C-9907-4F14-B57A-87B070C2581D}"/>
              </a:ext>
            </a:extLst>
          </p:cNvPr>
          <p:cNvSpPr>
            <a:spLocks noGrp="1"/>
          </p:cNvSpPr>
          <p:nvPr>
            <p:ph type="body" sz="quarter" idx="15" hasCustomPrompt="1"/>
          </p:nvPr>
        </p:nvSpPr>
        <p:spPr>
          <a:xfrm>
            <a:off x="6245570" y="2837713"/>
            <a:ext cx="5760000" cy="1032164"/>
          </a:xfrm>
          <a:prstGeom prst="rect">
            <a:avLst/>
          </a:prstGeom>
        </p:spPr>
        <p:txBody>
          <a:bodyPr anchor="t" anchorCtr="0"/>
          <a:lstStyle>
            <a:lvl1pPr marL="342900" marR="0" indent="-342900" algn="just" defTabSz="914400" rtl="0" eaLnBrk="1" fontAlgn="auto" latinLnBrk="0" hangingPunct="1">
              <a:lnSpc>
                <a:spcPct val="100000"/>
              </a:lnSpc>
              <a:spcBef>
                <a:spcPts val="600"/>
              </a:spcBef>
              <a:spcAft>
                <a:spcPts val="0"/>
              </a:spcAft>
              <a:buClr>
                <a:srgbClr val="565656"/>
              </a:buClr>
              <a:buSzTx/>
              <a:buFont typeface="Arial" panose="020B0604020202020204" pitchFamily="34" charset="0"/>
              <a:buChar char="•"/>
              <a:tabLst/>
              <a:defRPr sz="1200" b="0" u="none">
                <a:solidFill>
                  <a:srgbClr val="565656"/>
                </a:solidFill>
                <a:latin typeface="Calibri" panose="020F0502020204030204" pitchFamily="34" charset="0"/>
                <a:cs typeface="Calibri" panose="020F0502020204030204" pitchFamily="34" charset="0"/>
              </a:defRPr>
            </a:lvl1pPr>
          </a:lstStyle>
          <a:p>
            <a:pPr lvl="0"/>
            <a:r>
              <a:rPr lang="fr-FR" dirty="0"/>
              <a:t>….</a:t>
            </a:r>
          </a:p>
          <a:p>
            <a:pPr lvl="0"/>
            <a:r>
              <a:rPr lang="fr-FR" dirty="0"/>
              <a:t>….</a:t>
            </a:r>
          </a:p>
          <a:p>
            <a:pPr lvl="0"/>
            <a:r>
              <a:rPr lang="fr-FR" dirty="0"/>
              <a:t>….</a:t>
            </a:r>
          </a:p>
          <a:p>
            <a:pPr marL="342900" marR="0" lvl="0" indent="-342900" algn="just" defTabSz="914400" rtl="0" eaLnBrk="1" fontAlgn="auto" latinLnBrk="0" hangingPunct="1">
              <a:lnSpc>
                <a:spcPct val="100000"/>
              </a:lnSpc>
              <a:spcBef>
                <a:spcPts val="600"/>
              </a:spcBef>
              <a:spcAft>
                <a:spcPts val="0"/>
              </a:spcAft>
              <a:buClr>
                <a:srgbClr val="565656"/>
              </a:buClr>
              <a:buSzTx/>
              <a:buFont typeface="Arial" panose="020B0604020202020204" pitchFamily="34" charset="0"/>
              <a:buChar char="•"/>
              <a:tabLst/>
              <a:defRPr/>
            </a:pPr>
            <a:r>
              <a:rPr lang="fr-FR" dirty="0"/>
              <a:t>….</a:t>
            </a:r>
          </a:p>
          <a:p>
            <a:pPr lvl="0"/>
            <a:endParaRPr lang="fr-FR" dirty="0"/>
          </a:p>
        </p:txBody>
      </p:sp>
      <p:sp>
        <p:nvSpPr>
          <p:cNvPr id="12" name="Rectangle 11">
            <a:extLst>
              <a:ext uri="{FF2B5EF4-FFF2-40B4-BE49-F238E27FC236}">
                <a16:creationId xmlns:a16="http://schemas.microsoft.com/office/drawing/2014/main" id="{FEB65616-A6CD-4516-B2F9-3BE7FFCB5738}"/>
              </a:ext>
            </a:extLst>
          </p:cNvPr>
          <p:cNvSpPr/>
          <p:nvPr/>
        </p:nvSpPr>
        <p:spPr>
          <a:xfrm>
            <a:off x="6245570" y="2518857"/>
            <a:ext cx="5760000" cy="338554"/>
          </a:xfrm>
          <a:prstGeom prst="rect">
            <a:avLst/>
          </a:prstGeom>
        </p:spPr>
        <p:txBody>
          <a:bodyPr wrap="square">
            <a:spAutoFit/>
          </a:bodyPr>
          <a:lstStyle/>
          <a:p>
            <a:pPr marL="342900" lvl="0" indent="-342900" algn="l" defTabSz="914400">
              <a:buClr>
                <a:srgbClr val="FF7800"/>
              </a:buClr>
              <a:buFont typeface="+mj-lt"/>
              <a:buAutoNum type="arabicPeriod" startAt="2"/>
              <a:defRPr sz="1800" b="0" i="0" u="none" strike="noStrike" kern="0" cap="none" spc="0" baseline="0">
                <a:solidFill>
                  <a:srgbClr val="000000"/>
                </a:solidFill>
                <a:uFillTx/>
              </a:defRPr>
            </a:pPr>
            <a:r>
              <a:rPr lang="en-US" sz="1600" b="1" u="none" kern="1200" dirty="0">
                <a:solidFill>
                  <a:srgbClr val="FF7800"/>
                </a:solidFill>
                <a:latin typeface="Calibri" panose="020F0502020204030204" pitchFamily="34" charset="0"/>
                <a:ea typeface="맑은 고딕" pitchFamily="34"/>
                <a:cs typeface="Calibri" panose="020F0502020204030204" pitchFamily="34" charset="0"/>
              </a:rPr>
              <a:t>Pour le l’apprenant :</a:t>
            </a:r>
          </a:p>
        </p:txBody>
      </p:sp>
      <p:sp>
        <p:nvSpPr>
          <p:cNvPr id="13" name="Espace réservé du texte 8">
            <a:extLst>
              <a:ext uri="{FF2B5EF4-FFF2-40B4-BE49-F238E27FC236}">
                <a16:creationId xmlns:a16="http://schemas.microsoft.com/office/drawing/2014/main" id="{DE296318-2113-4395-8D3C-A534E28833CE}"/>
              </a:ext>
            </a:extLst>
          </p:cNvPr>
          <p:cNvSpPr>
            <a:spLocks noGrp="1"/>
          </p:cNvSpPr>
          <p:nvPr>
            <p:ph type="body" sz="quarter" idx="16" hasCustomPrompt="1"/>
          </p:nvPr>
        </p:nvSpPr>
        <p:spPr>
          <a:xfrm>
            <a:off x="6245570" y="4354288"/>
            <a:ext cx="5760000" cy="892027"/>
          </a:xfrm>
          <a:prstGeom prst="rect">
            <a:avLst/>
          </a:prstGeom>
        </p:spPr>
        <p:txBody>
          <a:bodyPr anchor="t" anchorCtr="0"/>
          <a:lstStyle>
            <a:lvl1pPr marL="342900" indent="-342900" algn="just">
              <a:lnSpc>
                <a:spcPct val="100000"/>
              </a:lnSpc>
              <a:spcBef>
                <a:spcPts val="600"/>
              </a:spcBef>
              <a:buClr>
                <a:srgbClr val="565656"/>
              </a:buClr>
              <a:buFont typeface="Arial" panose="020B0604020202020204" pitchFamily="34" charset="0"/>
              <a:buChar char="•"/>
              <a:defRPr sz="1200" b="0" u="none">
                <a:solidFill>
                  <a:srgbClr val="565656"/>
                </a:solidFill>
                <a:latin typeface="Calibri" panose="020F0502020204030204" pitchFamily="34" charset="0"/>
                <a:cs typeface="Calibri" panose="020F0502020204030204" pitchFamily="34" charset="0"/>
              </a:defRPr>
            </a:lvl1pPr>
          </a:lstStyle>
          <a:p>
            <a:pPr lvl="0"/>
            <a:r>
              <a:rPr lang="fr-FR" dirty="0"/>
              <a:t>….</a:t>
            </a:r>
          </a:p>
          <a:p>
            <a:pPr lvl="0"/>
            <a:r>
              <a:rPr lang="fr-FR" dirty="0"/>
              <a:t>….</a:t>
            </a:r>
          </a:p>
          <a:p>
            <a:pPr lvl="0"/>
            <a:r>
              <a:rPr lang="fr-FR" dirty="0"/>
              <a:t>….</a:t>
            </a:r>
          </a:p>
        </p:txBody>
      </p:sp>
      <p:sp>
        <p:nvSpPr>
          <p:cNvPr id="14" name="Rectangle 13">
            <a:extLst>
              <a:ext uri="{FF2B5EF4-FFF2-40B4-BE49-F238E27FC236}">
                <a16:creationId xmlns:a16="http://schemas.microsoft.com/office/drawing/2014/main" id="{270D125B-88C1-45FC-A359-EC7C0ACD51B5}"/>
              </a:ext>
            </a:extLst>
          </p:cNvPr>
          <p:cNvSpPr/>
          <p:nvPr/>
        </p:nvSpPr>
        <p:spPr>
          <a:xfrm>
            <a:off x="6245570" y="4035432"/>
            <a:ext cx="5760000" cy="338554"/>
          </a:xfrm>
          <a:prstGeom prst="rect">
            <a:avLst/>
          </a:prstGeom>
        </p:spPr>
        <p:txBody>
          <a:bodyPr wrap="square">
            <a:spAutoFit/>
          </a:bodyPr>
          <a:lstStyle/>
          <a:p>
            <a:pPr marL="342900" lvl="0" indent="-342900" algn="l" defTabSz="914400">
              <a:buClr>
                <a:srgbClr val="FF7800"/>
              </a:buClr>
              <a:buFont typeface="+mj-lt"/>
              <a:buAutoNum type="arabicPeriod" startAt="3"/>
              <a:defRPr sz="1800" b="0" i="0" u="none" strike="noStrike" kern="0" cap="none" spc="0" baseline="0">
                <a:solidFill>
                  <a:srgbClr val="000000"/>
                </a:solidFill>
                <a:uFillTx/>
              </a:defRPr>
            </a:pPr>
            <a:r>
              <a:rPr lang="en-US" sz="1600" b="1" u="none" kern="1200" dirty="0">
                <a:solidFill>
                  <a:srgbClr val="FF7800"/>
                </a:solidFill>
                <a:latin typeface="Calibri" panose="020F0502020204030204" pitchFamily="34" charset="0"/>
                <a:ea typeface="맑은 고딕" pitchFamily="34"/>
                <a:cs typeface="Calibri" panose="020F0502020204030204" pitchFamily="34" charset="0"/>
              </a:rPr>
              <a:t>Conditions de réalisation :</a:t>
            </a:r>
          </a:p>
        </p:txBody>
      </p:sp>
      <p:sp>
        <p:nvSpPr>
          <p:cNvPr id="15" name="Espace réservé du texte 8">
            <a:extLst>
              <a:ext uri="{FF2B5EF4-FFF2-40B4-BE49-F238E27FC236}">
                <a16:creationId xmlns:a16="http://schemas.microsoft.com/office/drawing/2014/main" id="{E3549452-6853-462C-968B-A593C932AA03}"/>
              </a:ext>
            </a:extLst>
          </p:cNvPr>
          <p:cNvSpPr>
            <a:spLocks noGrp="1"/>
          </p:cNvSpPr>
          <p:nvPr>
            <p:ph type="body" sz="quarter" idx="17" hasCustomPrompt="1"/>
          </p:nvPr>
        </p:nvSpPr>
        <p:spPr>
          <a:xfrm>
            <a:off x="6245570" y="5565171"/>
            <a:ext cx="5760000" cy="1032164"/>
          </a:xfrm>
          <a:prstGeom prst="rect">
            <a:avLst/>
          </a:prstGeom>
        </p:spPr>
        <p:txBody>
          <a:bodyPr anchor="t" anchorCtr="0"/>
          <a:lstStyle>
            <a:lvl1pPr marL="342900" indent="-342900" algn="just">
              <a:lnSpc>
                <a:spcPct val="100000"/>
              </a:lnSpc>
              <a:spcBef>
                <a:spcPts val="600"/>
              </a:spcBef>
              <a:buClr>
                <a:srgbClr val="565656"/>
              </a:buClr>
              <a:buFont typeface="Arial" panose="020B0604020202020204" pitchFamily="34" charset="0"/>
              <a:buChar char="•"/>
              <a:defRPr sz="1200" b="0" u="none">
                <a:solidFill>
                  <a:srgbClr val="565656"/>
                </a:solidFill>
                <a:latin typeface="Calibri" panose="020F0502020204030204" pitchFamily="34" charset="0"/>
                <a:cs typeface="Calibri" panose="020F0502020204030204" pitchFamily="34" charset="0"/>
              </a:defRPr>
            </a:lvl1pPr>
          </a:lstStyle>
          <a:p>
            <a:pPr lvl="0"/>
            <a:r>
              <a:rPr lang="fr-FR" dirty="0"/>
              <a:t>….</a:t>
            </a:r>
          </a:p>
          <a:p>
            <a:pPr lvl="0"/>
            <a:r>
              <a:rPr lang="fr-FR" dirty="0"/>
              <a:t>….</a:t>
            </a:r>
          </a:p>
          <a:p>
            <a:pPr lvl="0"/>
            <a:r>
              <a:rPr lang="fr-FR" dirty="0"/>
              <a:t>….</a:t>
            </a:r>
          </a:p>
        </p:txBody>
      </p:sp>
      <p:sp>
        <p:nvSpPr>
          <p:cNvPr id="16" name="Rectangle 15">
            <a:extLst>
              <a:ext uri="{FF2B5EF4-FFF2-40B4-BE49-F238E27FC236}">
                <a16:creationId xmlns:a16="http://schemas.microsoft.com/office/drawing/2014/main" id="{5FD21872-197D-4EE4-A45D-8CAE5C9D1811}"/>
              </a:ext>
            </a:extLst>
          </p:cNvPr>
          <p:cNvSpPr/>
          <p:nvPr/>
        </p:nvSpPr>
        <p:spPr>
          <a:xfrm>
            <a:off x="6245570" y="5246315"/>
            <a:ext cx="5760000" cy="338554"/>
          </a:xfrm>
          <a:prstGeom prst="rect">
            <a:avLst/>
          </a:prstGeom>
        </p:spPr>
        <p:txBody>
          <a:bodyPr wrap="square">
            <a:spAutoFit/>
          </a:bodyPr>
          <a:lstStyle/>
          <a:p>
            <a:pPr marL="342900" lvl="0" indent="-342900" algn="l" defTabSz="914400">
              <a:buClr>
                <a:srgbClr val="FF7800"/>
              </a:buClr>
              <a:buFont typeface="+mj-lt"/>
              <a:buAutoNum type="arabicPeriod" startAt="4"/>
              <a:defRPr sz="1800" b="0" i="0" u="none" strike="noStrike" kern="0" cap="none" spc="0" baseline="0">
                <a:solidFill>
                  <a:srgbClr val="000000"/>
                </a:solidFill>
                <a:uFillTx/>
              </a:defRPr>
            </a:pPr>
            <a:r>
              <a:rPr lang="en-US" sz="1600" b="1" u="none" kern="1200" dirty="0">
                <a:solidFill>
                  <a:srgbClr val="FF7800"/>
                </a:solidFill>
                <a:latin typeface="Calibri" panose="020F0502020204030204" pitchFamily="34" charset="0"/>
                <a:ea typeface="맑은 고딕" pitchFamily="34"/>
                <a:cs typeface="Calibri" panose="020F0502020204030204" pitchFamily="34" charset="0"/>
              </a:rPr>
              <a:t>Critères de réussite :</a:t>
            </a:r>
          </a:p>
        </p:txBody>
      </p:sp>
      <p:sp>
        <p:nvSpPr>
          <p:cNvPr id="17" name="Rectangle 16">
            <a:extLst>
              <a:ext uri="{FF2B5EF4-FFF2-40B4-BE49-F238E27FC236}">
                <a16:creationId xmlns:a16="http://schemas.microsoft.com/office/drawing/2014/main" id="{1A62555D-23D8-47AB-8D87-8C2AE7445AD3}"/>
              </a:ext>
            </a:extLst>
          </p:cNvPr>
          <p:cNvSpPr/>
          <p:nvPr/>
        </p:nvSpPr>
        <p:spPr>
          <a:xfrm>
            <a:off x="6300000" y="540000"/>
            <a:ext cx="5580000" cy="540000"/>
          </a:xfrm>
          <a:prstGeom prst="rect">
            <a:avLst/>
          </a:prstGeom>
        </p:spPr>
        <p:txBody>
          <a:bodyPr wrap="square">
            <a:spAutoFit/>
          </a:bodyPr>
          <a:lstStyle/>
          <a:p>
            <a:pPr lvl="0" algn="ctr"/>
            <a:r>
              <a:rPr lang="fr-FR" sz="2800" b="1" u="none" kern="1200" dirty="0">
                <a:solidFill>
                  <a:srgbClr val="007842"/>
                </a:solidFill>
                <a:latin typeface="Calibri" panose="020F0502020204030204" pitchFamily="34" charset="0"/>
                <a:ea typeface="+mn-ea"/>
                <a:cs typeface="Calibri" panose="020F0502020204030204" pitchFamily="34" charset="0"/>
              </a:rPr>
              <a:t>CONSIGNES</a:t>
            </a:r>
          </a:p>
        </p:txBody>
      </p:sp>
    </p:spTree>
    <p:extLst>
      <p:ext uri="{BB962C8B-B14F-4D97-AF65-F5344CB8AC3E}">
        <p14:creationId xmlns:p14="http://schemas.microsoft.com/office/powerpoint/2010/main" val="3778616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CONTENU  PARTIE 1">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23FED4C-5FDE-4C6D-8A77-66E264B90C31}"/>
              </a:ext>
            </a:extLst>
          </p:cNvPr>
          <p:cNvPicPr>
            <a:picLocks noChangeAspect="1"/>
          </p:cNvPicPr>
          <p:nvPr/>
        </p:nvPicPr>
        <p:blipFill>
          <a:blip r:embed="rId2"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0" y="-5590"/>
            <a:ext cx="12187065" cy="6858000"/>
          </a:xfrm>
          <a:prstGeom prst="rect">
            <a:avLst/>
          </a:prstGeom>
        </p:spPr>
      </p:pic>
      <p:sp>
        <p:nvSpPr>
          <p:cNvPr id="3" name="ZoneTexte 15">
            <a:extLst>
              <a:ext uri="{FF2B5EF4-FFF2-40B4-BE49-F238E27FC236}">
                <a16:creationId xmlns:a16="http://schemas.microsoft.com/office/drawing/2014/main" id="{BAAA65F6-9990-6847-9EC4-96196C0CBCC2}"/>
              </a:ext>
            </a:extLst>
          </p:cNvPr>
          <p:cNvSpPr txBox="1"/>
          <p:nvPr/>
        </p:nvSpPr>
        <p:spPr>
          <a:xfrm>
            <a:off x="11789199" y="6650902"/>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Arial" pitchFamily="34"/>
              <a:cs typeface="Arial" pitchFamily="34"/>
            </a:endParaRPr>
          </a:p>
        </p:txBody>
      </p:sp>
      <p:sp>
        <p:nvSpPr>
          <p:cNvPr id="4" name="ZoneTexte 17">
            <a:extLst>
              <a:ext uri="{FF2B5EF4-FFF2-40B4-BE49-F238E27FC236}">
                <a16:creationId xmlns:a16="http://schemas.microsoft.com/office/drawing/2014/main" id="{AF3785FC-0405-8C44-8ACA-8DA606FFF497}"/>
              </a:ext>
            </a:extLst>
          </p:cNvPr>
          <p:cNvSpPr txBox="1"/>
          <p:nvPr/>
        </p:nvSpPr>
        <p:spPr>
          <a:xfrm>
            <a:off x="4245835" y="663537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9" name="Rectangle : coins arrondis 2">
            <a:extLst>
              <a:ext uri="{FF2B5EF4-FFF2-40B4-BE49-F238E27FC236}">
                <a16:creationId xmlns:a16="http://schemas.microsoft.com/office/drawing/2014/main" id="{E76220DE-2C9E-4828-87D0-71268640F852}"/>
              </a:ext>
            </a:extLst>
          </p:cNvPr>
          <p:cNvSpPr/>
          <p:nvPr/>
        </p:nvSpPr>
        <p:spPr>
          <a:xfrm>
            <a:off x="536787" y="1464009"/>
            <a:ext cx="11118424" cy="5152406"/>
          </a:xfrm>
          <a:prstGeom prst="rect">
            <a:avLst/>
          </a:prstGeom>
          <a:solidFill>
            <a:srgbClr val="FFFFFF"/>
          </a:solidFill>
          <a:ln cap="flat">
            <a:solidFill>
              <a:schemeClr val="accent6">
                <a:lumMod val="40000"/>
                <a:lumOff val="60000"/>
              </a:schemeClr>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2" name="Titre 1">
            <a:extLst>
              <a:ext uri="{FF2B5EF4-FFF2-40B4-BE49-F238E27FC236}">
                <a16:creationId xmlns:a16="http://schemas.microsoft.com/office/drawing/2014/main" id="{D3940646-E317-DD40-A63A-826C0378EB1C}"/>
              </a:ext>
            </a:extLst>
          </p:cNvPr>
          <p:cNvSpPr>
            <a:spLocks noGrp="1"/>
          </p:cNvSpPr>
          <p:nvPr>
            <p:ph type="title"/>
          </p:nvPr>
        </p:nvSpPr>
        <p:spPr>
          <a:xfrm>
            <a:off x="180000" y="452230"/>
            <a:ext cx="5075172" cy="415143"/>
          </a:xfrm>
          <a:prstGeom prst="rect">
            <a:avLst/>
          </a:prstGeom>
        </p:spPr>
        <p:txBody>
          <a:bodyPr anchor="ctr" anchorCtr="0"/>
          <a:lstStyle>
            <a:lvl1pPr>
              <a:defRPr sz="2000" b="1">
                <a:solidFill>
                  <a:srgbClr val="007842"/>
                </a:solidFill>
              </a:defRPr>
            </a:lvl1pPr>
          </a:lstStyle>
          <a:p>
            <a:r>
              <a:rPr lang="fr-FR" dirty="0"/>
              <a:t>Modifiez le style du titre</a:t>
            </a:r>
          </a:p>
        </p:txBody>
      </p:sp>
      <p:sp>
        <p:nvSpPr>
          <p:cNvPr id="15" name="Espace réservé du texte 14">
            <a:extLst>
              <a:ext uri="{FF2B5EF4-FFF2-40B4-BE49-F238E27FC236}">
                <a16:creationId xmlns:a16="http://schemas.microsoft.com/office/drawing/2014/main" id="{68E09884-7700-4235-9E84-1688C781922F}"/>
              </a:ext>
            </a:extLst>
          </p:cNvPr>
          <p:cNvSpPr>
            <a:spLocks noGrp="1"/>
          </p:cNvSpPr>
          <p:nvPr>
            <p:ph type="body" sz="quarter" idx="11" hasCustomPrompt="1"/>
          </p:nvPr>
        </p:nvSpPr>
        <p:spPr>
          <a:xfrm>
            <a:off x="190510" y="777945"/>
            <a:ext cx="5064662" cy="444906"/>
          </a:xfrm>
          <a:prstGeom prst="rect">
            <a:avLst/>
          </a:prstGeom>
        </p:spPr>
        <p:txBody>
          <a:bodyPr/>
          <a:lstStyle>
            <a:lvl1pPr marL="0" indent="0">
              <a:buNone/>
              <a:defRPr sz="1600" b="1">
                <a:solidFill>
                  <a:srgbClr val="007842"/>
                </a:solidFill>
              </a:defRPr>
            </a:lvl1pPr>
          </a:lstStyle>
          <a:p>
            <a:pPr lvl="0"/>
            <a:r>
              <a:rPr lang="fr-FR" dirty="0"/>
              <a:t>Modifiez le style du titre</a:t>
            </a:r>
          </a:p>
        </p:txBody>
      </p:sp>
      <p:sp>
        <p:nvSpPr>
          <p:cNvPr id="8" name="Larme 7">
            <a:extLst>
              <a:ext uri="{FF2B5EF4-FFF2-40B4-BE49-F238E27FC236}">
                <a16:creationId xmlns:a16="http://schemas.microsoft.com/office/drawing/2014/main" id="{E3A664CB-91DB-4B59-9230-BB904A369FC9}"/>
              </a:ext>
            </a:extLst>
          </p:cNvPr>
          <p:cNvSpPr/>
          <p:nvPr/>
        </p:nvSpPr>
        <p:spPr>
          <a:xfrm rot="5400000">
            <a:off x="0" y="5868983"/>
            <a:ext cx="536787" cy="536787"/>
          </a:xfrm>
          <a:prstGeom prst="teardrop">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Titre 1">
            <a:extLst>
              <a:ext uri="{FF2B5EF4-FFF2-40B4-BE49-F238E27FC236}">
                <a16:creationId xmlns:a16="http://schemas.microsoft.com/office/drawing/2014/main" id="{424ACA56-8D3B-4548-96BB-1A072099C363}"/>
              </a:ext>
            </a:extLst>
          </p:cNvPr>
          <p:cNvSpPr txBox="1">
            <a:spLocks/>
          </p:cNvSpPr>
          <p:nvPr/>
        </p:nvSpPr>
        <p:spPr>
          <a:xfrm rot="16200000">
            <a:off x="-271608" y="5331769"/>
            <a:ext cx="1080003" cy="536786"/>
          </a:xfrm>
          <a:prstGeom prst="rect">
            <a:avLst/>
          </a:prstGeom>
          <a:solidFill>
            <a:srgbClr val="007842"/>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rPr>
              <a:t>PARTIE 1</a:t>
            </a:r>
          </a:p>
        </p:txBody>
      </p:sp>
      <p:sp>
        <p:nvSpPr>
          <p:cNvPr id="18" name="Espace réservé du contenu 17">
            <a:extLst>
              <a:ext uri="{FF2B5EF4-FFF2-40B4-BE49-F238E27FC236}">
                <a16:creationId xmlns:a16="http://schemas.microsoft.com/office/drawing/2014/main" id="{19BA253D-DDA1-48C1-8202-F23E2657FE34}"/>
              </a:ext>
            </a:extLst>
          </p:cNvPr>
          <p:cNvSpPr>
            <a:spLocks noGrp="1"/>
          </p:cNvSpPr>
          <p:nvPr>
            <p:ph sz="quarter" idx="12" hasCustomPrompt="1"/>
          </p:nvPr>
        </p:nvSpPr>
        <p:spPr>
          <a:xfrm>
            <a:off x="720000" y="1943056"/>
            <a:ext cx="4659947" cy="4374379"/>
          </a:xfrm>
          <a:prstGeom prst="rect">
            <a:avLst/>
          </a:prstGeom>
        </p:spPr>
        <p:txBody>
          <a:bodyPr/>
          <a:lstStyle>
            <a:lvl1pPr marL="285750" indent="-285750" algn="just">
              <a:lnSpc>
                <a:spcPts val="1600"/>
              </a:lnSpc>
              <a:spcBef>
                <a:spcPts val="600"/>
              </a:spcBef>
              <a:buFont typeface="Arial" panose="020B0604020202020204" pitchFamily="34" charset="0"/>
              <a:buChar char="•"/>
              <a:defRPr sz="1400">
                <a:solidFill>
                  <a:srgbClr val="565656"/>
                </a:solidFill>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dirty="0"/>
              <a:t>Contenu</a:t>
            </a:r>
          </a:p>
          <a:p>
            <a:pPr lvl="0"/>
            <a:r>
              <a:rPr lang="fr-FR" dirty="0"/>
              <a:t>Contenu</a:t>
            </a:r>
          </a:p>
        </p:txBody>
      </p:sp>
      <p:sp>
        <p:nvSpPr>
          <p:cNvPr id="19" name="Espace réservé du contenu 17">
            <a:extLst>
              <a:ext uri="{FF2B5EF4-FFF2-40B4-BE49-F238E27FC236}">
                <a16:creationId xmlns:a16="http://schemas.microsoft.com/office/drawing/2014/main" id="{85936612-458F-4243-A127-E0B086145672}"/>
              </a:ext>
            </a:extLst>
          </p:cNvPr>
          <p:cNvSpPr>
            <a:spLocks noGrp="1"/>
          </p:cNvSpPr>
          <p:nvPr>
            <p:ph sz="quarter" idx="13" hasCustomPrompt="1"/>
          </p:nvPr>
        </p:nvSpPr>
        <p:spPr>
          <a:xfrm>
            <a:off x="720000" y="1620000"/>
            <a:ext cx="4659947" cy="319714"/>
          </a:xfrm>
          <a:prstGeom prst="rect">
            <a:avLst/>
          </a:prstGeom>
        </p:spPr>
        <p:txBody>
          <a:bodyPr/>
          <a:lstStyle>
            <a:lvl1pPr marL="0" indent="0">
              <a:lnSpc>
                <a:spcPts val="1600"/>
              </a:lnSpc>
              <a:spcBef>
                <a:spcPts val="600"/>
              </a:spcBef>
              <a:buNone/>
              <a:defRPr sz="1600" b="1">
                <a:solidFill>
                  <a:srgbClr val="FF7800"/>
                </a:solidFill>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dirty="0"/>
              <a:t>(Titre)</a:t>
            </a:r>
          </a:p>
        </p:txBody>
      </p:sp>
      <p:sp>
        <p:nvSpPr>
          <p:cNvPr id="13" name="Espace réservé du contenu 17">
            <a:extLst>
              <a:ext uri="{FF2B5EF4-FFF2-40B4-BE49-F238E27FC236}">
                <a16:creationId xmlns:a16="http://schemas.microsoft.com/office/drawing/2014/main" id="{7AA19FF1-1E93-4483-BA0B-7B316D4BFD59}"/>
              </a:ext>
            </a:extLst>
          </p:cNvPr>
          <p:cNvSpPr>
            <a:spLocks noGrp="1"/>
          </p:cNvSpPr>
          <p:nvPr>
            <p:ph sz="quarter" idx="14" hasCustomPrompt="1"/>
          </p:nvPr>
        </p:nvSpPr>
        <p:spPr>
          <a:xfrm>
            <a:off x="5616190" y="1939714"/>
            <a:ext cx="5855810" cy="4374379"/>
          </a:xfrm>
          <a:prstGeom prst="rect">
            <a:avLst/>
          </a:prstGeom>
        </p:spPr>
        <p:txBody>
          <a:bodyPr/>
          <a:lstStyle>
            <a:lvl1pPr marL="285750" indent="-285750" algn="just">
              <a:lnSpc>
                <a:spcPts val="1600"/>
              </a:lnSpc>
              <a:spcBef>
                <a:spcPts val="600"/>
              </a:spcBef>
              <a:buFont typeface="Arial" panose="020B0604020202020204" pitchFamily="34" charset="0"/>
              <a:buChar char="•"/>
              <a:defRPr sz="1400">
                <a:solidFill>
                  <a:srgbClr val="565656"/>
                </a:solidFill>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dirty="0"/>
              <a:t>Contenu</a:t>
            </a:r>
          </a:p>
          <a:p>
            <a:pPr lvl="0"/>
            <a:r>
              <a:rPr lang="fr-FR" dirty="0"/>
              <a:t>Contenu</a:t>
            </a:r>
          </a:p>
        </p:txBody>
      </p:sp>
      <p:sp>
        <p:nvSpPr>
          <p:cNvPr id="14" name="Espace réservé du contenu 17">
            <a:extLst>
              <a:ext uri="{FF2B5EF4-FFF2-40B4-BE49-F238E27FC236}">
                <a16:creationId xmlns:a16="http://schemas.microsoft.com/office/drawing/2014/main" id="{3DFA2414-49BC-48C6-B0B0-7A7B3998F0BC}"/>
              </a:ext>
            </a:extLst>
          </p:cNvPr>
          <p:cNvSpPr>
            <a:spLocks noGrp="1"/>
          </p:cNvSpPr>
          <p:nvPr>
            <p:ph sz="quarter" idx="15" hasCustomPrompt="1"/>
          </p:nvPr>
        </p:nvSpPr>
        <p:spPr>
          <a:xfrm>
            <a:off x="5616190" y="1616658"/>
            <a:ext cx="5855810" cy="319714"/>
          </a:xfrm>
          <a:prstGeom prst="rect">
            <a:avLst/>
          </a:prstGeom>
        </p:spPr>
        <p:txBody>
          <a:bodyPr/>
          <a:lstStyle>
            <a:lvl1pPr marL="0" indent="0">
              <a:lnSpc>
                <a:spcPts val="1600"/>
              </a:lnSpc>
              <a:spcBef>
                <a:spcPts val="600"/>
              </a:spcBef>
              <a:buNone/>
              <a:defRPr sz="1600" b="1">
                <a:solidFill>
                  <a:srgbClr val="FF7800"/>
                </a:solidFill>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dirty="0"/>
              <a:t>(Titre)</a:t>
            </a:r>
          </a:p>
        </p:txBody>
      </p:sp>
      <p:pic>
        <p:nvPicPr>
          <p:cNvPr id="17" name="Picture 6">
            <a:extLst>
              <a:ext uri="{FF2B5EF4-FFF2-40B4-BE49-F238E27FC236}">
                <a16:creationId xmlns:a16="http://schemas.microsoft.com/office/drawing/2014/main" id="{91323283-4B3C-4366-A929-A23C77A74059}"/>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11441874" y="460557"/>
            <a:ext cx="678241" cy="670069"/>
          </a:xfrm>
          <a:prstGeom prst="rect">
            <a:avLst/>
          </a:prstGeom>
          <a:noFill/>
          <a:ln cap="flat">
            <a:noFill/>
          </a:ln>
        </p:spPr>
      </p:pic>
    </p:spTree>
    <p:extLst>
      <p:ext uri="{BB962C8B-B14F-4D97-AF65-F5344CB8AC3E}">
        <p14:creationId xmlns:p14="http://schemas.microsoft.com/office/powerpoint/2010/main" val="282905147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CC4B4DD-5697-4C46-BEE9-FD6898437574}"/>
              </a:ext>
            </a:extLst>
          </p:cNvPr>
          <p:cNvGraphicFramePr>
            <a:graphicFrameLocks noChangeAspect="1"/>
          </p:cNvGraphicFramePr>
          <p:nvPr userDrawn="1">
            <p:custDataLst>
              <p:tags r:id="rId25"/>
            </p:custDataLst>
            <p:extLst>
              <p:ext uri="{D42A27DB-BD31-4B8C-83A1-F6EECF244321}">
                <p14:modId xmlns:p14="http://schemas.microsoft.com/office/powerpoint/2010/main" val="24956620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5" name="think-cell Slide" r:id="rId26" imgW="473" imgH="476" progId="TCLayout.ActiveDocument.1">
                  <p:embed/>
                </p:oleObj>
              </mc:Choice>
              <mc:Fallback>
                <p:oleObj name="think-cell Slide" r:id="rId26" imgW="473" imgH="476" progId="TCLayout.ActiveDocument.1">
                  <p:embed/>
                  <p:pic>
                    <p:nvPicPr>
                      <p:cNvPr id="2" name="Object 1" hidden="1">
                        <a:extLst>
                          <a:ext uri="{FF2B5EF4-FFF2-40B4-BE49-F238E27FC236}">
                            <a16:creationId xmlns:a16="http://schemas.microsoft.com/office/drawing/2014/main" id="{43EBE44B-0190-403F-AFA5-3D610EF12890}"/>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6966746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80"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58" r:id="rId19"/>
    <p:sldLayoutId id="2147483659" r:id="rId20"/>
    <p:sldLayoutId id="2147483660" r:id="rId21"/>
    <p:sldLayoutId id="2147483661"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38.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1.xml"/><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image" Target="../media/image45.gif"/><Relationship Id="rId1" Type="http://schemas.openxmlformats.org/officeDocument/2006/relationships/slideLayout" Target="../slideLayouts/slideLayout11.xml"/><Relationship Id="rId5" Type="http://schemas.openxmlformats.org/officeDocument/2006/relationships/image" Target="../media/image48.gif"/><Relationship Id="rId4" Type="http://schemas.openxmlformats.org/officeDocument/2006/relationships/image" Target="../media/image47.gif"/></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code.visualstudio.com/download" TargetMode="Externa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hyperlink" Target="http://validator.w3.org/" TargetMode="Externa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62.jpeg"/><Relationship Id="rId5" Type="http://schemas.openxmlformats.org/officeDocument/2006/relationships/image" Target="../media/image1.emf"/><Relationship Id="rId4" Type="http://schemas.openxmlformats.org/officeDocument/2006/relationships/oleObject" Target="../embeddings/oleObject8.bin"/></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hyperlink" Target="http://localhost/info.php" TargetMode="External"/><Relationship Id="rId5" Type="http://schemas.openxmlformats.org/officeDocument/2006/relationships/image" Target="../media/image1.emf"/><Relationship Id="rId4" Type="http://schemas.openxmlformats.org/officeDocument/2006/relationships/oleObject" Target="../embeddings/oleObject9.bin"/></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0.bin"/></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7" name="ZoneTexte 4">
            <a:extLst>
              <a:ext uri="{FF2B5EF4-FFF2-40B4-BE49-F238E27FC236}">
                <a16:creationId xmlns:a16="http://schemas.microsoft.com/office/drawing/2014/main" id="{31E0C2E9-1CA7-418F-82C6-2063208BC8A8}"/>
              </a:ext>
            </a:extLst>
          </p:cNvPr>
          <p:cNvSpPr txBox="1"/>
          <p:nvPr/>
        </p:nvSpPr>
        <p:spPr>
          <a:xfrm>
            <a:off x="1638813" y="5032581"/>
            <a:ext cx="8914374" cy="954107"/>
          </a:xfrm>
          <a:prstGeom prst="rect">
            <a:avLst/>
          </a:prstGeom>
          <a:noFill/>
          <a:ln cap="flat">
            <a:noFill/>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r>
              <a:rPr lang="fr-FR" sz="2800" b="1" u="none" strike="noStrike" kern="1200" cap="none" spc="0" baseline="0" dirty="0">
                <a:solidFill>
                  <a:srgbClr val="0059A1"/>
                </a:solidFill>
                <a:uFillTx/>
                <a:cs typeface="Calibri" panose="020F0502020204030204" pitchFamily="34" charset="0"/>
              </a:rPr>
              <a:t>TRAVAUX PRATIQUES – FILI</a:t>
            </a:r>
            <a:r>
              <a:rPr lang="fr-FR" sz="2800" b="1" cap="all" dirty="0">
                <a:solidFill>
                  <a:srgbClr val="0059A1"/>
                </a:solidFill>
                <a:cs typeface="Calibri" panose="020F0502020204030204" pitchFamily="34" charset="0"/>
              </a:rPr>
              <a:t>è</a:t>
            </a:r>
            <a:r>
              <a:rPr lang="fr-FR" sz="2800" b="1" u="none" strike="noStrike" kern="1200" cap="none" spc="0" baseline="0" dirty="0">
                <a:solidFill>
                  <a:srgbClr val="0059A1"/>
                </a:solidFill>
                <a:uFillTx/>
                <a:cs typeface="Calibri" panose="020F0502020204030204" pitchFamily="34" charset="0"/>
              </a:rPr>
              <a:t>RE </a:t>
            </a:r>
            <a:r>
              <a:rPr lang="fr-FR" sz="2800" b="1" i="0" dirty="0">
                <a:solidFill>
                  <a:srgbClr val="0059A1"/>
                </a:solidFill>
                <a:effectLst/>
              </a:rPr>
              <a:t>DÉVELOPPEMENT DIGITAL</a:t>
            </a:r>
            <a:endParaRPr lang="fr-FR" sz="2800" b="1" u="none" strike="noStrike" kern="1200" cap="none" spc="0" baseline="0" dirty="0">
              <a:solidFill>
                <a:srgbClr val="0059A1"/>
              </a:solidFill>
              <a:uFillTx/>
              <a:cs typeface="Calibri" panose="020F0502020204030204" pitchFamily="34" charset="0"/>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800" b="1" u="none" strike="noStrike" kern="1200" cap="none" spc="0" baseline="0" dirty="0">
                <a:solidFill>
                  <a:srgbClr val="0059A1"/>
                </a:solidFill>
                <a:uFillTx/>
                <a:cs typeface="Calibri" panose="020F0502020204030204" pitchFamily="34" charset="0"/>
              </a:rPr>
              <a:t>M104 – </a:t>
            </a:r>
            <a:r>
              <a:rPr lang="fr-FR" sz="2800" b="1" u="none" strike="noStrike" kern="1200" cap="none" spc="0" baseline="0" dirty="0">
                <a:solidFill>
                  <a:srgbClr val="0059A1"/>
                </a:solidFill>
                <a:uFillTx/>
                <a:ea typeface="Arial Unicode MS"/>
                <a:cs typeface="Calibri" panose="020F0502020204030204" pitchFamily="34" charset="0"/>
              </a:rPr>
              <a:t>Développer des sites Web Statiques</a:t>
            </a:r>
            <a:endParaRPr lang="fr-FR" sz="2800" b="1" u="none" strike="noStrike" kern="1200" cap="none" spc="0" baseline="0" dirty="0">
              <a:solidFill>
                <a:srgbClr val="0059A1"/>
              </a:solidFill>
              <a:uFillTx/>
              <a:cs typeface="Calibri" panose="020F0502020204030204" pitchFamily="34" charset="0"/>
            </a:endParaRPr>
          </a:p>
        </p:txBody>
      </p:sp>
      <p:sp>
        <p:nvSpPr>
          <p:cNvPr id="2" name="Espace réservé du texte 1">
            <a:extLst>
              <a:ext uri="{FF2B5EF4-FFF2-40B4-BE49-F238E27FC236}">
                <a16:creationId xmlns:a16="http://schemas.microsoft.com/office/drawing/2014/main" id="{25ED8B84-9E21-4B12-ABB5-F4FD0E23EEE0}"/>
              </a:ext>
            </a:extLst>
          </p:cNvPr>
          <p:cNvSpPr>
            <a:spLocks noGrp="1"/>
          </p:cNvSpPr>
          <p:nvPr>
            <p:ph type="body" sz="quarter" idx="10"/>
          </p:nvPr>
        </p:nvSpPr>
        <p:spPr/>
        <p:txBody>
          <a:bodyPr/>
          <a:lstStyle/>
          <a:p>
            <a:r>
              <a:rPr lang="fr-FR" dirty="0"/>
              <a:t>50 heures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Les éléments HTML de base</a:t>
            </a:r>
          </a:p>
        </p:txBody>
      </p:sp>
      <p:sp>
        <p:nvSpPr>
          <p:cNvPr id="2" name="Espace réservé du contenu 1">
            <a:extLst>
              <a:ext uri="{FF2B5EF4-FFF2-40B4-BE49-F238E27FC236}">
                <a16:creationId xmlns:a16="http://schemas.microsoft.com/office/drawing/2014/main" id="{9A3B3059-7CA6-47F3-BA03-7A230EE2FC6D}"/>
              </a:ext>
            </a:extLst>
          </p:cNvPr>
          <p:cNvSpPr>
            <a:spLocks noGrp="1"/>
          </p:cNvSpPr>
          <p:nvPr>
            <p:ph sz="quarter" idx="12"/>
          </p:nvPr>
        </p:nvSpPr>
        <p:spPr>
          <a:xfrm>
            <a:off x="720000" y="1943056"/>
            <a:ext cx="10520086" cy="4374379"/>
          </a:xfrm>
        </p:spPr>
        <p:txBody>
          <a:bodyPr/>
          <a:lstStyle/>
          <a:p>
            <a:r>
              <a:rPr lang="fr-FR" dirty="0"/>
              <a:t>Ecrire la phrase « OFPPT » à l’intérieur de la balise &lt;</a:t>
            </a:r>
            <a:r>
              <a:rPr lang="fr-FR" b="1" dirty="0" err="1"/>
              <a:t>title</a:t>
            </a:r>
            <a:r>
              <a:rPr lang="fr-FR" dirty="0"/>
              <a:t>&gt; et la phrase « Bienvenue à l’OFPPT » dans la balise &lt;</a:t>
            </a:r>
            <a:r>
              <a:rPr lang="fr-FR" b="1" dirty="0"/>
              <a:t>body</a:t>
            </a:r>
            <a:r>
              <a:rPr lang="fr-FR" dirty="0"/>
              <a:t>&gt;.</a:t>
            </a:r>
          </a:p>
          <a:p>
            <a:r>
              <a:rPr lang="fr-FR" dirty="0"/>
              <a:t>Cliquer sur « Exécuter sans débogage » dans la barre des menus et choisir un navigateur.</a:t>
            </a:r>
          </a:p>
          <a:p>
            <a:r>
              <a:rPr lang="fr-FR" dirty="0"/>
              <a:t>Visualisez la page sur le navigateur :</a:t>
            </a:r>
          </a:p>
        </p:txBody>
      </p:sp>
      <p:pic>
        <p:nvPicPr>
          <p:cNvPr id="6" name="Image 5">
            <a:extLst>
              <a:ext uri="{FF2B5EF4-FFF2-40B4-BE49-F238E27FC236}">
                <a16:creationId xmlns:a16="http://schemas.microsoft.com/office/drawing/2014/main" id="{2FC59AD3-4E54-433A-B219-08E0146B1466}"/>
              </a:ext>
            </a:extLst>
          </p:cNvPr>
          <p:cNvPicPr>
            <a:picLocks noChangeAspect="1"/>
          </p:cNvPicPr>
          <p:nvPr/>
        </p:nvPicPr>
        <p:blipFill>
          <a:blip r:embed="rId2"/>
          <a:stretch>
            <a:fillRect/>
          </a:stretch>
        </p:blipFill>
        <p:spPr>
          <a:xfrm>
            <a:off x="3049973" y="3091375"/>
            <a:ext cx="5924550" cy="2585720"/>
          </a:xfrm>
          <a:prstGeom prst="rect">
            <a:avLst/>
          </a:prstGeom>
          <a:ln>
            <a:solidFill>
              <a:schemeClr val="accent1"/>
            </a:solidFill>
          </a:ln>
        </p:spPr>
      </p:pic>
      <p:sp>
        <p:nvSpPr>
          <p:cNvPr id="7" name="Espace réservé du contenu 2">
            <a:extLst>
              <a:ext uri="{FF2B5EF4-FFF2-40B4-BE49-F238E27FC236}">
                <a16:creationId xmlns:a16="http://schemas.microsoft.com/office/drawing/2014/main" id="{683B2A88-2A8F-4FA4-A645-99DB16B05ACB}"/>
              </a:ext>
            </a:extLst>
          </p:cNvPr>
          <p:cNvSpPr>
            <a:spLocks noGrp="1"/>
          </p:cNvSpPr>
          <p:nvPr>
            <p:ph sz="quarter" idx="13"/>
          </p:nvPr>
        </p:nvSpPr>
        <p:spPr>
          <a:xfrm>
            <a:off x="720000" y="1620000"/>
            <a:ext cx="4659947" cy="300339"/>
          </a:xfrm>
          <a:noFill/>
        </p:spPr>
        <p:txBody>
          <a:bodyPr wrap="square" rtlCol="0">
            <a:spAutoFit/>
          </a:bodyPr>
          <a:lstStyle/>
          <a:p>
            <a:r>
              <a:rPr lang="fr-FR" dirty="0">
                <a:solidFill>
                  <a:srgbClr val="007842"/>
                </a:solidFill>
              </a:rPr>
              <a:t>Balises &lt;</a:t>
            </a:r>
            <a:r>
              <a:rPr lang="fr-FR" dirty="0" err="1">
                <a:solidFill>
                  <a:srgbClr val="007842"/>
                </a:solidFill>
              </a:rPr>
              <a:t>title</a:t>
            </a:r>
            <a:r>
              <a:rPr lang="fr-FR" dirty="0">
                <a:solidFill>
                  <a:srgbClr val="007842"/>
                </a:solidFill>
              </a:rPr>
              <a:t>&gt; et &lt;body&gt;</a:t>
            </a:r>
          </a:p>
        </p:txBody>
      </p:sp>
      <p:sp>
        <p:nvSpPr>
          <p:cNvPr id="8" name="ZoneTexte 7">
            <a:extLst>
              <a:ext uri="{FF2B5EF4-FFF2-40B4-BE49-F238E27FC236}">
                <a16:creationId xmlns:a16="http://schemas.microsoft.com/office/drawing/2014/main" id="{E2A413EA-8E34-41C4-B457-9339B496F80B}"/>
              </a:ext>
            </a:extLst>
          </p:cNvPr>
          <p:cNvSpPr txBox="1"/>
          <p:nvPr/>
        </p:nvSpPr>
        <p:spPr>
          <a:xfrm>
            <a:off x="2940148" y="5767774"/>
            <a:ext cx="6034375" cy="307777"/>
          </a:xfrm>
          <a:prstGeom prst="rect">
            <a:avLst/>
          </a:prstGeom>
          <a:noFill/>
        </p:spPr>
        <p:txBody>
          <a:bodyPr wrap="square" rtlCol="0">
            <a:spAutoFit/>
          </a:bodyPr>
          <a:lstStyle/>
          <a:p>
            <a:pPr algn="ctr"/>
            <a:r>
              <a:rPr lang="fr-FR" sz="1400" dirty="0"/>
              <a:t>Figure 7 : Effet de la balise &lt;</a:t>
            </a:r>
            <a:r>
              <a:rPr lang="fr-FR" sz="1400" dirty="0" err="1"/>
              <a:t>title</a:t>
            </a:r>
            <a:r>
              <a:rPr lang="fr-FR" sz="1400" dirty="0"/>
              <a:t>&gt;</a:t>
            </a:r>
          </a:p>
        </p:txBody>
      </p:sp>
    </p:spTree>
    <p:extLst>
      <p:ext uri="{BB962C8B-B14F-4D97-AF65-F5344CB8AC3E}">
        <p14:creationId xmlns:p14="http://schemas.microsoft.com/office/powerpoint/2010/main" val="36300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Les éléments HTML de base</a:t>
            </a:r>
          </a:p>
        </p:txBody>
      </p:sp>
      <p:sp>
        <p:nvSpPr>
          <p:cNvPr id="2" name="Espace réservé du contenu 1">
            <a:extLst>
              <a:ext uri="{FF2B5EF4-FFF2-40B4-BE49-F238E27FC236}">
                <a16:creationId xmlns:a16="http://schemas.microsoft.com/office/drawing/2014/main" id="{3575A658-F742-4C46-8E98-D900604B4FB9}"/>
              </a:ext>
            </a:extLst>
          </p:cNvPr>
          <p:cNvSpPr>
            <a:spLocks noGrp="1"/>
          </p:cNvSpPr>
          <p:nvPr>
            <p:ph sz="quarter" idx="12"/>
          </p:nvPr>
        </p:nvSpPr>
        <p:spPr>
          <a:xfrm>
            <a:off x="720000" y="1943057"/>
            <a:ext cx="10421612" cy="729910"/>
          </a:xfrm>
        </p:spPr>
        <p:txBody>
          <a:bodyPr/>
          <a:lstStyle/>
          <a:p>
            <a:r>
              <a:rPr lang="fr-FR" dirty="0"/>
              <a:t>Utiliser la balise </a:t>
            </a:r>
            <a:r>
              <a:rPr lang="fr-FR" b="1" dirty="0"/>
              <a:t>&lt;h1&gt; </a:t>
            </a:r>
            <a:r>
              <a:rPr lang="fr-FR" dirty="0"/>
              <a:t>pour ajouter un titre de paragraphe : </a:t>
            </a:r>
            <a:r>
              <a:rPr lang="fr-FR" b="1" dirty="0">
                <a:solidFill>
                  <a:srgbClr val="91B3E0"/>
                </a:solidFill>
                <a:ea typeface="Times New Roman" panose="02020603050405020304" pitchFamily="18" charset="0"/>
                <a:cs typeface="Times New Roman" panose="02020603050405020304" pitchFamily="18" charset="0"/>
              </a:rPr>
              <a:t>&lt;</a:t>
            </a:r>
            <a:r>
              <a:rPr lang="fr-FR" b="1" dirty="0">
                <a:solidFill>
                  <a:srgbClr val="4B69C6"/>
                </a:solidFill>
                <a:ea typeface="Times New Roman" panose="02020603050405020304" pitchFamily="18" charset="0"/>
                <a:cs typeface="Times New Roman" panose="02020603050405020304" pitchFamily="18" charset="0"/>
              </a:rPr>
              <a:t>h1</a:t>
            </a:r>
            <a:r>
              <a:rPr lang="fr-FR" b="1" dirty="0">
                <a:solidFill>
                  <a:srgbClr val="91B3E0"/>
                </a:solidFill>
                <a:ea typeface="Times New Roman" panose="02020603050405020304" pitchFamily="18" charset="0"/>
                <a:cs typeface="Times New Roman" panose="02020603050405020304" pitchFamily="18" charset="0"/>
              </a:rPr>
              <a:t>&gt;</a:t>
            </a:r>
            <a:r>
              <a:rPr lang="fr-FR" b="1" dirty="0">
                <a:ea typeface="Times New Roman" panose="02020603050405020304" pitchFamily="18" charset="0"/>
                <a:cs typeface="Times New Roman" panose="02020603050405020304" pitchFamily="18" charset="0"/>
              </a:rPr>
              <a:t>Objectifs</a:t>
            </a:r>
            <a:r>
              <a:rPr lang="fr-FR" b="1" dirty="0">
                <a:solidFill>
                  <a:srgbClr val="91B3E0"/>
                </a:solidFill>
                <a:ea typeface="Times New Roman" panose="02020603050405020304" pitchFamily="18" charset="0"/>
                <a:cs typeface="Times New Roman" panose="02020603050405020304" pitchFamily="18" charset="0"/>
              </a:rPr>
              <a:t>&lt;/</a:t>
            </a:r>
            <a:r>
              <a:rPr lang="fr-FR" b="1" dirty="0">
                <a:solidFill>
                  <a:srgbClr val="4B69C6"/>
                </a:solidFill>
                <a:ea typeface="Times New Roman" panose="02020603050405020304" pitchFamily="18" charset="0"/>
                <a:cs typeface="Times New Roman" panose="02020603050405020304" pitchFamily="18" charset="0"/>
              </a:rPr>
              <a:t>h1</a:t>
            </a:r>
            <a:r>
              <a:rPr lang="fr-FR" b="1" dirty="0">
                <a:solidFill>
                  <a:srgbClr val="91B3E0"/>
                </a:solidFill>
                <a:ea typeface="Times New Roman" panose="02020603050405020304" pitchFamily="18" charset="0"/>
                <a:cs typeface="Times New Roman" panose="02020603050405020304" pitchFamily="18" charset="0"/>
              </a:rPr>
              <a:t>&gt;</a:t>
            </a:r>
          </a:p>
          <a:p>
            <a:r>
              <a:rPr lang="fr-FR" dirty="0"/>
              <a:t>Utilisez la balise </a:t>
            </a:r>
            <a:r>
              <a:rPr lang="fr-FR" b="1" dirty="0"/>
              <a:t>&lt;p&gt; </a:t>
            </a:r>
            <a:r>
              <a:rPr lang="fr-FR" dirty="0"/>
              <a:t>pour ajouter un paragraphe dans la page :  </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p:txBody>
      </p:sp>
      <p:pic>
        <p:nvPicPr>
          <p:cNvPr id="7" name="Image 6">
            <a:extLst>
              <a:ext uri="{FF2B5EF4-FFF2-40B4-BE49-F238E27FC236}">
                <a16:creationId xmlns:a16="http://schemas.microsoft.com/office/drawing/2014/main" id="{432E0A46-4502-4047-A068-1D15A0A67034}"/>
              </a:ext>
            </a:extLst>
          </p:cNvPr>
          <p:cNvPicPr>
            <a:picLocks noChangeAspect="1"/>
          </p:cNvPicPr>
          <p:nvPr/>
        </p:nvPicPr>
        <p:blipFill>
          <a:blip r:embed="rId2"/>
          <a:stretch>
            <a:fillRect/>
          </a:stretch>
        </p:blipFill>
        <p:spPr>
          <a:xfrm>
            <a:off x="2283282" y="3573297"/>
            <a:ext cx="7991266" cy="1756412"/>
          </a:xfrm>
          <a:prstGeom prst="rect">
            <a:avLst/>
          </a:prstGeom>
          <a:ln>
            <a:solidFill>
              <a:schemeClr val="accent1"/>
            </a:solidFill>
          </a:ln>
        </p:spPr>
      </p:pic>
      <p:sp>
        <p:nvSpPr>
          <p:cNvPr id="10" name="Espace réservé du contenu 2">
            <a:extLst>
              <a:ext uri="{FF2B5EF4-FFF2-40B4-BE49-F238E27FC236}">
                <a16:creationId xmlns:a16="http://schemas.microsoft.com/office/drawing/2014/main" id="{2341696D-4FA2-4BD6-A7F5-5A8D9840A59A}"/>
              </a:ext>
            </a:extLst>
          </p:cNvPr>
          <p:cNvSpPr>
            <a:spLocks noGrp="1"/>
          </p:cNvSpPr>
          <p:nvPr>
            <p:ph sz="quarter" idx="13"/>
          </p:nvPr>
        </p:nvSpPr>
        <p:spPr>
          <a:xfrm>
            <a:off x="720000" y="1620000"/>
            <a:ext cx="4659947" cy="300339"/>
          </a:xfrm>
          <a:noFill/>
        </p:spPr>
        <p:txBody>
          <a:bodyPr wrap="square" rtlCol="0">
            <a:spAutoFit/>
          </a:bodyPr>
          <a:lstStyle/>
          <a:p>
            <a:r>
              <a:rPr lang="fr-FR" dirty="0">
                <a:solidFill>
                  <a:srgbClr val="007842"/>
                </a:solidFill>
              </a:rPr>
              <a:t>Les titres et les paragraphes</a:t>
            </a:r>
          </a:p>
        </p:txBody>
      </p:sp>
      <p:sp>
        <p:nvSpPr>
          <p:cNvPr id="12" name="ZoneTexte 11">
            <a:extLst>
              <a:ext uri="{FF2B5EF4-FFF2-40B4-BE49-F238E27FC236}">
                <a16:creationId xmlns:a16="http://schemas.microsoft.com/office/drawing/2014/main" id="{08221255-CB43-4D35-8E33-9367C421B551}"/>
              </a:ext>
            </a:extLst>
          </p:cNvPr>
          <p:cNvSpPr txBox="1"/>
          <p:nvPr/>
        </p:nvSpPr>
        <p:spPr>
          <a:xfrm>
            <a:off x="2283283" y="5393724"/>
            <a:ext cx="7991266" cy="307777"/>
          </a:xfrm>
          <a:prstGeom prst="rect">
            <a:avLst/>
          </a:prstGeom>
          <a:noFill/>
        </p:spPr>
        <p:txBody>
          <a:bodyPr wrap="square" rtlCol="0">
            <a:spAutoFit/>
          </a:bodyPr>
          <a:lstStyle/>
          <a:p>
            <a:pPr algn="ctr"/>
            <a:r>
              <a:rPr lang="fr-FR" sz="1400" dirty="0"/>
              <a:t>Figure 8 : Effet de la balise &lt;h1&gt;</a:t>
            </a:r>
          </a:p>
        </p:txBody>
      </p:sp>
      <p:sp>
        <p:nvSpPr>
          <p:cNvPr id="6" name="ZoneTexte 5">
            <a:extLst>
              <a:ext uri="{FF2B5EF4-FFF2-40B4-BE49-F238E27FC236}">
                <a16:creationId xmlns:a16="http://schemas.microsoft.com/office/drawing/2014/main" id="{ECB01FB9-CCCD-4069-A1C8-47C0A098636E}"/>
              </a:ext>
            </a:extLst>
          </p:cNvPr>
          <p:cNvSpPr txBox="1"/>
          <p:nvPr/>
        </p:nvSpPr>
        <p:spPr>
          <a:xfrm>
            <a:off x="1026942" y="2594455"/>
            <a:ext cx="10114670" cy="523220"/>
          </a:xfrm>
          <a:prstGeom prst="rect">
            <a:avLst/>
          </a:prstGeom>
          <a:noFill/>
          <a:ln w="19050">
            <a:solidFill>
              <a:srgbClr val="0070C0"/>
            </a:solidFill>
          </a:ln>
        </p:spPr>
        <p:txBody>
          <a:bodyPr wrap="square" rtlCol="0">
            <a:spAutoFit/>
          </a:bodyPr>
          <a:lstStyle/>
          <a:p>
            <a:r>
              <a:rPr kumimoji="0" lang="fr-FR" sz="1400" b="1" i="0" u="none" strike="noStrike" kern="1200" cap="none" spc="0" normalizeH="0" baseline="0" noProof="0" dirty="0">
                <a:ln>
                  <a:noFill/>
                </a:ln>
                <a:solidFill>
                  <a:srgbClr val="91B3E0"/>
                </a:solidFill>
                <a:effectLst/>
                <a:uLnTx/>
                <a:uFillTx/>
                <a:latin typeface="Calibri" panose="020F0502020204030204"/>
                <a:ea typeface="Times New Roman" panose="02020603050405020304" pitchFamily="18" charset="0"/>
                <a:cs typeface="Times New Roman" panose="02020603050405020304" pitchFamily="18" charset="0"/>
              </a:rPr>
              <a:t>&lt;</a:t>
            </a:r>
            <a:r>
              <a:rPr lang="fr-FR" sz="1400" b="1" dirty="0">
                <a:solidFill>
                  <a:srgbClr val="4B69C6"/>
                </a:solidFill>
                <a:latin typeface="Calibri" panose="020F0502020204030204"/>
                <a:ea typeface="Times New Roman" panose="02020603050405020304" pitchFamily="18" charset="0"/>
                <a:cs typeface="Times New Roman" panose="02020603050405020304" pitchFamily="18" charset="0"/>
              </a:rPr>
              <a:t>p</a:t>
            </a:r>
            <a:r>
              <a:rPr kumimoji="0" lang="fr-FR" sz="1400" b="1" i="0" u="none" strike="noStrike" kern="1200" cap="none" spc="0" normalizeH="0" baseline="0" noProof="0" dirty="0">
                <a:ln>
                  <a:noFill/>
                </a:ln>
                <a:solidFill>
                  <a:srgbClr val="91B3E0"/>
                </a:solidFill>
                <a:effectLst/>
                <a:uLnTx/>
                <a:uFillTx/>
                <a:latin typeface="Calibri" panose="020F0502020204030204"/>
                <a:ea typeface="Times New Roman" panose="02020603050405020304" pitchFamily="18" charset="0"/>
                <a:cs typeface="Times New Roman" panose="02020603050405020304" pitchFamily="18" charset="0"/>
              </a:rPr>
              <a:t>&gt;</a:t>
            </a:r>
            <a:r>
              <a:rPr lang="fr-FR" sz="1400" dirty="0">
                <a:solidFill>
                  <a:srgbClr val="565656"/>
                </a:solidFill>
              </a:rPr>
              <a:t> Bienvenue à l'OFPPT, Dans ce TP vous allez maitriser l'ajout des objets paragraphe, image, tableau, colorier les arrières plan et les font d'écriture. Ajouter aussi les liens hypertexte, les listes ordonnées et non ordonnées ainsi que certaines balises sémantiques. </a:t>
            </a:r>
            <a:r>
              <a:rPr kumimoji="0" lang="fr-FR" sz="1400" b="1" i="0" u="none" strike="noStrike" kern="1200" cap="none" spc="0" normalizeH="0" baseline="0" noProof="0" dirty="0">
                <a:ln>
                  <a:noFill/>
                </a:ln>
                <a:solidFill>
                  <a:srgbClr val="91B3E0"/>
                </a:solidFill>
                <a:effectLst/>
                <a:uLnTx/>
                <a:uFillTx/>
                <a:latin typeface="Calibri" panose="020F0502020204030204"/>
                <a:ea typeface="Times New Roman" panose="02020603050405020304" pitchFamily="18" charset="0"/>
                <a:cs typeface="Times New Roman" panose="02020603050405020304" pitchFamily="18" charset="0"/>
              </a:rPr>
              <a:t>&lt;/</a:t>
            </a:r>
            <a:r>
              <a:rPr lang="fr-FR" sz="1400" b="1" dirty="0">
                <a:solidFill>
                  <a:srgbClr val="4B69C6"/>
                </a:solidFill>
                <a:latin typeface="Calibri" panose="020F0502020204030204"/>
                <a:ea typeface="Times New Roman" panose="02020603050405020304" pitchFamily="18" charset="0"/>
                <a:cs typeface="Times New Roman" panose="02020603050405020304" pitchFamily="18" charset="0"/>
              </a:rPr>
              <a:t>p</a:t>
            </a:r>
            <a:r>
              <a:rPr kumimoji="0" lang="fr-FR" sz="1400" b="1" i="0" u="none" strike="noStrike" kern="1200" cap="none" spc="0" normalizeH="0" baseline="0" noProof="0" dirty="0">
                <a:ln>
                  <a:noFill/>
                </a:ln>
                <a:solidFill>
                  <a:srgbClr val="91B3E0"/>
                </a:solidFill>
                <a:effectLst/>
                <a:uLnTx/>
                <a:uFillTx/>
                <a:latin typeface="Calibri" panose="020F0502020204030204"/>
                <a:ea typeface="Times New Roman" panose="02020603050405020304" pitchFamily="18" charset="0"/>
                <a:cs typeface="Times New Roman" panose="02020603050405020304" pitchFamily="18" charset="0"/>
              </a:rPr>
              <a:t>&gt;</a:t>
            </a:r>
            <a:endParaRPr lang="fr-FR" sz="1400" dirty="0">
              <a:solidFill>
                <a:srgbClr val="565656"/>
              </a:solidFill>
            </a:endParaRPr>
          </a:p>
        </p:txBody>
      </p:sp>
      <p:sp>
        <p:nvSpPr>
          <p:cNvPr id="15" name="Espace réservé du contenu 1">
            <a:extLst>
              <a:ext uri="{FF2B5EF4-FFF2-40B4-BE49-F238E27FC236}">
                <a16:creationId xmlns:a16="http://schemas.microsoft.com/office/drawing/2014/main" id="{EC4B86F0-082F-4DF4-8419-F26077EE62AC}"/>
              </a:ext>
            </a:extLst>
          </p:cNvPr>
          <p:cNvSpPr txBox="1">
            <a:spLocks/>
          </p:cNvSpPr>
          <p:nvPr/>
        </p:nvSpPr>
        <p:spPr>
          <a:xfrm>
            <a:off x="720000" y="3265421"/>
            <a:ext cx="10421612" cy="307777"/>
          </a:xfrm>
          <a:prstGeom prst="rect">
            <a:avLst/>
          </a:prstGeom>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 résultat sera comme suit :</a:t>
            </a:r>
          </a:p>
          <a:p>
            <a:pPr marL="0" indent="0">
              <a:buFont typeface="Arial" panose="020B0604020202020204" pitchFamily="34" charset="0"/>
              <a:buNone/>
            </a:pPr>
            <a:endParaRPr lang="fr-FR" dirty="0"/>
          </a:p>
          <a:p>
            <a:pPr marL="0" indent="0">
              <a:buFont typeface="Arial" panose="020B0604020202020204" pitchFamily="34" charset="0"/>
              <a:buNone/>
            </a:pPr>
            <a:endParaRPr lang="fr-FR" dirty="0"/>
          </a:p>
        </p:txBody>
      </p:sp>
      <p:sp>
        <p:nvSpPr>
          <p:cNvPr id="16" name="Espace réservé du contenu 1">
            <a:extLst>
              <a:ext uri="{FF2B5EF4-FFF2-40B4-BE49-F238E27FC236}">
                <a16:creationId xmlns:a16="http://schemas.microsoft.com/office/drawing/2014/main" id="{A0E2701D-9CD7-4E8F-B18B-3E48D107298D}"/>
              </a:ext>
            </a:extLst>
          </p:cNvPr>
          <p:cNvSpPr txBox="1">
            <a:spLocks/>
          </p:cNvSpPr>
          <p:nvPr/>
        </p:nvSpPr>
        <p:spPr>
          <a:xfrm>
            <a:off x="731721" y="5781195"/>
            <a:ext cx="10421612" cy="729910"/>
          </a:xfrm>
          <a:prstGeom prst="rect">
            <a:avLst/>
          </a:prstGeom>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Réalisation :</a:t>
            </a:r>
          </a:p>
          <a:p>
            <a:r>
              <a:rPr lang="fr-FR" dirty="0"/>
              <a:t>Tester l’effet des balises &lt;h2&gt;, &lt;h3&gt;, &lt;h4&gt;, &lt;h5&gt; et &lt;h6&gt;</a:t>
            </a:r>
          </a:p>
          <a:p>
            <a:pPr marL="0" indent="0">
              <a:buFont typeface="Arial" panose="020B0604020202020204" pitchFamily="34" charset="0"/>
              <a:buNone/>
            </a:pPr>
            <a:endParaRPr lang="fr-FR" dirty="0"/>
          </a:p>
        </p:txBody>
      </p:sp>
    </p:spTree>
    <p:extLst>
      <p:ext uri="{BB962C8B-B14F-4D97-AF65-F5344CB8AC3E}">
        <p14:creationId xmlns:p14="http://schemas.microsoft.com/office/powerpoint/2010/main" val="3475006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69B169F-E0B2-4494-8ABE-AAC1E20FA064}"/>
              </a:ext>
            </a:extLst>
          </p:cNvPr>
          <p:cNvGraphicFramePr>
            <a:graphicFrameLocks noChangeAspect="1"/>
          </p:cNvGraphicFramePr>
          <p:nvPr>
            <p:custDataLst>
              <p:tags r:id="rId2"/>
            </p:custDataLst>
            <p:extLst>
              <p:ext uri="{D42A27DB-BD31-4B8C-83A1-F6EECF244321}">
                <p14:modId xmlns:p14="http://schemas.microsoft.com/office/powerpoint/2010/main" val="35590346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31"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Les éléments HTML de base</a:t>
            </a:r>
          </a:p>
        </p:txBody>
      </p:sp>
      <p:sp>
        <p:nvSpPr>
          <p:cNvPr id="2" name="Espace réservé du contenu 1">
            <a:extLst>
              <a:ext uri="{FF2B5EF4-FFF2-40B4-BE49-F238E27FC236}">
                <a16:creationId xmlns:a16="http://schemas.microsoft.com/office/drawing/2014/main" id="{D46A4D37-9E28-43A4-BB8B-7AF9C34EE328}"/>
              </a:ext>
            </a:extLst>
          </p:cNvPr>
          <p:cNvSpPr>
            <a:spLocks noGrp="1"/>
          </p:cNvSpPr>
          <p:nvPr>
            <p:ph sz="quarter" idx="12"/>
          </p:nvPr>
        </p:nvSpPr>
        <p:spPr>
          <a:xfrm>
            <a:off x="720000" y="1943056"/>
            <a:ext cx="10690893" cy="4374379"/>
          </a:xfrm>
        </p:spPr>
        <p:txBody>
          <a:bodyPr/>
          <a:lstStyle/>
          <a:p>
            <a:r>
              <a:rPr lang="fr-FR" dirty="0"/>
              <a:t>Utiliser la balise </a:t>
            </a:r>
            <a:r>
              <a:rPr lang="fr-FR" b="1" dirty="0"/>
              <a:t>&lt;a&gt; </a:t>
            </a:r>
            <a:r>
              <a:rPr lang="fr-FR" dirty="0"/>
              <a:t>comme suit pour ajouter un lien hypertexte : </a:t>
            </a:r>
          </a:p>
          <a:p>
            <a:endParaRPr lang="fr-FR" dirty="0"/>
          </a:p>
          <a:p>
            <a:endParaRPr lang="fr-FR" dirty="0"/>
          </a:p>
          <a:p>
            <a:endParaRPr lang="fr-FR" dirty="0"/>
          </a:p>
          <a:p>
            <a:endParaRPr lang="fr-FR" dirty="0"/>
          </a:p>
          <a:p>
            <a:pPr marL="0" indent="0">
              <a:buNone/>
            </a:pPr>
            <a:endParaRPr lang="fr-FR" dirty="0"/>
          </a:p>
          <a:p>
            <a:r>
              <a:rPr lang="fr-FR" dirty="0"/>
              <a:t>Le clic sur le mot « l’OFPPT » mène vers le site officiel de l’OFPPT défini par la valeur de l’attribut « </a:t>
            </a:r>
            <a:r>
              <a:rPr lang="fr-FR" b="1" dirty="0"/>
              <a:t>href</a:t>
            </a:r>
            <a:r>
              <a:rPr lang="fr-FR" dirty="0"/>
              <a:t> » de la balise</a:t>
            </a:r>
            <a:r>
              <a:rPr lang="fr-FR" b="1" dirty="0"/>
              <a:t> &lt;a&gt;</a:t>
            </a:r>
          </a:p>
          <a:p>
            <a:pPr marL="0" indent="0">
              <a:buNone/>
            </a:pPr>
            <a:endParaRPr lang="fr-FR" b="1" dirty="0"/>
          </a:p>
        </p:txBody>
      </p:sp>
      <p:sp>
        <p:nvSpPr>
          <p:cNvPr id="33" name="Espace réservé du contenu 32">
            <a:extLst>
              <a:ext uri="{FF2B5EF4-FFF2-40B4-BE49-F238E27FC236}">
                <a16:creationId xmlns:a16="http://schemas.microsoft.com/office/drawing/2014/main" id="{F1D9399B-F341-429C-BBC4-8EB6969A4685}"/>
              </a:ext>
            </a:extLst>
          </p:cNvPr>
          <p:cNvSpPr>
            <a:spLocks noGrp="1"/>
          </p:cNvSpPr>
          <p:nvPr>
            <p:ph sz="quarter" idx="13"/>
          </p:nvPr>
        </p:nvSpPr>
        <p:spPr/>
        <p:txBody>
          <a:bodyPr/>
          <a:lstStyle/>
          <a:p>
            <a:r>
              <a:rPr lang="fr-FR" dirty="0">
                <a:solidFill>
                  <a:srgbClr val="007842"/>
                </a:solidFill>
              </a:rPr>
              <a:t>Liens</a:t>
            </a:r>
            <a:r>
              <a:rPr lang="fr-FR" dirty="0"/>
              <a:t> </a:t>
            </a:r>
            <a:r>
              <a:rPr lang="fr-FR" dirty="0">
                <a:solidFill>
                  <a:srgbClr val="007842"/>
                </a:solidFill>
              </a:rPr>
              <a:t>hypertexte</a:t>
            </a:r>
          </a:p>
        </p:txBody>
      </p:sp>
      <p:sp>
        <p:nvSpPr>
          <p:cNvPr id="29" name="ZoneTexte 28">
            <a:extLst>
              <a:ext uri="{FF2B5EF4-FFF2-40B4-BE49-F238E27FC236}">
                <a16:creationId xmlns:a16="http://schemas.microsoft.com/office/drawing/2014/main" id="{26A1E995-5164-43B6-A27F-6DE2431B2A06}"/>
              </a:ext>
            </a:extLst>
          </p:cNvPr>
          <p:cNvSpPr txBox="1"/>
          <p:nvPr/>
        </p:nvSpPr>
        <p:spPr>
          <a:xfrm>
            <a:off x="719145" y="2469181"/>
            <a:ext cx="10691748" cy="915315"/>
          </a:xfrm>
          <a:prstGeom prst="rect">
            <a:avLst/>
          </a:prstGeom>
          <a:noFill/>
          <a:ln w="28575">
            <a:solidFill>
              <a:schemeClr val="accent1"/>
            </a:solidFill>
          </a:ln>
        </p:spPr>
        <p:txBody>
          <a:bodyPr wrap="square">
            <a:spAutoFit/>
          </a:bodyPr>
          <a:lstStyle/>
          <a:p>
            <a:pPr>
              <a:lnSpc>
                <a:spcPts val="1425"/>
              </a:lnSpc>
              <a:spcAft>
                <a:spcPts val="800"/>
              </a:spcAft>
            </a:pPr>
            <a:r>
              <a:rPr lang="fr-FR" sz="1400" dirty="0">
                <a:solidFill>
                  <a:srgbClr val="91B3E0"/>
                </a:solidFill>
                <a:effectLst/>
                <a:ea typeface="Times New Roman" panose="02020603050405020304" pitchFamily="18" charset="0"/>
                <a:cs typeface="Times New Roman" panose="02020603050405020304" pitchFamily="18" charset="0"/>
              </a:rPr>
              <a:t>&lt;</a:t>
            </a:r>
            <a:r>
              <a:rPr lang="fr-FR" sz="1400" dirty="0">
                <a:solidFill>
                  <a:srgbClr val="4B69C6"/>
                </a:solidFill>
                <a:effectLst/>
                <a:ea typeface="Times New Roman" panose="02020603050405020304" pitchFamily="18" charset="0"/>
                <a:cs typeface="Times New Roman" panose="02020603050405020304" pitchFamily="18" charset="0"/>
              </a:rPr>
              <a:t>h1</a:t>
            </a:r>
            <a:r>
              <a:rPr lang="fr-FR" sz="1400" dirty="0">
                <a:solidFill>
                  <a:srgbClr val="91B3E0"/>
                </a:solidFill>
                <a:effectLst/>
                <a:ea typeface="Times New Roman" panose="02020603050405020304" pitchFamily="18" charset="0"/>
                <a:cs typeface="Times New Roman" panose="02020603050405020304" pitchFamily="18" charset="0"/>
              </a:rPr>
              <a:t>&gt;</a:t>
            </a:r>
            <a:r>
              <a:rPr lang="fr-FR" sz="1400" dirty="0">
                <a:solidFill>
                  <a:srgbClr val="565656"/>
                </a:solidFill>
                <a:effectLst/>
                <a:ea typeface="Times New Roman" panose="02020603050405020304" pitchFamily="18" charset="0"/>
                <a:cs typeface="Times New Roman" panose="02020603050405020304" pitchFamily="18" charset="0"/>
              </a:rPr>
              <a:t>Objectifs</a:t>
            </a:r>
            <a:r>
              <a:rPr lang="fr-FR" sz="1400" dirty="0">
                <a:solidFill>
                  <a:srgbClr val="91B3E0"/>
                </a:solidFill>
                <a:effectLst/>
                <a:ea typeface="Times New Roman" panose="02020603050405020304" pitchFamily="18" charset="0"/>
                <a:cs typeface="Times New Roman" panose="02020603050405020304" pitchFamily="18" charset="0"/>
              </a:rPr>
              <a:t>&lt;/</a:t>
            </a:r>
            <a:r>
              <a:rPr lang="fr-FR" sz="1400" dirty="0">
                <a:solidFill>
                  <a:srgbClr val="4B69C6"/>
                </a:solidFill>
                <a:effectLst/>
                <a:ea typeface="Times New Roman" panose="02020603050405020304" pitchFamily="18" charset="0"/>
                <a:cs typeface="Times New Roman" panose="02020603050405020304" pitchFamily="18" charset="0"/>
              </a:rPr>
              <a:t>h1</a:t>
            </a:r>
            <a:r>
              <a:rPr lang="fr-FR" sz="1400" dirty="0">
                <a:solidFill>
                  <a:srgbClr val="91B3E0"/>
                </a:solidFill>
                <a:effectLst/>
                <a:ea typeface="Times New Roman" panose="02020603050405020304" pitchFamily="18" charset="0"/>
                <a:cs typeface="Times New Roman" panose="02020603050405020304" pitchFamily="18" charset="0"/>
              </a:rPr>
              <a:t>&gt;</a:t>
            </a:r>
            <a:endParaRPr lang="fr-FR" sz="1400" dirty="0">
              <a:ea typeface="Times New Roman" panose="02020603050405020304" pitchFamily="18" charset="0"/>
              <a:cs typeface="Arial" panose="020B0604020202020204" pitchFamily="34" charset="0"/>
            </a:endParaRPr>
          </a:p>
          <a:p>
            <a:pPr>
              <a:lnSpc>
                <a:spcPts val="1425"/>
              </a:lnSpc>
              <a:spcAft>
                <a:spcPts val="800"/>
              </a:spcAft>
            </a:pPr>
            <a:r>
              <a:rPr lang="fr-FR" sz="1400" dirty="0">
                <a:solidFill>
                  <a:srgbClr val="91B3E0"/>
                </a:solidFill>
                <a:effectLst/>
                <a:ea typeface="Times New Roman" panose="02020603050405020304" pitchFamily="18" charset="0"/>
                <a:cs typeface="Times New Roman" panose="02020603050405020304" pitchFamily="18" charset="0"/>
              </a:rPr>
              <a:t>&lt;</a:t>
            </a:r>
            <a:r>
              <a:rPr lang="fr-FR" sz="1400" dirty="0">
                <a:solidFill>
                  <a:srgbClr val="4B69C6"/>
                </a:solidFill>
                <a:effectLst/>
                <a:ea typeface="Times New Roman" panose="02020603050405020304" pitchFamily="18" charset="0"/>
                <a:cs typeface="Times New Roman" panose="02020603050405020304" pitchFamily="18" charset="0"/>
              </a:rPr>
              <a:t>p</a:t>
            </a:r>
            <a:r>
              <a:rPr lang="fr-FR" sz="1400" dirty="0">
                <a:solidFill>
                  <a:srgbClr val="91B3E0"/>
                </a:solidFill>
                <a:effectLst/>
                <a:ea typeface="Times New Roman" panose="02020603050405020304" pitchFamily="18" charset="0"/>
                <a:cs typeface="Times New Roman" panose="02020603050405020304" pitchFamily="18" charset="0"/>
              </a:rPr>
              <a:t>&gt;</a:t>
            </a:r>
            <a:r>
              <a:rPr lang="fr-FR" sz="1400" dirty="0">
                <a:solidFill>
                  <a:srgbClr val="565656"/>
                </a:solidFill>
                <a:effectLst/>
                <a:ea typeface="Times New Roman" panose="02020603050405020304" pitchFamily="18" charset="0"/>
                <a:cs typeface="Times New Roman" panose="02020603050405020304" pitchFamily="18" charset="0"/>
              </a:rPr>
              <a:t>Bienvenue à</a:t>
            </a:r>
            <a:r>
              <a:rPr lang="fr-FR" sz="1400" dirty="0">
                <a:solidFill>
                  <a:srgbClr val="333333"/>
                </a:solidFill>
                <a:effectLst/>
                <a:ea typeface="Times New Roman" panose="02020603050405020304" pitchFamily="18" charset="0"/>
                <a:cs typeface="Times New Roman" panose="02020603050405020304" pitchFamily="18" charset="0"/>
              </a:rPr>
              <a:t> </a:t>
            </a:r>
            <a:r>
              <a:rPr lang="fr-FR" sz="1400" dirty="0">
                <a:solidFill>
                  <a:srgbClr val="91B3E0"/>
                </a:solidFill>
                <a:effectLst/>
                <a:ea typeface="Times New Roman" panose="02020603050405020304" pitchFamily="18" charset="0"/>
                <a:cs typeface="Times New Roman" panose="02020603050405020304" pitchFamily="18" charset="0"/>
              </a:rPr>
              <a:t>&lt;</a:t>
            </a:r>
            <a:r>
              <a:rPr lang="fr-FR" sz="1400" dirty="0">
                <a:solidFill>
                  <a:srgbClr val="4B69C6"/>
                </a:solidFill>
                <a:effectLst/>
                <a:ea typeface="Times New Roman" panose="02020603050405020304" pitchFamily="18" charset="0"/>
                <a:cs typeface="Times New Roman" panose="02020603050405020304" pitchFamily="18" charset="0"/>
              </a:rPr>
              <a:t>a</a:t>
            </a:r>
            <a:r>
              <a:rPr lang="fr-FR" sz="1400" dirty="0">
                <a:solidFill>
                  <a:srgbClr val="91B3E0"/>
                </a:solidFill>
                <a:effectLst/>
                <a:ea typeface="Times New Roman" panose="02020603050405020304" pitchFamily="18" charset="0"/>
                <a:cs typeface="Times New Roman" panose="02020603050405020304" pitchFamily="18" charset="0"/>
              </a:rPr>
              <a:t> </a:t>
            </a:r>
            <a:r>
              <a:rPr lang="fr-FR" sz="1400" i="1" dirty="0">
                <a:solidFill>
                  <a:srgbClr val="8190A0"/>
                </a:solidFill>
                <a:effectLst/>
                <a:ea typeface="Times New Roman" panose="02020603050405020304" pitchFamily="18" charset="0"/>
                <a:cs typeface="Times New Roman" panose="02020603050405020304" pitchFamily="18" charset="0"/>
              </a:rPr>
              <a:t>href</a:t>
            </a:r>
            <a:r>
              <a:rPr lang="fr-FR" sz="1400" dirty="0">
                <a:solidFill>
                  <a:srgbClr val="777777"/>
                </a:solidFill>
                <a:effectLst/>
                <a:ea typeface="Times New Roman" panose="02020603050405020304" pitchFamily="18" charset="0"/>
                <a:cs typeface="Times New Roman" panose="02020603050405020304" pitchFamily="18" charset="0"/>
              </a:rPr>
              <a:t>="</a:t>
            </a:r>
            <a:r>
              <a:rPr lang="fr-FR" sz="1400" dirty="0">
                <a:solidFill>
                  <a:srgbClr val="448C27"/>
                </a:solidFill>
                <a:effectLst/>
                <a:ea typeface="Times New Roman" panose="02020603050405020304" pitchFamily="18" charset="0"/>
                <a:cs typeface="Times New Roman" panose="02020603050405020304" pitchFamily="18" charset="0"/>
              </a:rPr>
              <a:t>https://www.ofppt.ma/</a:t>
            </a:r>
            <a:r>
              <a:rPr lang="fr-FR" sz="1400" dirty="0">
                <a:solidFill>
                  <a:srgbClr val="777777"/>
                </a:solidFill>
                <a:effectLst/>
                <a:ea typeface="Times New Roman" panose="02020603050405020304" pitchFamily="18" charset="0"/>
                <a:cs typeface="Times New Roman" panose="02020603050405020304" pitchFamily="18" charset="0"/>
              </a:rPr>
              <a:t>"</a:t>
            </a:r>
            <a:r>
              <a:rPr lang="fr-FR" sz="1400" dirty="0">
                <a:solidFill>
                  <a:srgbClr val="91B3E0"/>
                </a:solidFill>
                <a:effectLst/>
                <a:ea typeface="Times New Roman" panose="02020603050405020304" pitchFamily="18" charset="0"/>
                <a:cs typeface="Times New Roman" panose="02020603050405020304" pitchFamily="18" charset="0"/>
              </a:rPr>
              <a:t>&gt;</a:t>
            </a:r>
            <a:r>
              <a:rPr lang="fr-FR" sz="1400" dirty="0">
                <a:solidFill>
                  <a:srgbClr val="333333"/>
                </a:solidFill>
                <a:effectLst/>
                <a:ea typeface="Times New Roman" panose="02020603050405020304" pitchFamily="18" charset="0"/>
                <a:cs typeface="Times New Roman" panose="02020603050405020304" pitchFamily="18" charset="0"/>
              </a:rPr>
              <a:t>l'OFPPT</a:t>
            </a:r>
            <a:r>
              <a:rPr lang="fr-FR" sz="1400" dirty="0">
                <a:solidFill>
                  <a:srgbClr val="91B3E0"/>
                </a:solidFill>
                <a:effectLst/>
                <a:ea typeface="Times New Roman" panose="02020603050405020304" pitchFamily="18" charset="0"/>
                <a:cs typeface="Times New Roman" panose="02020603050405020304" pitchFamily="18" charset="0"/>
              </a:rPr>
              <a:t>&lt;/</a:t>
            </a:r>
            <a:r>
              <a:rPr lang="fr-FR" sz="1400" dirty="0">
                <a:solidFill>
                  <a:srgbClr val="4B69C6"/>
                </a:solidFill>
                <a:effectLst/>
                <a:ea typeface="Times New Roman" panose="02020603050405020304" pitchFamily="18" charset="0"/>
                <a:cs typeface="Times New Roman" panose="02020603050405020304" pitchFamily="18" charset="0"/>
              </a:rPr>
              <a:t>a</a:t>
            </a:r>
            <a:r>
              <a:rPr lang="fr-FR" sz="1400" dirty="0">
                <a:solidFill>
                  <a:srgbClr val="91B3E0"/>
                </a:solidFill>
                <a:effectLst/>
                <a:ea typeface="Times New Roman" panose="02020603050405020304" pitchFamily="18" charset="0"/>
                <a:cs typeface="Times New Roman" panose="02020603050405020304" pitchFamily="18" charset="0"/>
              </a:rPr>
              <a:t>&gt;</a:t>
            </a:r>
            <a:r>
              <a:rPr lang="fr-FR" sz="1400" dirty="0">
                <a:solidFill>
                  <a:srgbClr val="333333"/>
                </a:solidFill>
                <a:effectLst/>
                <a:ea typeface="Times New Roman" panose="02020603050405020304" pitchFamily="18" charset="0"/>
                <a:cs typeface="Times New Roman" panose="02020603050405020304" pitchFamily="18" charset="0"/>
              </a:rPr>
              <a:t>, </a:t>
            </a:r>
            <a:r>
              <a:rPr lang="fr-FR" sz="1400" dirty="0">
                <a:solidFill>
                  <a:srgbClr val="565656"/>
                </a:solidFill>
                <a:effectLst/>
                <a:ea typeface="Times New Roman" panose="02020603050405020304" pitchFamily="18" charset="0"/>
                <a:cs typeface="Times New Roman" panose="02020603050405020304" pitchFamily="18" charset="0"/>
              </a:rPr>
              <a:t>Dans ce TP vous allez maitriser l'ajout des objets paragraphe, image, tableau, colorier les arrières plan et les font d'écriture. Ajouter aussi les liens hypertexte, les listes ordonnées et non ordonnées ainsi que certaines balises sémantiques.</a:t>
            </a:r>
            <a:r>
              <a:rPr lang="fr-FR" sz="1400" dirty="0">
                <a:solidFill>
                  <a:srgbClr val="91B3E0"/>
                </a:solidFill>
                <a:effectLst/>
                <a:ea typeface="Times New Roman" panose="02020603050405020304" pitchFamily="18" charset="0"/>
                <a:cs typeface="Times New Roman" panose="02020603050405020304" pitchFamily="18" charset="0"/>
              </a:rPr>
              <a:t>&lt;/</a:t>
            </a:r>
            <a:r>
              <a:rPr lang="fr-FR" sz="1400" dirty="0">
                <a:solidFill>
                  <a:srgbClr val="4B69C6"/>
                </a:solidFill>
                <a:effectLst/>
                <a:ea typeface="Times New Roman" panose="02020603050405020304" pitchFamily="18" charset="0"/>
                <a:cs typeface="Times New Roman" panose="02020603050405020304" pitchFamily="18" charset="0"/>
              </a:rPr>
              <a:t>p</a:t>
            </a:r>
            <a:r>
              <a:rPr lang="fr-FR" sz="1400" dirty="0">
                <a:solidFill>
                  <a:srgbClr val="91B3E0"/>
                </a:solidFill>
                <a:effectLst/>
                <a:ea typeface="Times New Roman" panose="02020603050405020304" pitchFamily="18" charset="0"/>
                <a:cs typeface="Times New Roman" panose="02020603050405020304" pitchFamily="18" charset="0"/>
              </a:rPr>
              <a:t>&gt;</a:t>
            </a:r>
            <a:endParaRPr lang="fr-FR" sz="1400" dirty="0"/>
          </a:p>
        </p:txBody>
      </p:sp>
      <p:sp>
        <p:nvSpPr>
          <p:cNvPr id="10" name="Rectangle : coins arrondis 9">
            <a:extLst>
              <a:ext uri="{FF2B5EF4-FFF2-40B4-BE49-F238E27FC236}">
                <a16:creationId xmlns:a16="http://schemas.microsoft.com/office/drawing/2014/main" id="{78AA6414-7D05-4CAC-8922-1006450B209C}"/>
              </a:ext>
            </a:extLst>
          </p:cNvPr>
          <p:cNvSpPr/>
          <p:nvPr/>
        </p:nvSpPr>
        <p:spPr>
          <a:xfrm>
            <a:off x="2016370" y="2759034"/>
            <a:ext cx="3363578" cy="20670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Tree>
    <p:extLst>
      <p:ext uri="{BB962C8B-B14F-4D97-AF65-F5344CB8AC3E}">
        <p14:creationId xmlns:p14="http://schemas.microsoft.com/office/powerpoint/2010/main" val="1860101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69B169F-E0B2-4494-8ABE-AAC1E20FA06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87" name="think-cell Slide" r:id="rId4" imgW="473" imgH="476" progId="TCLayout.ActiveDocument.1">
                  <p:embed/>
                </p:oleObj>
              </mc:Choice>
              <mc:Fallback>
                <p:oleObj name="think-cell Slide" r:id="rId4" imgW="473" imgH="476" progId="TCLayout.ActiveDocument.1">
                  <p:embed/>
                  <p:pic>
                    <p:nvPicPr>
                      <p:cNvPr id="3" name="Object 2" hidden="1">
                        <a:extLst>
                          <a:ext uri="{FF2B5EF4-FFF2-40B4-BE49-F238E27FC236}">
                            <a16:creationId xmlns:a16="http://schemas.microsoft.com/office/drawing/2014/main" id="{269B169F-E0B2-4494-8ABE-AAC1E20FA06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Les éléments HTML de base</a:t>
            </a:r>
          </a:p>
        </p:txBody>
      </p:sp>
      <p:sp>
        <p:nvSpPr>
          <p:cNvPr id="2" name="Espace réservé du contenu 1">
            <a:extLst>
              <a:ext uri="{FF2B5EF4-FFF2-40B4-BE49-F238E27FC236}">
                <a16:creationId xmlns:a16="http://schemas.microsoft.com/office/drawing/2014/main" id="{D46A4D37-9E28-43A4-BB8B-7AF9C34EE328}"/>
              </a:ext>
            </a:extLst>
          </p:cNvPr>
          <p:cNvSpPr>
            <a:spLocks noGrp="1"/>
          </p:cNvSpPr>
          <p:nvPr>
            <p:ph sz="quarter" idx="12"/>
          </p:nvPr>
        </p:nvSpPr>
        <p:spPr>
          <a:xfrm>
            <a:off x="720000" y="1943056"/>
            <a:ext cx="10690893" cy="4374379"/>
          </a:xfrm>
        </p:spPr>
        <p:txBody>
          <a:bodyPr/>
          <a:lstStyle/>
          <a:p>
            <a:r>
              <a:rPr lang="fr-FR" dirty="0"/>
              <a:t>Créer un nouveau dossier nommé « </a:t>
            </a:r>
            <a:r>
              <a:rPr lang="fr-FR" b="1" dirty="0" err="1"/>
              <a:t>Espace_etudiant</a:t>
            </a:r>
            <a:r>
              <a:rPr lang="fr-FR" b="1" dirty="0"/>
              <a:t> </a:t>
            </a:r>
            <a:r>
              <a:rPr lang="fr-FR" dirty="0"/>
              <a:t>» (toujours dans le dossier de travail)</a:t>
            </a:r>
          </a:p>
          <a:p>
            <a:r>
              <a:rPr lang="fr-FR" dirty="0"/>
              <a:t>Créer une nouvelle page HTML nommée « </a:t>
            </a:r>
            <a:r>
              <a:rPr lang="fr-FR" b="1" dirty="0"/>
              <a:t>inscription.html </a:t>
            </a:r>
            <a:r>
              <a:rPr lang="fr-FR" dirty="0"/>
              <a:t>», </a:t>
            </a:r>
          </a:p>
          <a:p>
            <a:r>
              <a:rPr lang="fr-FR" dirty="0"/>
              <a:t>Modifier le fichier « index.html » en créant un lien hypertexte vers la page web « inscription.html ». depuis un nouveau texte « inscription » situé après le paragraphe.</a:t>
            </a:r>
          </a:p>
          <a:p>
            <a:endParaRPr lang="fr-FR" dirty="0"/>
          </a:p>
          <a:p>
            <a:pPr marL="0" indent="0">
              <a:lnSpc>
                <a:spcPts val="1425"/>
              </a:lnSpc>
              <a:spcAft>
                <a:spcPts val="800"/>
              </a:spcAft>
              <a:buNone/>
            </a:pPr>
            <a:r>
              <a:rPr lang="fr-FR" b="1" dirty="0">
                <a:solidFill>
                  <a:srgbClr val="91B3E0"/>
                </a:solidFill>
                <a:latin typeface="Consolas" panose="020B0609020204030204" pitchFamily="49" charset="0"/>
                <a:ea typeface="Times New Roman" panose="02020603050405020304" pitchFamily="18" charset="0"/>
                <a:cs typeface="Times New Roman" panose="02020603050405020304" pitchFamily="18" charset="0"/>
              </a:rPr>
              <a:t>	&lt;</a:t>
            </a:r>
            <a:r>
              <a:rPr lang="fr-FR" b="1"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a</a:t>
            </a:r>
            <a:r>
              <a:rPr lang="fr-FR" b="1" dirty="0">
                <a:solidFill>
                  <a:srgbClr val="91B3E0"/>
                </a:solidFill>
                <a:latin typeface="Consolas" panose="020B0609020204030204" pitchFamily="49" charset="0"/>
                <a:ea typeface="Times New Roman" panose="02020603050405020304" pitchFamily="18" charset="0"/>
                <a:cs typeface="Times New Roman" panose="02020603050405020304" pitchFamily="18" charset="0"/>
              </a:rPr>
              <a:t> </a:t>
            </a:r>
            <a:r>
              <a:rPr lang="fr-FR" b="1" i="1" dirty="0">
                <a:solidFill>
                  <a:srgbClr val="8190A0"/>
                </a:solidFill>
                <a:latin typeface="Consolas" panose="020B0609020204030204" pitchFamily="49" charset="0"/>
                <a:ea typeface="Times New Roman" panose="02020603050405020304" pitchFamily="18" charset="0"/>
                <a:cs typeface="Times New Roman" panose="02020603050405020304" pitchFamily="18" charset="0"/>
              </a:rPr>
              <a:t>href</a:t>
            </a:r>
            <a:r>
              <a:rPr lang="fr-FR"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fr-FR" b="1" dirty="0" err="1">
                <a:solidFill>
                  <a:srgbClr val="448C27"/>
                </a:solidFill>
                <a:latin typeface="Consolas" panose="020B0609020204030204" pitchFamily="49" charset="0"/>
                <a:ea typeface="Times New Roman" panose="02020603050405020304" pitchFamily="18" charset="0"/>
                <a:cs typeface="Times New Roman" panose="02020603050405020304" pitchFamily="18" charset="0"/>
              </a:rPr>
              <a:t>Espace_etudiant</a:t>
            </a:r>
            <a:r>
              <a:rPr lang="fr-FR" b="1"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/inscription.html</a:t>
            </a:r>
            <a:r>
              <a:rPr lang="fr-FR"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fr-FR" b="1" dirty="0">
                <a:solidFill>
                  <a:srgbClr val="91B3E0"/>
                </a:solidFill>
                <a:latin typeface="Consolas" panose="020B0609020204030204" pitchFamily="49" charset="0"/>
                <a:ea typeface="Times New Roman" panose="02020603050405020304" pitchFamily="18" charset="0"/>
                <a:cs typeface="Times New Roman" panose="02020603050405020304" pitchFamily="18" charset="0"/>
              </a:rPr>
              <a:t>&gt;</a:t>
            </a:r>
            <a:r>
              <a:rPr lang="fr-FR" b="1" dirty="0">
                <a:latin typeface="Consolas" panose="020B0609020204030204" pitchFamily="49" charset="0"/>
                <a:ea typeface="Times New Roman" panose="02020603050405020304" pitchFamily="18" charset="0"/>
                <a:cs typeface="Times New Roman" panose="02020603050405020304" pitchFamily="18" charset="0"/>
              </a:rPr>
              <a:t>Inscription</a:t>
            </a:r>
            <a:r>
              <a:rPr lang="fr-FR" b="1" dirty="0">
                <a:solidFill>
                  <a:srgbClr val="91B3E0"/>
                </a:solidFill>
                <a:latin typeface="Consolas" panose="020B0609020204030204" pitchFamily="49" charset="0"/>
                <a:ea typeface="Times New Roman" panose="02020603050405020304" pitchFamily="18" charset="0"/>
                <a:cs typeface="Times New Roman" panose="02020603050405020304" pitchFamily="18" charset="0"/>
              </a:rPr>
              <a:t>&lt;/</a:t>
            </a:r>
            <a:r>
              <a:rPr lang="fr-FR" b="1"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a</a:t>
            </a:r>
            <a:r>
              <a:rPr lang="fr-FR" b="1" dirty="0">
                <a:solidFill>
                  <a:srgbClr val="91B3E0"/>
                </a:solidFill>
                <a:latin typeface="Consolas" panose="020B0609020204030204" pitchFamily="49" charset="0"/>
                <a:ea typeface="Times New Roman" panose="02020603050405020304" pitchFamily="18" charset="0"/>
                <a:cs typeface="Times New Roman" panose="02020603050405020304" pitchFamily="18" charset="0"/>
              </a:rPr>
              <a:t>&gt;</a:t>
            </a:r>
            <a:endParaRPr lang="fr-FR" sz="1100" b="1" dirty="0">
              <a:latin typeface="Calibri" panose="020F0502020204030204" pitchFamily="34" charset="0"/>
              <a:ea typeface="Calibri" panose="020F0502020204030204" pitchFamily="34" charset="0"/>
              <a:cs typeface="Arial" panose="020B0604020202020204" pitchFamily="34" charset="0"/>
            </a:endParaRPr>
          </a:p>
          <a:p>
            <a:r>
              <a:rPr lang="fr-FR" dirty="0"/>
              <a:t>Lancer la page « index.html » et cliquer sur « Inscription ». Remarquer la redirection vers la page « inscription.html ».</a:t>
            </a:r>
          </a:p>
          <a:p>
            <a:endParaRPr lang="fr-FR" dirty="0"/>
          </a:p>
        </p:txBody>
      </p:sp>
      <p:sp>
        <p:nvSpPr>
          <p:cNvPr id="33" name="Espace réservé du contenu 32">
            <a:extLst>
              <a:ext uri="{FF2B5EF4-FFF2-40B4-BE49-F238E27FC236}">
                <a16:creationId xmlns:a16="http://schemas.microsoft.com/office/drawing/2014/main" id="{F1D9399B-F341-429C-BBC4-8EB6969A4685}"/>
              </a:ext>
            </a:extLst>
          </p:cNvPr>
          <p:cNvSpPr>
            <a:spLocks noGrp="1"/>
          </p:cNvSpPr>
          <p:nvPr>
            <p:ph sz="quarter" idx="13"/>
          </p:nvPr>
        </p:nvSpPr>
        <p:spPr/>
        <p:txBody>
          <a:bodyPr/>
          <a:lstStyle/>
          <a:p>
            <a:r>
              <a:rPr lang="fr-FR" dirty="0">
                <a:solidFill>
                  <a:srgbClr val="007842"/>
                </a:solidFill>
              </a:rPr>
              <a:t>Réalisation</a:t>
            </a:r>
          </a:p>
        </p:txBody>
      </p:sp>
    </p:spTree>
    <p:extLst>
      <p:ext uri="{BB962C8B-B14F-4D97-AF65-F5344CB8AC3E}">
        <p14:creationId xmlns:p14="http://schemas.microsoft.com/office/powerpoint/2010/main" val="2092268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Les éléments HTML de base</a:t>
            </a:r>
          </a:p>
        </p:txBody>
      </p:sp>
      <p:sp>
        <p:nvSpPr>
          <p:cNvPr id="2" name="Espace réservé du contenu 1">
            <a:extLst>
              <a:ext uri="{FF2B5EF4-FFF2-40B4-BE49-F238E27FC236}">
                <a16:creationId xmlns:a16="http://schemas.microsoft.com/office/drawing/2014/main" id="{6CBD9212-10E0-4E1A-8C43-BB83E9067567}"/>
              </a:ext>
            </a:extLst>
          </p:cNvPr>
          <p:cNvSpPr>
            <a:spLocks noGrp="1"/>
          </p:cNvSpPr>
          <p:nvPr>
            <p:ph sz="quarter" idx="12"/>
          </p:nvPr>
        </p:nvSpPr>
        <p:spPr>
          <a:xfrm>
            <a:off x="720000" y="1943056"/>
            <a:ext cx="10463815" cy="4374379"/>
          </a:xfrm>
        </p:spPr>
        <p:txBody>
          <a:bodyPr/>
          <a:lstStyle/>
          <a:p>
            <a:r>
              <a:rPr lang="fr-FR" dirty="0"/>
              <a:t>En utilisant la balise </a:t>
            </a:r>
            <a:r>
              <a:rPr lang="fr-FR" b="1" dirty="0"/>
              <a:t>&lt;</a:t>
            </a:r>
            <a:r>
              <a:rPr lang="fr-FR" b="1" dirty="0" err="1"/>
              <a:t>img</a:t>
            </a:r>
            <a:r>
              <a:rPr lang="fr-FR" b="1" dirty="0"/>
              <a:t>&gt; </a:t>
            </a:r>
            <a:r>
              <a:rPr lang="fr-FR" dirty="0"/>
              <a:t>, », insérer le logo de l’OFPPT dans le fichier « index.html »</a:t>
            </a:r>
          </a:p>
          <a:p>
            <a:r>
              <a:rPr lang="fr-FR" dirty="0"/>
              <a:t>Utiliser les attributs </a:t>
            </a:r>
            <a:r>
              <a:rPr lang="fr-FR" b="1" dirty="0" err="1"/>
              <a:t>height</a:t>
            </a:r>
            <a:r>
              <a:rPr lang="fr-FR" dirty="0"/>
              <a:t> et </a:t>
            </a:r>
            <a:r>
              <a:rPr lang="fr-FR" b="1" dirty="0" err="1"/>
              <a:t>width</a:t>
            </a:r>
            <a:r>
              <a:rPr lang="fr-FR" dirty="0"/>
              <a:t> pour spécifier la hauteur et la largeur de l’image.</a:t>
            </a:r>
          </a:p>
          <a:p>
            <a:r>
              <a:rPr lang="fr-FR" dirty="0"/>
              <a:t>Télécharger d’abord l’image du logo de l’OFPPT et l’insérer avant le paragraphe avec le code suivant :</a:t>
            </a:r>
          </a:p>
          <a:p>
            <a:pPr marL="0" indent="0">
              <a:buNone/>
            </a:pPr>
            <a:r>
              <a:rPr lang="fr-FR" b="1" dirty="0">
                <a:solidFill>
                  <a:srgbClr val="91B3E0"/>
                </a:solidFill>
                <a:ea typeface="Times New Roman" panose="02020603050405020304" pitchFamily="18" charset="0"/>
                <a:cs typeface="Times New Roman" panose="02020603050405020304" pitchFamily="18" charset="0"/>
              </a:rPr>
              <a:t>	&lt;</a:t>
            </a:r>
            <a:r>
              <a:rPr lang="fr-FR" b="1" dirty="0" err="1">
                <a:solidFill>
                  <a:srgbClr val="4B69C6"/>
                </a:solidFill>
                <a:ea typeface="Times New Roman" panose="02020603050405020304" pitchFamily="18" charset="0"/>
                <a:cs typeface="Times New Roman" panose="02020603050405020304" pitchFamily="18" charset="0"/>
              </a:rPr>
              <a:t>img</a:t>
            </a:r>
            <a:r>
              <a:rPr lang="fr-FR" b="1" dirty="0">
                <a:solidFill>
                  <a:srgbClr val="91B3E0"/>
                </a:solidFill>
                <a:ea typeface="Times New Roman" panose="02020603050405020304" pitchFamily="18" charset="0"/>
                <a:cs typeface="Times New Roman" panose="02020603050405020304" pitchFamily="18" charset="0"/>
              </a:rPr>
              <a:t> </a:t>
            </a:r>
            <a:r>
              <a:rPr lang="fr-FR" b="1" i="1" dirty="0">
                <a:solidFill>
                  <a:srgbClr val="8190A0"/>
                </a:solidFill>
                <a:ea typeface="Times New Roman" panose="02020603050405020304" pitchFamily="18" charset="0"/>
                <a:cs typeface="Times New Roman" panose="02020603050405020304" pitchFamily="18" charset="0"/>
              </a:rPr>
              <a:t>src</a:t>
            </a:r>
            <a:r>
              <a:rPr lang="fr-FR" b="1" dirty="0">
                <a:solidFill>
                  <a:srgbClr val="777777"/>
                </a:solidFill>
                <a:ea typeface="Times New Roman" panose="02020603050405020304" pitchFamily="18" charset="0"/>
                <a:cs typeface="Times New Roman" panose="02020603050405020304" pitchFamily="18" charset="0"/>
              </a:rPr>
              <a:t>="</a:t>
            </a:r>
            <a:r>
              <a:rPr lang="fr-FR" b="1" dirty="0">
                <a:solidFill>
                  <a:srgbClr val="448C27"/>
                </a:solidFill>
                <a:ea typeface="Times New Roman" panose="02020603050405020304" pitchFamily="18" charset="0"/>
                <a:cs typeface="Times New Roman" panose="02020603050405020304" pitchFamily="18" charset="0"/>
              </a:rPr>
              <a:t>Images/logo.png</a:t>
            </a:r>
            <a:r>
              <a:rPr lang="fr-FR" b="1" dirty="0">
                <a:solidFill>
                  <a:srgbClr val="777777"/>
                </a:solidFill>
                <a:ea typeface="Times New Roman" panose="02020603050405020304" pitchFamily="18" charset="0"/>
                <a:cs typeface="Times New Roman" panose="02020603050405020304" pitchFamily="18" charset="0"/>
              </a:rPr>
              <a:t>"</a:t>
            </a:r>
            <a:r>
              <a:rPr lang="fr-FR" b="1" dirty="0">
                <a:solidFill>
                  <a:srgbClr val="91B3E0"/>
                </a:solidFill>
                <a:ea typeface="Times New Roman" panose="02020603050405020304" pitchFamily="18" charset="0"/>
                <a:cs typeface="Times New Roman" panose="02020603050405020304" pitchFamily="18" charset="0"/>
              </a:rPr>
              <a:t> </a:t>
            </a:r>
            <a:r>
              <a:rPr lang="fr-FR" b="1" i="1" dirty="0">
                <a:solidFill>
                  <a:srgbClr val="8190A0"/>
                </a:solidFill>
                <a:ea typeface="Times New Roman" panose="02020603050405020304" pitchFamily="18" charset="0"/>
                <a:cs typeface="Times New Roman" panose="02020603050405020304" pitchFamily="18" charset="0"/>
              </a:rPr>
              <a:t>alt</a:t>
            </a:r>
            <a:r>
              <a:rPr lang="fr-FR" b="1" dirty="0">
                <a:solidFill>
                  <a:srgbClr val="777777"/>
                </a:solidFill>
                <a:ea typeface="Times New Roman" panose="02020603050405020304" pitchFamily="18" charset="0"/>
                <a:cs typeface="Times New Roman" panose="02020603050405020304" pitchFamily="18" charset="0"/>
              </a:rPr>
              <a:t>="</a:t>
            </a:r>
            <a:r>
              <a:rPr lang="fr-FR" b="1" dirty="0">
                <a:solidFill>
                  <a:srgbClr val="448C27"/>
                </a:solidFill>
                <a:ea typeface="Times New Roman" panose="02020603050405020304" pitchFamily="18" charset="0"/>
                <a:cs typeface="Times New Roman" panose="02020603050405020304" pitchFamily="18" charset="0"/>
              </a:rPr>
              <a:t>Logo de l'OFPPT</a:t>
            </a:r>
            <a:r>
              <a:rPr lang="fr-FR" b="1" dirty="0">
                <a:solidFill>
                  <a:srgbClr val="777777"/>
                </a:solidFill>
                <a:ea typeface="Times New Roman" panose="02020603050405020304" pitchFamily="18" charset="0"/>
                <a:cs typeface="Times New Roman" panose="02020603050405020304" pitchFamily="18" charset="0"/>
              </a:rPr>
              <a:t>"</a:t>
            </a:r>
            <a:r>
              <a:rPr lang="fr-FR" b="1" dirty="0">
                <a:solidFill>
                  <a:srgbClr val="91B3E0"/>
                </a:solidFill>
                <a:ea typeface="Times New Roman" panose="02020603050405020304" pitchFamily="18" charset="0"/>
                <a:cs typeface="Times New Roman" panose="02020603050405020304" pitchFamily="18" charset="0"/>
              </a:rPr>
              <a:t> </a:t>
            </a:r>
            <a:r>
              <a:rPr lang="fr-FR" b="1" i="1" dirty="0" err="1">
                <a:solidFill>
                  <a:srgbClr val="8190A0"/>
                </a:solidFill>
                <a:ea typeface="Times New Roman" panose="02020603050405020304" pitchFamily="18" charset="0"/>
                <a:cs typeface="Times New Roman" panose="02020603050405020304" pitchFamily="18" charset="0"/>
              </a:rPr>
              <a:t>height</a:t>
            </a:r>
            <a:r>
              <a:rPr lang="fr-FR" b="1" dirty="0">
                <a:solidFill>
                  <a:srgbClr val="777777"/>
                </a:solidFill>
                <a:ea typeface="Times New Roman" panose="02020603050405020304" pitchFamily="18" charset="0"/>
                <a:cs typeface="Times New Roman" panose="02020603050405020304" pitchFamily="18" charset="0"/>
              </a:rPr>
              <a:t>="</a:t>
            </a:r>
            <a:r>
              <a:rPr lang="fr-FR" b="1" dirty="0">
                <a:solidFill>
                  <a:srgbClr val="448C27"/>
                </a:solidFill>
                <a:ea typeface="Times New Roman" panose="02020603050405020304" pitchFamily="18" charset="0"/>
                <a:cs typeface="Times New Roman" panose="02020603050405020304" pitchFamily="18" charset="0"/>
              </a:rPr>
              <a:t>100px</a:t>
            </a:r>
            <a:r>
              <a:rPr lang="fr-FR" b="1" dirty="0">
                <a:solidFill>
                  <a:srgbClr val="777777"/>
                </a:solidFill>
                <a:ea typeface="Times New Roman" panose="02020603050405020304" pitchFamily="18" charset="0"/>
                <a:cs typeface="Times New Roman" panose="02020603050405020304" pitchFamily="18" charset="0"/>
              </a:rPr>
              <a:t>"</a:t>
            </a:r>
            <a:r>
              <a:rPr lang="fr-FR" b="1" dirty="0">
                <a:solidFill>
                  <a:srgbClr val="91B3E0"/>
                </a:solidFill>
                <a:ea typeface="Times New Roman" panose="02020603050405020304" pitchFamily="18" charset="0"/>
                <a:cs typeface="Times New Roman" panose="02020603050405020304" pitchFamily="18" charset="0"/>
              </a:rPr>
              <a:t> </a:t>
            </a:r>
            <a:r>
              <a:rPr lang="fr-FR" b="1" i="1" dirty="0" err="1">
                <a:solidFill>
                  <a:srgbClr val="8190A0"/>
                </a:solidFill>
                <a:ea typeface="Times New Roman" panose="02020603050405020304" pitchFamily="18" charset="0"/>
                <a:cs typeface="Times New Roman" panose="02020603050405020304" pitchFamily="18" charset="0"/>
              </a:rPr>
              <a:t>width</a:t>
            </a:r>
            <a:r>
              <a:rPr lang="fr-FR" b="1" dirty="0">
                <a:solidFill>
                  <a:srgbClr val="777777"/>
                </a:solidFill>
                <a:ea typeface="Times New Roman" panose="02020603050405020304" pitchFamily="18" charset="0"/>
                <a:cs typeface="Times New Roman" panose="02020603050405020304" pitchFamily="18" charset="0"/>
              </a:rPr>
              <a:t>="</a:t>
            </a:r>
            <a:r>
              <a:rPr lang="fr-FR" b="1" dirty="0">
                <a:solidFill>
                  <a:srgbClr val="448C27"/>
                </a:solidFill>
                <a:ea typeface="Times New Roman" panose="02020603050405020304" pitchFamily="18" charset="0"/>
                <a:cs typeface="Times New Roman" panose="02020603050405020304" pitchFamily="18" charset="0"/>
              </a:rPr>
              <a:t>100px</a:t>
            </a:r>
            <a:r>
              <a:rPr lang="fr-FR" b="1" dirty="0">
                <a:solidFill>
                  <a:srgbClr val="777777"/>
                </a:solidFill>
                <a:ea typeface="Times New Roman" panose="02020603050405020304" pitchFamily="18" charset="0"/>
                <a:cs typeface="Times New Roman" panose="02020603050405020304" pitchFamily="18" charset="0"/>
              </a:rPr>
              <a:t>"</a:t>
            </a:r>
            <a:r>
              <a:rPr lang="fr-FR" b="1" dirty="0">
                <a:solidFill>
                  <a:srgbClr val="91B3E0"/>
                </a:solidFill>
                <a:ea typeface="Times New Roman" panose="02020603050405020304" pitchFamily="18" charset="0"/>
                <a:cs typeface="Times New Roman" panose="02020603050405020304" pitchFamily="18" charset="0"/>
              </a:rPr>
              <a:t>&gt;</a:t>
            </a:r>
          </a:p>
          <a:p>
            <a:r>
              <a:rPr lang="fr-FR" dirty="0"/>
              <a:t>L’attribut « alt » permet d’afficher un texte à la place d’une image inexistante ou mal chargée.</a:t>
            </a:r>
          </a:p>
          <a:p>
            <a:pPr marL="0" indent="0">
              <a:buNone/>
            </a:pPr>
            <a:r>
              <a:rPr lang="fr-FR" b="1" dirty="0"/>
              <a:t>Réalisation :</a:t>
            </a:r>
          </a:p>
          <a:p>
            <a:r>
              <a:rPr lang="fr-FR" dirty="0"/>
              <a:t>Ajouter les modifications nécessaires au fichier « index.html » :</a:t>
            </a:r>
          </a:p>
          <a:p>
            <a:pPr marL="0" indent="0">
              <a:buNone/>
            </a:pPr>
            <a:endParaRPr lang="fr-FR" b="1" dirty="0">
              <a:ea typeface="Calibri" panose="020F0502020204030204" pitchFamily="34" charset="0"/>
              <a:cs typeface="Arial" panose="020B0604020202020204" pitchFamily="34" charset="0"/>
            </a:endParaRPr>
          </a:p>
          <a:p>
            <a:endParaRPr lang="fr-FR" dirty="0"/>
          </a:p>
        </p:txBody>
      </p:sp>
      <p:sp>
        <p:nvSpPr>
          <p:cNvPr id="25" name="Espace réservé du contenu 24">
            <a:extLst>
              <a:ext uri="{FF2B5EF4-FFF2-40B4-BE49-F238E27FC236}">
                <a16:creationId xmlns:a16="http://schemas.microsoft.com/office/drawing/2014/main" id="{0DCF3053-9E3F-4B21-8DA1-5FF4DFD1CC42}"/>
              </a:ext>
            </a:extLst>
          </p:cNvPr>
          <p:cNvSpPr>
            <a:spLocks noGrp="1"/>
          </p:cNvSpPr>
          <p:nvPr>
            <p:ph sz="quarter" idx="13"/>
          </p:nvPr>
        </p:nvSpPr>
        <p:spPr/>
        <p:txBody>
          <a:bodyPr/>
          <a:lstStyle/>
          <a:p>
            <a:r>
              <a:rPr lang="fr-FR" dirty="0">
                <a:solidFill>
                  <a:srgbClr val="007842"/>
                </a:solidFill>
              </a:rPr>
              <a:t>Les images</a:t>
            </a:r>
          </a:p>
        </p:txBody>
      </p:sp>
      <p:pic>
        <p:nvPicPr>
          <p:cNvPr id="6" name="Image 5">
            <a:extLst>
              <a:ext uri="{FF2B5EF4-FFF2-40B4-BE49-F238E27FC236}">
                <a16:creationId xmlns:a16="http://schemas.microsoft.com/office/drawing/2014/main" id="{CD599933-936B-463C-8FEB-07C559366357}"/>
              </a:ext>
            </a:extLst>
          </p:cNvPr>
          <p:cNvPicPr>
            <a:picLocks noChangeAspect="1"/>
          </p:cNvPicPr>
          <p:nvPr/>
        </p:nvPicPr>
        <p:blipFill>
          <a:blip r:embed="rId2"/>
          <a:stretch>
            <a:fillRect/>
          </a:stretch>
        </p:blipFill>
        <p:spPr>
          <a:xfrm>
            <a:off x="2337759" y="3923358"/>
            <a:ext cx="8024456" cy="2168010"/>
          </a:xfrm>
          <a:prstGeom prst="rect">
            <a:avLst/>
          </a:prstGeom>
          <a:ln>
            <a:solidFill>
              <a:schemeClr val="accent5">
                <a:lumMod val="75000"/>
              </a:schemeClr>
            </a:solidFill>
          </a:ln>
        </p:spPr>
      </p:pic>
      <p:sp>
        <p:nvSpPr>
          <p:cNvPr id="8" name="ZoneTexte 7">
            <a:extLst>
              <a:ext uri="{FF2B5EF4-FFF2-40B4-BE49-F238E27FC236}">
                <a16:creationId xmlns:a16="http://schemas.microsoft.com/office/drawing/2014/main" id="{4E764772-4384-4A84-8DAA-6BAF805E0183}"/>
              </a:ext>
            </a:extLst>
          </p:cNvPr>
          <p:cNvSpPr txBox="1"/>
          <p:nvPr/>
        </p:nvSpPr>
        <p:spPr>
          <a:xfrm>
            <a:off x="2337759" y="6121460"/>
            <a:ext cx="7991266" cy="307777"/>
          </a:xfrm>
          <a:prstGeom prst="rect">
            <a:avLst/>
          </a:prstGeom>
          <a:noFill/>
        </p:spPr>
        <p:txBody>
          <a:bodyPr wrap="square" rtlCol="0">
            <a:spAutoFit/>
          </a:bodyPr>
          <a:lstStyle/>
          <a:p>
            <a:pPr algn="ctr"/>
            <a:r>
              <a:rPr lang="fr-FR" sz="1400" dirty="0"/>
              <a:t>Figure 9 : Insertion du logo de l’OFPPT dans la page</a:t>
            </a:r>
          </a:p>
        </p:txBody>
      </p:sp>
    </p:spTree>
    <p:extLst>
      <p:ext uri="{BB962C8B-B14F-4D97-AF65-F5344CB8AC3E}">
        <p14:creationId xmlns:p14="http://schemas.microsoft.com/office/powerpoint/2010/main" val="1923606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Les éléments HTML de base</a:t>
            </a:r>
          </a:p>
        </p:txBody>
      </p:sp>
      <p:sp>
        <p:nvSpPr>
          <p:cNvPr id="2" name="Espace réservé du contenu 1">
            <a:extLst>
              <a:ext uri="{FF2B5EF4-FFF2-40B4-BE49-F238E27FC236}">
                <a16:creationId xmlns:a16="http://schemas.microsoft.com/office/drawing/2014/main" id="{5DDD852C-A88A-416C-9A00-BFE5E173DBDA}"/>
              </a:ext>
            </a:extLst>
          </p:cNvPr>
          <p:cNvSpPr>
            <a:spLocks noGrp="1"/>
          </p:cNvSpPr>
          <p:nvPr>
            <p:ph sz="quarter" idx="12"/>
          </p:nvPr>
        </p:nvSpPr>
        <p:spPr>
          <a:xfrm>
            <a:off x="720000" y="1943056"/>
            <a:ext cx="10411283" cy="4374379"/>
          </a:xfrm>
        </p:spPr>
        <p:txBody>
          <a:bodyPr/>
          <a:lstStyle/>
          <a:p>
            <a:r>
              <a:rPr lang="fr-FR" dirty="0"/>
              <a:t>Dans la page « index.html », ajouter un deuxième titre </a:t>
            </a:r>
            <a:r>
              <a:rPr lang="fr-FR" b="1" dirty="0"/>
              <a:t>: &lt;h1&gt;</a:t>
            </a:r>
            <a:r>
              <a:rPr lang="fr-FR" dirty="0"/>
              <a:t>Plan de cours</a:t>
            </a:r>
            <a:r>
              <a:rPr lang="fr-FR" b="1" dirty="0"/>
              <a:t>&lt;/h1&gt;</a:t>
            </a:r>
          </a:p>
          <a:p>
            <a:r>
              <a:rPr lang="fr-FR" dirty="0"/>
              <a:t>Ajouter une liste non-ordonnée comme suit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0" indent="0">
              <a:buNone/>
            </a:pPr>
            <a:r>
              <a:rPr lang="fr-FR" b="1" dirty="0"/>
              <a:t>Réalisation : </a:t>
            </a:r>
            <a:endParaRPr lang="fr-FR" dirty="0"/>
          </a:p>
          <a:p>
            <a:r>
              <a:rPr lang="fr-FR" dirty="0"/>
              <a:t>Changer le type de puces avec la propriété « </a:t>
            </a:r>
            <a:r>
              <a:rPr lang="fr-FR" b="1" dirty="0"/>
              <a:t>type</a:t>
            </a:r>
            <a:r>
              <a:rPr lang="fr-FR" dirty="0"/>
              <a:t> » et les valeurs « </a:t>
            </a:r>
            <a:r>
              <a:rPr lang="fr-FR" b="1" dirty="0"/>
              <a:t>square</a:t>
            </a:r>
            <a:r>
              <a:rPr lang="fr-FR" dirty="0"/>
              <a:t> », « </a:t>
            </a:r>
            <a:r>
              <a:rPr lang="fr-FR" b="1" dirty="0" err="1"/>
              <a:t>circle</a:t>
            </a:r>
            <a:r>
              <a:rPr lang="fr-FR" dirty="0"/>
              <a:t> » et « </a:t>
            </a:r>
            <a:r>
              <a:rPr lang="fr-FR" b="1" dirty="0"/>
              <a:t>disc </a:t>
            </a:r>
            <a:r>
              <a:rPr lang="fr-FR" dirty="0"/>
              <a:t>» : &lt;</a:t>
            </a:r>
            <a:r>
              <a:rPr lang="fr-FR" dirty="0" err="1"/>
              <a:t>ul</a:t>
            </a:r>
            <a:r>
              <a:rPr lang="fr-FR" dirty="0"/>
              <a:t> type="</a:t>
            </a:r>
            <a:r>
              <a:rPr lang="fr-FR" dirty="0" err="1"/>
              <a:t>circle</a:t>
            </a:r>
            <a:r>
              <a:rPr lang="fr-FR" dirty="0"/>
              <a:t>"&gt;</a:t>
            </a:r>
          </a:p>
          <a:p>
            <a:endParaRPr lang="fr-FR" dirty="0"/>
          </a:p>
        </p:txBody>
      </p:sp>
      <p:sp>
        <p:nvSpPr>
          <p:cNvPr id="25" name="Espace réservé du contenu 24">
            <a:extLst>
              <a:ext uri="{FF2B5EF4-FFF2-40B4-BE49-F238E27FC236}">
                <a16:creationId xmlns:a16="http://schemas.microsoft.com/office/drawing/2014/main" id="{B9356A87-762B-47BB-863E-0B090943AB13}"/>
              </a:ext>
            </a:extLst>
          </p:cNvPr>
          <p:cNvSpPr>
            <a:spLocks noGrp="1"/>
          </p:cNvSpPr>
          <p:nvPr>
            <p:ph sz="quarter" idx="13"/>
          </p:nvPr>
        </p:nvSpPr>
        <p:spPr/>
        <p:txBody>
          <a:bodyPr/>
          <a:lstStyle/>
          <a:p>
            <a:r>
              <a:rPr lang="fr-FR" dirty="0">
                <a:solidFill>
                  <a:srgbClr val="007842"/>
                </a:solidFill>
              </a:rPr>
              <a:t>Les</a:t>
            </a:r>
            <a:r>
              <a:rPr lang="fr-FR" dirty="0"/>
              <a:t> </a:t>
            </a:r>
            <a:r>
              <a:rPr lang="fr-FR" dirty="0">
                <a:solidFill>
                  <a:srgbClr val="007842"/>
                </a:solidFill>
              </a:rPr>
              <a:t>listes non-ordonnées</a:t>
            </a:r>
          </a:p>
        </p:txBody>
      </p:sp>
      <p:sp>
        <p:nvSpPr>
          <p:cNvPr id="7" name="ZoneTexte 6">
            <a:extLst>
              <a:ext uri="{FF2B5EF4-FFF2-40B4-BE49-F238E27FC236}">
                <a16:creationId xmlns:a16="http://schemas.microsoft.com/office/drawing/2014/main" id="{07E35CFA-2883-42F7-A642-49EB38E645DB}"/>
              </a:ext>
            </a:extLst>
          </p:cNvPr>
          <p:cNvSpPr txBox="1"/>
          <p:nvPr/>
        </p:nvSpPr>
        <p:spPr>
          <a:xfrm>
            <a:off x="1060717" y="2718548"/>
            <a:ext cx="4009716" cy="2282676"/>
          </a:xfrm>
          <a:prstGeom prst="rect">
            <a:avLst/>
          </a:prstGeom>
          <a:noFill/>
          <a:ln w="28575">
            <a:solidFill>
              <a:schemeClr val="accent1"/>
            </a:solidFill>
          </a:ln>
        </p:spPr>
        <p:txBody>
          <a:bodyPr wrap="square">
            <a:spAutoFit/>
          </a:bodyPr>
          <a:lstStyle/>
          <a:p>
            <a:pPr>
              <a:lnSpc>
                <a:spcPts val="1425"/>
              </a:lnSpc>
              <a:spcAft>
                <a:spcPts val="800"/>
              </a:spcAft>
            </a:pP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h1</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fr-FR"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Plan de cours</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h1</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err="1">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ul</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fr-FR"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li</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fr-FR"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Les paragraphes</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li</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fr-FR"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li</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fr-FR"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Les liens </a:t>
            </a:r>
            <a:r>
              <a:rPr lang="fr-FR" sz="1400" b="1" dirty="0" err="1">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hypertextee</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li</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fr-FR"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li</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fr-FR"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Les images</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li</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fr-FR"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li</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fr-FR"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Les listes</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li</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fr-FR"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li</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fr-FR"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Les tableaux</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li</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err="1">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ul</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p>
        </p:txBody>
      </p:sp>
      <p:pic>
        <p:nvPicPr>
          <p:cNvPr id="8" name="Image 7">
            <a:extLst>
              <a:ext uri="{FF2B5EF4-FFF2-40B4-BE49-F238E27FC236}">
                <a16:creationId xmlns:a16="http://schemas.microsoft.com/office/drawing/2014/main" id="{AB68AF2A-A693-42A4-BA1A-FF04DDC75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3346" y="2852224"/>
            <a:ext cx="2885440" cy="1666875"/>
          </a:xfrm>
          <a:prstGeom prst="rect">
            <a:avLst/>
          </a:prstGeom>
        </p:spPr>
      </p:pic>
      <p:sp>
        <p:nvSpPr>
          <p:cNvPr id="9" name="ZoneTexte 8">
            <a:extLst>
              <a:ext uri="{FF2B5EF4-FFF2-40B4-BE49-F238E27FC236}">
                <a16:creationId xmlns:a16="http://schemas.microsoft.com/office/drawing/2014/main" id="{553DC71B-F578-4434-807E-B5DEF02E80E2}"/>
              </a:ext>
            </a:extLst>
          </p:cNvPr>
          <p:cNvSpPr txBox="1"/>
          <p:nvPr/>
        </p:nvSpPr>
        <p:spPr>
          <a:xfrm>
            <a:off x="5620129" y="4569679"/>
            <a:ext cx="4211874" cy="307777"/>
          </a:xfrm>
          <a:prstGeom prst="rect">
            <a:avLst/>
          </a:prstGeom>
          <a:noFill/>
        </p:spPr>
        <p:txBody>
          <a:bodyPr wrap="square" rtlCol="0">
            <a:spAutoFit/>
          </a:bodyPr>
          <a:lstStyle/>
          <a:p>
            <a:pPr algn="ctr"/>
            <a:r>
              <a:rPr lang="fr-FR" sz="1400" dirty="0"/>
              <a:t>Figure 10 : Ajout d’une liste non ordonnée</a:t>
            </a:r>
          </a:p>
        </p:txBody>
      </p:sp>
      <p:sp>
        <p:nvSpPr>
          <p:cNvPr id="10" name="Espace réservé du contenu 1">
            <a:extLst>
              <a:ext uri="{FF2B5EF4-FFF2-40B4-BE49-F238E27FC236}">
                <a16:creationId xmlns:a16="http://schemas.microsoft.com/office/drawing/2014/main" id="{462F04E8-A97E-4EA7-8A15-B2B2B9A02908}"/>
              </a:ext>
            </a:extLst>
          </p:cNvPr>
          <p:cNvSpPr txBox="1">
            <a:spLocks/>
          </p:cNvSpPr>
          <p:nvPr/>
        </p:nvSpPr>
        <p:spPr>
          <a:xfrm>
            <a:off x="6065247" y="2501974"/>
            <a:ext cx="3781662" cy="462517"/>
          </a:xfrm>
          <a:prstGeom prst="rect">
            <a:avLst/>
          </a:prstGeom>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Le résultat sera comme suit :</a:t>
            </a:r>
          </a:p>
          <a:p>
            <a:pPr marL="0" indent="0">
              <a:buFont typeface="Arial" panose="020B0604020202020204" pitchFamily="34" charset="0"/>
              <a:buNone/>
            </a:pPr>
            <a:endParaRPr lang="fr-FR" dirty="0"/>
          </a:p>
          <a:p>
            <a:pPr marL="0" indent="0">
              <a:buFont typeface="Arial" panose="020B0604020202020204" pitchFamily="34" charset="0"/>
              <a:buNone/>
            </a:pPr>
            <a:endParaRPr lang="fr-FR" dirty="0"/>
          </a:p>
        </p:txBody>
      </p:sp>
    </p:spTree>
    <p:extLst>
      <p:ext uri="{BB962C8B-B14F-4D97-AF65-F5344CB8AC3E}">
        <p14:creationId xmlns:p14="http://schemas.microsoft.com/office/powerpoint/2010/main" val="4220004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Les éléments HTML de base</a:t>
            </a:r>
          </a:p>
        </p:txBody>
      </p:sp>
      <p:sp>
        <p:nvSpPr>
          <p:cNvPr id="2" name="Espace réservé du contenu 1">
            <a:extLst>
              <a:ext uri="{FF2B5EF4-FFF2-40B4-BE49-F238E27FC236}">
                <a16:creationId xmlns:a16="http://schemas.microsoft.com/office/drawing/2014/main" id="{6E302443-69C6-4362-8CAA-31C11360FAB2}"/>
              </a:ext>
            </a:extLst>
          </p:cNvPr>
          <p:cNvSpPr>
            <a:spLocks noGrp="1"/>
          </p:cNvSpPr>
          <p:nvPr>
            <p:ph sz="quarter" idx="12"/>
          </p:nvPr>
        </p:nvSpPr>
        <p:spPr>
          <a:xfrm>
            <a:off x="720000" y="1943056"/>
            <a:ext cx="7679721" cy="4374379"/>
          </a:xfrm>
        </p:spPr>
        <p:txBody>
          <a:bodyPr/>
          <a:lstStyle/>
          <a:p>
            <a:r>
              <a:rPr lang="fr-FR" dirty="0"/>
              <a:t>Créer une liste de définition en utilisant les balises </a:t>
            </a:r>
            <a:r>
              <a:rPr lang="fr-FR" b="1" dirty="0"/>
              <a:t>&lt;dl&gt;, &lt;</a:t>
            </a:r>
            <a:r>
              <a:rPr lang="fr-FR" b="1" dirty="0" err="1"/>
              <a:t>dt</a:t>
            </a:r>
            <a:r>
              <a:rPr lang="fr-FR" b="1" dirty="0"/>
              <a:t>&gt; </a:t>
            </a:r>
            <a:r>
              <a:rPr lang="fr-FR" dirty="0"/>
              <a:t>et </a:t>
            </a:r>
            <a:r>
              <a:rPr lang="fr-FR" b="1" dirty="0"/>
              <a:t>&lt;dd&gt; </a:t>
            </a:r>
            <a:r>
              <a:rPr lang="fr-FR" dirty="0"/>
              <a:t>:</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sp>
        <p:nvSpPr>
          <p:cNvPr id="26" name="Espace réservé du contenu 25">
            <a:extLst>
              <a:ext uri="{FF2B5EF4-FFF2-40B4-BE49-F238E27FC236}">
                <a16:creationId xmlns:a16="http://schemas.microsoft.com/office/drawing/2014/main" id="{AB077F29-6541-4532-92E3-FFEFEEF747E3}"/>
              </a:ext>
            </a:extLst>
          </p:cNvPr>
          <p:cNvSpPr>
            <a:spLocks noGrp="1"/>
          </p:cNvSpPr>
          <p:nvPr>
            <p:ph sz="quarter" idx="13"/>
          </p:nvPr>
        </p:nvSpPr>
        <p:spPr/>
        <p:txBody>
          <a:bodyPr/>
          <a:lstStyle/>
          <a:p>
            <a:r>
              <a:rPr lang="fr-FR" dirty="0">
                <a:solidFill>
                  <a:srgbClr val="007842"/>
                </a:solidFill>
              </a:rPr>
              <a:t>Les listes de définition</a:t>
            </a:r>
          </a:p>
        </p:txBody>
      </p:sp>
      <p:sp>
        <p:nvSpPr>
          <p:cNvPr id="9" name="ZoneTexte 8">
            <a:extLst>
              <a:ext uri="{FF2B5EF4-FFF2-40B4-BE49-F238E27FC236}">
                <a16:creationId xmlns:a16="http://schemas.microsoft.com/office/drawing/2014/main" id="{3CF7B14E-D058-4EBE-9E9B-CCB0D278B3EB}"/>
              </a:ext>
            </a:extLst>
          </p:cNvPr>
          <p:cNvSpPr txBox="1"/>
          <p:nvPr/>
        </p:nvSpPr>
        <p:spPr>
          <a:xfrm>
            <a:off x="1189315" y="2703436"/>
            <a:ext cx="4226719" cy="2846933"/>
          </a:xfrm>
          <a:prstGeom prst="rect">
            <a:avLst/>
          </a:prstGeom>
          <a:noFill/>
          <a:ln w="28575">
            <a:solidFill>
              <a:schemeClr val="accent1"/>
            </a:solidFill>
          </a:ln>
        </p:spPr>
        <p:txBody>
          <a:bodyPr wrap="square">
            <a:spAutoFit/>
          </a:bodyPr>
          <a:lstStyle/>
          <a:p>
            <a:pPr>
              <a:lnSpc>
                <a:spcPts val="1425"/>
              </a:lnSpc>
              <a:spcAft>
                <a:spcPts val="800"/>
              </a:spcAft>
            </a:pP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dl</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fr-FR"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err="1">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dt</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fr-FR"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Langages de programmation</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err="1">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dt</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fr-FR"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dd</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 &gt;&lt;/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dd</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fr-FR"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dd</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fr-FR" sz="1400" b="1" dirty="0" err="1">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Pyth</a:t>
            </a:r>
            <a:r>
              <a:rPr lang="fr-FR" sz="1400" b="1" dirty="0" err="1">
                <a:solidFill>
                  <a:srgbClr val="565656"/>
                </a:solidFill>
                <a:latin typeface="Consolas" panose="020B0609020204030204" pitchFamily="49" charset="0"/>
                <a:ea typeface="Times New Roman" panose="02020603050405020304" pitchFamily="18" charset="0"/>
                <a:cs typeface="Times New Roman" panose="02020603050405020304" pitchFamily="18" charset="0"/>
              </a:rPr>
              <a:t>Java</a:t>
            </a:r>
            <a:r>
              <a:rPr lang="fr-FR" sz="1400" b="1" dirty="0" err="1">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on</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dd</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fr-FR"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dd</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fr-FR"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PHP</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dd</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fr-FR"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err="1">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dt</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fr-FR"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SGBD</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err="1">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dt</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fr-FR"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CA"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MySQL</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CA"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Oracle</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CA"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SQL Server</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dl</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p>
        </p:txBody>
      </p:sp>
      <p:pic>
        <p:nvPicPr>
          <p:cNvPr id="10" name="Image 9">
            <a:extLst>
              <a:ext uri="{FF2B5EF4-FFF2-40B4-BE49-F238E27FC236}">
                <a16:creationId xmlns:a16="http://schemas.microsoft.com/office/drawing/2014/main" id="{11D59F3F-6339-441B-8B20-737BFA813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5968" y="3000827"/>
            <a:ext cx="2306320" cy="1914525"/>
          </a:xfrm>
          <a:prstGeom prst="rect">
            <a:avLst/>
          </a:prstGeom>
        </p:spPr>
      </p:pic>
      <p:sp>
        <p:nvSpPr>
          <p:cNvPr id="8" name="ZoneTexte 7">
            <a:extLst>
              <a:ext uri="{FF2B5EF4-FFF2-40B4-BE49-F238E27FC236}">
                <a16:creationId xmlns:a16="http://schemas.microsoft.com/office/drawing/2014/main" id="{501019CA-B6DD-4298-ADC5-14E8336426B8}"/>
              </a:ext>
            </a:extLst>
          </p:cNvPr>
          <p:cNvSpPr txBox="1"/>
          <p:nvPr/>
        </p:nvSpPr>
        <p:spPr>
          <a:xfrm>
            <a:off x="5832458" y="4863175"/>
            <a:ext cx="4211874" cy="307777"/>
          </a:xfrm>
          <a:prstGeom prst="rect">
            <a:avLst/>
          </a:prstGeom>
          <a:noFill/>
        </p:spPr>
        <p:txBody>
          <a:bodyPr wrap="square" rtlCol="0">
            <a:spAutoFit/>
          </a:bodyPr>
          <a:lstStyle/>
          <a:p>
            <a:pPr algn="ctr"/>
            <a:r>
              <a:rPr lang="fr-FR" sz="1400" dirty="0"/>
              <a:t>Figure 11 : Ajout d’une liste de définition</a:t>
            </a:r>
          </a:p>
        </p:txBody>
      </p:sp>
      <p:sp>
        <p:nvSpPr>
          <p:cNvPr id="11" name="Espace réservé du contenu 1">
            <a:extLst>
              <a:ext uri="{FF2B5EF4-FFF2-40B4-BE49-F238E27FC236}">
                <a16:creationId xmlns:a16="http://schemas.microsoft.com/office/drawing/2014/main" id="{946AF54E-6A9C-420B-B8FA-7A5E28AED417}"/>
              </a:ext>
            </a:extLst>
          </p:cNvPr>
          <p:cNvSpPr txBox="1">
            <a:spLocks/>
          </p:cNvSpPr>
          <p:nvPr/>
        </p:nvSpPr>
        <p:spPr>
          <a:xfrm>
            <a:off x="6065247" y="2501974"/>
            <a:ext cx="3781662" cy="462517"/>
          </a:xfrm>
          <a:prstGeom prst="rect">
            <a:avLst/>
          </a:prstGeom>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Le résultat sera comme suit :</a:t>
            </a:r>
          </a:p>
          <a:p>
            <a:pPr marL="0" indent="0">
              <a:buFont typeface="Arial" panose="020B0604020202020204" pitchFamily="34" charset="0"/>
              <a:buNone/>
            </a:pPr>
            <a:endParaRPr lang="fr-FR" dirty="0"/>
          </a:p>
          <a:p>
            <a:pPr marL="0" indent="0">
              <a:buFont typeface="Arial" panose="020B0604020202020204" pitchFamily="34" charset="0"/>
              <a:buNone/>
            </a:pPr>
            <a:endParaRPr lang="fr-FR" dirty="0"/>
          </a:p>
        </p:txBody>
      </p:sp>
    </p:spTree>
    <p:extLst>
      <p:ext uri="{BB962C8B-B14F-4D97-AF65-F5344CB8AC3E}">
        <p14:creationId xmlns:p14="http://schemas.microsoft.com/office/powerpoint/2010/main" val="3666509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Les éléments HTML de base</a:t>
            </a:r>
          </a:p>
        </p:txBody>
      </p:sp>
      <p:sp>
        <p:nvSpPr>
          <p:cNvPr id="2" name="Espace réservé du contenu 1">
            <a:extLst>
              <a:ext uri="{FF2B5EF4-FFF2-40B4-BE49-F238E27FC236}">
                <a16:creationId xmlns:a16="http://schemas.microsoft.com/office/drawing/2014/main" id="{4B78C197-7883-472D-902D-0C2990739729}"/>
              </a:ext>
            </a:extLst>
          </p:cNvPr>
          <p:cNvSpPr>
            <a:spLocks noGrp="1"/>
          </p:cNvSpPr>
          <p:nvPr>
            <p:ph sz="quarter" idx="12"/>
          </p:nvPr>
        </p:nvSpPr>
        <p:spPr>
          <a:xfrm>
            <a:off x="720000" y="1943056"/>
            <a:ext cx="7892372" cy="4374379"/>
          </a:xfrm>
        </p:spPr>
        <p:txBody>
          <a:bodyPr/>
          <a:lstStyle/>
          <a:p>
            <a:r>
              <a:rPr lang="fr-FR" dirty="0"/>
              <a:t>Créer un tableau de 4 lignes et 3 colonnes comme suit :</a:t>
            </a:r>
          </a:p>
          <a:p>
            <a:endParaRPr lang="fr-FR" dirty="0"/>
          </a:p>
          <a:p>
            <a:endParaRPr lang="fr-FR" dirty="0"/>
          </a:p>
          <a:p>
            <a:endParaRPr lang="fr-FR" dirty="0"/>
          </a:p>
          <a:p>
            <a:endParaRPr lang="fr-FR" dirty="0"/>
          </a:p>
          <a:p>
            <a:endParaRPr lang="fr-FR" dirty="0"/>
          </a:p>
          <a:p>
            <a:endParaRPr lang="fr-FR" dirty="0"/>
          </a:p>
        </p:txBody>
      </p:sp>
      <p:sp>
        <p:nvSpPr>
          <p:cNvPr id="19" name="Espace réservé du contenu 18">
            <a:extLst>
              <a:ext uri="{FF2B5EF4-FFF2-40B4-BE49-F238E27FC236}">
                <a16:creationId xmlns:a16="http://schemas.microsoft.com/office/drawing/2014/main" id="{0DC37FA2-6E48-4F98-A6CA-22D98BC8A147}"/>
              </a:ext>
            </a:extLst>
          </p:cNvPr>
          <p:cNvSpPr>
            <a:spLocks noGrp="1"/>
          </p:cNvSpPr>
          <p:nvPr>
            <p:ph sz="quarter" idx="13"/>
          </p:nvPr>
        </p:nvSpPr>
        <p:spPr/>
        <p:txBody>
          <a:bodyPr/>
          <a:lstStyle/>
          <a:p>
            <a:r>
              <a:rPr lang="fr-FR" dirty="0">
                <a:solidFill>
                  <a:srgbClr val="007842"/>
                </a:solidFill>
              </a:rPr>
              <a:t>Les</a:t>
            </a:r>
            <a:r>
              <a:rPr lang="fr-FR" dirty="0"/>
              <a:t> </a:t>
            </a:r>
            <a:r>
              <a:rPr lang="fr-FR" dirty="0">
                <a:solidFill>
                  <a:srgbClr val="007842"/>
                </a:solidFill>
              </a:rPr>
              <a:t>tableaux</a:t>
            </a:r>
          </a:p>
        </p:txBody>
      </p:sp>
      <p:sp>
        <p:nvSpPr>
          <p:cNvPr id="12" name="ZoneTexte 11">
            <a:extLst>
              <a:ext uri="{FF2B5EF4-FFF2-40B4-BE49-F238E27FC236}">
                <a16:creationId xmlns:a16="http://schemas.microsoft.com/office/drawing/2014/main" id="{93CADF1B-5877-46E0-8A53-B35E0401387E}"/>
              </a:ext>
            </a:extLst>
          </p:cNvPr>
          <p:cNvSpPr txBox="1"/>
          <p:nvPr/>
        </p:nvSpPr>
        <p:spPr>
          <a:xfrm>
            <a:off x="1373744" y="2274241"/>
            <a:ext cx="5969591" cy="4308552"/>
          </a:xfrm>
          <a:prstGeom prst="rect">
            <a:avLst/>
          </a:prstGeom>
          <a:noFill/>
          <a:ln>
            <a:solidFill>
              <a:schemeClr val="accent1"/>
            </a:solidFill>
          </a:ln>
        </p:spPr>
        <p:txBody>
          <a:bodyPr wrap="square">
            <a:spAutoFit/>
          </a:bodyPr>
          <a:lstStyle/>
          <a:p>
            <a:pPr>
              <a:lnSpc>
                <a:spcPct val="107000"/>
              </a:lnSpc>
              <a:spcAft>
                <a:spcPts val="800"/>
              </a:spcAft>
            </a:pP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h1</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CA"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Programme</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h1</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table</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dirty="0">
                <a:solidFill>
                  <a:srgbClr val="CD3131"/>
                </a:solidFill>
                <a:effectLst/>
                <a:latin typeface="Consolas" panose="020B0609020204030204" pitchFamily="49" charset="0"/>
                <a:ea typeface="Times New Roman" panose="02020603050405020304" pitchFamily="18" charset="0"/>
                <a:cs typeface="Times New Roman" panose="02020603050405020304" pitchFamily="18" charset="0"/>
              </a:rPr>
              <a:t>border</a:t>
            </a:r>
            <a:r>
              <a:rPr lang="en-CA" sz="1400" b="1" dirty="0">
                <a:solidFill>
                  <a:srgbClr val="777777"/>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CA" sz="1400" b="1" dirty="0">
                <a:solidFill>
                  <a:srgbClr val="448C27"/>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CA" sz="1400" b="1" dirty="0">
                <a:solidFill>
                  <a:srgbClr val="777777"/>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err="1">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thead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tr</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err="1">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th</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CA"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Ordre</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err="1">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th</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err="1">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th</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CA" sz="1400" b="1" dirty="0" err="1">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Langage</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err="1">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th</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err="1">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th</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CA" sz="1400" b="1" dirty="0" err="1">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Nombre</a:t>
            </a:r>
            <a:r>
              <a:rPr lang="en-CA"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dirty="0" err="1">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d'heures</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err="1">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th</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p>
          <a:p>
            <a:pPr>
              <a:lnSpc>
                <a:spcPts val="1425"/>
              </a:lnSpc>
              <a:spcAft>
                <a:spcPts val="800"/>
              </a:spcAft>
            </a:pPr>
            <a:r>
              <a:rPr lang="en-CA" sz="1400" b="1" dirty="0">
                <a:solidFill>
                  <a:srgbClr val="91B3E0"/>
                </a:solidFill>
                <a:latin typeface="Consolas" panose="020B0609020204030204" pitchFamily="49" charset="0"/>
                <a:ea typeface="Times New Roman" panose="02020603050405020304" pitchFamily="18" charset="0"/>
                <a:cs typeface="Times New Roman" panose="02020603050405020304" pitchFamily="18" charset="0"/>
              </a:rPr>
              <a:t>	</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tr</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err="1">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thead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err="1">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tbody</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tr</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CA"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CA"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HTML</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CA"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30</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tr</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tr</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CA"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CA"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CSS</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CA"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30</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tr</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tr</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CA"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3</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CA"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JavaScript</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CA"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40</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tr</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err="1">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tbody</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table</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p>
        </p:txBody>
      </p:sp>
      <p:pic>
        <p:nvPicPr>
          <p:cNvPr id="13" name="Image 12">
            <a:extLst>
              <a:ext uri="{FF2B5EF4-FFF2-40B4-BE49-F238E27FC236}">
                <a16:creationId xmlns:a16="http://schemas.microsoft.com/office/drawing/2014/main" id="{F79157EC-D9BA-42A2-9098-264A7639F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634" y="3290140"/>
            <a:ext cx="2847975" cy="1680210"/>
          </a:xfrm>
          <a:prstGeom prst="rect">
            <a:avLst/>
          </a:prstGeom>
          <a:ln>
            <a:solidFill>
              <a:schemeClr val="accent5">
                <a:lumMod val="75000"/>
              </a:schemeClr>
            </a:solidFill>
          </a:ln>
        </p:spPr>
      </p:pic>
      <p:sp>
        <p:nvSpPr>
          <p:cNvPr id="8" name="ZoneTexte 7">
            <a:extLst>
              <a:ext uri="{FF2B5EF4-FFF2-40B4-BE49-F238E27FC236}">
                <a16:creationId xmlns:a16="http://schemas.microsoft.com/office/drawing/2014/main" id="{F07F57A2-A673-4694-AAD6-E87CACDBDF48}"/>
              </a:ext>
            </a:extLst>
          </p:cNvPr>
          <p:cNvSpPr txBox="1"/>
          <p:nvPr/>
        </p:nvSpPr>
        <p:spPr>
          <a:xfrm>
            <a:off x="6954161" y="5116769"/>
            <a:ext cx="4211874" cy="307777"/>
          </a:xfrm>
          <a:prstGeom prst="rect">
            <a:avLst/>
          </a:prstGeom>
          <a:noFill/>
        </p:spPr>
        <p:txBody>
          <a:bodyPr wrap="square" rtlCol="0">
            <a:spAutoFit/>
          </a:bodyPr>
          <a:lstStyle/>
          <a:p>
            <a:pPr algn="ctr"/>
            <a:r>
              <a:rPr lang="fr-FR" sz="1400" dirty="0"/>
              <a:t>Figure 12 : Création d’un tableau</a:t>
            </a:r>
          </a:p>
        </p:txBody>
      </p:sp>
      <p:sp>
        <p:nvSpPr>
          <p:cNvPr id="9" name="Espace réservé du contenu 1">
            <a:extLst>
              <a:ext uri="{FF2B5EF4-FFF2-40B4-BE49-F238E27FC236}">
                <a16:creationId xmlns:a16="http://schemas.microsoft.com/office/drawing/2014/main" id="{1E1B2D79-7905-412F-9A8E-66C344055251}"/>
              </a:ext>
            </a:extLst>
          </p:cNvPr>
          <p:cNvSpPr txBox="1">
            <a:spLocks/>
          </p:cNvSpPr>
          <p:nvPr/>
        </p:nvSpPr>
        <p:spPr>
          <a:xfrm>
            <a:off x="7640057" y="2681204"/>
            <a:ext cx="3781662" cy="462517"/>
          </a:xfrm>
          <a:prstGeom prst="rect">
            <a:avLst/>
          </a:prstGeom>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Le résultat attendu :</a:t>
            </a:r>
          </a:p>
          <a:p>
            <a:pPr marL="0" indent="0">
              <a:buFont typeface="Arial" panose="020B0604020202020204" pitchFamily="34" charset="0"/>
              <a:buNone/>
            </a:pPr>
            <a:endParaRPr lang="fr-FR" dirty="0"/>
          </a:p>
          <a:p>
            <a:pPr marL="0" indent="0">
              <a:buFont typeface="Arial" panose="020B0604020202020204" pitchFamily="34" charset="0"/>
              <a:buNone/>
            </a:pPr>
            <a:endParaRPr lang="fr-FR" dirty="0"/>
          </a:p>
        </p:txBody>
      </p:sp>
    </p:spTree>
    <p:extLst>
      <p:ext uri="{BB962C8B-B14F-4D97-AF65-F5344CB8AC3E}">
        <p14:creationId xmlns:p14="http://schemas.microsoft.com/office/powerpoint/2010/main" val="2872584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Les éléments HTML de base</a:t>
            </a:r>
            <a:endParaRPr lang="fr-FR" dirty="0">
              <a:effectLst/>
              <a:latin typeface="+mj-lt"/>
              <a:ea typeface="Calibri" panose="020F0502020204030204" pitchFamily="34" charset="0"/>
              <a:cs typeface="Arial" panose="020B0604020202020204" pitchFamily="34" charset="0"/>
            </a:endParaRPr>
          </a:p>
        </p:txBody>
      </p:sp>
      <p:sp>
        <p:nvSpPr>
          <p:cNvPr id="2" name="Espace réservé du contenu 1">
            <a:extLst>
              <a:ext uri="{FF2B5EF4-FFF2-40B4-BE49-F238E27FC236}">
                <a16:creationId xmlns:a16="http://schemas.microsoft.com/office/drawing/2014/main" id="{E76AB568-332E-4532-9AD8-015F43315C37}"/>
              </a:ext>
            </a:extLst>
          </p:cNvPr>
          <p:cNvSpPr>
            <a:spLocks noGrp="1"/>
          </p:cNvSpPr>
          <p:nvPr>
            <p:ph sz="quarter" idx="12"/>
          </p:nvPr>
        </p:nvSpPr>
        <p:spPr>
          <a:xfrm>
            <a:off x="720000" y="1943056"/>
            <a:ext cx="7169358" cy="4374379"/>
          </a:xfrm>
        </p:spPr>
        <p:txBody>
          <a:bodyPr/>
          <a:lstStyle/>
          <a:p>
            <a:pPr marL="0" indent="0">
              <a:buNone/>
            </a:pPr>
            <a:r>
              <a:rPr lang="fr-FR" b="1" dirty="0">
                <a:latin typeface="Calibri" panose="020F0502020204030204" pitchFamily="34" charset="0"/>
                <a:ea typeface="Calibri" panose="020F0502020204030204" pitchFamily="34" charset="0"/>
                <a:cs typeface="Arial" panose="020B0604020202020204" pitchFamily="34" charset="0"/>
              </a:rPr>
              <a:t>Réalisation :</a:t>
            </a:r>
          </a:p>
          <a:p>
            <a:r>
              <a:rPr lang="fr-FR" dirty="0">
                <a:latin typeface="Calibri" panose="020F0502020204030204" pitchFamily="34" charset="0"/>
                <a:ea typeface="Calibri" panose="020F0502020204030204" pitchFamily="34" charset="0"/>
                <a:cs typeface="Arial" panose="020B0604020202020204" pitchFamily="34" charset="0"/>
              </a:rPr>
              <a:t>En utilisant les propriétés </a:t>
            </a:r>
            <a:r>
              <a:rPr lang="fr-FR" b="1" dirty="0" err="1">
                <a:latin typeface="Calibri" panose="020F0502020204030204" pitchFamily="34" charset="0"/>
                <a:ea typeface="Calibri" panose="020F0502020204030204" pitchFamily="34" charset="0"/>
                <a:cs typeface="Arial" panose="020B0604020202020204" pitchFamily="34" charset="0"/>
              </a:rPr>
              <a:t>colspan</a:t>
            </a:r>
            <a:r>
              <a:rPr lang="fr-FR" dirty="0">
                <a:latin typeface="Calibri" panose="020F0502020204030204" pitchFamily="34" charset="0"/>
                <a:ea typeface="Calibri" panose="020F0502020204030204" pitchFamily="34" charset="0"/>
                <a:cs typeface="Arial" panose="020B0604020202020204" pitchFamily="34" charset="0"/>
              </a:rPr>
              <a:t> et </a:t>
            </a:r>
            <a:r>
              <a:rPr lang="fr-FR" b="1" dirty="0" err="1">
                <a:latin typeface="Calibri" panose="020F0502020204030204" pitchFamily="34" charset="0"/>
                <a:ea typeface="Calibri" panose="020F0502020204030204" pitchFamily="34" charset="0"/>
                <a:cs typeface="Arial" panose="020B0604020202020204" pitchFamily="34" charset="0"/>
              </a:rPr>
              <a:t>rowspan</a:t>
            </a:r>
            <a:r>
              <a:rPr lang="fr-FR" dirty="0">
                <a:latin typeface="Calibri" panose="020F0502020204030204" pitchFamily="34" charset="0"/>
                <a:ea typeface="Calibri" panose="020F0502020204030204" pitchFamily="34" charset="0"/>
                <a:cs typeface="Arial" panose="020B0604020202020204" pitchFamily="34" charset="0"/>
              </a:rPr>
              <a:t>, créer le tableau suivant :</a:t>
            </a:r>
            <a:endParaRPr lang="fr-FR" sz="1600" dirty="0">
              <a:ea typeface="Calibri" panose="020F0502020204030204" pitchFamily="34" charset="0"/>
              <a:cs typeface="Arial" panose="020B0604020202020204" pitchFamily="34" charset="0"/>
            </a:endParaRPr>
          </a:p>
          <a:p>
            <a:endParaRPr lang="fr-FR" sz="1600" dirty="0">
              <a:ea typeface="Calibri" panose="020F0502020204030204" pitchFamily="34" charset="0"/>
              <a:cs typeface="Arial" panose="020B0604020202020204" pitchFamily="34" charset="0"/>
            </a:endParaRPr>
          </a:p>
          <a:p>
            <a:endParaRPr lang="fr-FR" sz="1600" dirty="0">
              <a:ea typeface="Calibri" panose="020F0502020204030204" pitchFamily="34" charset="0"/>
              <a:cs typeface="Arial" panose="020B0604020202020204" pitchFamily="34" charset="0"/>
            </a:endParaRPr>
          </a:p>
          <a:p>
            <a:endParaRPr lang="fr-FR" sz="1600" dirty="0">
              <a:ea typeface="Calibri" panose="020F0502020204030204" pitchFamily="34" charset="0"/>
              <a:cs typeface="Arial" panose="020B0604020202020204" pitchFamily="34" charset="0"/>
            </a:endParaRPr>
          </a:p>
          <a:p>
            <a:endParaRPr lang="fr-FR" sz="1600" dirty="0">
              <a:ea typeface="Calibri" panose="020F0502020204030204" pitchFamily="34" charset="0"/>
              <a:cs typeface="Arial" panose="020B0604020202020204" pitchFamily="34" charset="0"/>
            </a:endParaRPr>
          </a:p>
          <a:p>
            <a:endParaRPr lang="fr-FR" dirty="0"/>
          </a:p>
        </p:txBody>
      </p:sp>
      <p:sp>
        <p:nvSpPr>
          <p:cNvPr id="3" name="Espace réservé du contenu 2">
            <a:extLst>
              <a:ext uri="{FF2B5EF4-FFF2-40B4-BE49-F238E27FC236}">
                <a16:creationId xmlns:a16="http://schemas.microsoft.com/office/drawing/2014/main" id="{63DD96BB-5DD1-4992-92D1-447F7B2B7D90}"/>
              </a:ext>
            </a:extLst>
          </p:cNvPr>
          <p:cNvSpPr>
            <a:spLocks noGrp="1"/>
          </p:cNvSpPr>
          <p:nvPr>
            <p:ph sz="quarter" idx="13"/>
          </p:nvPr>
        </p:nvSpPr>
        <p:spPr/>
        <p:txBody>
          <a:bodyPr/>
          <a:lstStyle/>
          <a:p>
            <a:r>
              <a:rPr lang="fr-FR" dirty="0">
                <a:solidFill>
                  <a:srgbClr val="007842"/>
                </a:solidFill>
              </a:rPr>
              <a:t>Les tableaux</a:t>
            </a:r>
            <a:endParaRPr lang="fr-FR" sz="1200" dirty="0">
              <a:solidFill>
                <a:srgbClr val="007842"/>
              </a:solidFill>
              <a:latin typeface="Calibri" panose="020F0502020204030204" pitchFamily="34" charset="0"/>
              <a:ea typeface="Calibri" panose="020F0502020204030204" pitchFamily="34" charset="0"/>
              <a:cs typeface="Arial" panose="020B0604020202020204" pitchFamily="34" charset="0"/>
            </a:endParaRPr>
          </a:p>
        </p:txBody>
      </p:sp>
      <p:pic>
        <p:nvPicPr>
          <p:cNvPr id="6" name="Image 5" descr="create the following table by html coding as shown in image it&amp;#39;s urgent  please do it correctly use - Brainly.in">
            <a:extLst>
              <a:ext uri="{FF2B5EF4-FFF2-40B4-BE49-F238E27FC236}">
                <a16:creationId xmlns:a16="http://schemas.microsoft.com/office/drawing/2014/main" id="{F7600700-EACD-4BEB-9FF5-CD95B7123BB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49" t="5091" r="2929"/>
          <a:stretch/>
        </p:blipFill>
        <p:spPr bwMode="auto">
          <a:xfrm>
            <a:off x="4391716" y="2692341"/>
            <a:ext cx="3408568" cy="2246127"/>
          </a:xfrm>
          <a:prstGeom prst="rect">
            <a:avLst/>
          </a:prstGeom>
          <a:noFill/>
          <a:ln>
            <a:solidFill>
              <a:schemeClr val="tx1"/>
            </a:solidFill>
          </a:ln>
          <a:extLst>
            <a:ext uri="{53640926-AAD7-44D8-BBD7-CCE9431645EC}">
              <a14:shadowObscured xmlns:a14="http://schemas.microsoft.com/office/drawing/2010/main"/>
            </a:ext>
          </a:extLst>
        </p:spPr>
      </p:pic>
      <p:sp>
        <p:nvSpPr>
          <p:cNvPr id="7" name="ZoneTexte 6">
            <a:extLst>
              <a:ext uri="{FF2B5EF4-FFF2-40B4-BE49-F238E27FC236}">
                <a16:creationId xmlns:a16="http://schemas.microsoft.com/office/drawing/2014/main" id="{8CD4E46E-906F-4692-8835-7E7268F58F13}"/>
              </a:ext>
            </a:extLst>
          </p:cNvPr>
          <p:cNvSpPr txBox="1"/>
          <p:nvPr/>
        </p:nvSpPr>
        <p:spPr>
          <a:xfrm>
            <a:off x="3258779" y="5097118"/>
            <a:ext cx="5674442" cy="307777"/>
          </a:xfrm>
          <a:prstGeom prst="rect">
            <a:avLst/>
          </a:prstGeom>
          <a:noFill/>
        </p:spPr>
        <p:txBody>
          <a:bodyPr wrap="square" rtlCol="0">
            <a:spAutoFit/>
          </a:bodyPr>
          <a:lstStyle/>
          <a:p>
            <a:pPr algn="ctr"/>
            <a:r>
              <a:rPr lang="fr-FR" sz="1400" dirty="0"/>
              <a:t>Figure 13 : Opérations de fusion de cellules dans un tableau</a:t>
            </a:r>
          </a:p>
        </p:txBody>
      </p:sp>
    </p:spTree>
    <p:extLst>
      <p:ext uri="{BB962C8B-B14F-4D97-AF65-F5344CB8AC3E}">
        <p14:creationId xmlns:p14="http://schemas.microsoft.com/office/powerpoint/2010/main" val="1975396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Les éléments HTML de base</a:t>
            </a:r>
            <a:endParaRPr lang="fr-FR" dirty="0">
              <a:effectLst/>
              <a:latin typeface="+mj-lt"/>
              <a:ea typeface="Calibri" panose="020F0502020204030204" pitchFamily="34" charset="0"/>
              <a:cs typeface="Arial" panose="020B0604020202020204" pitchFamily="34" charset="0"/>
            </a:endParaRPr>
          </a:p>
        </p:txBody>
      </p:sp>
      <p:sp>
        <p:nvSpPr>
          <p:cNvPr id="2" name="Espace réservé du contenu 1">
            <a:extLst>
              <a:ext uri="{FF2B5EF4-FFF2-40B4-BE49-F238E27FC236}">
                <a16:creationId xmlns:a16="http://schemas.microsoft.com/office/drawing/2014/main" id="{A01E15E0-5100-4FD6-B165-68D07D85F39A}"/>
              </a:ext>
            </a:extLst>
          </p:cNvPr>
          <p:cNvSpPr>
            <a:spLocks noGrp="1"/>
          </p:cNvSpPr>
          <p:nvPr>
            <p:ph sz="quarter" idx="12"/>
          </p:nvPr>
        </p:nvSpPr>
        <p:spPr>
          <a:xfrm>
            <a:off x="720000" y="1943056"/>
            <a:ext cx="10477883" cy="4374379"/>
          </a:xfrm>
        </p:spPr>
        <p:txBody>
          <a:bodyPr/>
          <a:lstStyle/>
          <a:p>
            <a:r>
              <a:rPr lang="fr-FR" dirty="0">
                <a:latin typeface="Calibri" panose="020F0502020204030204" pitchFamily="34" charset="0"/>
                <a:ea typeface="Calibri" panose="020F0502020204030204" pitchFamily="34" charset="0"/>
                <a:cs typeface="Arial" panose="020B0604020202020204" pitchFamily="34" charset="0"/>
              </a:rPr>
              <a:t>En utilisant la balise </a:t>
            </a:r>
            <a:r>
              <a:rPr lang="fr-FR" b="1" dirty="0">
                <a:latin typeface="Calibri" panose="020F0502020204030204" pitchFamily="34" charset="0"/>
                <a:ea typeface="Calibri" panose="020F0502020204030204" pitchFamily="34" charset="0"/>
                <a:cs typeface="Arial" panose="020B0604020202020204" pitchFamily="34" charset="0"/>
              </a:rPr>
              <a:t>&lt;</a:t>
            </a:r>
            <a:r>
              <a:rPr lang="fr-FR" b="1" dirty="0" err="1">
                <a:latin typeface="Calibri" panose="020F0502020204030204" pitchFamily="34" charset="0"/>
                <a:ea typeface="Calibri" panose="020F0502020204030204" pitchFamily="34" charset="0"/>
                <a:cs typeface="Arial" panose="020B0604020202020204" pitchFamily="34" charset="0"/>
              </a:rPr>
              <a:t>video</a:t>
            </a:r>
            <a:r>
              <a:rPr lang="fr-FR" b="1" dirty="0">
                <a:latin typeface="Calibri" panose="020F0502020204030204" pitchFamily="34" charset="0"/>
                <a:ea typeface="Calibri" panose="020F0502020204030204" pitchFamily="34" charset="0"/>
                <a:cs typeface="Arial" panose="020B0604020202020204" pitchFamily="34" charset="0"/>
              </a:rPr>
              <a:t>&gt;, </a:t>
            </a:r>
            <a:r>
              <a:rPr lang="fr-FR" dirty="0">
                <a:latin typeface="Calibri" panose="020F0502020204030204" pitchFamily="34" charset="0"/>
                <a:ea typeface="Calibri" panose="020F0502020204030204" pitchFamily="34" charset="0"/>
                <a:cs typeface="Arial" panose="020B0604020202020204" pitchFamily="34" charset="0"/>
              </a:rPr>
              <a:t>insérer une vidéo de votre choix à la fin de la page « index.html » sous le titre </a:t>
            </a:r>
            <a:r>
              <a:rPr lang="fr-FR" b="1" dirty="0">
                <a:latin typeface="Calibri" panose="020F0502020204030204" pitchFamily="34" charset="0"/>
                <a:ea typeface="Calibri" panose="020F0502020204030204" pitchFamily="34" charset="0"/>
                <a:cs typeface="Arial" panose="020B0604020202020204" pitchFamily="34" charset="0"/>
              </a:rPr>
              <a:t>&lt;h1&gt;</a:t>
            </a:r>
            <a:r>
              <a:rPr lang="fr-FR" dirty="0">
                <a:latin typeface="Calibri" panose="020F0502020204030204" pitchFamily="34" charset="0"/>
                <a:ea typeface="Calibri" panose="020F0502020204030204" pitchFamily="34" charset="0"/>
                <a:cs typeface="Arial" panose="020B0604020202020204" pitchFamily="34" charset="0"/>
              </a:rPr>
              <a:t> « Présentation vidéo ».</a:t>
            </a:r>
          </a:p>
          <a:p>
            <a:r>
              <a:rPr lang="fr-FR" dirty="0">
                <a:latin typeface="Calibri" panose="020F0502020204030204" pitchFamily="34" charset="0"/>
                <a:ea typeface="Calibri" panose="020F0502020204030204" pitchFamily="34" charset="0"/>
                <a:cs typeface="Arial" panose="020B0604020202020204" pitchFamily="34" charset="0"/>
              </a:rPr>
              <a:t>Modifier les paramètres </a:t>
            </a:r>
            <a:r>
              <a:rPr lang="fr-FR" b="1" dirty="0" err="1">
                <a:latin typeface="Calibri" panose="020F0502020204030204" pitchFamily="34" charset="0"/>
                <a:ea typeface="Calibri" panose="020F0502020204030204" pitchFamily="34" charset="0"/>
                <a:cs typeface="Arial" panose="020B0604020202020204" pitchFamily="34" charset="0"/>
              </a:rPr>
              <a:t>autoplay</a:t>
            </a:r>
            <a:r>
              <a:rPr lang="fr-FR" dirty="0">
                <a:latin typeface="Calibri" panose="020F0502020204030204" pitchFamily="34" charset="0"/>
                <a:ea typeface="Calibri" panose="020F0502020204030204" pitchFamily="34" charset="0"/>
                <a:cs typeface="Arial" panose="020B0604020202020204" pitchFamily="34" charset="0"/>
              </a:rPr>
              <a:t> et </a:t>
            </a:r>
            <a:r>
              <a:rPr lang="fr-FR" b="1" dirty="0" err="1">
                <a:latin typeface="Calibri" panose="020F0502020204030204" pitchFamily="34" charset="0"/>
                <a:ea typeface="Calibri" panose="020F0502020204030204" pitchFamily="34" charset="0"/>
                <a:cs typeface="Arial" panose="020B0604020202020204" pitchFamily="34" charset="0"/>
              </a:rPr>
              <a:t>controls</a:t>
            </a:r>
            <a:r>
              <a:rPr lang="fr-FR" dirty="0">
                <a:latin typeface="Calibri" panose="020F0502020204030204" pitchFamily="34" charset="0"/>
                <a:ea typeface="Calibri" panose="020F0502020204030204" pitchFamily="34" charset="0"/>
                <a:cs typeface="Arial" panose="020B0604020202020204" pitchFamily="34" charset="0"/>
              </a:rPr>
              <a:t> pour permettre la lecture automatique de la vidéo au chargement de la page web et aussi afficher les boutons de contrôle de la vidéo.</a:t>
            </a:r>
          </a:p>
          <a:p>
            <a:r>
              <a:rPr lang="fr-FR" dirty="0">
                <a:latin typeface="Calibri" panose="020F0502020204030204" pitchFamily="34" charset="0"/>
                <a:ea typeface="Calibri" panose="020F0502020204030204" pitchFamily="34" charset="0"/>
                <a:cs typeface="Arial" panose="020B0604020202020204" pitchFamily="34" charset="0"/>
              </a:rPr>
              <a:t>Remplacer la vidéo par l’objet </a:t>
            </a:r>
            <a:r>
              <a:rPr lang="fr-FR" b="1" dirty="0">
                <a:latin typeface="Calibri" panose="020F0502020204030204" pitchFamily="34" charset="0"/>
                <a:ea typeface="Calibri" panose="020F0502020204030204" pitchFamily="34" charset="0"/>
                <a:cs typeface="Arial" panose="020B0604020202020204" pitchFamily="34" charset="0"/>
              </a:rPr>
              <a:t>&lt;audio&gt;</a:t>
            </a:r>
            <a:r>
              <a:rPr lang="fr-FR" dirty="0">
                <a:latin typeface="Calibri" panose="020F0502020204030204" pitchFamily="34" charset="0"/>
                <a:ea typeface="Calibri" panose="020F0502020204030204" pitchFamily="34" charset="0"/>
                <a:cs typeface="Arial" panose="020B0604020202020204" pitchFamily="34" charset="0"/>
              </a:rPr>
              <a:t> avec les mêmes valeurs que celles des paramètres </a:t>
            </a:r>
            <a:r>
              <a:rPr lang="fr-FR" b="1" dirty="0" err="1">
                <a:latin typeface="Calibri" panose="020F0502020204030204" pitchFamily="34" charset="0"/>
                <a:ea typeface="Calibri" panose="020F0502020204030204" pitchFamily="34" charset="0"/>
                <a:cs typeface="Arial" panose="020B0604020202020204" pitchFamily="34" charset="0"/>
              </a:rPr>
              <a:t>autoplay</a:t>
            </a:r>
            <a:r>
              <a:rPr lang="fr-FR" dirty="0">
                <a:latin typeface="Calibri" panose="020F0502020204030204" pitchFamily="34" charset="0"/>
                <a:ea typeface="Calibri" panose="020F0502020204030204" pitchFamily="34" charset="0"/>
                <a:cs typeface="Arial" panose="020B0604020202020204" pitchFamily="34" charset="0"/>
              </a:rPr>
              <a:t> et </a:t>
            </a:r>
            <a:r>
              <a:rPr lang="fr-FR" b="1" dirty="0" err="1">
                <a:latin typeface="Calibri" panose="020F0502020204030204" pitchFamily="34" charset="0"/>
                <a:ea typeface="Calibri" panose="020F0502020204030204" pitchFamily="34" charset="0"/>
                <a:cs typeface="Arial" panose="020B0604020202020204" pitchFamily="34" charset="0"/>
              </a:rPr>
              <a:t>controls</a:t>
            </a:r>
            <a:r>
              <a:rPr lang="fr-FR" dirty="0">
                <a:latin typeface="Calibri" panose="020F0502020204030204" pitchFamily="34" charset="0"/>
                <a:ea typeface="Calibri" panose="020F0502020204030204" pitchFamily="34" charset="0"/>
                <a:cs typeface="Arial" panose="020B0604020202020204" pitchFamily="34" charset="0"/>
              </a:rPr>
              <a:t>.</a:t>
            </a:r>
          </a:p>
          <a:p>
            <a:r>
              <a:rPr lang="fr-FR" dirty="0">
                <a:latin typeface="Calibri" panose="020F0502020204030204" pitchFamily="34" charset="0"/>
                <a:ea typeface="Calibri" panose="020F0502020204030204" pitchFamily="34" charset="0"/>
                <a:cs typeface="Arial" panose="020B0604020202020204" pitchFamily="34" charset="0"/>
              </a:rPr>
              <a:t>Remplacer l’audio par un objet </a:t>
            </a:r>
            <a:r>
              <a:rPr lang="fr-FR" b="1" dirty="0">
                <a:latin typeface="Calibri" panose="020F0502020204030204" pitchFamily="34" charset="0"/>
                <a:ea typeface="Calibri" panose="020F0502020204030204" pitchFamily="34" charset="0"/>
                <a:cs typeface="Arial" panose="020B0604020202020204" pitchFamily="34" charset="0"/>
              </a:rPr>
              <a:t>&lt;</a:t>
            </a:r>
            <a:r>
              <a:rPr lang="fr-FR" b="1" dirty="0" err="1">
                <a:latin typeface="Calibri" panose="020F0502020204030204" pitchFamily="34" charset="0"/>
                <a:ea typeface="Calibri" panose="020F0502020204030204" pitchFamily="34" charset="0"/>
                <a:cs typeface="Arial" panose="020B0604020202020204" pitchFamily="34" charset="0"/>
              </a:rPr>
              <a:t>iframe</a:t>
            </a:r>
            <a:r>
              <a:rPr lang="fr-FR" b="1" dirty="0">
                <a:latin typeface="Calibri" panose="020F0502020204030204" pitchFamily="34" charset="0"/>
                <a:ea typeface="Calibri" panose="020F0502020204030204" pitchFamily="34" charset="0"/>
                <a:cs typeface="Arial" panose="020B0604020202020204" pitchFamily="34" charset="0"/>
              </a:rPr>
              <a:t>&gt; </a:t>
            </a:r>
            <a:r>
              <a:rPr lang="fr-FR" dirty="0">
                <a:latin typeface="Calibri" panose="020F0502020204030204" pitchFamily="34" charset="0"/>
                <a:ea typeface="Calibri" panose="020F0502020204030204" pitchFamily="34" charset="0"/>
                <a:cs typeface="Arial" panose="020B0604020202020204" pitchFamily="34" charset="0"/>
              </a:rPr>
              <a:t>qui affiche une vidéo depuis </a:t>
            </a:r>
            <a:r>
              <a:rPr lang="fr-FR" dirty="0" err="1">
                <a:latin typeface="Calibri" panose="020F0502020204030204" pitchFamily="34" charset="0"/>
                <a:ea typeface="Calibri" panose="020F0502020204030204" pitchFamily="34" charset="0"/>
                <a:cs typeface="Arial" panose="020B0604020202020204" pitchFamily="34" charset="0"/>
              </a:rPr>
              <a:t>Youtube</a:t>
            </a:r>
            <a:r>
              <a:rPr lang="fr-FR" dirty="0">
                <a:latin typeface="Calibri" panose="020F0502020204030204" pitchFamily="34" charset="0"/>
                <a:ea typeface="Calibri" panose="020F0502020204030204" pitchFamily="34" charset="0"/>
                <a:cs typeface="Arial" panose="020B0604020202020204" pitchFamily="34" charset="0"/>
              </a:rPr>
              <a:t>.</a:t>
            </a:r>
          </a:p>
          <a:p>
            <a:r>
              <a:rPr lang="fr-FR" dirty="0">
                <a:latin typeface="Calibri" panose="020F0502020204030204" pitchFamily="34" charset="0"/>
                <a:ea typeface="Calibri" panose="020F0502020204030204" pitchFamily="34" charset="0"/>
                <a:cs typeface="Arial" panose="020B0604020202020204" pitchFamily="34" charset="0"/>
              </a:rPr>
              <a:t>Remplacer la vidéo </a:t>
            </a:r>
            <a:r>
              <a:rPr lang="fr-FR" dirty="0" err="1">
                <a:latin typeface="Calibri" panose="020F0502020204030204" pitchFamily="34" charset="0"/>
                <a:ea typeface="Calibri" panose="020F0502020204030204" pitchFamily="34" charset="0"/>
                <a:cs typeface="Arial" panose="020B0604020202020204" pitchFamily="34" charset="0"/>
              </a:rPr>
              <a:t>Youtube</a:t>
            </a:r>
            <a:r>
              <a:rPr lang="fr-FR" dirty="0">
                <a:latin typeface="Calibri" panose="020F0502020204030204" pitchFamily="34" charset="0"/>
                <a:ea typeface="Calibri" panose="020F0502020204030204" pitchFamily="34" charset="0"/>
                <a:cs typeface="Arial" panose="020B0604020202020204" pitchFamily="34" charset="0"/>
              </a:rPr>
              <a:t> par un fichier PDF toujours en utilisant la balise </a:t>
            </a:r>
            <a:r>
              <a:rPr lang="fr-FR" b="1" dirty="0">
                <a:latin typeface="Calibri" panose="020F0502020204030204" pitchFamily="34" charset="0"/>
                <a:ea typeface="Calibri" panose="020F0502020204030204" pitchFamily="34" charset="0"/>
                <a:cs typeface="Arial" panose="020B0604020202020204" pitchFamily="34" charset="0"/>
              </a:rPr>
              <a:t>&lt;</a:t>
            </a:r>
            <a:r>
              <a:rPr lang="fr-FR" b="1" dirty="0" err="1">
                <a:latin typeface="Calibri" panose="020F0502020204030204" pitchFamily="34" charset="0"/>
                <a:ea typeface="Calibri" panose="020F0502020204030204" pitchFamily="34" charset="0"/>
                <a:cs typeface="Arial" panose="020B0604020202020204" pitchFamily="34" charset="0"/>
              </a:rPr>
              <a:t>iframe</a:t>
            </a:r>
            <a:r>
              <a:rPr lang="fr-FR" b="1" dirty="0">
                <a:latin typeface="Calibri" panose="020F0502020204030204" pitchFamily="34" charset="0"/>
                <a:ea typeface="Calibri" panose="020F0502020204030204" pitchFamily="34" charset="0"/>
                <a:cs typeface="Arial" panose="020B0604020202020204" pitchFamily="34" charset="0"/>
              </a:rPr>
              <a:t>&gt;</a:t>
            </a:r>
            <a:r>
              <a:rPr lang="fr-FR" dirty="0">
                <a:latin typeface="Calibri" panose="020F0502020204030204" pitchFamily="34" charset="0"/>
                <a:ea typeface="Calibri" panose="020F0502020204030204" pitchFamily="34" charset="0"/>
                <a:cs typeface="Arial" panose="020B0604020202020204" pitchFamily="34" charset="0"/>
              </a:rPr>
              <a:t>.</a:t>
            </a:r>
          </a:p>
          <a:p>
            <a:endParaRPr lang="fr-FR" sz="1600" dirty="0">
              <a:ea typeface="Calibri" panose="020F0502020204030204" pitchFamily="34" charset="0"/>
              <a:cs typeface="Arial" panose="020B0604020202020204" pitchFamily="34" charset="0"/>
            </a:endParaRPr>
          </a:p>
          <a:p>
            <a:endParaRPr lang="fr-FR" sz="1600" dirty="0">
              <a:ea typeface="Calibri" panose="020F0502020204030204" pitchFamily="34" charset="0"/>
              <a:cs typeface="Arial" panose="020B0604020202020204" pitchFamily="34" charset="0"/>
            </a:endParaRPr>
          </a:p>
          <a:p>
            <a:endParaRPr lang="fr-FR" sz="1600" dirty="0">
              <a:ea typeface="Calibri" panose="020F0502020204030204" pitchFamily="34" charset="0"/>
              <a:cs typeface="Arial" panose="020B0604020202020204" pitchFamily="34" charset="0"/>
            </a:endParaRPr>
          </a:p>
          <a:p>
            <a:endParaRPr lang="fr-FR" sz="1600" dirty="0">
              <a:ea typeface="Calibri" panose="020F0502020204030204" pitchFamily="34" charset="0"/>
              <a:cs typeface="Arial" panose="020B0604020202020204" pitchFamily="34" charset="0"/>
            </a:endParaRPr>
          </a:p>
          <a:p>
            <a:endParaRPr lang="fr-FR" dirty="0"/>
          </a:p>
        </p:txBody>
      </p:sp>
      <p:sp>
        <p:nvSpPr>
          <p:cNvPr id="3" name="Espace réservé du contenu 2">
            <a:extLst>
              <a:ext uri="{FF2B5EF4-FFF2-40B4-BE49-F238E27FC236}">
                <a16:creationId xmlns:a16="http://schemas.microsoft.com/office/drawing/2014/main" id="{FAE9BE56-1BEC-4551-9379-126CC91E8EFC}"/>
              </a:ext>
            </a:extLst>
          </p:cNvPr>
          <p:cNvSpPr>
            <a:spLocks noGrp="1"/>
          </p:cNvSpPr>
          <p:nvPr>
            <p:ph sz="quarter" idx="13"/>
          </p:nvPr>
        </p:nvSpPr>
        <p:spPr/>
        <p:txBody>
          <a:bodyPr/>
          <a:lstStyle/>
          <a:p>
            <a:r>
              <a:rPr lang="fr-FR" dirty="0">
                <a:solidFill>
                  <a:srgbClr val="007842"/>
                </a:solidFill>
                <a:latin typeface="Calibri" panose="020F0502020204030204" pitchFamily="34" charset="0"/>
                <a:ea typeface="Calibri" panose="020F0502020204030204" pitchFamily="34" charset="0"/>
                <a:cs typeface="Arial" panose="020B0604020202020204" pitchFamily="34" charset="0"/>
              </a:rPr>
              <a:t>Les balises Multimédia</a:t>
            </a:r>
            <a:endParaRPr lang="fr-FR" dirty="0">
              <a:solidFill>
                <a:srgbClr val="007842"/>
              </a:solidFill>
            </a:endParaRPr>
          </a:p>
        </p:txBody>
      </p:sp>
    </p:spTree>
    <p:extLst>
      <p:ext uri="{BB962C8B-B14F-4D97-AF65-F5344CB8AC3E}">
        <p14:creationId xmlns:p14="http://schemas.microsoft.com/office/powerpoint/2010/main" val="3834160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921D8A1-1860-45F4-B94F-FA8BCB2000E0}"/>
              </a:ext>
            </a:extLst>
          </p:cNvPr>
          <p:cNvSpPr txBox="1"/>
          <p:nvPr/>
        </p:nvSpPr>
        <p:spPr>
          <a:xfrm>
            <a:off x="7040880" y="590985"/>
            <a:ext cx="5011212" cy="5647700"/>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050" u="none" strike="noStrike" kern="1200" cap="none" spc="0" baseline="0" dirty="0">
              <a:solidFill>
                <a:srgbClr val="565656"/>
              </a:solidFill>
              <a:uFillTx/>
              <a:latin typeface="Calibri" panose="020F0502020204030204" pitchFamily="34" charset="0"/>
              <a:cs typeface="Calibri" panose="020F0502020204030204" pitchFamily="34" charset="0"/>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1" u="none" strike="noStrike" kern="1200" cap="all" spc="0" dirty="0">
                <a:solidFill>
                  <a:srgbClr val="1C3151"/>
                </a:solidFill>
                <a:uFillTx/>
                <a:ea typeface="맑은 고딕" pitchFamily="34"/>
                <a:cs typeface="Calibri" panose="020F0502020204030204" pitchFamily="34" charset="0"/>
              </a:rPr>
              <a:t>PROGRAMMER DES PAGES STATIQUES WEB</a:t>
            </a:r>
            <a:endParaRPr lang="en-US" sz="2000" u="none" strike="noStrike" kern="1200" cap="none" spc="0" baseline="0" dirty="0">
              <a:solidFill>
                <a:srgbClr val="008245"/>
              </a:solidFill>
              <a:uFillTx/>
              <a:ea typeface="맑은 고딕" pitchFamily="34"/>
              <a:cs typeface="Calibri" panose="020F0502020204030204" pitchFamily="34" charset="0"/>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b="1" u="none" strike="noStrike" kern="1200" cap="none" spc="0" baseline="0" dirty="0">
                <a:solidFill>
                  <a:srgbClr val="FF912B"/>
                </a:solidFill>
                <a:uFillTx/>
                <a:cs typeface="Calibri" panose="020F0502020204030204" pitchFamily="34" charset="0"/>
              </a:rPr>
              <a:t>01 </a:t>
            </a:r>
            <a:r>
              <a:rPr lang="en-US" b="1" u="none" strike="noStrike" kern="1200" cap="none" spc="0" baseline="0" dirty="0">
                <a:solidFill>
                  <a:srgbClr val="1C3151"/>
                </a:solidFill>
                <a:uFillTx/>
                <a:ea typeface="맑은 고딕" pitchFamily="34"/>
                <a:cs typeface="Calibri" panose="020F0502020204030204" pitchFamily="34" charset="0"/>
              </a:rPr>
              <a:t>Pa</a:t>
            </a:r>
            <a:r>
              <a:rPr lang="en-US" b="1" dirty="0">
                <a:solidFill>
                  <a:srgbClr val="1C3151"/>
                </a:solidFill>
                <a:ea typeface="맑은 고딕" pitchFamily="34"/>
                <a:cs typeface="Calibri" panose="020F0502020204030204" pitchFamily="34" charset="0"/>
              </a:rPr>
              <a:t>rtie 1</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b="1" dirty="0">
                <a:solidFill>
                  <a:srgbClr val="1C3151"/>
                </a:solidFill>
                <a:ea typeface="맑은 고딕" pitchFamily="34"/>
                <a:cs typeface="Calibri" panose="020F0502020204030204" pitchFamily="34" charset="0"/>
              </a:rPr>
              <a:t>CRÉER UNE PAGE WEB EN HTML</a:t>
            </a:r>
            <a:r>
              <a:rPr lang="en-US" b="1" dirty="0">
                <a:solidFill>
                  <a:srgbClr val="1C3151"/>
                </a:solidFill>
                <a:ea typeface="맑은 고딕" pitchFamily="34"/>
                <a:cs typeface="Calibri" panose="020F0502020204030204" pitchFamily="34" charset="0"/>
              </a:rPr>
              <a:t> </a:t>
            </a:r>
            <a:endParaRPr lang="en-US" b="1" u="none" strike="noStrike" kern="1200" cap="none" spc="0" baseline="0" dirty="0">
              <a:solidFill>
                <a:srgbClr val="1C3151"/>
              </a:solidFill>
              <a:uFillTx/>
              <a:ea typeface="맑은 고딕" pitchFamily="34"/>
              <a:cs typeface="Calibri" panose="020F0502020204030204" pitchFamily="34" charset="0"/>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400" u="none" strike="noStrike" kern="1200" cap="none" spc="0" baseline="0" dirty="0">
                <a:solidFill>
                  <a:srgbClr val="565656"/>
                </a:solidFill>
                <a:uFillTx/>
                <a:ea typeface="맑은 고딕" pitchFamily="34"/>
                <a:cs typeface="Calibri" panose="020F0502020204030204" pitchFamily="34" charset="0"/>
              </a:rPr>
              <a:t>Activité 1 : Les éléments HTML de base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b="1" u="none" strike="noStrike" kern="1200" cap="none" spc="0" baseline="0" dirty="0">
                <a:solidFill>
                  <a:srgbClr val="FF912B"/>
                </a:solidFill>
                <a:uFillTx/>
                <a:cs typeface="Calibri" panose="020F0502020204030204" pitchFamily="34" charset="0"/>
              </a:rPr>
              <a:t>02</a:t>
            </a:r>
            <a:r>
              <a:rPr lang="fr-FR" b="1" u="none" strike="noStrike" kern="1200" cap="none" spc="0" baseline="0" dirty="0">
                <a:solidFill>
                  <a:srgbClr val="565656"/>
                </a:solidFill>
                <a:uFillTx/>
                <a:cs typeface="Calibri" panose="020F0502020204030204" pitchFamily="34" charset="0"/>
              </a:rPr>
              <a:t> </a:t>
            </a:r>
            <a:r>
              <a:rPr lang="en-US" b="1" u="none" strike="noStrike" kern="1200" cap="none" spc="0" baseline="0" dirty="0">
                <a:solidFill>
                  <a:srgbClr val="1C3151"/>
                </a:solidFill>
                <a:uFillTx/>
                <a:ea typeface="맑은 고딕" pitchFamily="34"/>
                <a:cs typeface="Calibri" panose="020F0502020204030204" pitchFamily="34" charset="0"/>
              </a:rPr>
              <a:t>Partie</a:t>
            </a:r>
            <a:r>
              <a:rPr lang="en-US" b="1" dirty="0">
                <a:solidFill>
                  <a:srgbClr val="1C3151"/>
                </a:solidFill>
                <a:ea typeface="맑은 고딕" pitchFamily="34"/>
                <a:cs typeface="Calibri" panose="020F0502020204030204" pitchFamily="34" charset="0"/>
              </a:rPr>
              <a:t> 2</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b="1" dirty="0">
                <a:solidFill>
                  <a:srgbClr val="1C3151"/>
                </a:solidFill>
                <a:ea typeface="맑은 고딕" pitchFamily="34"/>
                <a:cs typeface="Calibri" panose="020F0502020204030204" pitchFamily="34" charset="0"/>
              </a:rPr>
              <a:t>IMPLÉMENTER UNE PAGE WEB STATIQUE</a:t>
            </a:r>
            <a:endParaRPr lang="en-US" b="1" dirty="0">
              <a:solidFill>
                <a:srgbClr val="1C3151"/>
              </a:solidFill>
              <a:ea typeface="맑은 고딕" pitchFamily="34"/>
              <a:cs typeface="Calibri" panose="020F0502020204030204" pitchFamily="34" charset="0"/>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400" dirty="0">
                <a:solidFill>
                  <a:srgbClr val="565656"/>
                </a:solidFill>
                <a:ea typeface="맑은 고딕" pitchFamily="34"/>
                <a:cs typeface="Calibri" panose="020F0502020204030204" pitchFamily="34" charset="0"/>
              </a:rPr>
              <a:t>Activité 1 : Créer des formulaires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400" dirty="0">
                <a:solidFill>
                  <a:srgbClr val="565656"/>
                </a:solidFill>
                <a:ea typeface="맑은 고딕" pitchFamily="34"/>
                <a:cs typeface="Calibri" panose="020F0502020204030204" pitchFamily="34" charset="0"/>
              </a:rPr>
              <a:t>Activité 2 : Créer un formulaire d'authentification</a:t>
            </a:r>
            <a:r>
              <a:rPr lang="fr-FR" sz="1400" kern="0" dirty="0">
                <a:solidFill>
                  <a:srgbClr val="565656"/>
                </a:solidFill>
                <a:ea typeface="맑은 고딕" pitchFamily="34"/>
                <a:cs typeface="Calibri" panose="020F0502020204030204" pitchFamily="34" charset="0"/>
              </a:rPr>
              <a:t> </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b="1" u="none" strike="noStrike" kern="1200" cap="none" spc="0" baseline="0" dirty="0">
                <a:solidFill>
                  <a:srgbClr val="FF912B"/>
                </a:solidFill>
                <a:uFillTx/>
                <a:cs typeface="Calibri" panose="020F0502020204030204" pitchFamily="34" charset="0"/>
              </a:rPr>
              <a:t>03 </a:t>
            </a:r>
            <a:r>
              <a:rPr lang="en-US" b="1" dirty="0">
                <a:solidFill>
                  <a:srgbClr val="1C3151"/>
                </a:solidFill>
                <a:ea typeface="맑은 고딕" pitchFamily="34"/>
                <a:cs typeface="Calibri" panose="020F0502020204030204" pitchFamily="34" charset="0"/>
              </a:rPr>
              <a:t>Partie 3</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1" dirty="0">
                <a:solidFill>
                  <a:srgbClr val="1C3151"/>
                </a:solidFill>
                <a:ea typeface="맑은 고딕" pitchFamily="34"/>
                <a:cs typeface="Calibri" panose="020F0502020204030204" pitchFamily="34" charset="0"/>
              </a:rPr>
              <a:t>LE LANGAGE CSS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400" dirty="0">
                <a:solidFill>
                  <a:srgbClr val="565656"/>
                </a:solidFill>
                <a:ea typeface="맑은 고딕" pitchFamily="34"/>
                <a:cs typeface="Calibri" panose="020F0502020204030204" pitchFamily="34" charset="0"/>
              </a:rPr>
              <a:t>Activité 1 : La mise en forme des conteneurs DIV</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400" u="none" strike="noStrike" kern="1200" cap="none" spc="0" baseline="0" dirty="0">
                <a:solidFill>
                  <a:srgbClr val="565656"/>
                </a:solidFill>
                <a:uFillTx/>
                <a:ea typeface="맑은 고딕" pitchFamily="34"/>
                <a:cs typeface="Calibri" panose="020F0502020204030204" pitchFamily="34" charset="0"/>
              </a:rPr>
              <a:t>Activité 2 : La disposition des conteneurs DIV</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b="1" dirty="0">
                <a:solidFill>
                  <a:srgbClr val="FF912B"/>
                </a:solidFill>
                <a:cs typeface="Calibri" panose="020F0502020204030204" pitchFamily="34" charset="0"/>
              </a:rPr>
              <a:t>04 </a:t>
            </a:r>
            <a:r>
              <a:rPr lang="en-US" b="1" kern="0" dirty="0">
                <a:solidFill>
                  <a:srgbClr val="1C3151"/>
                </a:solidFill>
                <a:ea typeface="맑은 고딕" pitchFamily="34"/>
                <a:cs typeface="Calibri" panose="020F0502020204030204" pitchFamily="34" charset="0"/>
              </a:rPr>
              <a:t>Partie 4</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1" kern="0" cap="all" dirty="0">
                <a:solidFill>
                  <a:srgbClr val="1C3151"/>
                </a:solidFill>
                <a:ea typeface="맑은 고딕" pitchFamily="34"/>
                <a:cs typeface="Calibri" panose="020F0502020204030204" pitchFamily="34" charset="0"/>
              </a:rPr>
              <a:t>BOOTSTRAP</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400" kern="0" dirty="0">
                <a:solidFill>
                  <a:srgbClr val="565656"/>
                </a:solidFill>
                <a:ea typeface="맑은 고딕" pitchFamily="34"/>
                <a:cs typeface="Calibri" panose="020F0502020204030204" pitchFamily="34" charset="0"/>
              </a:rPr>
              <a:t>Activité 1 : Les grilles Bootstrap</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400" kern="0" dirty="0">
                <a:solidFill>
                  <a:srgbClr val="565656"/>
                </a:solidFill>
                <a:ea typeface="맑은 고딕" pitchFamily="34"/>
                <a:cs typeface="Calibri" panose="020F0502020204030204" pitchFamily="34" charset="0"/>
              </a:rPr>
              <a:t>Activité 2 : Intégrer les éléments Bootstrap</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b="1" dirty="0">
                <a:solidFill>
                  <a:srgbClr val="FF912B"/>
                </a:solidFill>
                <a:cs typeface="Calibri" panose="020F0502020204030204" pitchFamily="34" charset="0"/>
              </a:rPr>
              <a:t>05 </a:t>
            </a:r>
            <a:r>
              <a:rPr lang="en-US" b="1" kern="0">
                <a:solidFill>
                  <a:srgbClr val="1C3151"/>
                </a:solidFill>
                <a:ea typeface="맑은 고딕" pitchFamily="34"/>
                <a:cs typeface="Calibri" panose="020F0502020204030204" pitchFamily="34" charset="0"/>
              </a:rPr>
              <a:t>Partie 5</a:t>
            </a:r>
            <a:endParaRPr lang="en-US" b="1" kern="0" dirty="0">
              <a:solidFill>
                <a:srgbClr val="1C3151"/>
              </a:solidFill>
              <a:ea typeface="맑은 고딕" pitchFamily="34"/>
              <a:cs typeface="Calibri" panose="020F0502020204030204" pitchFamily="34" charset="0"/>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1" kern="0" cap="all" dirty="0" err="1">
                <a:solidFill>
                  <a:srgbClr val="1C3151"/>
                </a:solidFill>
                <a:ea typeface="맑은 고딕" pitchFamily="34"/>
                <a:cs typeface="Calibri" panose="020F0502020204030204" pitchFamily="34" charset="0"/>
              </a:rPr>
              <a:t>Héberger</a:t>
            </a:r>
            <a:r>
              <a:rPr lang="en-US" b="1" kern="0" cap="all" dirty="0">
                <a:solidFill>
                  <a:srgbClr val="1C3151"/>
                </a:solidFill>
                <a:ea typeface="맑은 고딕" pitchFamily="34"/>
                <a:cs typeface="Calibri" panose="020F0502020204030204" pitchFamily="34" charset="0"/>
              </a:rPr>
              <a:t> un site web</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400" kern="0" dirty="0">
                <a:solidFill>
                  <a:srgbClr val="565656"/>
                </a:solidFill>
                <a:ea typeface="맑은 고딕" pitchFamily="34"/>
                <a:cs typeface="Calibri" panose="020F0502020204030204" pitchFamily="34" charset="0"/>
              </a:rPr>
              <a:t>Activité 1 :  Héberger un site Web en utilisant </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400" kern="0" dirty="0">
                <a:solidFill>
                  <a:srgbClr val="565656"/>
                </a:solidFill>
                <a:ea typeface="맑은 고딕" pitchFamily="34"/>
                <a:cs typeface="Calibri" panose="020F0502020204030204" pitchFamily="34" charset="0"/>
              </a:rPr>
              <a:t>votre PC en tant que serveur WAMP</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400" kern="0" dirty="0">
              <a:solidFill>
                <a:srgbClr val="000000"/>
              </a:solidFill>
              <a:ea typeface="맑은 고딕" pitchFamily="34"/>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Les éléments HTML de base</a:t>
            </a:r>
          </a:p>
        </p:txBody>
      </p:sp>
      <p:sp>
        <p:nvSpPr>
          <p:cNvPr id="2" name="Espace réservé du contenu 1">
            <a:extLst>
              <a:ext uri="{FF2B5EF4-FFF2-40B4-BE49-F238E27FC236}">
                <a16:creationId xmlns:a16="http://schemas.microsoft.com/office/drawing/2014/main" id="{69119C83-3F8A-407D-8BE2-6B15D2F069FE}"/>
              </a:ext>
            </a:extLst>
          </p:cNvPr>
          <p:cNvSpPr>
            <a:spLocks noGrp="1"/>
          </p:cNvSpPr>
          <p:nvPr>
            <p:ph sz="quarter" idx="12"/>
          </p:nvPr>
        </p:nvSpPr>
        <p:spPr>
          <a:xfrm>
            <a:off x="720000" y="1943056"/>
            <a:ext cx="10280935" cy="4374379"/>
          </a:xfrm>
        </p:spPr>
        <p:txBody>
          <a:bodyPr/>
          <a:lstStyle/>
          <a:p>
            <a:r>
              <a:rPr lang="fr-FR" dirty="0"/>
              <a:t>Définir des blocs par l’utilisation d’un tableau (cela n’est pas la meilleure méthode).</a:t>
            </a:r>
          </a:p>
          <a:p>
            <a:r>
              <a:rPr lang="fr-FR" dirty="0"/>
              <a:t>En utilisant </a:t>
            </a:r>
            <a:r>
              <a:rPr lang="fr-FR" b="1" dirty="0" err="1"/>
              <a:t>rowspan</a:t>
            </a:r>
            <a:r>
              <a:rPr lang="fr-FR" dirty="0"/>
              <a:t>, </a:t>
            </a:r>
            <a:r>
              <a:rPr lang="fr-FR" b="1" dirty="0" err="1"/>
              <a:t>colspan</a:t>
            </a:r>
            <a:r>
              <a:rPr lang="fr-FR" dirty="0"/>
              <a:t>, </a:t>
            </a:r>
            <a:r>
              <a:rPr lang="fr-FR" b="1" dirty="0" err="1"/>
              <a:t>width</a:t>
            </a:r>
            <a:r>
              <a:rPr lang="fr-FR" dirty="0"/>
              <a:t> et </a:t>
            </a:r>
            <a:r>
              <a:rPr lang="fr-FR" b="1" dirty="0" err="1"/>
              <a:t>height</a:t>
            </a:r>
            <a:r>
              <a:rPr lang="fr-FR" dirty="0"/>
              <a:t> ainsi que les tailles par </a:t>
            </a:r>
            <a:r>
              <a:rPr lang="fr-FR" b="1" dirty="0"/>
              <a:t>pixel</a:t>
            </a:r>
            <a:r>
              <a:rPr lang="fr-FR" dirty="0"/>
              <a:t> et par </a:t>
            </a:r>
            <a:r>
              <a:rPr lang="fr-FR" b="1" dirty="0"/>
              <a:t>pourcentage</a:t>
            </a:r>
            <a:r>
              <a:rPr lang="fr-FR" dirty="0"/>
              <a:t>, créer le tableau ci-dessous (Figure 14)</a:t>
            </a:r>
          </a:p>
          <a:p>
            <a:r>
              <a:rPr lang="fr-FR" dirty="0"/>
              <a:t>Ensuite, insérer les balises sémantiques de disposition dans les cellules du tableau comme cité ci-dessous :</a:t>
            </a:r>
          </a:p>
          <a:p>
            <a:endParaRPr lang="fr-FR" dirty="0"/>
          </a:p>
          <a:p>
            <a:endParaRPr lang="fr-FR" dirty="0"/>
          </a:p>
          <a:p>
            <a:endParaRPr lang="fr-FR" dirty="0"/>
          </a:p>
          <a:p>
            <a:endParaRPr lang="fr-FR" dirty="0"/>
          </a:p>
        </p:txBody>
      </p:sp>
      <p:sp>
        <p:nvSpPr>
          <p:cNvPr id="17" name="Espace réservé du contenu 16">
            <a:extLst>
              <a:ext uri="{FF2B5EF4-FFF2-40B4-BE49-F238E27FC236}">
                <a16:creationId xmlns:a16="http://schemas.microsoft.com/office/drawing/2014/main" id="{05977688-962B-4BC1-9C03-09371804CF54}"/>
              </a:ext>
            </a:extLst>
          </p:cNvPr>
          <p:cNvSpPr>
            <a:spLocks noGrp="1"/>
          </p:cNvSpPr>
          <p:nvPr>
            <p:ph sz="quarter" idx="13"/>
          </p:nvPr>
        </p:nvSpPr>
        <p:spPr/>
        <p:txBody>
          <a:bodyPr/>
          <a:lstStyle/>
          <a:p>
            <a:r>
              <a:rPr lang="fr-FR" dirty="0">
                <a:solidFill>
                  <a:srgbClr val="007842"/>
                </a:solidFill>
              </a:rPr>
              <a:t>Les balises sémantiques</a:t>
            </a:r>
          </a:p>
        </p:txBody>
      </p:sp>
      <p:pic>
        <p:nvPicPr>
          <p:cNvPr id="7" name="Image 6">
            <a:extLst>
              <a:ext uri="{FF2B5EF4-FFF2-40B4-BE49-F238E27FC236}">
                <a16:creationId xmlns:a16="http://schemas.microsoft.com/office/drawing/2014/main" id="{E96D5B2E-CEA9-4912-B1FA-BC9EC89AC891}"/>
              </a:ext>
            </a:extLst>
          </p:cNvPr>
          <p:cNvPicPr>
            <a:picLocks noChangeAspect="1"/>
          </p:cNvPicPr>
          <p:nvPr/>
        </p:nvPicPr>
        <p:blipFill>
          <a:blip r:embed="rId2"/>
          <a:stretch>
            <a:fillRect/>
          </a:stretch>
        </p:blipFill>
        <p:spPr>
          <a:xfrm>
            <a:off x="2795847" y="3044261"/>
            <a:ext cx="6268325" cy="2838846"/>
          </a:xfrm>
          <a:prstGeom prst="rect">
            <a:avLst/>
          </a:prstGeom>
        </p:spPr>
      </p:pic>
      <p:sp>
        <p:nvSpPr>
          <p:cNvPr id="8" name="ZoneTexte 7">
            <a:extLst>
              <a:ext uri="{FF2B5EF4-FFF2-40B4-BE49-F238E27FC236}">
                <a16:creationId xmlns:a16="http://schemas.microsoft.com/office/drawing/2014/main" id="{F213D2D1-C74B-46E9-9FE3-5DA2782559FD}"/>
              </a:ext>
            </a:extLst>
          </p:cNvPr>
          <p:cNvSpPr txBox="1"/>
          <p:nvPr/>
        </p:nvSpPr>
        <p:spPr>
          <a:xfrm>
            <a:off x="2795847" y="5946382"/>
            <a:ext cx="6268324" cy="307777"/>
          </a:xfrm>
          <a:prstGeom prst="rect">
            <a:avLst/>
          </a:prstGeom>
          <a:noFill/>
        </p:spPr>
        <p:txBody>
          <a:bodyPr wrap="square" rtlCol="0">
            <a:spAutoFit/>
          </a:bodyPr>
          <a:lstStyle/>
          <a:p>
            <a:pPr algn="ctr"/>
            <a:r>
              <a:rPr lang="fr-FR" sz="1400" dirty="0"/>
              <a:t>Figure 14 : Utilisation des balises sémantiques</a:t>
            </a:r>
          </a:p>
        </p:txBody>
      </p:sp>
    </p:spTree>
    <p:extLst>
      <p:ext uri="{BB962C8B-B14F-4D97-AF65-F5344CB8AC3E}">
        <p14:creationId xmlns:p14="http://schemas.microsoft.com/office/powerpoint/2010/main" val="2422318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Les éléments HTML de base</a:t>
            </a:r>
          </a:p>
        </p:txBody>
      </p:sp>
      <p:sp>
        <p:nvSpPr>
          <p:cNvPr id="2" name="Espace réservé du contenu 1">
            <a:extLst>
              <a:ext uri="{FF2B5EF4-FFF2-40B4-BE49-F238E27FC236}">
                <a16:creationId xmlns:a16="http://schemas.microsoft.com/office/drawing/2014/main" id="{551CB8B1-9395-4284-846C-E759ECA8063C}"/>
              </a:ext>
            </a:extLst>
          </p:cNvPr>
          <p:cNvSpPr>
            <a:spLocks noGrp="1"/>
          </p:cNvSpPr>
          <p:nvPr>
            <p:ph sz="quarter" idx="12"/>
          </p:nvPr>
        </p:nvSpPr>
        <p:spPr>
          <a:xfrm>
            <a:off x="720000" y="1943056"/>
            <a:ext cx="10393477" cy="4374379"/>
          </a:xfrm>
        </p:spPr>
        <p:txBody>
          <a:bodyPr/>
          <a:lstStyle/>
          <a:p>
            <a:r>
              <a:rPr lang="fr-FR" dirty="0"/>
              <a:t>Réaliser la page suivante et créer d’autres pages web vides à atteindre lors du clic sur les éléments du menu à gauche.</a:t>
            </a:r>
          </a:p>
          <a:p>
            <a:r>
              <a:rPr lang="fr-FR" dirty="0"/>
              <a:t>Utilisez les attributs </a:t>
            </a:r>
            <a:r>
              <a:rPr lang="fr-FR" b="1" dirty="0" err="1"/>
              <a:t>color</a:t>
            </a:r>
            <a:r>
              <a:rPr lang="fr-FR" dirty="0"/>
              <a:t> du texte et </a:t>
            </a:r>
            <a:r>
              <a:rPr lang="fr-FR" b="1" dirty="0" err="1"/>
              <a:t>bgcolor</a:t>
            </a:r>
            <a:r>
              <a:rPr lang="fr-FR" dirty="0"/>
              <a:t> de la balise body pour modifier les couleurs de la page</a:t>
            </a:r>
          </a:p>
          <a:p>
            <a:r>
              <a:rPr lang="fr-FR" dirty="0"/>
              <a:t>Penser à respecter les normes du W3C !</a:t>
            </a:r>
          </a:p>
        </p:txBody>
      </p:sp>
      <p:sp>
        <p:nvSpPr>
          <p:cNvPr id="3" name="Espace réservé du contenu 2">
            <a:extLst>
              <a:ext uri="{FF2B5EF4-FFF2-40B4-BE49-F238E27FC236}">
                <a16:creationId xmlns:a16="http://schemas.microsoft.com/office/drawing/2014/main" id="{6F7C77C2-0271-4582-A8A2-5C445447910B}"/>
              </a:ext>
            </a:extLst>
          </p:cNvPr>
          <p:cNvSpPr>
            <a:spLocks noGrp="1"/>
          </p:cNvSpPr>
          <p:nvPr>
            <p:ph sz="quarter" idx="13"/>
          </p:nvPr>
        </p:nvSpPr>
        <p:spPr/>
        <p:txBody>
          <a:bodyPr/>
          <a:lstStyle/>
          <a:p>
            <a:r>
              <a:rPr lang="fr-FR" dirty="0">
                <a:solidFill>
                  <a:srgbClr val="007842"/>
                </a:solidFill>
              </a:rPr>
              <a:t>Travail de synthèse</a:t>
            </a:r>
          </a:p>
        </p:txBody>
      </p:sp>
      <p:pic>
        <p:nvPicPr>
          <p:cNvPr id="6" name="Image 5">
            <a:extLst>
              <a:ext uri="{FF2B5EF4-FFF2-40B4-BE49-F238E27FC236}">
                <a16:creationId xmlns:a16="http://schemas.microsoft.com/office/drawing/2014/main" id="{0D98BB48-FB5F-4E92-9E6C-F95BF48B57C5}"/>
              </a:ext>
            </a:extLst>
          </p:cNvPr>
          <p:cNvPicPr>
            <a:picLocks noChangeAspect="1"/>
          </p:cNvPicPr>
          <p:nvPr/>
        </p:nvPicPr>
        <p:blipFill>
          <a:blip r:embed="rId2"/>
          <a:stretch>
            <a:fillRect/>
          </a:stretch>
        </p:blipFill>
        <p:spPr>
          <a:xfrm>
            <a:off x="2994319" y="2944723"/>
            <a:ext cx="6389545" cy="3135332"/>
          </a:xfrm>
          <a:prstGeom prst="rect">
            <a:avLst/>
          </a:prstGeom>
        </p:spPr>
      </p:pic>
      <p:sp>
        <p:nvSpPr>
          <p:cNvPr id="8" name="ZoneTexte 7">
            <a:extLst>
              <a:ext uri="{FF2B5EF4-FFF2-40B4-BE49-F238E27FC236}">
                <a16:creationId xmlns:a16="http://schemas.microsoft.com/office/drawing/2014/main" id="{629D2558-F1EF-4F6E-8526-F5E868A956FA}"/>
              </a:ext>
            </a:extLst>
          </p:cNvPr>
          <p:cNvSpPr txBox="1"/>
          <p:nvPr/>
        </p:nvSpPr>
        <p:spPr>
          <a:xfrm>
            <a:off x="2795847" y="6143331"/>
            <a:ext cx="6268324" cy="307777"/>
          </a:xfrm>
          <a:prstGeom prst="rect">
            <a:avLst/>
          </a:prstGeom>
          <a:noFill/>
        </p:spPr>
        <p:txBody>
          <a:bodyPr wrap="square" rtlCol="0">
            <a:spAutoFit/>
          </a:bodyPr>
          <a:lstStyle/>
          <a:p>
            <a:pPr algn="ctr"/>
            <a:r>
              <a:rPr lang="fr-FR" sz="1400" dirty="0"/>
              <a:t>Figure 15 : Travail de synthèse</a:t>
            </a:r>
          </a:p>
        </p:txBody>
      </p:sp>
    </p:spTree>
    <p:extLst>
      <p:ext uri="{BB962C8B-B14F-4D97-AF65-F5344CB8AC3E}">
        <p14:creationId xmlns:p14="http://schemas.microsoft.com/office/powerpoint/2010/main" val="3821143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5FA34F32-B930-4147-A998-2B16A6BEE3F9}"/>
              </a:ext>
            </a:extLst>
          </p:cNvPr>
          <p:cNvSpPr>
            <a:spLocks noGrp="1"/>
          </p:cNvSpPr>
          <p:nvPr>
            <p:ph type="body" sz="quarter" idx="12"/>
          </p:nvPr>
        </p:nvSpPr>
        <p:spPr/>
        <p:txBody>
          <a:bodyPr/>
          <a:lstStyle/>
          <a:p>
            <a:r>
              <a:rPr lang="fr-FR" dirty="0"/>
              <a:t>PARTIE 2</a:t>
            </a:r>
          </a:p>
        </p:txBody>
      </p:sp>
      <p:sp>
        <p:nvSpPr>
          <p:cNvPr id="4" name="Espace réservé du texte 3">
            <a:extLst>
              <a:ext uri="{FF2B5EF4-FFF2-40B4-BE49-F238E27FC236}">
                <a16:creationId xmlns:a16="http://schemas.microsoft.com/office/drawing/2014/main" id="{1D758D18-EE71-491E-BFE7-08550C1EF9B7}"/>
              </a:ext>
            </a:extLst>
          </p:cNvPr>
          <p:cNvSpPr>
            <a:spLocks noGrp="1"/>
          </p:cNvSpPr>
          <p:nvPr>
            <p:ph type="body" sz="quarter" idx="13"/>
          </p:nvPr>
        </p:nvSpPr>
        <p:spPr/>
        <p:txBody>
          <a:bodyPr/>
          <a:lstStyle/>
          <a:p>
            <a:r>
              <a:rPr lang="fr-FR" dirty="0"/>
              <a:t>IMPLÉMENTER UNE PAGE WEB STATIQUE</a:t>
            </a:r>
          </a:p>
        </p:txBody>
      </p:sp>
      <p:sp>
        <p:nvSpPr>
          <p:cNvPr id="8" name="Espace réservé du texte 7">
            <a:extLst>
              <a:ext uri="{FF2B5EF4-FFF2-40B4-BE49-F238E27FC236}">
                <a16:creationId xmlns:a16="http://schemas.microsoft.com/office/drawing/2014/main" id="{729FF018-ACD8-4DC7-BAD8-861D217F7275}"/>
              </a:ext>
            </a:extLst>
          </p:cNvPr>
          <p:cNvSpPr>
            <a:spLocks noGrp="1"/>
          </p:cNvSpPr>
          <p:nvPr>
            <p:ph type="body" sz="quarter" idx="14"/>
          </p:nvPr>
        </p:nvSpPr>
        <p:spPr/>
        <p:txBody>
          <a:bodyPr/>
          <a:lstStyle/>
          <a:p>
            <a:pPr marL="285750" lvl="0" indent="-285750">
              <a:spcAft>
                <a:spcPts val="800"/>
              </a:spcAft>
              <a:buFont typeface="Arial" panose="020B0604020202020204" pitchFamily="34" charset="0"/>
              <a:buChar char="•"/>
              <a:tabLst>
                <a:tab pos="2415540" algn="l"/>
              </a:tabLst>
            </a:pPr>
            <a:r>
              <a:rPr lang="fr-FR" dirty="0">
                <a:solidFill>
                  <a:schemeClr val="tx1">
                    <a:lumMod val="65000"/>
                    <a:lumOff val="35000"/>
                  </a:schemeClr>
                </a:solidFill>
                <a:effectLst/>
                <a:ea typeface="Calibri" panose="020F0502020204030204" pitchFamily="34" charset="0"/>
                <a:cs typeface="Calibri" panose="020F0502020204030204" pitchFamily="34" charset="0"/>
              </a:rPr>
              <a:t>Réaliser correctement un site web statique</a:t>
            </a:r>
          </a:p>
          <a:p>
            <a:pPr marL="285750" indent="-285750">
              <a:buFont typeface="Arial" panose="020B0604020202020204" pitchFamily="34" charset="0"/>
              <a:buChar char="•"/>
            </a:pPr>
            <a:r>
              <a:rPr lang="fr-FR" dirty="0">
                <a:solidFill>
                  <a:schemeClr val="tx1">
                    <a:lumMod val="65000"/>
                    <a:lumOff val="35000"/>
                  </a:schemeClr>
                </a:solidFill>
                <a:effectLst/>
                <a:ea typeface="Calibri" panose="020F0502020204030204" pitchFamily="34" charset="0"/>
                <a:cs typeface="Calibri" panose="020F0502020204030204" pitchFamily="34" charset="0"/>
              </a:rPr>
              <a:t>Intégrer un formulaire dans une page web</a:t>
            </a:r>
            <a:endParaRPr lang="fr-FR" u="none" strike="noStrike" kern="1200" cap="none" spc="0" baseline="0" dirty="0">
              <a:solidFill>
                <a:schemeClr val="tx1">
                  <a:lumMod val="65000"/>
                  <a:lumOff val="35000"/>
                </a:schemeClr>
              </a:solidFill>
              <a:uFillTx/>
              <a:cs typeface="Calibri" panose="020F0502020204030204" pitchFamily="34" charset="0"/>
            </a:endParaRPr>
          </a:p>
          <a:p>
            <a:endParaRPr lang="fr-FR" dirty="0"/>
          </a:p>
        </p:txBody>
      </p:sp>
      <p:pic>
        <p:nvPicPr>
          <p:cNvPr id="10" name="Espace réservé pour une image  9">
            <a:extLst>
              <a:ext uri="{FF2B5EF4-FFF2-40B4-BE49-F238E27FC236}">
                <a16:creationId xmlns:a16="http://schemas.microsoft.com/office/drawing/2014/main" id="{86CD4674-F68D-44BA-8BDC-480D7F94F047}"/>
              </a:ext>
            </a:extLst>
          </p:cNvPr>
          <p:cNvPicPr>
            <a:picLocks noGrp="1" noChangeAspect="1"/>
          </p:cNvPicPr>
          <p:nvPr>
            <p:ph type="pic" sz="quarter" idx="15"/>
          </p:nvPr>
        </p:nvPicPr>
        <p:blipFill>
          <a:blip r:embed="rId2"/>
          <a:srcRect l="88" r="88"/>
          <a:stretch>
            <a:fillRect/>
          </a:stretch>
        </p:blipFill>
        <p:spPr/>
      </p:pic>
      <p:sp>
        <p:nvSpPr>
          <p:cNvPr id="2" name="Espace réservé du texte 1">
            <a:extLst>
              <a:ext uri="{FF2B5EF4-FFF2-40B4-BE49-F238E27FC236}">
                <a16:creationId xmlns:a16="http://schemas.microsoft.com/office/drawing/2014/main" id="{BDCCA72D-80B4-4592-B6DD-19C0E2802E8D}"/>
              </a:ext>
            </a:extLst>
          </p:cNvPr>
          <p:cNvSpPr>
            <a:spLocks noGrp="1"/>
          </p:cNvSpPr>
          <p:nvPr>
            <p:ph type="body" sz="quarter" idx="10"/>
          </p:nvPr>
        </p:nvSpPr>
        <p:spPr/>
        <p:txBody>
          <a:bodyPr/>
          <a:lstStyle/>
          <a:p>
            <a:r>
              <a:rPr lang="fr-FR" dirty="0"/>
              <a:t> 08 heures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4C206FAB-7A08-415D-BE2D-E568A9250B08}"/>
              </a:ext>
            </a:extLst>
          </p:cNvPr>
          <p:cNvSpPr>
            <a:spLocks noGrp="1"/>
          </p:cNvSpPr>
          <p:nvPr>
            <p:ph type="body" sz="quarter" idx="12"/>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3E4341E7-9334-41D8-8730-D486E2590D2B}"/>
              </a:ext>
            </a:extLst>
          </p:cNvPr>
          <p:cNvSpPr>
            <a:spLocks noGrp="1"/>
          </p:cNvSpPr>
          <p:nvPr>
            <p:ph type="body" sz="quarter" idx="13"/>
          </p:nvPr>
        </p:nvSpPr>
        <p:spPr/>
        <p:txBody>
          <a:bodyPr/>
          <a:lstStyle/>
          <a:p>
            <a:r>
              <a:rPr lang="fr-FR" dirty="0"/>
              <a:t>Créer des formulaires</a:t>
            </a:r>
          </a:p>
          <a:p>
            <a:endParaRPr lang="fr-FR" dirty="0"/>
          </a:p>
        </p:txBody>
      </p:sp>
      <p:sp>
        <p:nvSpPr>
          <p:cNvPr id="6" name="Espace réservé du texte 5">
            <a:extLst>
              <a:ext uri="{FF2B5EF4-FFF2-40B4-BE49-F238E27FC236}">
                <a16:creationId xmlns:a16="http://schemas.microsoft.com/office/drawing/2014/main" id="{ED1140B8-DCC9-44A0-9CEF-00CA10D73E06}"/>
              </a:ext>
            </a:extLst>
          </p:cNvPr>
          <p:cNvSpPr>
            <a:spLocks noGrp="1"/>
          </p:cNvSpPr>
          <p:nvPr>
            <p:ph type="body" sz="quarter" idx="14"/>
          </p:nvPr>
        </p:nvSpPr>
        <p:spPr/>
        <p:txBody>
          <a:bodyPr/>
          <a:lstStyle/>
          <a:p>
            <a:r>
              <a:rPr lang="fr-FR" dirty="0"/>
              <a:t>Mettre en place des éléments pour les formulaires </a:t>
            </a:r>
          </a:p>
          <a:p>
            <a:r>
              <a:rPr lang="fr-FR" dirty="0"/>
              <a:t>Organiser la disposition des éléments de formulaire</a:t>
            </a:r>
          </a:p>
          <a:p>
            <a:endParaRPr lang="fr-FR" dirty="0"/>
          </a:p>
        </p:txBody>
      </p:sp>
      <p:sp>
        <p:nvSpPr>
          <p:cNvPr id="7" name="Espace réservé du texte 6">
            <a:extLst>
              <a:ext uri="{FF2B5EF4-FFF2-40B4-BE49-F238E27FC236}">
                <a16:creationId xmlns:a16="http://schemas.microsoft.com/office/drawing/2014/main" id="{7AC3D3FD-DF21-4571-BCB2-090519757D79}"/>
              </a:ext>
            </a:extLst>
          </p:cNvPr>
          <p:cNvSpPr>
            <a:spLocks noGrp="1"/>
          </p:cNvSpPr>
          <p:nvPr>
            <p:ph type="body" sz="quarter" idx="15"/>
          </p:nvPr>
        </p:nvSpPr>
        <p:spPr/>
        <p:txBody>
          <a:bodyPr/>
          <a:lstStyle/>
          <a:p>
            <a:r>
              <a:rPr lang="fr-FR" dirty="0"/>
              <a:t>05 heures</a:t>
            </a:r>
          </a:p>
        </p:txBody>
      </p:sp>
      <p:sp>
        <p:nvSpPr>
          <p:cNvPr id="8" name="Espace réservé du texte 7">
            <a:extLst>
              <a:ext uri="{FF2B5EF4-FFF2-40B4-BE49-F238E27FC236}">
                <a16:creationId xmlns:a16="http://schemas.microsoft.com/office/drawing/2014/main" id="{9D592488-447B-4E54-9CF8-7CC10AD2C769}"/>
              </a:ext>
            </a:extLst>
          </p:cNvPr>
          <p:cNvSpPr>
            <a:spLocks noGrp="1"/>
          </p:cNvSpPr>
          <p:nvPr>
            <p:ph type="body" sz="quarter" idx="16"/>
          </p:nvPr>
        </p:nvSpPr>
        <p:spPr/>
        <p:txBody>
          <a:bodyPr/>
          <a:lstStyle/>
          <a:p>
            <a:r>
              <a:rPr lang="fr-FR" dirty="0"/>
              <a:t>Révision générale du résumé théorique</a:t>
            </a:r>
          </a:p>
          <a:p>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60A7192-6CD2-4693-848F-C2402CC410E7}"/>
              </a:ext>
            </a:extLst>
          </p:cNvPr>
          <p:cNvSpPr>
            <a:spLocks noGrp="1"/>
          </p:cNvSpPr>
          <p:nvPr>
            <p:ph type="body" sz="quarter" idx="14"/>
          </p:nvPr>
        </p:nvSpPr>
        <p:spPr/>
        <p:txBody>
          <a:bodyPr/>
          <a:lstStyle/>
          <a:p>
            <a:r>
              <a:rPr lang="fr-FR" dirty="0"/>
              <a:t>Rappeler les bases théoriques sur la création des formulaires</a:t>
            </a:r>
          </a:p>
          <a:p>
            <a:r>
              <a:rPr lang="fr-FR" dirty="0"/>
              <a:t>Définir les différents composants d'un formulaire</a:t>
            </a:r>
          </a:p>
          <a:p>
            <a:endParaRPr lang="fr-FR" dirty="0"/>
          </a:p>
        </p:txBody>
      </p:sp>
      <p:sp>
        <p:nvSpPr>
          <p:cNvPr id="5" name="Espace réservé du texte 4">
            <a:extLst>
              <a:ext uri="{FF2B5EF4-FFF2-40B4-BE49-F238E27FC236}">
                <a16:creationId xmlns:a16="http://schemas.microsoft.com/office/drawing/2014/main" id="{FE1D3833-4EA8-4B72-AFF6-56EEF85C0C33}"/>
              </a:ext>
            </a:extLst>
          </p:cNvPr>
          <p:cNvSpPr>
            <a:spLocks noGrp="1"/>
          </p:cNvSpPr>
          <p:nvPr>
            <p:ph type="body" sz="quarter" idx="15"/>
          </p:nvPr>
        </p:nvSpPr>
        <p:spPr/>
        <p:txBody>
          <a:bodyPr/>
          <a:lstStyle/>
          <a:p>
            <a:r>
              <a:rPr lang="fr-FR" dirty="0"/>
              <a:t>Mettre en place les différents composants d'un formulaire</a:t>
            </a:r>
          </a:p>
          <a:p>
            <a:r>
              <a:rPr lang="fr-FR" dirty="0"/>
              <a:t>Organiser les formulaires en utilisant les tableaux</a:t>
            </a:r>
          </a:p>
          <a:p>
            <a:r>
              <a:rPr lang="fr-FR" dirty="0"/>
              <a:t>Définir les valeurs des différentes propriétés des composants</a:t>
            </a:r>
          </a:p>
          <a:p>
            <a:endParaRPr lang="fr-FR" dirty="0"/>
          </a:p>
        </p:txBody>
      </p:sp>
      <p:sp>
        <p:nvSpPr>
          <p:cNvPr id="6" name="Espace réservé du texte 5">
            <a:extLst>
              <a:ext uri="{FF2B5EF4-FFF2-40B4-BE49-F238E27FC236}">
                <a16:creationId xmlns:a16="http://schemas.microsoft.com/office/drawing/2014/main" id="{B9980E43-132D-41F0-B816-7900C42CD6F3}"/>
              </a:ext>
            </a:extLst>
          </p:cNvPr>
          <p:cNvSpPr>
            <a:spLocks noGrp="1"/>
          </p:cNvSpPr>
          <p:nvPr>
            <p:ph type="body" sz="quarter" idx="16"/>
          </p:nvPr>
        </p:nvSpPr>
        <p:spPr/>
        <p:txBody>
          <a:bodyPr/>
          <a:lstStyle/>
          <a:p>
            <a:r>
              <a:rPr lang="fr-FR" dirty="0"/>
              <a:t>Support de résumé théorique accompagnant</a:t>
            </a:r>
          </a:p>
          <a:p>
            <a:endParaRPr lang="fr-FR" dirty="0"/>
          </a:p>
        </p:txBody>
      </p:sp>
      <p:sp>
        <p:nvSpPr>
          <p:cNvPr id="7" name="Espace réservé du texte 6">
            <a:extLst>
              <a:ext uri="{FF2B5EF4-FFF2-40B4-BE49-F238E27FC236}">
                <a16:creationId xmlns:a16="http://schemas.microsoft.com/office/drawing/2014/main" id="{8470C1AE-0FCB-48BC-9753-9B6BA22369FB}"/>
              </a:ext>
            </a:extLst>
          </p:cNvPr>
          <p:cNvSpPr>
            <a:spLocks noGrp="1"/>
          </p:cNvSpPr>
          <p:nvPr>
            <p:ph type="body" sz="quarter" idx="17"/>
          </p:nvPr>
        </p:nvSpPr>
        <p:spPr/>
        <p:txBody>
          <a:bodyPr/>
          <a:lstStyle/>
          <a:p>
            <a:r>
              <a:rPr lang="fr-FR" dirty="0"/>
              <a:t>Le stagiaire est-il capable de :</a:t>
            </a:r>
          </a:p>
          <a:p>
            <a:pPr lvl="1">
              <a:buFont typeface="Wingdings" panose="05000000000000000000" pitchFamily="2" charset="2"/>
              <a:buChar char="Ø"/>
            </a:pPr>
            <a:r>
              <a:rPr lang="fr-FR" sz="1200" dirty="0">
                <a:solidFill>
                  <a:srgbClr val="565656"/>
                </a:solidFill>
              </a:rPr>
              <a:t>Définir la structure d'un formulaire</a:t>
            </a:r>
          </a:p>
          <a:p>
            <a:pPr lvl="1">
              <a:buFont typeface="Wingdings" panose="05000000000000000000" pitchFamily="2" charset="2"/>
              <a:buChar char="Ø"/>
            </a:pPr>
            <a:r>
              <a:rPr lang="fr-FR" sz="1200" dirty="0">
                <a:solidFill>
                  <a:srgbClr val="565656"/>
                </a:solidFill>
              </a:rPr>
              <a:t>Mettre en place les éléments d'un formulaire</a:t>
            </a:r>
          </a:p>
          <a:p>
            <a:pPr lvl="1">
              <a:buFont typeface="Wingdings" panose="05000000000000000000" pitchFamily="2" charset="2"/>
              <a:buChar char="Ø"/>
            </a:pPr>
            <a:r>
              <a:rPr lang="fr-FR" sz="1200" dirty="0">
                <a:solidFill>
                  <a:srgbClr val="565656"/>
                </a:solidFill>
              </a:rPr>
              <a:t>Déterminer les valeurs des propriétés des composants</a:t>
            </a:r>
          </a:p>
          <a:p>
            <a:endParaRPr lang="fr-FR" dirty="0"/>
          </a:p>
        </p:txBody>
      </p:sp>
    </p:spTree>
    <p:extLst>
      <p:ext uri="{BB962C8B-B14F-4D97-AF65-F5344CB8AC3E}">
        <p14:creationId xmlns:p14="http://schemas.microsoft.com/office/powerpoint/2010/main" val="421480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Créer un formulaire d’inscription</a:t>
            </a:r>
          </a:p>
        </p:txBody>
      </p:sp>
      <p:sp>
        <p:nvSpPr>
          <p:cNvPr id="2" name="Espace réservé du contenu 1">
            <a:extLst>
              <a:ext uri="{FF2B5EF4-FFF2-40B4-BE49-F238E27FC236}">
                <a16:creationId xmlns:a16="http://schemas.microsoft.com/office/drawing/2014/main" id="{0320F712-0423-4704-89A4-3995E0EE5970}"/>
              </a:ext>
            </a:extLst>
          </p:cNvPr>
          <p:cNvSpPr>
            <a:spLocks noGrp="1"/>
          </p:cNvSpPr>
          <p:nvPr>
            <p:ph sz="quarter" idx="12"/>
          </p:nvPr>
        </p:nvSpPr>
        <p:spPr>
          <a:xfrm>
            <a:off x="719999" y="1943056"/>
            <a:ext cx="10280935" cy="4374379"/>
          </a:xfrm>
        </p:spPr>
        <p:txBody>
          <a:bodyPr/>
          <a:lstStyle/>
          <a:p>
            <a:pPr marL="342900" indent="-342900" algn="l">
              <a:buFont typeface="+mj-lt"/>
              <a:buAutoNum type="arabicPeriod"/>
            </a:pPr>
            <a:r>
              <a:rPr lang="fr-FR" dirty="0"/>
              <a:t>Dans le fichier « </a:t>
            </a:r>
            <a:r>
              <a:rPr lang="fr-FR" b="1" dirty="0"/>
              <a:t>inscription.html </a:t>
            </a:r>
            <a:r>
              <a:rPr lang="fr-FR" dirty="0"/>
              <a:t>», créer le tableau suivant en utilisant la balise &lt;</a:t>
            </a:r>
            <a:r>
              <a:rPr lang="fr-FR" b="1" dirty="0"/>
              <a:t>table</a:t>
            </a:r>
            <a:r>
              <a:rPr lang="fr-FR" dirty="0"/>
              <a:t>&gt; :</a:t>
            </a:r>
          </a:p>
          <a:p>
            <a:pPr marL="342900" indent="-342900" algn="l">
              <a:buAutoNum type="arabicPeriod"/>
            </a:pPr>
            <a:endParaRPr lang="fr-FR" dirty="0"/>
          </a:p>
          <a:p>
            <a:pPr marL="373807" indent="-373807">
              <a:spcBef>
                <a:spcPts val="491"/>
              </a:spcBef>
              <a:spcAft>
                <a:spcPts val="491"/>
              </a:spcAft>
              <a:buFont typeface="+mj-lt"/>
              <a:buAutoNum type="arabicPeriod" startAt="2"/>
            </a:pPr>
            <a:endParaRPr lang="fr-FR" sz="1600" dirty="0">
              <a:cs typeface="Calibri" panose="020F0502020204030204" pitchFamily="34" charset="0"/>
            </a:endParaRPr>
          </a:p>
          <a:p>
            <a:pPr marL="280355" indent="-280355">
              <a:spcBef>
                <a:spcPts val="491"/>
              </a:spcBef>
              <a:spcAft>
                <a:spcPts val="491"/>
              </a:spcAft>
              <a:buFont typeface="+mj-lt"/>
              <a:buAutoNum type="arabicPeriod" startAt="2"/>
            </a:pPr>
            <a:endParaRPr lang="fr-FR" sz="1600" dirty="0">
              <a:cs typeface="Calibri" panose="020F0502020204030204" pitchFamily="34" charset="0"/>
            </a:endParaRPr>
          </a:p>
          <a:p>
            <a:endParaRPr lang="fr-FR" dirty="0"/>
          </a:p>
        </p:txBody>
      </p:sp>
      <p:pic>
        <p:nvPicPr>
          <p:cNvPr id="9" name="Image 8">
            <a:extLst>
              <a:ext uri="{FF2B5EF4-FFF2-40B4-BE49-F238E27FC236}">
                <a16:creationId xmlns:a16="http://schemas.microsoft.com/office/drawing/2014/main" id="{BF067099-0E9E-432B-B0BB-E39A5E2C94B7}"/>
              </a:ext>
            </a:extLst>
          </p:cNvPr>
          <p:cNvPicPr>
            <a:picLocks noChangeAspect="1"/>
          </p:cNvPicPr>
          <p:nvPr/>
        </p:nvPicPr>
        <p:blipFill>
          <a:blip r:embed="rId2"/>
          <a:stretch>
            <a:fillRect/>
          </a:stretch>
        </p:blipFill>
        <p:spPr>
          <a:xfrm>
            <a:off x="3330006" y="2336863"/>
            <a:ext cx="5458964" cy="3135469"/>
          </a:xfrm>
          <a:prstGeom prst="rect">
            <a:avLst/>
          </a:prstGeom>
        </p:spPr>
      </p:pic>
      <p:sp>
        <p:nvSpPr>
          <p:cNvPr id="6" name="Espace réservé du contenu 2">
            <a:extLst>
              <a:ext uri="{FF2B5EF4-FFF2-40B4-BE49-F238E27FC236}">
                <a16:creationId xmlns:a16="http://schemas.microsoft.com/office/drawing/2014/main" id="{351ECDDD-63E7-4682-9D46-65DE0322C2A4}"/>
              </a:ext>
            </a:extLst>
          </p:cNvPr>
          <p:cNvSpPr>
            <a:spLocks noGrp="1"/>
          </p:cNvSpPr>
          <p:nvPr>
            <p:ph sz="quarter" idx="13"/>
          </p:nvPr>
        </p:nvSpPr>
        <p:spPr>
          <a:xfrm>
            <a:off x="720000" y="1620000"/>
            <a:ext cx="4659947" cy="319714"/>
          </a:xfrm>
        </p:spPr>
        <p:txBody>
          <a:bodyPr/>
          <a:lstStyle/>
          <a:p>
            <a:r>
              <a:rPr lang="fr-FR" dirty="0"/>
              <a:t>Mise en forme d’un formulaire</a:t>
            </a:r>
          </a:p>
        </p:txBody>
      </p:sp>
      <p:sp>
        <p:nvSpPr>
          <p:cNvPr id="7" name="ZoneTexte 6">
            <a:extLst>
              <a:ext uri="{FF2B5EF4-FFF2-40B4-BE49-F238E27FC236}">
                <a16:creationId xmlns:a16="http://schemas.microsoft.com/office/drawing/2014/main" id="{7CE23FE0-96B5-49AB-BA10-AB6BCA60A89B}"/>
              </a:ext>
            </a:extLst>
          </p:cNvPr>
          <p:cNvSpPr txBox="1"/>
          <p:nvPr/>
        </p:nvSpPr>
        <p:spPr>
          <a:xfrm>
            <a:off x="2795847" y="5587106"/>
            <a:ext cx="6268324" cy="307777"/>
          </a:xfrm>
          <a:prstGeom prst="rect">
            <a:avLst/>
          </a:prstGeom>
          <a:noFill/>
        </p:spPr>
        <p:txBody>
          <a:bodyPr wrap="square" rtlCol="0">
            <a:spAutoFit/>
          </a:bodyPr>
          <a:lstStyle/>
          <a:p>
            <a:pPr algn="ctr"/>
            <a:r>
              <a:rPr lang="fr-FR" sz="1400" dirty="0"/>
              <a:t>Figure 16 : Tableau de mise en forme</a:t>
            </a:r>
          </a:p>
        </p:txBody>
      </p:sp>
    </p:spTree>
    <p:extLst>
      <p:ext uri="{BB962C8B-B14F-4D97-AF65-F5344CB8AC3E}">
        <p14:creationId xmlns:p14="http://schemas.microsoft.com/office/powerpoint/2010/main" val="3552679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Créer un formulaire d’inscription</a:t>
            </a:r>
          </a:p>
        </p:txBody>
      </p:sp>
      <p:sp>
        <p:nvSpPr>
          <p:cNvPr id="2" name="Espace réservé du contenu 1">
            <a:extLst>
              <a:ext uri="{FF2B5EF4-FFF2-40B4-BE49-F238E27FC236}">
                <a16:creationId xmlns:a16="http://schemas.microsoft.com/office/drawing/2014/main" id="{2F3CE669-7BF8-4694-B92B-D379940F572A}"/>
              </a:ext>
            </a:extLst>
          </p:cNvPr>
          <p:cNvSpPr>
            <a:spLocks noGrp="1"/>
          </p:cNvSpPr>
          <p:nvPr>
            <p:ph sz="quarter" idx="12"/>
          </p:nvPr>
        </p:nvSpPr>
        <p:spPr>
          <a:xfrm>
            <a:off x="720000" y="2005902"/>
            <a:ext cx="9795600" cy="415144"/>
          </a:xfrm>
        </p:spPr>
        <p:txBody>
          <a:bodyPr/>
          <a:lstStyle/>
          <a:p>
            <a:pPr marL="342900" indent="-342900">
              <a:buFont typeface="+mj-lt"/>
              <a:buAutoNum type="arabicPeriod" startAt="2"/>
            </a:pPr>
            <a:r>
              <a:rPr lang="fr-FR" dirty="0"/>
              <a:t>Ajouter les éléments du formulaire dans la deuxième colonne du tableau:</a:t>
            </a:r>
          </a:p>
          <a:p>
            <a:endParaRPr lang="fr-FR" dirty="0"/>
          </a:p>
        </p:txBody>
      </p:sp>
      <p:pic>
        <p:nvPicPr>
          <p:cNvPr id="3" name="Image 2">
            <a:extLst>
              <a:ext uri="{FF2B5EF4-FFF2-40B4-BE49-F238E27FC236}">
                <a16:creationId xmlns:a16="http://schemas.microsoft.com/office/drawing/2014/main" id="{ED273370-1C9B-416D-ACE6-81D1227EEE13}"/>
              </a:ext>
            </a:extLst>
          </p:cNvPr>
          <p:cNvPicPr>
            <a:picLocks noChangeAspect="1"/>
          </p:cNvPicPr>
          <p:nvPr/>
        </p:nvPicPr>
        <p:blipFill>
          <a:blip r:embed="rId2"/>
          <a:stretch>
            <a:fillRect/>
          </a:stretch>
        </p:blipFill>
        <p:spPr>
          <a:xfrm>
            <a:off x="2166389" y="2521135"/>
            <a:ext cx="6822866" cy="3663672"/>
          </a:xfrm>
          <a:prstGeom prst="rect">
            <a:avLst/>
          </a:prstGeom>
        </p:spPr>
      </p:pic>
      <p:sp>
        <p:nvSpPr>
          <p:cNvPr id="6" name="Espace réservé du contenu 2">
            <a:extLst>
              <a:ext uri="{FF2B5EF4-FFF2-40B4-BE49-F238E27FC236}">
                <a16:creationId xmlns:a16="http://schemas.microsoft.com/office/drawing/2014/main" id="{2B1B39E8-5219-44F7-96EC-CD44E5090161}"/>
              </a:ext>
            </a:extLst>
          </p:cNvPr>
          <p:cNvSpPr>
            <a:spLocks noGrp="1"/>
          </p:cNvSpPr>
          <p:nvPr>
            <p:ph sz="quarter" idx="13"/>
          </p:nvPr>
        </p:nvSpPr>
        <p:spPr>
          <a:xfrm>
            <a:off x="720000" y="1620000"/>
            <a:ext cx="4659947" cy="319714"/>
          </a:xfrm>
        </p:spPr>
        <p:txBody>
          <a:bodyPr/>
          <a:lstStyle/>
          <a:p>
            <a:r>
              <a:rPr lang="fr-FR" dirty="0"/>
              <a:t>Insertion des éléments du formulaire</a:t>
            </a:r>
          </a:p>
        </p:txBody>
      </p:sp>
      <p:sp>
        <p:nvSpPr>
          <p:cNvPr id="7" name="ZoneTexte 6">
            <a:extLst>
              <a:ext uri="{FF2B5EF4-FFF2-40B4-BE49-F238E27FC236}">
                <a16:creationId xmlns:a16="http://schemas.microsoft.com/office/drawing/2014/main" id="{6354D0BE-5390-48BE-8B70-151A350C570E}"/>
              </a:ext>
            </a:extLst>
          </p:cNvPr>
          <p:cNvSpPr txBox="1"/>
          <p:nvPr/>
        </p:nvSpPr>
        <p:spPr>
          <a:xfrm>
            <a:off x="2166389" y="6284896"/>
            <a:ext cx="6268324" cy="307777"/>
          </a:xfrm>
          <a:prstGeom prst="rect">
            <a:avLst/>
          </a:prstGeom>
          <a:noFill/>
        </p:spPr>
        <p:txBody>
          <a:bodyPr wrap="square" rtlCol="0">
            <a:spAutoFit/>
          </a:bodyPr>
          <a:lstStyle/>
          <a:p>
            <a:pPr algn="ctr"/>
            <a:r>
              <a:rPr lang="fr-FR" sz="1400" dirty="0"/>
              <a:t>Figure 17 : Insertion des éléments du formulaire</a:t>
            </a:r>
          </a:p>
        </p:txBody>
      </p:sp>
    </p:spTree>
    <p:extLst>
      <p:ext uri="{BB962C8B-B14F-4D97-AF65-F5344CB8AC3E}">
        <p14:creationId xmlns:p14="http://schemas.microsoft.com/office/powerpoint/2010/main" val="3658336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Créer un formulaire d’inscription</a:t>
            </a:r>
          </a:p>
        </p:txBody>
      </p:sp>
      <p:sp>
        <p:nvSpPr>
          <p:cNvPr id="2" name="Espace réservé du contenu 1">
            <a:extLst>
              <a:ext uri="{FF2B5EF4-FFF2-40B4-BE49-F238E27FC236}">
                <a16:creationId xmlns:a16="http://schemas.microsoft.com/office/drawing/2014/main" id="{AD168055-74B6-48F2-9390-C38F3C820311}"/>
              </a:ext>
            </a:extLst>
          </p:cNvPr>
          <p:cNvSpPr>
            <a:spLocks noGrp="1"/>
          </p:cNvSpPr>
          <p:nvPr>
            <p:ph sz="quarter" idx="12"/>
          </p:nvPr>
        </p:nvSpPr>
        <p:spPr>
          <a:xfrm>
            <a:off x="720000" y="1943056"/>
            <a:ext cx="10529247" cy="4374379"/>
          </a:xfrm>
        </p:spPr>
        <p:txBody>
          <a:bodyPr/>
          <a:lstStyle/>
          <a:p>
            <a:pPr marL="342900" indent="-342900">
              <a:buFont typeface="+mj-lt"/>
              <a:buAutoNum type="arabicPeriod" startAt="3"/>
            </a:pPr>
            <a:r>
              <a:rPr lang="fr-FR" dirty="0"/>
              <a:t>Encapsuler le tableau par la balise &lt;</a:t>
            </a:r>
            <a:r>
              <a:rPr lang="fr-FR" b="1" dirty="0" err="1"/>
              <a:t>fieldset</a:t>
            </a:r>
            <a:r>
              <a:rPr lang="fr-FR" dirty="0"/>
              <a:t>&gt;.</a:t>
            </a:r>
          </a:p>
          <a:p>
            <a:pPr marL="342900" indent="-342900">
              <a:buFont typeface="+mj-lt"/>
              <a:buAutoNum type="arabicPeriod" startAt="3"/>
            </a:pPr>
            <a:r>
              <a:rPr lang="fr-FR" dirty="0"/>
              <a:t>Ajouter la balise &lt;</a:t>
            </a:r>
            <a:r>
              <a:rPr lang="fr-FR" b="1" dirty="0" err="1"/>
              <a:t>legend</a:t>
            </a:r>
            <a:r>
              <a:rPr lang="fr-FR" dirty="0"/>
              <a:t>&gt; pour mettre une légende à ce groupe.</a:t>
            </a:r>
          </a:p>
          <a:p>
            <a:pPr marL="342900" indent="-342900">
              <a:buFont typeface="+mj-lt"/>
              <a:buAutoNum type="arabicPeriod" startAt="3"/>
            </a:pPr>
            <a:r>
              <a:rPr lang="fr-FR" dirty="0"/>
              <a:t>Encapsuler le tout par la balise &lt;</a:t>
            </a:r>
            <a:r>
              <a:rPr lang="fr-FR" b="1" dirty="0" err="1"/>
              <a:t>form</a:t>
            </a:r>
            <a:r>
              <a:rPr lang="fr-FR" dirty="0"/>
              <a:t>&gt; pour créer un formulaire.</a:t>
            </a:r>
          </a:p>
          <a:p>
            <a:pPr marL="342900" indent="-342900">
              <a:buFont typeface="+mj-lt"/>
              <a:buAutoNum type="arabicPeriod" startAt="3"/>
            </a:pPr>
            <a:r>
              <a:rPr lang="fr-FR" dirty="0"/>
              <a:t>Enlever l’attribut « </a:t>
            </a:r>
            <a:r>
              <a:rPr lang="fr-FR" b="1" dirty="0"/>
              <a:t>border</a:t>
            </a:r>
            <a:r>
              <a:rPr lang="fr-FR" dirty="0"/>
              <a:t> » de l’élément « </a:t>
            </a:r>
            <a:r>
              <a:rPr lang="fr-FR" b="1" dirty="0"/>
              <a:t>table</a:t>
            </a:r>
            <a:r>
              <a:rPr lang="fr-FR" dirty="0"/>
              <a:t> ».</a:t>
            </a:r>
          </a:p>
          <a:p>
            <a:pPr marL="342900" indent="-342900">
              <a:buFont typeface="+mj-lt"/>
              <a:buAutoNum type="arabicPeriod" startAt="3"/>
            </a:pPr>
            <a:r>
              <a:rPr lang="fr-FR" dirty="0"/>
              <a:t>Ajouter dans une nouvelle ligne du tableau deux boutons « </a:t>
            </a:r>
            <a:r>
              <a:rPr lang="fr-FR" b="1" dirty="0"/>
              <a:t>Valider</a:t>
            </a:r>
            <a:r>
              <a:rPr lang="fr-FR" dirty="0"/>
              <a:t> » (</a:t>
            </a:r>
            <a:r>
              <a:rPr lang="fr-FR" dirty="0" err="1"/>
              <a:t>submit</a:t>
            </a:r>
            <a:r>
              <a:rPr lang="fr-FR" dirty="0"/>
              <a:t>) et « </a:t>
            </a:r>
            <a:r>
              <a:rPr lang="fr-FR" b="1" dirty="0"/>
              <a:t>Réinitialiser</a:t>
            </a:r>
            <a:r>
              <a:rPr lang="fr-FR" dirty="0"/>
              <a:t> » (reset).</a:t>
            </a:r>
          </a:p>
          <a:p>
            <a:pPr marL="342900" indent="-342900">
              <a:buFont typeface="+mj-lt"/>
              <a:buAutoNum type="arabicPeriod" startAt="3"/>
            </a:pPr>
            <a:r>
              <a:rPr lang="fr-FR" dirty="0"/>
              <a:t>Dans l’attribut « </a:t>
            </a:r>
            <a:r>
              <a:rPr lang="fr-FR" b="1" dirty="0" err="1"/>
              <a:t>method</a:t>
            </a:r>
            <a:r>
              <a:rPr lang="fr-FR" dirty="0"/>
              <a:t> » de l’élément « </a:t>
            </a:r>
            <a:r>
              <a:rPr lang="fr-FR" b="1" dirty="0" err="1"/>
              <a:t>form</a:t>
            </a:r>
            <a:r>
              <a:rPr lang="fr-FR" dirty="0"/>
              <a:t> », essayer avec les deux valeurs « </a:t>
            </a:r>
            <a:r>
              <a:rPr lang="fr-FR" b="1" dirty="0"/>
              <a:t>post</a:t>
            </a:r>
            <a:r>
              <a:rPr lang="fr-FR" dirty="0"/>
              <a:t> » et « </a:t>
            </a:r>
            <a:r>
              <a:rPr lang="fr-FR" b="1" dirty="0" err="1"/>
              <a:t>get</a:t>
            </a:r>
            <a:r>
              <a:rPr lang="fr-FR" dirty="0"/>
              <a:t> » puis remarquer la différence.</a:t>
            </a:r>
          </a:p>
          <a:p>
            <a:pPr marL="342900" indent="-342900">
              <a:buFont typeface="+mj-lt"/>
              <a:buAutoNum type="arabicPeriod" startAt="3"/>
            </a:pPr>
            <a:r>
              <a:rPr lang="fr-FR" dirty="0"/>
              <a:t>Ajouter l’attribut « </a:t>
            </a:r>
            <a:r>
              <a:rPr lang="fr-FR" b="1" dirty="0"/>
              <a:t>size</a:t>
            </a:r>
            <a:r>
              <a:rPr lang="fr-FR" dirty="0"/>
              <a:t> » à l’élément « </a:t>
            </a:r>
            <a:r>
              <a:rPr lang="fr-FR" b="1" dirty="0"/>
              <a:t>select</a:t>
            </a:r>
            <a:r>
              <a:rPr lang="fr-FR" dirty="0"/>
              <a:t> » avec la valeur « </a:t>
            </a:r>
            <a:r>
              <a:rPr lang="fr-FR" b="1" dirty="0"/>
              <a:t>3</a:t>
            </a:r>
            <a:r>
              <a:rPr lang="fr-FR" dirty="0"/>
              <a:t> » et observer.</a:t>
            </a:r>
          </a:p>
          <a:p>
            <a:pPr marL="342900" indent="-342900">
              <a:buFont typeface="+mj-lt"/>
              <a:buAutoNum type="arabicPeriod" startAt="3"/>
            </a:pPr>
            <a:r>
              <a:rPr lang="fr-FR" dirty="0"/>
              <a:t>Ajouter au formulaire les loisirs sous forme de cases à cocher (élément input de type «  </a:t>
            </a:r>
            <a:r>
              <a:rPr lang="fr-FR" b="1" dirty="0" err="1"/>
              <a:t>checkbox</a:t>
            </a:r>
            <a:r>
              <a:rPr lang="fr-FR" dirty="0"/>
              <a:t> »).</a:t>
            </a:r>
          </a:p>
          <a:p>
            <a:pPr marL="342900" indent="-342900">
              <a:buFont typeface="+mj-lt"/>
              <a:buAutoNum type="arabicPeriod" startAt="3"/>
            </a:pPr>
            <a:endParaRPr lang="fr-FR" dirty="0"/>
          </a:p>
        </p:txBody>
      </p:sp>
      <p:sp>
        <p:nvSpPr>
          <p:cNvPr id="6" name="Espace réservé du contenu 2">
            <a:extLst>
              <a:ext uri="{FF2B5EF4-FFF2-40B4-BE49-F238E27FC236}">
                <a16:creationId xmlns:a16="http://schemas.microsoft.com/office/drawing/2014/main" id="{04DAC1B1-E687-4243-9CAD-3C07F0EC9289}"/>
              </a:ext>
            </a:extLst>
          </p:cNvPr>
          <p:cNvSpPr>
            <a:spLocks noGrp="1"/>
          </p:cNvSpPr>
          <p:nvPr>
            <p:ph sz="quarter" idx="13"/>
          </p:nvPr>
        </p:nvSpPr>
        <p:spPr>
          <a:xfrm>
            <a:off x="720000" y="1620000"/>
            <a:ext cx="4659947" cy="319714"/>
          </a:xfrm>
        </p:spPr>
        <p:txBody>
          <a:bodyPr/>
          <a:lstStyle/>
          <a:p>
            <a:r>
              <a:rPr lang="fr-FR" dirty="0"/>
              <a:t>Insertion des éléments du formulaire</a:t>
            </a:r>
          </a:p>
        </p:txBody>
      </p:sp>
    </p:spTree>
    <p:extLst>
      <p:ext uri="{BB962C8B-B14F-4D97-AF65-F5344CB8AC3E}">
        <p14:creationId xmlns:p14="http://schemas.microsoft.com/office/powerpoint/2010/main" val="2167682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F5FAA865-552F-4D49-8DDF-16E0E6A558CC}"/>
              </a:ext>
            </a:extLst>
          </p:cNvPr>
          <p:cNvSpPr>
            <a:spLocks noGrp="1"/>
          </p:cNvSpPr>
          <p:nvPr>
            <p:ph type="body" sz="quarter" idx="12"/>
          </p:nvPr>
        </p:nvSpPr>
        <p:spPr/>
        <p:txBody>
          <a:bodyPr/>
          <a:lstStyle/>
          <a:p>
            <a:r>
              <a:rPr lang="fr-FR" dirty="0"/>
              <a:t>Activité 2</a:t>
            </a:r>
          </a:p>
        </p:txBody>
      </p:sp>
      <p:sp>
        <p:nvSpPr>
          <p:cNvPr id="3" name="Espace réservé du texte 2">
            <a:extLst>
              <a:ext uri="{FF2B5EF4-FFF2-40B4-BE49-F238E27FC236}">
                <a16:creationId xmlns:a16="http://schemas.microsoft.com/office/drawing/2014/main" id="{E449EA33-1C41-41DD-8A2A-038BD7CDFA49}"/>
              </a:ext>
            </a:extLst>
          </p:cNvPr>
          <p:cNvSpPr>
            <a:spLocks noGrp="1"/>
          </p:cNvSpPr>
          <p:nvPr>
            <p:ph type="body" sz="quarter" idx="13"/>
          </p:nvPr>
        </p:nvSpPr>
        <p:spPr/>
        <p:txBody>
          <a:bodyPr/>
          <a:lstStyle/>
          <a:p>
            <a:r>
              <a:rPr lang="fr-FR" dirty="0"/>
              <a:t>Créer un formulaire d'authentification</a:t>
            </a:r>
          </a:p>
          <a:p>
            <a:endParaRPr lang="fr-FR" dirty="0"/>
          </a:p>
        </p:txBody>
      </p:sp>
      <p:sp>
        <p:nvSpPr>
          <p:cNvPr id="6" name="Espace réservé du texte 5">
            <a:extLst>
              <a:ext uri="{FF2B5EF4-FFF2-40B4-BE49-F238E27FC236}">
                <a16:creationId xmlns:a16="http://schemas.microsoft.com/office/drawing/2014/main" id="{19A50FAF-61B2-4C7E-A925-E699E790BB6A}"/>
              </a:ext>
            </a:extLst>
          </p:cNvPr>
          <p:cNvSpPr>
            <a:spLocks noGrp="1"/>
          </p:cNvSpPr>
          <p:nvPr>
            <p:ph type="body" sz="quarter" idx="14"/>
          </p:nvPr>
        </p:nvSpPr>
        <p:spPr/>
        <p:txBody>
          <a:bodyPr/>
          <a:lstStyle/>
          <a:p>
            <a:r>
              <a:rPr lang="fr-FR" dirty="0"/>
              <a:t>Différencier entre les méthodes d’envoi des formulaires</a:t>
            </a:r>
          </a:p>
          <a:p>
            <a:r>
              <a:rPr lang="fr-FR" dirty="0"/>
              <a:t>Définir les propriétés des éléments</a:t>
            </a:r>
          </a:p>
          <a:p>
            <a:endParaRPr lang="fr-FR" dirty="0"/>
          </a:p>
        </p:txBody>
      </p:sp>
      <p:sp>
        <p:nvSpPr>
          <p:cNvPr id="7" name="Espace réservé du texte 6">
            <a:extLst>
              <a:ext uri="{FF2B5EF4-FFF2-40B4-BE49-F238E27FC236}">
                <a16:creationId xmlns:a16="http://schemas.microsoft.com/office/drawing/2014/main" id="{0E9C0631-0999-4377-B9CA-54331552ADA0}"/>
              </a:ext>
            </a:extLst>
          </p:cNvPr>
          <p:cNvSpPr>
            <a:spLocks noGrp="1"/>
          </p:cNvSpPr>
          <p:nvPr>
            <p:ph type="body" sz="quarter" idx="15"/>
          </p:nvPr>
        </p:nvSpPr>
        <p:spPr/>
        <p:txBody>
          <a:bodyPr/>
          <a:lstStyle/>
          <a:p>
            <a:r>
              <a:rPr lang="fr-FR" dirty="0"/>
              <a:t>03 heures</a:t>
            </a:r>
          </a:p>
        </p:txBody>
      </p:sp>
      <p:sp>
        <p:nvSpPr>
          <p:cNvPr id="8" name="Espace réservé du texte 7">
            <a:extLst>
              <a:ext uri="{FF2B5EF4-FFF2-40B4-BE49-F238E27FC236}">
                <a16:creationId xmlns:a16="http://schemas.microsoft.com/office/drawing/2014/main" id="{94D76971-3CE3-470C-9FBD-9CC529A2F275}"/>
              </a:ext>
            </a:extLst>
          </p:cNvPr>
          <p:cNvSpPr>
            <a:spLocks noGrp="1"/>
          </p:cNvSpPr>
          <p:nvPr>
            <p:ph type="body" sz="quarter" idx="16"/>
          </p:nvPr>
        </p:nvSpPr>
        <p:spPr/>
        <p:txBody>
          <a:bodyPr/>
          <a:lstStyle/>
          <a:p>
            <a:r>
              <a:rPr lang="fr-FR" dirty="0"/>
              <a:t>Bonne révision du résumé théorique</a:t>
            </a:r>
          </a:p>
          <a:p>
            <a:endParaRPr lang="fr-FR" dirty="0"/>
          </a:p>
        </p:txBody>
      </p:sp>
    </p:spTree>
    <p:extLst>
      <p:ext uri="{BB962C8B-B14F-4D97-AF65-F5344CB8AC3E}">
        <p14:creationId xmlns:p14="http://schemas.microsoft.com/office/powerpoint/2010/main" val="3274838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60A7192-6CD2-4693-848F-C2402CC410E7}"/>
              </a:ext>
            </a:extLst>
          </p:cNvPr>
          <p:cNvSpPr>
            <a:spLocks noGrp="1"/>
          </p:cNvSpPr>
          <p:nvPr>
            <p:ph type="body" sz="quarter" idx="14"/>
          </p:nvPr>
        </p:nvSpPr>
        <p:spPr/>
        <p:txBody>
          <a:bodyPr/>
          <a:lstStyle/>
          <a:p>
            <a:r>
              <a:rPr lang="fr-FR" dirty="0"/>
              <a:t>Rappeler les bases théoriques sur la création des formulaires</a:t>
            </a:r>
          </a:p>
          <a:p>
            <a:r>
              <a:rPr lang="fr-FR" dirty="0"/>
              <a:t>Définir les différents composants d'un formulaire</a:t>
            </a:r>
          </a:p>
          <a:p>
            <a:endParaRPr lang="fr-FR" dirty="0"/>
          </a:p>
        </p:txBody>
      </p:sp>
      <p:sp>
        <p:nvSpPr>
          <p:cNvPr id="5" name="Espace réservé du texte 4">
            <a:extLst>
              <a:ext uri="{FF2B5EF4-FFF2-40B4-BE49-F238E27FC236}">
                <a16:creationId xmlns:a16="http://schemas.microsoft.com/office/drawing/2014/main" id="{FE1D3833-4EA8-4B72-AFF6-56EEF85C0C33}"/>
              </a:ext>
            </a:extLst>
          </p:cNvPr>
          <p:cNvSpPr>
            <a:spLocks noGrp="1"/>
          </p:cNvSpPr>
          <p:nvPr>
            <p:ph type="body" sz="quarter" idx="15"/>
          </p:nvPr>
        </p:nvSpPr>
        <p:spPr/>
        <p:txBody>
          <a:bodyPr/>
          <a:lstStyle/>
          <a:p>
            <a:r>
              <a:rPr lang="fr-FR" dirty="0"/>
              <a:t>Mettre en place les différents composants d'un formulaire</a:t>
            </a:r>
          </a:p>
          <a:p>
            <a:r>
              <a:rPr lang="fr-FR" dirty="0"/>
              <a:t>Organiser les formulaires en utilisant les tableaux</a:t>
            </a:r>
          </a:p>
          <a:p>
            <a:r>
              <a:rPr lang="fr-FR" dirty="0"/>
              <a:t>Définir les valeurs des différentes propriétés des composants</a:t>
            </a:r>
          </a:p>
          <a:p>
            <a:endParaRPr lang="fr-FR" dirty="0"/>
          </a:p>
        </p:txBody>
      </p:sp>
      <p:sp>
        <p:nvSpPr>
          <p:cNvPr id="6" name="Espace réservé du texte 5">
            <a:extLst>
              <a:ext uri="{FF2B5EF4-FFF2-40B4-BE49-F238E27FC236}">
                <a16:creationId xmlns:a16="http://schemas.microsoft.com/office/drawing/2014/main" id="{B9980E43-132D-41F0-B816-7900C42CD6F3}"/>
              </a:ext>
            </a:extLst>
          </p:cNvPr>
          <p:cNvSpPr>
            <a:spLocks noGrp="1"/>
          </p:cNvSpPr>
          <p:nvPr>
            <p:ph type="body" sz="quarter" idx="16"/>
          </p:nvPr>
        </p:nvSpPr>
        <p:spPr/>
        <p:txBody>
          <a:bodyPr/>
          <a:lstStyle/>
          <a:p>
            <a:r>
              <a:rPr lang="fr-FR" dirty="0"/>
              <a:t>Support de résumé théorique accompagnant</a:t>
            </a:r>
          </a:p>
          <a:p>
            <a:endParaRPr lang="fr-FR" dirty="0"/>
          </a:p>
        </p:txBody>
      </p:sp>
      <p:sp>
        <p:nvSpPr>
          <p:cNvPr id="7" name="Espace réservé du texte 6">
            <a:extLst>
              <a:ext uri="{FF2B5EF4-FFF2-40B4-BE49-F238E27FC236}">
                <a16:creationId xmlns:a16="http://schemas.microsoft.com/office/drawing/2014/main" id="{8470C1AE-0FCB-48BC-9753-9B6BA22369FB}"/>
              </a:ext>
            </a:extLst>
          </p:cNvPr>
          <p:cNvSpPr>
            <a:spLocks noGrp="1"/>
          </p:cNvSpPr>
          <p:nvPr>
            <p:ph type="body" sz="quarter" idx="17"/>
          </p:nvPr>
        </p:nvSpPr>
        <p:spPr/>
        <p:txBody>
          <a:bodyPr/>
          <a:lstStyle/>
          <a:p>
            <a:r>
              <a:rPr lang="fr-FR" dirty="0"/>
              <a:t>Le stagiaire est-il capable de :</a:t>
            </a:r>
          </a:p>
          <a:p>
            <a:pPr lvl="1">
              <a:buFont typeface="Wingdings" panose="05000000000000000000" pitchFamily="2" charset="2"/>
              <a:buChar char="Ø"/>
            </a:pPr>
            <a:r>
              <a:rPr lang="fr-FR" sz="1200" dirty="0">
                <a:solidFill>
                  <a:srgbClr val="565656"/>
                </a:solidFill>
              </a:rPr>
              <a:t>Définir la structure d'un formulaire</a:t>
            </a:r>
          </a:p>
          <a:p>
            <a:pPr lvl="1">
              <a:buFont typeface="Wingdings" panose="05000000000000000000" pitchFamily="2" charset="2"/>
              <a:buChar char="Ø"/>
            </a:pPr>
            <a:r>
              <a:rPr lang="fr-FR" sz="1200" dirty="0">
                <a:solidFill>
                  <a:srgbClr val="565656"/>
                </a:solidFill>
              </a:rPr>
              <a:t>Mettre en place les éléments d'un formulaire</a:t>
            </a:r>
          </a:p>
          <a:p>
            <a:pPr lvl="1">
              <a:buFont typeface="Wingdings" panose="05000000000000000000" pitchFamily="2" charset="2"/>
              <a:buChar char="Ø"/>
            </a:pPr>
            <a:r>
              <a:rPr lang="fr-FR" sz="1200" dirty="0">
                <a:solidFill>
                  <a:srgbClr val="565656"/>
                </a:solidFill>
              </a:rPr>
              <a:t>Déterminer les valeurs des propriétés des composants</a:t>
            </a:r>
          </a:p>
          <a:p>
            <a:endParaRPr lang="fr-FR" dirty="0"/>
          </a:p>
        </p:txBody>
      </p:sp>
    </p:spTree>
    <p:extLst>
      <p:ext uri="{BB962C8B-B14F-4D97-AF65-F5344CB8AC3E}">
        <p14:creationId xmlns:p14="http://schemas.microsoft.com/office/powerpoint/2010/main" val="31466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92046F68-DCE7-41D3-9E38-A9BDD6371F31}"/>
              </a:ext>
            </a:extLst>
          </p:cNvPr>
          <p:cNvSpPr>
            <a:spLocks noGrp="1"/>
          </p:cNvSpPr>
          <p:nvPr>
            <p:ph type="body" sz="quarter" idx="12"/>
          </p:nvPr>
        </p:nvSpPr>
        <p:spPr/>
        <p:txBody>
          <a:bodyPr/>
          <a:lstStyle/>
          <a:p>
            <a:r>
              <a:rPr lang="fr-FR" dirty="0"/>
              <a:t>PARTIE 1</a:t>
            </a:r>
          </a:p>
        </p:txBody>
      </p:sp>
      <p:sp>
        <p:nvSpPr>
          <p:cNvPr id="4" name="Espace réservé du texte 3">
            <a:extLst>
              <a:ext uri="{FF2B5EF4-FFF2-40B4-BE49-F238E27FC236}">
                <a16:creationId xmlns:a16="http://schemas.microsoft.com/office/drawing/2014/main" id="{BAE6E868-E5AE-4CAC-89EA-A18CA9849191}"/>
              </a:ext>
            </a:extLst>
          </p:cNvPr>
          <p:cNvSpPr>
            <a:spLocks noGrp="1"/>
          </p:cNvSpPr>
          <p:nvPr>
            <p:ph type="body" sz="quarter" idx="13"/>
          </p:nvPr>
        </p:nvSpPr>
        <p:spPr/>
        <p:txBody>
          <a:bodyPr/>
          <a:lstStyle/>
          <a:p>
            <a:r>
              <a:rPr lang="fr-FR" dirty="0"/>
              <a:t>Créer une page web en HTML</a:t>
            </a:r>
          </a:p>
        </p:txBody>
      </p:sp>
      <p:sp>
        <p:nvSpPr>
          <p:cNvPr id="15" name="Espace réservé du texte 14">
            <a:extLst>
              <a:ext uri="{FF2B5EF4-FFF2-40B4-BE49-F238E27FC236}">
                <a16:creationId xmlns:a16="http://schemas.microsoft.com/office/drawing/2014/main" id="{AE92D821-839C-4855-BE94-F75789A92285}"/>
              </a:ext>
            </a:extLst>
          </p:cNvPr>
          <p:cNvSpPr>
            <a:spLocks noGrp="1"/>
          </p:cNvSpPr>
          <p:nvPr>
            <p:ph type="body" sz="quarter" idx="14"/>
          </p:nvPr>
        </p:nvSpPr>
        <p:spPr/>
        <p:txBody>
          <a:bodyPr/>
          <a:lstStyle/>
          <a:p>
            <a:r>
              <a:rPr lang="fr-FR" dirty="0"/>
              <a:t>Manipuler les outils de création d’une page web</a:t>
            </a:r>
          </a:p>
          <a:p>
            <a:r>
              <a:rPr lang="fr-FR" dirty="0"/>
              <a:t>Manipuler les éléments de base d'une page web</a:t>
            </a:r>
          </a:p>
          <a:p>
            <a:r>
              <a:rPr lang="fr-FR" dirty="0"/>
              <a:t>Concevoir une page Web statique en utilisant les balises HTML de base</a:t>
            </a:r>
          </a:p>
        </p:txBody>
      </p:sp>
      <p:pic>
        <p:nvPicPr>
          <p:cNvPr id="10" name="Espace réservé pour une image  9">
            <a:extLst>
              <a:ext uri="{FF2B5EF4-FFF2-40B4-BE49-F238E27FC236}">
                <a16:creationId xmlns:a16="http://schemas.microsoft.com/office/drawing/2014/main" id="{ACAED271-FA95-4FBB-A2D7-06B31F2D212A}"/>
              </a:ext>
            </a:extLst>
          </p:cNvPr>
          <p:cNvPicPr>
            <a:picLocks noGrp="1" noChangeAspect="1"/>
          </p:cNvPicPr>
          <p:nvPr>
            <p:ph type="pic" sz="quarter" idx="15"/>
          </p:nvPr>
        </p:nvPicPr>
        <p:blipFill>
          <a:blip r:embed="rId2"/>
          <a:srcRect l="88" r="88"/>
          <a:stretch>
            <a:fillRect/>
          </a:stretch>
        </p:blipFill>
        <p:spPr/>
      </p:pic>
      <p:sp>
        <p:nvSpPr>
          <p:cNvPr id="2" name="Espace réservé du texte 1">
            <a:extLst>
              <a:ext uri="{FF2B5EF4-FFF2-40B4-BE49-F238E27FC236}">
                <a16:creationId xmlns:a16="http://schemas.microsoft.com/office/drawing/2014/main" id="{D32AC994-478E-4E28-A068-711419DF4B26}"/>
              </a:ext>
            </a:extLst>
          </p:cNvPr>
          <p:cNvSpPr>
            <a:spLocks noGrp="1"/>
          </p:cNvSpPr>
          <p:nvPr>
            <p:ph type="body" sz="quarter" idx="10"/>
          </p:nvPr>
        </p:nvSpPr>
        <p:spPr/>
        <p:txBody>
          <a:bodyPr/>
          <a:lstStyle/>
          <a:p>
            <a:r>
              <a:rPr lang="fr-FR" dirty="0"/>
              <a:t> 05 heures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Créer un formulaire d’authentification</a:t>
            </a:r>
          </a:p>
        </p:txBody>
      </p:sp>
      <p:sp>
        <p:nvSpPr>
          <p:cNvPr id="2" name="Espace réservé du contenu 1">
            <a:extLst>
              <a:ext uri="{FF2B5EF4-FFF2-40B4-BE49-F238E27FC236}">
                <a16:creationId xmlns:a16="http://schemas.microsoft.com/office/drawing/2014/main" id="{E9607F85-3D89-4B7F-ADA6-FBCE7F35C15B}"/>
              </a:ext>
            </a:extLst>
          </p:cNvPr>
          <p:cNvSpPr>
            <a:spLocks noGrp="1"/>
          </p:cNvSpPr>
          <p:nvPr>
            <p:ph sz="quarter" idx="12"/>
          </p:nvPr>
        </p:nvSpPr>
        <p:spPr>
          <a:xfrm>
            <a:off x="720000" y="1943056"/>
            <a:ext cx="10635572" cy="4374379"/>
          </a:xfrm>
        </p:spPr>
        <p:txBody>
          <a:bodyPr/>
          <a:lstStyle/>
          <a:p>
            <a:pPr algn="l"/>
            <a:r>
              <a:rPr lang="fr-FR" dirty="0"/>
              <a:t>Le formulaire d’authentification contient quatre éléments : une zone de texte, une zone de mot de passe, un bouton pour la validation et un bouton pour la réinitialisation.</a:t>
            </a:r>
          </a:p>
          <a:p>
            <a:pPr algn="l"/>
            <a:endParaRPr lang="fr-FR" dirty="0"/>
          </a:p>
          <a:p>
            <a:pPr algn="l"/>
            <a:r>
              <a:rPr lang="fr-FR" b="1" dirty="0"/>
              <a:t>Réalisation</a:t>
            </a:r>
            <a:r>
              <a:rPr lang="fr-FR" dirty="0"/>
              <a:t> :</a:t>
            </a:r>
          </a:p>
          <a:p>
            <a:pPr marL="0" indent="0" algn="l">
              <a:buNone/>
            </a:pPr>
            <a:r>
              <a:rPr lang="fr-FR" dirty="0"/>
              <a:t>Créer le formulaire d’authentification suivant et a</a:t>
            </a:r>
            <a:r>
              <a:rPr lang="fr-FR" dirty="0">
                <a:latin typeface="Calibri" panose="020F0502020204030204" pitchFamily="34" charset="0"/>
                <a:ea typeface="Calibri" panose="020F0502020204030204" pitchFamily="34" charset="0"/>
              </a:rPr>
              <a:t>jouter la propriété « </a:t>
            </a:r>
            <a:r>
              <a:rPr lang="fr-FR" b="1" dirty="0" err="1">
                <a:latin typeface="Calibri" panose="020F0502020204030204" pitchFamily="34" charset="0"/>
                <a:ea typeface="Calibri" panose="020F0502020204030204" pitchFamily="34" charset="0"/>
              </a:rPr>
              <a:t>placeholder</a:t>
            </a:r>
            <a:r>
              <a:rPr lang="fr-FR" dirty="0">
                <a:latin typeface="Calibri" panose="020F0502020204030204" pitchFamily="34" charset="0"/>
                <a:ea typeface="Calibri" panose="020F0502020204030204" pitchFamily="34" charset="0"/>
              </a:rPr>
              <a:t> » pour afficher un texte d’invitation qui montre ce qu’on doit écrire dans les champs de saisie :</a:t>
            </a:r>
            <a:endParaRPr lang="fr-FR" dirty="0"/>
          </a:p>
          <a:p>
            <a:endParaRPr lang="fr-FR" dirty="0"/>
          </a:p>
        </p:txBody>
      </p:sp>
      <p:pic>
        <p:nvPicPr>
          <p:cNvPr id="6" name="Image 5">
            <a:extLst>
              <a:ext uri="{FF2B5EF4-FFF2-40B4-BE49-F238E27FC236}">
                <a16:creationId xmlns:a16="http://schemas.microsoft.com/office/drawing/2014/main" id="{F7AC3486-FF49-44B7-BE43-598F70F1D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927" y="3681558"/>
            <a:ext cx="2773632" cy="1458368"/>
          </a:xfrm>
          <a:prstGeom prst="rect">
            <a:avLst/>
          </a:prstGeom>
          <a:ln>
            <a:solidFill>
              <a:schemeClr val="accent5">
                <a:lumMod val="75000"/>
              </a:schemeClr>
            </a:solidFill>
          </a:ln>
        </p:spPr>
      </p:pic>
      <p:sp>
        <p:nvSpPr>
          <p:cNvPr id="7" name="Espace réservé du contenu 2">
            <a:extLst>
              <a:ext uri="{FF2B5EF4-FFF2-40B4-BE49-F238E27FC236}">
                <a16:creationId xmlns:a16="http://schemas.microsoft.com/office/drawing/2014/main" id="{9090185B-86E4-441A-8CA8-1C6D579AD8E0}"/>
              </a:ext>
            </a:extLst>
          </p:cNvPr>
          <p:cNvSpPr>
            <a:spLocks noGrp="1"/>
          </p:cNvSpPr>
          <p:nvPr>
            <p:ph sz="quarter" idx="13"/>
          </p:nvPr>
        </p:nvSpPr>
        <p:spPr>
          <a:xfrm>
            <a:off x="720000" y="1620000"/>
            <a:ext cx="4659947" cy="319714"/>
          </a:xfrm>
        </p:spPr>
        <p:txBody>
          <a:bodyPr/>
          <a:lstStyle/>
          <a:p>
            <a:r>
              <a:rPr lang="fr-FR" dirty="0"/>
              <a:t>Création d’un formulaire d’authentification</a:t>
            </a:r>
          </a:p>
        </p:txBody>
      </p:sp>
      <p:sp>
        <p:nvSpPr>
          <p:cNvPr id="8" name="ZoneTexte 7">
            <a:extLst>
              <a:ext uri="{FF2B5EF4-FFF2-40B4-BE49-F238E27FC236}">
                <a16:creationId xmlns:a16="http://schemas.microsoft.com/office/drawing/2014/main" id="{6247F934-700D-436F-9C8D-D283599F35CA}"/>
              </a:ext>
            </a:extLst>
          </p:cNvPr>
          <p:cNvSpPr txBox="1"/>
          <p:nvPr/>
        </p:nvSpPr>
        <p:spPr>
          <a:xfrm>
            <a:off x="3867747" y="5288614"/>
            <a:ext cx="3361992" cy="307777"/>
          </a:xfrm>
          <a:prstGeom prst="rect">
            <a:avLst/>
          </a:prstGeom>
          <a:noFill/>
        </p:spPr>
        <p:txBody>
          <a:bodyPr wrap="square" rtlCol="0">
            <a:spAutoFit/>
          </a:bodyPr>
          <a:lstStyle/>
          <a:p>
            <a:pPr algn="ctr"/>
            <a:r>
              <a:rPr lang="fr-FR" sz="1400" dirty="0"/>
              <a:t>Figure 18 : Formulaire d’authentification</a:t>
            </a:r>
          </a:p>
        </p:txBody>
      </p:sp>
    </p:spTree>
    <p:extLst>
      <p:ext uri="{BB962C8B-B14F-4D97-AF65-F5344CB8AC3E}">
        <p14:creationId xmlns:p14="http://schemas.microsoft.com/office/powerpoint/2010/main" val="2672142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pPr lvl="0"/>
            <a:r>
              <a:rPr lang="fr-FR" dirty="0"/>
              <a:t>Créer un formulaire d’authentification</a:t>
            </a:r>
          </a:p>
        </p:txBody>
      </p:sp>
      <p:sp>
        <p:nvSpPr>
          <p:cNvPr id="2" name="Espace réservé du contenu 1">
            <a:extLst>
              <a:ext uri="{FF2B5EF4-FFF2-40B4-BE49-F238E27FC236}">
                <a16:creationId xmlns:a16="http://schemas.microsoft.com/office/drawing/2014/main" id="{D29767E4-CC5E-4559-8F3F-5940DB5FBC91}"/>
              </a:ext>
            </a:extLst>
          </p:cNvPr>
          <p:cNvSpPr>
            <a:spLocks noGrp="1"/>
          </p:cNvSpPr>
          <p:nvPr>
            <p:ph sz="quarter" idx="12"/>
          </p:nvPr>
        </p:nvSpPr>
        <p:spPr>
          <a:xfrm>
            <a:off x="720000" y="1999328"/>
            <a:ext cx="10848223" cy="4374379"/>
          </a:xfrm>
        </p:spPr>
        <p:txBody>
          <a:bodyPr/>
          <a:lstStyle/>
          <a:p>
            <a:pPr marL="342900" lvl="0" indent="-342900">
              <a:buFont typeface="+mj-lt"/>
              <a:buAutoNum type="arabicPeriod"/>
            </a:pPr>
            <a:r>
              <a:rPr lang="fr-FR" dirty="0"/>
              <a:t>Donner la valeur « </a:t>
            </a:r>
            <a:r>
              <a:rPr lang="fr-FR" b="1" dirty="0" err="1"/>
              <a:t>get</a:t>
            </a:r>
            <a:r>
              <a:rPr lang="fr-FR" dirty="0"/>
              <a:t> » à l’attribut du formulaire « </a:t>
            </a:r>
            <a:r>
              <a:rPr lang="fr-FR" b="1" dirty="0" err="1"/>
              <a:t>method</a:t>
            </a:r>
            <a:r>
              <a:rPr lang="fr-FR" dirty="0"/>
              <a:t> ». Que remarquez-vous ? Quelle est la bonne méthode d’envoi dans ce cas ?</a:t>
            </a:r>
          </a:p>
          <a:p>
            <a:pPr marL="342900" lvl="0" indent="-342900">
              <a:buFont typeface="+mj-lt"/>
              <a:buAutoNum type="arabicPeriod"/>
            </a:pPr>
            <a:r>
              <a:rPr lang="fr-FR" dirty="0"/>
              <a:t>Ajouter un lien hypertexte au-dessous du formulaire d’authentification qui mène vers le formulaire d’inscription.</a:t>
            </a:r>
          </a:p>
          <a:p>
            <a:pPr marL="342900" lvl="0" indent="-342900">
              <a:buFont typeface="+mj-lt"/>
              <a:buAutoNum type="arabicPeriod"/>
            </a:pPr>
            <a:r>
              <a:rPr lang="fr-FR" dirty="0"/>
              <a:t>Permettre à ce formulaire de rediriger l’utilisateur vers la page « index.html » du TP1 (ici, on ne traite pas encore si le mot de passe est correct ou non).</a:t>
            </a:r>
          </a:p>
          <a:p>
            <a:pPr marL="342900" lvl="0" indent="-342900">
              <a:buFont typeface="+mj-lt"/>
              <a:buAutoNum type="arabicPeriod"/>
            </a:pPr>
            <a:r>
              <a:rPr lang="fr-FR" dirty="0"/>
              <a:t>Désactiver le bouton valider par l’attribut « </a:t>
            </a:r>
            <a:r>
              <a:rPr lang="fr-FR" b="1" dirty="0" err="1"/>
              <a:t>disabled</a:t>
            </a:r>
            <a:r>
              <a:rPr lang="fr-FR" dirty="0"/>
              <a:t> ».</a:t>
            </a:r>
          </a:p>
          <a:p>
            <a:pPr marL="342900" lvl="0" indent="-342900">
              <a:buFont typeface="+mj-lt"/>
              <a:buAutoNum type="arabicPeriod"/>
            </a:pPr>
            <a:r>
              <a:rPr lang="fr-FR" dirty="0"/>
              <a:t>Mettez les zones de saisie en lecture seule avec l’attribut « </a:t>
            </a:r>
            <a:r>
              <a:rPr lang="fr-FR" b="1" dirty="0" err="1"/>
              <a:t>readonly</a:t>
            </a:r>
            <a:r>
              <a:rPr lang="fr-FR" dirty="0"/>
              <a:t> ».</a:t>
            </a:r>
          </a:p>
          <a:p>
            <a:endParaRPr lang="fr-FR" dirty="0"/>
          </a:p>
        </p:txBody>
      </p:sp>
      <p:sp>
        <p:nvSpPr>
          <p:cNvPr id="6" name="Espace réservé du contenu 2">
            <a:extLst>
              <a:ext uri="{FF2B5EF4-FFF2-40B4-BE49-F238E27FC236}">
                <a16:creationId xmlns:a16="http://schemas.microsoft.com/office/drawing/2014/main" id="{2CFE5FD8-4535-4E00-A439-BB6F0366D49B}"/>
              </a:ext>
            </a:extLst>
          </p:cNvPr>
          <p:cNvSpPr>
            <a:spLocks noGrp="1"/>
          </p:cNvSpPr>
          <p:nvPr>
            <p:ph sz="quarter" idx="13"/>
          </p:nvPr>
        </p:nvSpPr>
        <p:spPr>
          <a:xfrm>
            <a:off x="720000" y="1679614"/>
            <a:ext cx="4659947" cy="319714"/>
          </a:xfrm>
        </p:spPr>
        <p:txBody>
          <a:bodyPr/>
          <a:lstStyle/>
          <a:p>
            <a:r>
              <a:rPr lang="fr-FR" dirty="0"/>
              <a:t>Les méthodes d’envoi du formulaire</a:t>
            </a:r>
          </a:p>
        </p:txBody>
      </p:sp>
    </p:spTree>
    <p:extLst>
      <p:ext uri="{BB962C8B-B14F-4D97-AF65-F5344CB8AC3E}">
        <p14:creationId xmlns:p14="http://schemas.microsoft.com/office/powerpoint/2010/main" val="2935939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pPr lvl="0"/>
            <a:r>
              <a:rPr lang="fr-FR" dirty="0"/>
              <a:t>Travail de synthèse 1</a:t>
            </a:r>
          </a:p>
        </p:txBody>
      </p:sp>
      <p:sp>
        <p:nvSpPr>
          <p:cNvPr id="2" name="Espace réservé du contenu 1">
            <a:extLst>
              <a:ext uri="{FF2B5EF4-FFF2-40B4-BE49-F238E27FC236}">
                <a16:creationId xmlns:a16="http://schemas.microsoft.com/office/drawing/2014/main" id="{FC44EB9F-5CB3-49C3-AD3A-8303D08C2D6E}"/>
              </a:ext>
            </a:extLst>
          </p:cNvPr>
          <p:cNvSpPr>
            <a:spLocks noGrp="1"/>
          </p:cNvSpPr>
          <p:nvPr>
            <p:ph sz="quarter" idx="12"/>
          </p:nvPr>
        </p:nvSpPr>
        <p:spPr>
          <a:xfrm>
            <a:off x="720000" y="2013396"/>
            <a:ext cx="4659947" cy="4190456"/>
          </a:xfrm>
        </p:spPr>
        <p:txBody>
          <a:bodyPr/>
          <a:lstStyle/>
          <a:p>
            <a:r>
              <a:rPr lang="fr-FR" dirty="0"/>
              <a:t>Reproduire le formulaire suivant à l’aide des éléments et attributs HTML :</a:t>
            </a:r>
          </a:p>
          <a:p>
            <a:pPr lvl="1"/>
            <a:r>
              <a:rPr lang="fr-FR" dirty="0" err="1"/>
              <a:t>fieldset</a:t>
            </a:r>
            <a:r>
              <a:rPr lang="fr-FR" dirty="0"/>
              <a:t>,</a:t>
            </a:r>
          </a:p>
          <a:p>
            <a:pPr lvl="1"/>
            <a:r>
              <a:rPr lang="fr-FR" dirty="0"/>
              <a:t>date,</a:t>
            </a:r>
          </a:p>
          <a:p>
            <a:pPr lvl="1"/>
            <a:r>
              <a:rPr lang="fr-FR" dirty="0"/>
              <a:t>radio,</a:t>
            </a:r>
          </a:p>
          <a:p>
            <a:pPr lvl="1"/>
            <a:r>
              <a:rPr lang="fr-FR" dirty="0"/>
              <a:t>select,</a:t>
            </a:r>
          </a:p>
          <a:p>
            <a:pPr lvl="1"/>
            <a:r>
              <a:rPr lang="fr-FR" dirty="0" err="1"/>
              <a:t>textarea</a:t>
            </a:r>
            <a:r>
              <a:rPr lang="fr-FR" dirty="0"/>
              <a:t>,</a:t>
            </a:r>
          </a:p>
          <a:p>
            <a:pPr lvl="1"/>
            <a:r>
              <a:rPr lang="fr-FR" dirty="0"/>
              <a:t>label,</a:t>
            </a:r>
          </a:p>
          <a:p>
            <a:pPr lvl="1"/>
            <a:r>
              <a:rPr lang="fr-FR" dirty="0" err="1"/>
              <a:t>legend</a:t>
            </a:r>
            <a:r>
              <a:rPr lang="fr-FR" dirty="0"/>
              <a:t>,</a:t>
            </a:r>
          </a:p>
          <a:p>
            <a:pPr lvl="1"/>
            <a:r>
              <a:rPr lang="fr-FR" dirty="0"/>
              <a:t>mail,</a:t>
            </a:r>
          </a:p>
          <a:p>
            <a:pPr lvl="1"/>
            <a:r>
              <a:rPr lang="fr-FR" dirty="0" err="1"/>
              <a:t>text</a:t>
            </a:r>
            <a:r>
              <a:rPr lang="fr-FR" dirty="0"/>
              <a:t>,</a:t>
            </a:r>
          </a:p>
          <a:p>
            <a:pPr lvl="1"/>
            <a:r>
              <a:rPr lang="fr-FR" dirty="0" err="1"/>
              <a:t>submit</a:t>
            </a:r>
            <a:r>
              <a:rPr lang="fr-FR" dirty="0"/>
              <a:t>,</a:t>
            </a:r>
          </a:p>
          <a:p>
            <a:pPr lvl="1"/>
            <a:r>
              <a:rPr lang="fr-FR" dirty="0" err="1"/>
              <a:t>optgroup</a:t>
            </a:r>
            <a:r>
              <a:rPr lang="fr-FR" dirty="0"/>
              <a:t> label,..</a:t>
            </a:r>
          </a:p>
          <a:p>
            <a:endParaRPr lang="fr-FR" dirty="0"/>
          </a:p>
        </p:txBody>
      </p:sp>
      <p:pic>
        <p:nvPicPr>
          <p:cNvPr id="4" name="Image 3" descr="TP les formulaires HTML">
            <a:extLst>
              <a:ext uri="{FF2B5EF4-FFF2-40B4-BE49-F238E27FC236}">
                <a16:creationId xmlns:a16="http://schemas.microsoft.com/office/drawing/2014/main" id="{CDDF1473-05F4-4852-B336-ECEFE3981B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01487"/>
            <a:ext cx="5029659" cy="4702365"/>
          </a:xfrm>
          <a:prstGeom prst="rect">
            <a:avLst/>
          </a:prstGeom>
          <a:noFill/>
          <a:ln>
            <a:noFill/>
          </a:ln>
        </p:spPr>
      </p:pic>
      <p:sp>
        <p:nvSpPr>
          <p:cNvPr id="6" name="Espace réservé du contenu 2">
            <a:extLst>
              <a:ext uri="{FF2B5EF4-FFF2-40B4-BE49-F238E27FC236}">
                <a16:creationId xmlns:a16="http://schemas.microsoft.com/office/drawing/2014/main" id="{4A155BAD-5563-4F2E-8599-16A1A25A995E}"/>
              </a:ext>
            </a:extLst>
          </p:cNvPr>
          <p:cNvSpPr>
            <a:spLocks noGrp="1"/>
          </p:cNvSpPr>
          <p:nvPr>
            <p:ph sz="quarter" idx="13"/>
          </p:nvPr>
        </p:nvSpPr>
        <p:spPr>
          <a:xfrm>
            <a:off x="720000" y="1679614"/>
            <a:ext cx="4659947" cy="319714"/>
          </a:xfrm>
        </p:spPr>
        <p:txBody>
          <a:bodyPr/>
          <a:lstStyle/>
          <a:p>
            <a:r>
              <a:rPr lang="fr-FR" dirty="0"/>
              <a:t>Travail de synthèse 1</a:t>
            </a:r>
          </a:p>
        </p:txBody>
      </p:sp>
      <p:sp>
        <p:nvSpPr>
          <p:cNvPr id="7" name="ZoneTexte 6">
            <a:extLst>
              <a:ext uri="{FF2B5EF4-FFF2-40B4-BE49-F238E27FC236}">
                <a16:creationId xmlns:a16="http://schemas.microsoft.com/office/drawing/2014/main" id="{304160F3-8856-4340-9574-363438D06371}"/>
              </a:ext>
            </a:extLst>
          </p:cNvPr>
          <p:cNvSpPr txBox="1"/>
          <p:nvPr/>
        </p:nvSpPr>
        <p:spPr>
          <a:xfrm>
            <a:off x="6625015" y="6187234"/>
            <a:ext cx="3361992" cy="307777"/>
          </a:xfrm>
          <a:prstGeom prst="rect">
            <a:avLst/>
          </a:prstGeom>
          <a:noFill/>
        </p:spPr>
        <p:txBody>
          <a:bodyPr wrap="square" rtlCol="0">
            <a:spAutoFit/>
          </a:bodyPr>
          <a:lstStyle/>
          <a:p>
            <a:pPr algn="ctr"/>
            <a:r>
              <a:rPr lang="fr-FR" sz="1400" dirty="0"/>
              <a:t>Figure 19 : Formulaire d’inscription</a:t>
            </a:r>
          </a:p>
        </p:txBody>
      </p:sp>
    </p:spTree>
    <p:extLst>
      <p:ext uri="{BB962C8B-B14F-4D97-AF65-F5344CB8AC3E}">
        <p14:creationId xmlns:p14="http://schemas.microsoft.com/office/powerpoint/2010/main" val="824196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pPr lvl="0"/>
            <a:r>
              <a:rPr lang="fr-FR" dirty="0"/>
              <a:t>Travail de synthèse 2</a:t>
            </a:r>
          </a:p>
        </p:txBody>
      </p:sp>
      <p:sp>
        <p:nvSpPr>
          <p:cNvPr id="2" name="Espace réservé du contenu 1">
            <a:extLst>
              <a:ext uri="{FF2B5EF4-FFF2-40B4-BE49-F238E27FC236}">
                <a16:creationId xmlns:a16="http://schemas.microsoft.com/office/drawing/2014/main" id="{9128B322-3A46-4FF3-8CD5-772DEB433EFD}"/>
              </a:ext>
            </a:extLst>
          </p:cNvPr>
          <p:cNvSpPr>
            <a:spLocks noGrp="1"/>
          </p:cNvSpPr>
          <p:nvPr>
            <p:ph sz="quarter" idx="12"/>
          </p:nvPr>
        </p:nvSpPr>
        <p:spPr>
          <a:xfrm>
            <a:off x="720000" y="1943056"/>
            <a:ext cx="10491951" cy="4374379"/>
          </a:xfrm>
        </p:spPr>
        <p:txBody>
          <a:bodyPr/>
          <a:lstStyle/>
          <a:p>
            <a:pPr lvl="0"/>
            <a:r>
              <a:rPr lang="fr-FR" dirty="0"/>
              <a:t>Créer un formulaire pour introduire les données du CV : ajouter un élément « </a:t>
            </a:r>
            <a:r>
              <a:rPr lang="fr-FR" dirty="0" err="1"/>
              <a:t>form</a:t>
            </a:r>
            <a:r>
              <a:rPr lang="fr-FR" dirty="0"/>
              <a:t> » qui contient les éléments suivante :</a:t>
            </a:r>
          </a:p>
          <a:p>
            <a:pPr lvl="1"/>
            <a:r>
              <a:rPr lang="fr-FR" dirty="0"/>
              <a:t>Titre (Mr, Mme ou Mlle)</a:t>
            </a:r>
          </a:p>
          <a:p>
            <a:pPr lvl="1"/>
            <a:r>
              <a:rPr lang="fr-FR" dirty="0"/>
              <a:t>Prénom</a:t>
            </a:r>
          </a:p>
          <a:p>
            <a:pPr lvl="1"/>
            <a:r>
              <a:rPr lang="fr-FR" dirty="0"/>
              <a:t>Nom</a:t>
            </a:r>
          </a:p>
          <a:p>
            <a:pPr lvl="1"/>
            <a:r>
              <a:rPr lang="fr-FR" dirty="0"/>
              <a:t>Age</a:t>
            </a:r>
          </a:p>
          <a:p>
            <a:pPr lvl="1"/>
            <a:r>
              <a:rPr lang="fr-FR" dirty="0"/>
              <a:t>Téléphone</a:t>
            </a:r>
          </a:p>
          <a:p>
            <a:pPr lvl="1"/>
            <a:r>
              <a:rPr lang="fr-FR" dirty="0"/>
              <a:t>Email</a:t>
            </a:r>
          </a:p>
          <a:p>
            <a:pPr lvl="1"/>
            <a:r>
              <a:rPr lang="fr-FR" dirty="0"/>
              <a:t>Adresse</a:t>
            </a:r>
          </a:p>
          <a:p>
            <a:pPr lvl="1"/>
            <a:r>
              <a:rPr lang="fr-FR" dirty="0"/>
              <a:t>Diplômes</a:t>
            </a:r>
          </a:p>
          <a:p>
            <a:pPr lvl="1"/>
            <a:r>
              <a:rPr lang="fr-FR" dirty="0"/>
              <a:t>Expérience professionnelle</a:t>
            </a:r>
          </a:p>
          <a:p>
            <a:pPr lvl="1"/>
            <a:r>
              <a:rPr lang="fr-FR" dirty="0"/>
              <a:t>Langues</a:t>
            </a:r>
          </a:p>
          <a:p>
            <a:pPr lvl="1"/>
            <a:r>
              <a:rPr lang="fr-FR" dirty="0"/>
              <a:t>Loisirs</a:t>
            </a:r>
          </a:p>
          <a:p>
            <a:pPr lvl="1"/>
            <a:r>
              <a:rPr lang="fr-FR" dirty="0"/>
              <a:t>….</a:t>
            </a:r>
          </a:p>
          <a:p>
            <a:endParaRPr lang="fr-FR" dirty="0"/>
          </a:p>
        </p:txBody>
      </p:sp>
      <p:sp>
        <p:nvSpPr>
          <p:cNvPr id="6" name="Espace réservé du contenu 2">
            <a:extLst>
              <a:ext uri="{FF2B5EF4-FFF2-40B4-BE49-F238E27FC236}">
                <a16:creationId xmlns:a16="http://schemas.microsoft.com/office/drawing/2014/main" id="{1849C9AB-4A97-4733-82D8-8C3F1E6249D2}"/>
              </a:ext>
            </a:extLst>
          </p:cNvPr>
          <p:cNvSpPr>
            <a:spLocks noGrp="1"/>
          </p:cNvSpPr>
          <p:nvPr>
            <p:ph sz="quarter" idx="13"/>
          </p:nvPr>
        </p:nvSpPr>
        <p:spPr>
          <a:xfrm>
            <a:off x="720000" y="1679614"/>
            <a:ext cx="4659947" cy="319714"/>
          </a:xfrm>
        </p:spPr>
        <p:txBody>
          <a:bodyPr/>
          <a:lstStyle/>
          <a:p>
            <a:r>
              <a:rPr lang="fr-FR" dirty="0"/>
              <a:t>Travail de synthèse 2</a:t>
            </a:r>
          </a:p>
        </p:txBody>
      </p:sp>
    </p:spTree>
    <p:extLst>
      <p:ext uri="{BB962C8B-B14F-4D97-AF65-F5344CB8AC3E}">
        <p14:creationId xmlns:p14="http://schemas.microsoft.com/office/powerpoint/2010/main" val="4114241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pPr lvl="0"/>
            <a:r>
              <a:rPr lang="fr-FR" dirty="0"/>
              <a:t>Travail de synthèse 2</a:t>
            </a:r>
          </a:p>
        </p:txBody>
      </p:sp>
      <p:sp>
        <p:nvSpPr>
          <p:cNvPr id="2" name="Espace réservé du contenu 1">
            <a:extLst>
              <a:ext uri="{FF2B5EF4-FFF2-40B4-BE49-F238E27FC236}">
                <a16:creationId xmlns:a16="http://schemas.microsoft.com/office/drawing/2014/main" id="{9128B322-3A46-4FF3-8CD5-772DEB433EFD}"/>
              </a:ext>
            </a:extLst>
          </p:cNvPr>
          <p:cNvSpPr>
            <a:spLocks noGrp="1"/>
          </p:cNvSpPr>
          <p:nvPr>
            <p:ph sz="quarter" idx="12"/>
          </p:nvPr>
        </p:nvSpPr>
        <p:spPr>
          <a:xfrm>
            <a:off x="720000" y="1943056"/>
            <a:ext cx="10491951" cy="4374379"/>
          </a:xfrm>
        </p:spPr>
        <p:txBody>
          <a:bodyPr/>
          <a:lstStyle/>
          <a:p>
            <a:pPr lvl="0"/>
            <a:r>
              <a:rPr lang="fr-FR" dirty="0"/>
              <a:t>Créez une page html nommée « CV.html »</a:t>
            </a:r>
          </a:p>
          <a:p>
            <a:pPr lvl="0"/>
            <a:r>
              <a:rPr lang="fr-FR" dirty="0"/>
              <a:t>Insérez dans cette page une photo, les données personnelles, le cursus scolaire, les expériences professionnelles, ..</a:t>
            </a:r>
          </a:p>
          <a:p>
            <a:pPr lvl="0"/>
            <a:r>
              <a:rPr lang="fr-FR" dirty="0"/>
              <a:t>Ajouter un menu au CV permettant de se déplacer dans les différentes parties (liens internes)</a:t>
            </a:r>
          </a:p>
          <a:p>
            <a:pPr lvl="0"/>
            <a:r>
              <a:rPr lang="fr-FR" dirty="0"/>
              <a:t>Ajouter au menu un élément « contacter moi » qui redirige l’utilisateur vers un formulaire contenant les champs suivants : Nom, email, message ainsi que les boutons « valider » et « réinitialiser »</a:t>
            </a:r>
          </a:p>
          <a:p>
            <a:endParaRPr lang="fr-FR" dirty="0"/>
          </a:p>
        </p:txBody>
      </p:sp>
      <p:sp>
        <p:nvSpPr>
          <p:cNvPr id="6" name="Espace réservé du contenu 2">
            <a:extLst>
              <a:ext uri="{FF2B5EF4-FFF2-40B4-BE49-F238E27FC236}">
                <a16:creationId xmlns:a16="http://schemas.microsoft.com/office/drawing/2014/main" id="{1849C9AB-4A97-4733-82D8-8C3F1E6249D2}"/>
              </a:ext>
            </a:extLst>
          </p:cNvPr>
          <p:cNvSpPr>
            <a:spLocks noGrp="1"/>
          </p:cNvSpPr>
          <p:nvPr>
            <p:ph sz="quarter" idx="13"/>
          </p:nvPr>
        </p:nvSpPr>
        <p:spPr>
          <a:xfrm>
            <a:off x="720000" y="1679614"/>
            <a:ext cx="4659947" cy="319714"/>
          </a:xfrm>
        </p:spPr>
        <p:txBody>
          <a:bodyPr/>
          <a:lstStyle/>
          <a:p>
            <a:r>
              <a:rPr lang="fr-FR" dirty="0"/>
              <a:t>Projet</a:t>
            </a:r>
          </a:p>
        </p:txBody>
      </p:sp>
    </p:spTree>
    <p:extLst>
      <p:ext uri="{BB962C8B-B14F-4D97-AF65-F5344CB8AC3E}">
        <p14:creationId xmlns:p14="http://schemas.microsoft.com/office/powerpoint/2010/main" val="1718127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C307AE77-1569-4408-82DA-591F26CC62D4}"/>
              </a:ext>
            </a:extLst>
          </p:cNvPr>
          <p:cNvSpPr>
            <a:spLocks noGrp="1"/>
          </p:cNvSpPr>
          <p:nvPr>
            <p:ph type="body" sz="quarter" idx="12"/>
          </p:nvPr>
        </p:nvSpPr>
        <p:spPr/>
        <p:txBody>
          <a:bodyPr/>
          <a:lstStyle/>
          <a:p>
            <a:r>
              <a:rPr lang="fr-FR" dirty="0"/>
              <a:t>PARTIE 3</a:t>
            </a:r>
          </a:p>
        </p:txBody>
      </p:sp>
      <p:sp>
        <p:nvSpPr>
          <p:cNvPr id="4" name="Espace réservé du texte 3">
            <a:extLst>
              <a:ext uri="{FF2B5EF4-FFF2-40B4-BE49-F238E27FC236}">
                <a16:creationId xmlns:a16="http://schemas.microsoft.com/office/drawing/2014/main" id="{9350E335-B846-47D2-BB0D-3B88C0D6B973}"/>
              </a:ext>
            </a:extLst>
          </p:cNvPr>
          <p:cNvSpPr>
            <a:spLocks noGrp="1"/>
          </p:cNvSpPr>
          <p:nvPr>
            <p:ph type="body" sz="quarter" idx="13"/>
          </p:nvPr>
        </p:nvSpPr>
        <p:spPr/>
        <p:txBody>
          <a:bodyPr/>
          <a:lstStyle/>
          <a:p>
            <a:r>
              <a:rPr lang="fr-FR" dirty="0"/>
              <a:t>Mettre en forme une page web avec les feuilles de style CSS</a:t>
            </a:r>
          </a:p>
        </p:txBody>
      </p:sp>
      <p:sp>
        <p:nvSpPr>
          <p:cNvPr id="15" name="Espace réservé du texte 14">
            <a:extLst>
              <a:ext uri="{FF2B5EF4-FFF2-40B4-BE49-F238E27FC236}">
                <a16:creationId xmlns:a16="http://schemas.microsoft.com/office/drawing/2014/main" id="{FDAE9CF8-F42E-4E5E-BFC8-4AB78F5E5C98}"/>
              </a:ext>
            </a:extLst>
          </p:cNvPr>
          <p:cNvSpPr>
            <a:spLocks noGrp="1"/>
          </p:cNvSpPr>
          <p:nvPr>
            <p:ph type="body" sz="quarter" idx="14"/>
          </p:nvPr>
        </p:nvSpPr>
        <p:spPr/>
        <p:txBody>
          <a:bodyPr/>
          <a:lstStyle/>
          <a:p>
            <a:pPr marL="285750" lvl="0" indent="-285750" algn="just" rtl="0">
              <a:buFont typeface="Arial" panose="020B0604020202020204" pitchFamily="34" charset="0"/>
              <a:buChar char="•"/>
              <a:tabLst>
                <a:tab pos="1733550" algn="l"/>
              </a:tabLst>
            </a:pPr>
            <a:r>
              <a:rPr lang="fr-FR" dirty="0">
                <a:ea typeface="Calibri" panose="020F0502020204030204" pitchFamily="34" charset="0"/>
                <a:cs typeface="Calibri" panose="020F0502020204030204" pitchFamily="34" charset="0"/>
              </a:rPr>
              <a:t>M</a:t>
            </a:r>
            <a:r>
              <a:rPr lang="fr-FR" sz="1600" dirty="0">
                <a:latin typeface="Calibri" panose="020F0502020204030204" pitchFamily="34" charset="0"/>
                <a:ea typeface="Calibri" panose="020F0502020204030204" pitchFamily="34" charset="0"/>
                <a:cs typeface="Calibri" panose="020F0502020204030204" pitchFamily="34" charset="0"/>
              </a:rPr>
              <a:t>aitriser</a:t>
            </a:r>
            <a:r>
              <a:rPr lang="fr-FR" sz="1600" dirty="0">
                <a:effectLst/>
                <a:latin typeface="Calibri" panose="020F0502020204030204" pitchFamily="34" charset="0"/>
                <a:ea typeface="Calibri" panose="020F0502020204030204" pitchFamily="34" charset="0"/>
                <a:cs typeface="Calibri" panose="020F0502020204030204" pitchFamily="34" charset="0"/>
              </a:rPr>
              <a:t> le CSS pour la mise en forme d’une page web</a:t>
            </a:r>
          </a:p>
          <a:p>
            <a:pPr marL="285750" lvl="0" indent="-285750" algn="just">
              <a:buFont typeface="Arial" panose="020B0604020202020204" pitchFamily="34" charset="0"/>
              <a:buChar char="•"/>
              <a:tabLst>
                <a:tab pos="1733550" algn="l"/>
              </a:tabLst>
            </a:pPr>
            <a:r>
              <a:rPr lang="fr-FR" sz="1600" dirty="0">
                <a:effectLst/>
                <a:latin typeface="Calibri" panose="020F0502020204030204" pitchFamily="34" charset="0"/>
                <a:ea typeface="Calibri" panose="020F0502020204030204" pitchFamily="34" charset="0"/>
                <a:cs typeface="Calibri" panose="020F0502020204030204" pitchFamily="34" charset="0"/>
              </a:rPr>
              <a:t>Utiliser correctement des positionnements pour l’organisation d’une page web avec CSS</a:t>
            </a:r>
          </a:p>
          <a:p>
            <a:pPr marL="285750" lvl="0" indent="-285750" algn="just">
              <a:buFont typeface="Arial" panose="020B0604020202020204" pitchFamily="34" charset="0"/>
              <a:buChar char="•"/>
              <a:tabLst>
                <a:tab pos="1733550" algn="l"/>
              </a:tabLst>
            </a:pPr>
            <a:r>
              <a:rPr lang="fr-FR" sz="1600" dirty="0">
                <a:effectLst/>
                <a:latin typeface="Calibri" panose="020F0502020204030204" pitchFamily="34" charset="0"/>
                <a:ea typeface="Calibri" panose="020F0502020204030204" pitchFamily="34" charset="0"/>
                <a:cs typeface="Calibri" panose="020F0502020204030204" pitchFamily="34" charset="0"/>
              </a:rPr>
              <a:t>Ajouter des animations</a:t>
            </a:r>
          </a:p>
        </p:txBody>
      </p:sp>
      <p:pic>
        <p:nvPicPr>
          <p:cNvPr id="10" name="Espace réservé pour une image  9">
            <a:extLst>
              <a:ext uri="{FF2B5EF4-FFF2-40B4-BE49-F238E27FC236}">
                <a16:creationId xmlns:a16="http://schemas.microsoft.com/office/drawing/2014/main" id="{5683E7ED-CED3-44EA-9540-FF8350C6DDAC}"/>
              </a:ext>
            </a:extLst>
          </p:cNvPr>
          <p:cNvPicPr>
            <a:picLocks noGrp="1" noChangeAspect="1"/>
          </p:cNvPicPr>
          <p:nvPr>
            <p:ph type="pic" sz="quarter" idx="15"/>
          </p:nvPr>
        </p:nvPicPr>
        <p:blipFill>
          <a:blip r:embed="rId2"/>
          <a:srcRect l="88" r="88"/>
          <a:stretch>
            <a:fillRect/>
          </a:stretch>
        </p:blipFill>
        <p:spPr/>
      </p:pic>
      <p:sp>
        <p:nvSpPr>
          <p:cNvPr id="2" name="Espace réservé du texte 1">
            <a:extLst>
              <a:ext uri="{FF2B5EF4-FFF2-40B4-BE49-F238E27FC236}">
                <a16:creationId xmlns:a16="http://schemas.microsoft.com/office/drawing/2014/main" id="{3A864912-3CBF-4258-9F3E-C71B047B7C04}"/>
              </a:ext>
            </a:extLst>
          </p:cNvPr>
          <p:cNvSpPr>
            <a:spLocks noGrp="1"/>
          </p:cNvSpPr>
          <p:nvPr>
            <p:ph type="body" sz="quarter" idx="10"/>
          </p:nvPr>
        </p:nvSpPr>
        <p:spPr/>
        <p:txBody>
          <a:bodyPr/>
          <a:lstStyle/>
          <a:p>
            <a:r>
              <a:rPr lang="fr-FR" dirty="0"/>
              <a:t>20 heures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11BB7C9F-F57D-4FEC-B407-0B968CF1AED5}"/>
              </a:ext>
            </a:extLst>
          </p:cNvPr>
          <p:cNvSpPr>
            <a:spLocks noGrp="1"/>
          </p:cNvSpPr>
          <p:nvPr>
            <p:ph type="body" sz="quarter" idx="12"/>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D0B27D12-B897-4EC1-A725-13303A4C1BE4}"/>
              </a:ext>
            </a:extLst>
          </p:cNvPr>
          <p:cNvSpPr>
            <a:spLocks noGrp="1"/>
          </p:cNvSpPr>
          <p:nvPr>
            <p:ph type="body" sz="quarter" idx="13"/>
          </p:nvPr>
        </p:nvSpPr>
        <p:spPr/>
        <p:txBody>
          <a:bodyPr/>
          <a:lstStyle/>
          <a:p>
            <a:r>
              <a:rPr lang="fr-FR" dirty="0"/>
              <a:t>La mise en forme des conteneurs DIV</a:t>
            </a:r>
          </a:p>
        </p:txBody>
      </p:sp>
      <p:sp>
        <p:nvSpPr>
          <p:cNvPr id="6" name="Espace réservé du texte 5">
            <a:extLst>
              <a:ext uri="{FF2B5EF4-FFF2-40B4-BE49-F238E27FC236}">
                <a16:creationId xmlns:a16="http://schemas.microsoft.com/office/drawing/2014/main" id="{4A06B97C-CF9C-409A-91BF-54063506BAE6}"/>
              </a:ext>
            </a:extLst>
          </p:cNvPr>
          <p:cNvSpPr>
            <a:spLocks noGrp="1"/>
          </p:cNvSpPr>
          <p:nvPr>
            <p:ph type="body" sz="quarter" idx="14"/>
          </p:nvPr>
        </p:nvSpPr>
        <p:spPr/>
        <p:txBody>
          <a:bodyPr/>
          <a:lstStyle/>
          <a:p>
            <a:pPr lvl="0"/>
            <a:r>
              <a:rPr lang="fr-FR" dirty="0"/>
              <a:t>Mettre en forme les éléments HTML</a:t>
            </a:r>
          </a:p>
          <a:p>
            <a:pPr lvl="0"/>
            <a:r>
              <a:rPr lang="fr-FR" dirty="0">
                <a:sym typeface="Calibri"/>
              </a:rPr>
              <a:t>Positionner les éléments HTML</a:t>
            </a:r>
            <a:endParaRPr lang="fr-FR" dirty="0"/>
          </a:p>
        </p:txBody>
      </p:sp>
      <p:sp>
        <p:nvSpPr>
          <p:cNvPr id="7" name="Espace réservé du texte 6">
            <a:extLst>
              <a:ext uri="{FF2B5EF4-FFF2-40B4-BE49-F238E27FC236}">
                <a16:creationId xmlns:a16="http://schemas.microsoft.com/office/drawing/2014/main" id="{E7696E46-A14D-40E3-B6E4-BB56908184A5}"/>
              </a:ext>
            </a:extLst>
          </p:cNvPr>
          <p:cNvSpPr>
            <a:spLocks noGrp="1"/>
          </p:cNvSpPr>
          <p:nvPr>
            <p:ph type="body" sz="quarter" idx="15"/>
          </p:nvPr>
        </p:nvSpPr>
        <p:spPr/>
        <p:txBody>
          <a:bodyPr/>
          <a:lstStyle/>
          <a:p>
            <a:r>
              <a:rPr lang="fr-FR" dirty="0"/>
              <a:t>05 heures</a:t>
            </a:r>
          </a:p>
        </p:txBody>
      </p:sp>
      <p:sp>
        <p:nvSpPr>
          <p:cNvPr id="8" name="Espace réservé du texte 7">
            <a:extLst>
              <a:ext uri="{FF2B5EF4-FFF2-40B4-BE49-F238E27FC236}">
                <a16:creationId xmlns:a16="http://schemas.microsoft.com/office/drawing/2014/main" id="{0EF6728B-DB26-412E-869D-21396D93028D}"/>
              </a:ext>
            </a:extLst>
          </p:cNvPr>
          <p:cNvSpPr>
            <a:spLocks noGrp="1"/>
          </p:cNvSpPr>
          <p:nvPr>
            <p:ph type="body" sz="quarter" idx="16"/>
          </p:nvPr>
        </p:nvSpPr>
        <p:spPr/>
        <p:txBody>
          <a:bodyPr/>
          <a:lstStyle/>
          <a:p>
            <a:r>
              <a:rPr lang="fr-FR" dirty="0"/>
              <a:t>Lire attentivement les consignes des exercices</a:t>
            </a:r>
          </a:p>
          <a:p>
            <a:r>
              <a:rPr lang="fr-FR" dirty="0"/>
              <a:t>Utiliser la recherche sur Internet en cas de blocage afin d’essayer de trouver une solution au problème rencontré</a:t>
            </a:r>
          </a:p>
          <a:p>
            <a:endParaRPr lang="fr-F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20AE64C3-C2A2-4D39-92B0-D7306A61F487}"/>
              </a:ext>
            </a:extLst>
          </p:cNvPr>
          <p:cNvSpPr>
            <a:spLocks noGrp="1"/>
          </p:cNvSpPr>
          <p:nvPr>
            <p:ph type="body" sz="quarter" idx="14"/>
          </p:nvPr>
        </p:nvSpPr>
        <p:spPr/>
        <p:txBody>
          <a:bodyPr/>
          <a:lstStyle/>
          <a:p>
            <a:r>
              <a:rPr lang="fr-FR" dirty="0"/>
              <a:t>Rappeler les différentes propriétés CSS</a:t>
            </a:r>
          </a:p>
          <a:p>
            <a:r>
              <a:rPr lang="fr-FR" dirty="0"/>
              <a:t>Aider les apprenants à bien choisir la mise en forme selon les propriétés définies dans la balise DIV</a:t>
            </a:r>
          </a:p>
          <a:p>
            <a:endParaRPr lang="fr-FR" dirty="0"/>
          </a:p>
        </p:txBody>
      </p:sp>
      <p:sp>
        <p:nvSpPr>
          <p:cNvPr id="5" name="Espace réservé du texte 4">
            <a:extLst>
              <a:ext uri="{FF2B5EF4-FFF2-40B4-BE49-F238E27FC236}">
                <a16:creationId xmlns:a16="http://schemas.microsoft.com/office/drawing/2014/main" id="{B179651C-A176-4D28-808E-9ECB7D43918F}"/>
              </a:ext>
            </a:extLst>
          </p:cNvPr>
          <p:cNvSpPr>
            <a:spLocks noGrp="1"/>
          </p:cNvSpPr>
          <p:nvPr>
            <p:ph type="body" sz="quarter" idx="15"/>
          </p:nvPr>
        </p:nvSpPr>
        <p:spPr/>
        <p:txBody>
          <a:bodyPr/>
          <a:lstStyle/>
          <a:p>
            <a:r>
              <a:rPr lang="fr-FR" dirty="0"/>
              <a:t>Utiliser le résumé théorique</a:t>
            </a:r>
          </a:p>
          <a:p>
            <a:r>
              <a:rPr lang="fr-FR" dirty="0"/>
              <a:t>Réaliser des mises en forme à partir des propriétés CSS et à appliquer sur la balise DIV</a:t>
            </a:r>
          </a:p>
          <a:p>
            <a:endParaRPr lang="fr-FR" dirty="0"/>
          </a:p>
        </p:txBody>
      </p:sp>
      <p:sp>
        <p:nvSpPr>
          <p:cNvPr id="6" name="Espace réservé du texte 5">
            <a:extLst>
              <a:ext uri="{FF2B5EF4-FFF2-40B4-BE49-F238E27FC236}">
                <a16:creationId xmlns:a16="http://schemas.microsoft.com/office/drawing/2014/main" id="{2713632A-4098-4EE9-B7B4-4C0884E17A0E}"/>
              </a:ext>
            </a:extLst>
          </p:cNvPr>
          <p:cNvSpPr>
            <a:spLocks noGrp="1"/>
          </p:cNvSpPr>
          <p:nvPr>
            <p:ph type="body" sz="quarter" idx="16"/>
          </p:nvPr>
        </p:nvSpPr>
        <p:spPr/>
        <p:txBody>
          <a:bodyPr/>
          <a:lstStyle/>
          <a:p>
            <a:r>
              <a:rPr lang="fr-FR" dirty="0"/>
              <a:t>Support de résumé théorique accompagnant</a:t>
            </a:r>
          </a:p>
          <a:p>
            <a:r>
              <a:rPr lang="fr-FR" dirty="0"/>
              <a:t>Installation d'extension CSS dans VS Code</a:t>
            </a:r>
          </a:p>
        </p:txBody>
      </p:sp>
      <p:sp>
        <p:nvSpPr>
          <p:cNvPr id="7" name="Espace réservé du texte 6">
            <a:extLst>
              <a:ext uri="{FF2B5EF4-FFF2-40B4-BE49-F238E27FC236}">
                <a16:creationId xmlns:a16="http://schemas.microsoft.com/office/drawing/2014/main" id="{5626C520-5013-486C-9E66-803D5430D476}"/>
              </a:ext>
            </a:extLst>
          </p:cNvPr>
          <p:cNvSpPr>
            <a:spLocks noGrp="1"/>
          </p:cNvSpPr>
          <p:nvPr>
            <p:ph type="body" sz="quarter" idx="17"/>
          </p:nvPr>
        </p:nvSpPr>
        <p:spPr/>
        <p:txBody>
          <a:bodyPr/>
          <a:lstStyle/>
          <a:p>
            <a:r>
              <a:rPr lang="fr-FR" dirty="0"/>
              <a:t>Le stagiaire est-il capable de :</a:t>
            </a:r>
          </a:p>
          <a:p>
            <a:pPr lvl="1">
              <a:buFont typeface="Wingdings" panose="05000000000000000000" pitchFamily="2" charset="2"/>
              <a:buChar char="Ø"/>
            </a:pPr>
            <a:r>
              <a:rPr lang="fr-FR" sz="1200" dirty="0">
                <a:solidFill>
                  <a:srgbClr val="565656"/>
                </a:solidFill>
              </a:rPr>
              <a:t>Mettre en forme des éléments HTML</a:t>
            </a:r>
          </a:p>
          <a:p>
            <a:pPr lvl="1">
              <a:buFont typeface="Wingdings" panose="05000000000000000000" pitchFamily="2" charset="2"/>
              <a:buChar char="Ø"/>
            </a:pPr>
            <a:r>
              <a:rPr lang="fr-FR" sz="1200" dirty="0">
                <a:solidFill>
                  <a:srgbClr val="565656"/>
                </a:solidFill>
              </a:rPr>
              <a:t>Bien choisir les valeurs des propriétés CSS</a:t>
            </a:r>
          </a:p>
          <a:p>
            <a:pPr lvl="1">
              <a:buFont typeface="Wingdings" panose="05000000000000000000" pitchFamily="2" charset="2"/>
              <a:buChar char="Ø"/>
            </a:pPr>
            <a:r>
              <a:rPr lang="fr-FR" sz="1200" dirty="0">
                <a:solidFill>
                  <a:srgbClr val="565656"/>
                </a:solidFill>
              </a:rPr>
              <a:t>Positionner les éléments HTML</a:t>
            </a:r>
          </a:p>
          <a:p>
            <a:endParaRPr lang="fr-FR" dirty="0"/>
          </a:p>
        </p:txBody>
      </p:sp>
    </p:spTree>
    <p:extLst>
      <p:ext uri="{BB962C8B-B14F-4D97-AF65-F5344CB8AC3E}">
        <p14:creationId xmlns:p14="http://schemas.microsoft.com/office/powerpoint/2010/main" val="2415977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91B18DD-6921-4B2A-9192-C4FFA8FCB6BB}"/>
              </a:ext>
            </a:extLst>
          </p:cNvPr>
          <p:cNvGraphicFramePr>
            <a:graphicFrameLocks noChangeAspect="1"/>
          </p:cNvGraphicFramePr>
          <p:nvPr>
            <p:custDataLst>
              <p:tags r:id="rId2"/>
            </p:custDataLst>
            <p:extLst>
              <p:ext uri="{D42A27DB-BD31-4B8C-83A1-F6EECF244321}">
                <p14:modId xmlns:p14="http://schemas.microsoft.com/office/powerpoint/2010/main" val="24662205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50"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La mise en forme des conteneurs DIV</a:t>
            </a:r>
          </a:p>
        </p:txBody>
      </p:sp>
      <p:sp>
        <p:nvSpPr>
          <p:cNvPr id="2" name="Espace réservé du contenu 1">
            <a:extLst>
              <a:ext uri="{FF2B5EF4-FFF2-40B4-BE49-F238E27FC236}">
                <a16:creationId xmlns:a16="http://schemas.microsoft.com/office/drawing/2014/main" id="{9C96C619-ECAE-4128-A1D1-4FF278328331}"/>
              </a:ext>
            </a:extLst>
          </p:cNvPr>
          <p:cNvSpPr>
            <a:spLocks noGrp="1"/>
          </p:cNvSpPr>
          <p:nvPr>
            <p:ph sz="quarter" idx="12"/>
          </p:nvPr>
        </p:nvSpPr>
        <p:spPr>
          <a:xfrm>
            <a:off x="720000" y="1985260"/>
            <a:ext cx="10731265" cy="4374379"/>
          </a:xfrm>
        </p:spPr>
        <p:txBody>
          <a:bodyPr/>
          <a:lstStyle/>
          <a:p>
            <a:r>
              <a:rPr lang="fr-FR" dirty="0"/>
              <a:t>L’élément &lt;div&gt; est un conteneur html qui peut contenir un ou plusieurs éléments.</a:t>
            </a:r>
          </a:p>
          <a:p>
            <a:pPr lvl="0"/>
            <a:r>
              <a:rPr lang="fr-FR" dirty="0"/>
              <a:t>Créer un élément DIV avec le code suivant :</a:t>
            </a:r>
          </a:p>
          <a:p>
            <a:pPr marL="914400" lvl="2" indent="0">
              <a:buNone/>
            </a:pPr>
            <a:r>
              <a:rPr lang="fr-FR" b="1" dirty="0">
                <a:solidFill>
                  <a:srgbClr val="91B3E0"/>
                </a:solidFill>
                <a:latin typeface="Consolas" panose="020B0609020204030204" pitchFamily="49" charset="0"/>
                <a:ea typeface="Times New Roman" panose="02020603050405020304" pitchFamily="18" charset="0"/>
                <a:cs typeface="Times New Roman" panose="02020603050405020304" pitchFamily="18" charset="0"/>
              </a:rPr>
              <a:t>&lt;</a:t>
            </a:r>
            <a:r>
              <a:rPr lang="fr-FR" b="1"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div</a:t>
            </a:r>
            <a:r>
              <a:rPr lang="fr-FR" b="1" dirty="0">
                <a:solidFill>
                  <a:srgbClr val="91B3E0"/>
                </a:solidFill>
                <a:latin typeface="Consolas" panose="020B0609020204030204" pitchFamily="49" charset="0"/>
                <a:ea typeface="Times New Roman" panose="02020603050405020304" pitchFamily="18" charset="0"/>
                <a:cs typeface="Times New Roman" panose="02020603050405020304" pitchFamily="18" charset="0"/>
              </a:rPr>
              <a:t>&gt;</a:t>
            </a:r>
            <a:r>
              <a:rPr lang="fr-FR" b="1" dirty="0">
                <a:latin typeface="Consolas" panose="020B0609020204030204" pitchFamily="49" charset="0"/>
                <a:ea typeface="Times New Roman" panose="02020603050405020304" pitchFamily="18" charset="0"/>
                <a:cs typeface="Times New Roman" panose="02020603050405020304" pitchFamily="18" charset="0"/>
              </a:rPr>
              <a:t>Rouge</a:t>
            </a:r>
            <a:r>
              <a:rPr lang="fr-FR" b="1" dirty="0">
                <a:solidFill>
                  <a:srgbClr val="91B3E0"/>
                </a:solidFill>
                <a:latin typeface="Consolas" panose="020B0609020204030204" pitchFamily="49" charset="0"/>
                <a:ea typeface="Times New Roman" panose="02020603050405020304" pitchFamily="18" charset="0"/>
                <a:cs typeface="Times New Roman" panose="02020603050405020304" pitchFamily="18" charset="0"/>
              </a:rPr>
              <a:t>&lt;/</a:t>
            </a:r>
            <a:r>
              <a:rPr lang="fr-FR" b="1"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div</a:t>
            </a:r>
            <a:r>
              <a:rPr lang="fr-FR" b="1" dirty="0">
                <a:solidFill>
                  <a:srgbClr val="91B3E0"/>
                </a:solidFill>
                <a:latin typeface="Consolas" panose="020B0609020204030204" pitchFamily="49" charset="0"/>
                <a:ea typeface="Times New Roman" panose="02020603050405020304" pitchFamily="18" charset="0"/>
                <a:cs typeface="Times New Roman" panose="02020603050405020304" pitchFamily="18" charset="0"/>
              </a:rPr>
              <a:t>&gt;</a:t>
            </a:r>
            <a:endParaRPr lang="fr-FR" b="1" dirty="0">
              <a:ea typeface="Calibri" panose="020F0502020204030204" pitchFamily="34" charset="0"/>
              <a:cs typeface="Arial" panose="020B0604020202020204" pitchFamily="34" charset="0"/>
            </a:endParaRPr>
          </a:p>
          <a:p>
            <a:pPr lvl="0"/>
            <a:r>
              <a:rPr lang="fr-FR" dirty="0"/>
              <a:t>Créer un dossier « Styles » et y créer un nouveau fichier « style.css ».</a:t>
            </a:r>
          </a:p>
          <a:p>
            <a:pPr lvl="0"/>
            <a:r>
              <a:rPr lang="fr-FR" dirty="0"/>
              <a:t>Lier le fichier HTML au fichier CSS par l’élément </a:t>
            </a:r>
            <a:r>
              <a:rPr lang="fr-FR" b="1" dirty="0"/>
              <a:t>&lt;</a:t>
            </a:r>
            <a:r>
              <a:rPr lang="fr-FR" b="1" dirty="0" err="1"/>
              <a:t>link</a:t>
            </a:r>
            <a:r>
              <a:rPr lang="fr-FR" b="1" dirty="0"/>
              <a:t>&gt; </a:t>
            </a:r>
            <a:r>
              <a:rPr lang="fr-FR" dirty="0"/>
              <a:t>qui doit être placé à l’intérieur de la balise </a:t>
            </a:r>
            <a:r>
              <a:rPr lang="fr-FR" b="1" dirty="0"/>
              <a:t>&lt;</a:t>
            </a:r>
            <a:r>
              <a:rPr lang="fr-FR" b="1" dirty="0" err="1"/>
              <a:t>head</a:t>
            </a:r>
            <a:r>
              <a:rPr lang="fr-FR" b="1" dirty="0"/>
              <a:t>&gt; :</a:t>
            </a:r>
            <a:endParaRPr lang="fr-FR" b="1" dirty="0">
              <a:cs typeface="+mn-cs"/>
            </a:endParaRPr>
          </a:p>
          <a:p>
            <a:pPr marL="0" lvl="0" indent="0">
              <a:buNone/>
            </a:pPr>
            <a:r>
              <a:rPr lang="fr-FR" b="1" dirty="0">
                <a:solidFill>
                  <a:srgbClr val="91B3E0"/>
                </a:solidFill>
                <a:latin typeface="Consolas" panose="020B0609020204030204" pitchFamily="49" charset="0"/>
                <a:ea typeface="Times New Roman" panose="02020603050405020304" pitchFamily="18" charset="0"/>
                <a:cs typeface="+mn-cs"/>
              </a:rPr>
              <a:t>	</a:t>
            </a:r>
            <a:r>
              <a:rPr lang="en-CA" b="1" dirty="0">
                <a:solidFill>
                  <a:srgbClr val="91B3E0"/>
                </a:solidFill>
                <a:latin typeface="Consolas" panose="020B0609020204030204" pitchFamily="49" charset="0"/>
                <a:ea typeface="Times New Roman" panose="02020603050405020304" pitchFamily="18" charset="0"/>
                <a:cs typeface="Times New Roman" panose="02020603050405020304" pitchFamily="18" charset="0"/>
              </a:rPr>
              <a:t>&lt;</a:t>
            </a:r>
            <a:r>
              <a:rPr lang="en-CA" b="1"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link</a:t>
            </a:r>
            <a:r>
              <a:rPr lang="en-CA" b="1" dirty="0">
                <a:solidFill>
                  <a:srgbClr val="91B3E0"/>
                </a:solidFill>
                <a:latin typeface="Consolas" panose="020B0609020204030204" pitchFamily="49" charset="0"/>
                <a:ea typeface="Times New Roman" panose="02020603050405020304" pitchFamily="18" charset="0"/>
                <a:cs typeface="Times New Roman" panose="02020603050405020304" pitchFamily="18" charset="0"/>
              </a:rPr>
              <a:t> </a:t>
            </a:r>
            <a:r>
              <a:rPr lang="en-CA" b="1" i="1" dirty="0" err="1">
                <a:solidFill>
                  <a:srgbClr val="8190A0"/>
                </a:solidFill>
                <a:latin typeface="Consolas" panose="020B0609020204030204" pitchFamily="49" charset="0"/>
                <a:ea typeface="Times New Roman" panose="02020603050405020304" pitchFamily="18" charset="0"/>
                <a:cs typeface="Times New Roman" panose="02020603050405020304" pitchFamily="18" charset="0"/>
              </a:rPr>
              <a:t>rel</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CA" b="1"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stylesheet</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CA" b="1" dirty="0">
                <a:solidFill>
                  <a:srgbClr val="91B3E0"/>
                </a:solidFill>
                <a:latin typeface="Consolas" panose="020B0609020204030204" pitchFamily="49" charset="0"/>
                <a:ea typeface="Times New Roman" panose="02020603050405020304" pitchFamily="18" charset="0"/>
                <a:cs typeface="Times New Roman" panose="02020603050405020304" pitchFamily="18" charset="0"/>
              </a:rPr>
              <a:t> </a:t>
            </a:r>
            <a:r>
              <a:rPr lang="en-CA" b="1" i="1" dirty="0" err="1">
                <a:solidFill>
                  <a:srgbClr val="8190A0"/>
                </a:solidFill>
                <a:latin typeface="Consolas" panose="020B0609020204030204" pitchFamily="49" charset="0"/>
                <a:ea typeface="Times New Roman" panose="02020603050405020304" pitchFamily="18" charset="0"/>
                <a:cs typeface="Times New Roman" panose="02020603050405020304" pitchFamily="18" charset="0"/>
              </a:rPr>
              <a:t>href</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CA" b="1"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Styles/style.css</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CA" b="1" dirty="0">
                <a:solidFill>
                  <a:srgbClr val="91B3E0"/>
                </a:solidFill>
                <a:latin typeface="Consolas" panose="020B0609020204030204" pitchFamily="49" charset="0"/>
                <a:ea typeface="Times New Roman" panose="02020603050405020304" pitchFamily="18" charset="0"/>
                <a:cs typeface="Times New Roman" panose="02020603050405020304" pitchFamily="18" charset="0"/>
              </a:rPr>
              <a:t>&gt;</a:t>
            </a:r>
            <a:endParaRPr lang="fr-FR" b="1" dirty="0">
              <a:ea typeface="Calibri" panose="020F0502020204030204" pitchFamily="34" charset="0"/>
              <a:cs typeface="Arial" panose="020B0604020202020204" pitchFamily="34" charset="0"/>
            </a:endParaRPr>
          </a:p>
          <a:p>
            <a:pPr lvl="0"/>
            <a:endParaRPr lang="fr-FR" dirty="0"/>
          </a:p>
          <a:p>
            <a:pPr lvl="0"/>
            <a:r>
              <a:rPr lang="fr-FR" dirty="0"/>
              <a:t>Modifier la feuille de style « style.css » en ajoutant la couleur de l’arrière-plan par la déclaration :</a:t>
            </a:r>
          </a:p>
          <a:p>
            <a:pPr marL="1423035" marR="2070735" indent="0">
              <a:lnSpc>
                <a:spcPts val="1425"/>
              </a:lnSpc>
              <a:spcAft>
                <a:spcPts val="800"/>
              </a:spcAft>
              <a:buNone/>
            </a:pPr>
            <a:r>
              <a:rPr lang="fr-FR" b="1"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div</a:t>
            </a:r>
            <a:r>
              <a:rPr lang="fr-FR"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fr-FR" b="1" dirty="0">
              <a:ea typeface="Calibri" panose="020F0502020204030204" pitchFamily="34" charset="0"/>
              <a:cs typeface="Arial" panose="020B0604020202020204" pitchFamily="34" charset="0"/>
            </a:endParaRPr>
          </a:p>
          <a:p>
            <a:pPr marL="1423035" marR="2070735" indent="0">
              <a:lnSpc>
                <a:spcPts val="1425"/>
              </a:lnSpc>
              <a:spcAft>
                <a:spcPts val="800"/>
              </a:spcAft>
              <a:buNone/>
            </a:pPr>
            <a:r>
              <a:rPr lang="fr-FR"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fr-FR"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background-</a:t>
            </a:r>
            <a:r>
              <a:rPr lang="fr-FR" b="1" dirty="0" err="1">
                <a:solidFill>
                  <a:srgbClr val="9C5D27"/>
                </a:solidFill>
                <a:latin typeface="Consolas" panose="020B0609020204030204" pitchFamily="49" charset="0"/>
                <a:ea typeface="Times New Roman" panose="02020603050405020304" pitchFamily="18" charset="0"/>
                <a:cs typeface="Times New Roman" panose="02020603050405020304" pitchFamily="18" charset="0"/>
              </a:rPr>
              <a:t>color</a:t>
            </a:r>
            <a:r>
              <a:rPr lang="fr-FR"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fr-FR"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fr-FR" b="1" dirty="0" err="1">
                <a:solidFill>
                  <a:srgbClr val="9C5D27"/>
                </a:solidFill>
                <a:latin typeface="Consolas" panose="020B0609020204030204" pitchFamily="49" charset="0"/>
                <a:ea typeface="Times New Roman" panose="02020603050405020304" pitchFamily="18" charset="0"/>
                <a:cs typeface="Times New Roman" panose="02020603050405020304" pitchFamily="18" charset="0"/>
              </a:rPr>
              <a:t>red</a:t>
            </a:r>
            <a:r>
              <a:rPr lang="fr-FR"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fr-FR" b="1" dirty="0">
              <a:ea typeface="Calibri" panose="020F0502020204030204" pitchFamily="34" charset="0"/>
              <a:cs typeface="Arial" panose="020B0604020202020204" pitchFamily="34" charset="0"/>
            </a:endParaRPr>
          </a:p>
          <a:p>
            <a:pPr marL="0" indent="0">
              <a:buNone/>
            </a:pPr>
            <a:r>
              <a:rPr lang="fr-FR"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                  }</a:t>
            </a:r>
          </a:p>
          <a:p>
            <a:r>
              <a:rPr lang="fr-FR" dirty="0"/>
              <a:t>Remarquer que l’élément DIV prend toute la largeur de la page web (Car il s’agit d’un élément BLOCK).</a:t>
            </a:r>
          </a:p>
          <a:p>
            <a:endParaRPr lang="fr-FR" dirty="0"/>
          </a:p>
        </p:txBody>
      </p:sp>
      <p:sp>
        <p:nvSpPr>
          <p:cNvPr id="6" name="Espace réservé du contenu 2">
            <a:extLst>
              <a:ext uri="{FF2B5EF4-FFF2-40B4-BE49-F238E27FC236}">
                <a16:creationId xmlns:a16="http://schemas.microsoft.com/office/drawing/2014/main" id="{A4FFDCA8-4683-4C7E-B7E2-58AF7C8B8520}"/>
              </a:ext>
            </a:extLst>
          </p:cNvPr>
          <p:cNvSpPr>
            <a:spLocks noGrp="1"/>
          </p:cNvSpPr>
          <p:nvPr>
            <p:ph sz="quarter" idx="13"/>
          </p:nvPr>
        </p:nvSpPr>
        <p:spPr>
          <a:xfrm>
            <a:off x="720000" y="1679614"/>
            <a:ext cx="4659947" cy="319714"/>
          </a:xfrm>
        </p:spPr>
        <p:txBody>
          <a:bodyPr/>
          <a:lstStyle/>
          <a:p>
            <a:r>
              <a:rPr lang="fr-FR" dirty="0">
                <a:solidFill>
                  <a:srgbClr val="0059A1"/>
                </a:solidFill>
              </a:rPr>
              <a:t>Déclaration des conteneurs DIV</a:t>
            </a:r>
          </a:p>
        </p:txBody>
      </p:sp>
    </p:spTree>
    <p:extLst>
      <p:ext uri="{BB962C8B-B14F-4D97-AF65-F5344CB8AC3E}">
        <p14:creationId xmlns:p14="http://schemas.microsoft.com/office/powerpoint/2010/main" val="1424726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179C1E-8944-488F-B858-AFDA2C0461F4}"/>
              </a:ext>
            </a:extLst>
          </p:cNvPr>
          <p:cNvGraphicFramePr>
            <a:graphicFrameLocks noChangeAspect="1"/>
          </p:cNvGraphicFramePr>
          <p:nvPr>
            <p:custDataLst>
              <p:tags r:id="rId2"/>
            </p:custDataLst>
            <p:extLst>
              <p:ext uri="{D42A27DB-BD31-4B8C-83A1-F6EECF244321}">
                <p14:modId xmlns:p14="http://schemas.microsoft.com/office/powerpoint/2010/main" val="33975926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74"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pPr lvl="0"/>
            <a:r>
              <a:rPr lang="fr-FR" dirty="0"/>
              <a:t>La mise en forme des conteneurs DIV</a:t>
            </a:r>
          </a:p>
        </p:txBody>
      </p:sp>
      <p:sp>
        <p:nvSpPr>
          <p:cNvPr id="2" name="Espace réservé du contenu 1">
            <a:extLst>
              <a:ext uri="{FF2B5EF4-FFF2-40B4-BE49-F238E27FC236}">
                <a16:creationId xmlns:a16="http://schemas.microsoft.com/office/drawing/2014/main" id="{BA6FA44A-3230-4F1D-BAB6-1397DFE2BAC9}"/>
              </a:ext>
            </a:extLst>
          </p:cNvPr>
          <p:cNvSpPr>
            <a:spLocks noGrp="1"/>
          </p:cNvSpPr>
          <p:nvPr>
            <p:ph sz="quarter" idx="12"/>
          </p:nvPr>
        </p:nvSpPr>
        <p:spPr>
          <a:xfrm>
            <a:off x="720000" y="1943056"/>
            <a:ext cx="10407545" cy="4374379"/>
          </a:xfrm>
        </p:spPr>
        <p:txBody>
          <a:bodyPr/>
          <a:lstStyle/>
          <a:p>
            <a:pPr lvl="0"/>
            <a:r>
              <a:rPr lang="fr-FR" dirty="0"/>
              <a:t>Redimensionner l’élément DIV en utilisant les deux propriétés : </a:t>
            </a:r>
            <a:r>
              <a:rPr lang="fr-FR" b="1" dirty="0" err="1"/>
              <a:t>width</a:t>
            </a:r>
            <a:r>
              <a:rPr lang="fr-FR" dirty="0"/>
              <a:t> et </a:t>
            </a:r>
            <a:r>
              <a:rPr lang="fr-FR" b="1" dirty="0" err="1"/>
              <a:t>height</a:t>
            </a:r>
            <a:r>
              <a:rPr lang="fr-FR" dirty="0"/>
              <a:t> (renseigner les valeurs en pixels).</a:t>
            </a:r>
          </a:p>
          <a:p>
            <a:pPr lvl="0"/>
            <a:r>
              <a:rPr lang="fr-FR" dirty="0"/>
              <a:t>Centrer le texte « Rouge » avec les propriétés suivantes :</a:t>
            </a:r>
          </a:p>
          <a:p>
            <a:pPr lvl="2"/>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display</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CA"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CA" b="1"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flex</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fr-FR" sz="1000" b="1" dirty="0">
              <a:ea typeface="Times New Roman" panose="02020603050405020304" pitchFamily="18" charset="0"/>
              <a:cs typeface="Arial" panose="020B0604020202020204" pitchFamily="34" charset="0"/>
            </a:endParaRPr>
          </a:p>
          <a:p>
            <a:pPr lvl="2"/>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align-items</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CA"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CA" b="1"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center</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CA"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fr-FR" sz="1000" b="1" dirty="0">
              <a:ea typeface="Times New Roman" panose="02020603050405020304" pitchFamily="18" charset="0"/>
              <a:cs typeface="Arial" panose="020B0604020202020204" pitchFamily="34" charset="0"/>
            </a:endParaRPr>
          </a:p>
          <a:p>
            <a:pPr lvl="2"/>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justify-content</a:t>
            </a:r>
            <a:r>
              <a:rPr lang="en-CA" b="1"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center;</a:t>
            </a:r>
          </a:p>
          <a:p>
            <a:pPr lvl="2"/>
            <a:endParaRPr lang="fr-FR" sz="1000" b="1" dirty="0">
              <a:ea typeface="Calibri" panose="020F0502020204030204" pitchFamily="34" charset="0"/>
              <a:cs typeface="Arial" panose="020B0604020202020204" pitchFamily="34" charset="0"/>
            </a:endParaRPr>
          </a:p>
          <a:p>
            <a:pPr lvl="0"/>
            <a:r>
              <a:rPr lang="fr-FR" dirty="0"/>
              <a:t>Ajouter un contour à l’élément DIV par la propriété suivante :</a:t>
            </a:r>
          </a:p>
          <a:p>
            <a:pPr lvl="2"/>
            <a:r>
              <a:rPr lang="fr-FR"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border</a:t>
            </a:r>
            <a:r>
              <a:rPr lang="fr-FR"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fr-FR"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fr-FR"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4</a:t>
            </a:r>
            <a:r>
              <a:rPr lang="fr-FR" b="1"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px</a:t>
            </a:r>
            <a:r>
              <a:rPr lang="fr-FR" b="1"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a:t>
            </a:r>
            <a:r>
              <a:rPr lang="fr-FR" b="1" dirty="0" err="1">
                <a:solidFill>
                  <a:srgbClr val="448C27"/>
                </a:solidFill>
                <a:latin typeface="Consolas" panose="020B0609020204030204" pitchFamily="49" charset="0"/>
                <a:ea typeface="Times New Roman" panose="02020603050405020304" pitchFamily="18" charset="0"/>
                <a:cs typeface="Times New Roman" panose="02020603050405020304" pitchFamily="18" charset="0"/>
              </a:rPr>
              <a:t>solid</a:t>
            </a:r>
            <a:r>
              <a:rPr lang="fr-FR" b="1"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a:t>
            </a:r>
            <a:r>
              <a:rPr lang="fr-FR" b="1" dirty="0" err="1">
                <a:solidFill>
                  <a:srgbClr val="9C5D27"/>
                </a:solidFill>
                <a:latin typeface="Consolas" panose="020B0609020204030204" pitchFamily="49" charset="0"/>
                <a:ea typeface="Times New Roman" panose="02020603050405020304" pitchFamily="18" charset="0"/>
                <a:cs typeface="Times New Roman" panose="02020603050405020304" pitchFamily="18" charset="0"/>
              </a:rPr>
              <a:t>blue</a:t>
            </a:r>
            <a:r>
              <a:rPr lang="fr-FR"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 (</a:t>
            </a:r>
            <a:r>
              <a:rPr lang="fr-FR" dirty="0"/>
              <a:t>remplacer « </a:t>
            </a:r>
            <a:r>
              <a:rPr lang="fr-FR" dirty="0" err="1"/>
              <a:t>solid</a:t>
            </a:r>
            <a:r>
              <a:rPr lang="fr-FR" dirty="0"/>
              <a:t> » par </a:t>
            </a:r>
            <a:r>
              <a:rPr lang="fr-FR" dirty="0" err="1"/>
              <a:t>dotted</a:t>
            </a:r>
            <a:r>
              <a:rPr lang="fr-FR" dirty="0"/>
              <a:t>, </a:t>
            </a:r>
            <a:r>
              <a:rPr lang="fr-FR" dirty="0" err="1"/>
              <a:t>dashed</a:t>
            </a:r>
            <a:r>
              <a:rPr lang="fr-FR" dirty="0"/>
              <a:t> ou double).</a:t>
            </a:r>
          </a:p>
          <a:p>
            <a:pPr lvl="2"/>
            <a:endParaRPr lang="fr-FR" dirty="0"/>
          </a:p>
          <a:p>
            <a:pPr lvl="0"/>
            <a:r>
              <a:rPr lang="fr-FR" dirty="0"/>
              <a:t>Arrondir les coins de l’élément DIV par la propriété :</a:t>
            </a:r>
          </a:p>
          <a:p>
            <a:pPr lvl="2"/>
            <a:r>
              <a:rPr lang="fr-FR"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border-radius</a:t>
            </a:r>
            <a:r>
              <a:rPr lang="fr-FR"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fr-FR"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fr-FR"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10</a:t>
            </a:r>
            <a:r>
              <a:rPr lang="fr-FR" b="1"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px</a:t>
            </a:r>
            <a:r>
              <a:rPr lang="fr-FR"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p>
          <a:p>
            <a:pPr lvl="2"/>
            <a:endParaRPr lang="fr-FR" sz="1000" b="1" dirty="0">
              <a:ea typeface="Calibri" panose="020F0502020204030204" pitchFamily="34" charset="0"/>
              <a:cs typeface="Arial" panose="020B0604020202020204" pitchFamily="34" charset="0"/>
            </a:endParaRPr>
          </a:p>
          <a:p>
            <a:r>
              <a:rPr lang="fr-FR" dirty="0"/>
              <a:t>Arrondir juste quelques coins par les propriétés :</a:t>
            </a:r>
          </a:p>
          <a:p>
            <a:pPr lvl="2"/>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border-top-left-radius</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CA"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50</a:t>
            </a:r>
            <a:r>
              <a:rPr lang="en-CA" b="1"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fr-FR" sz="1000" b="1" dirty="0">
              <a:ea typeface="Calibri" panose="020F0502020204030204" pitchFamily="34" charset="0"/>
              <a:cs typeface="Arial" panose="020B0604020202020204" pitchFamily="34" charset="0"/>
            </a:endParaRPr>
          </a:p>
          <a:p>
            <a:pPr lvl="2"/>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border-top-right-radius</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CA"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50</a:t>
            </a:r>
            <a:r>
              <a:rPr lang="en-CA" b="1"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fr-FR" sz="1000" b="1" dirty="0">
              <a:ea typeface="Calibri" panose="020F0502020204030204" pitchFamily="34" charset="0"/>
              <a:cs typeface="Arial" panose="020B0604020202020204" pitchFamily="34" charset="0"/>
            </a:endParaRPr>
          </a:p>
          <a:p>
            <a:endParaRPr lang="fr-FR" dirty="0"/>
          </a:p>
        </p:txBody>
      </p:sp>
      <p:sp>
        <p:nvSpPr>
          <p:cNvPr id="6" name="Espace réservé du contenu 2">
            <a:extLst>
              <a:ext uri="{FF2B5EF4-FFF2-40B4-BE49-F238E27FC236}">
                <a16:creationId xmlns:a16="http://schemas.microsoft.com/office/drawing/2014/main" id="{8AB5AF49-64B8-4083-AFBA-0105B510C58F}"/>
              </a:ext>
            </a:extLst>
          </p:cNvPr>
          <p:cNvSpPr>
            <a:spLocks noGrp="1"/>
          </p:cNvSpPr>
          <p:nvPr>
            <p:ph sz="quarter" idx="13"/>
          </p:nvPr>
        </p:nvSpPr>
        <p:spPr>
          <a:xfrm>
            <a:off x="720000" y="1679614"/>
            <a:ext cx="4659947" cy="319714"/>
          </a:xfrm>
        </p:spPr>
        <p:txBody>
          <a:bodyPr/>
          <a:lstStyle/>
          <a:p>
            <a:r>
              <a:rPr lang="fr-FR" dirty="0">
                <a:solidFill>
                  <a:srgbClr val="0059A1"/>
                </a:solidFill>
              </a:rPr>
              <a:t>Mise en forme des conteneurs DIV</a:t>
            </a:r>
          </a:p>
        </p:txBody>
      </p:sp>
    </p:spTree>
    <p:extLst>
      <p:ext uri="{BB962C8B-B14F-4D97-AF65-F5344CB8AC3E}">
        <p14:creationId xmlns:p14="http://schemas.microsoft.com/office/powerpoint/2010/main" val="1592555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9BB60E9-FB26-4364-BF32-B9F527F3E62E}"/>
              </a:ext>
            </a:extLst>
          </p:cNvPr>
          <p:cNvSpPr>
            <a:spLocks noGrp="1"/>
          </p:cNvSpPr>
          <p:nvPr>
            <p:ph type="body" sz="quarter" idx="12"/>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71478A32-FDE1-4397-897D-EA7486880D11}"/>
              </a:ext>
            </a:extLst>
          </p:cNvPr>
          <p:cNvSpPr>
            <a:spLocks noGrp="1"/>
          </p:cNvSpPr>
          <p:nvPr>
            <p:ph type="body" sz="quarter" idx="13"/>
          </p:nvPr>
        </p:nvSpPr>
        <p:spPr/>
        <p:txBody>
          <a:bodyPr/>
          <a:lstStyle/>
          <a:p>
            <a:r>
              <a:rPr lang="fr-FR" dirty="0"/>
              <a:t>Les éléments HTML de base</a:t>
            </a:r>
          </a:p>
        </p:txBody>
      </p:sp>
      <p:sp>
        <p:nvSpPr>
          <p:cNvPr id="6" name="Espace réservé du texte 5">
            <a:extLst>
              <a:ext uri="{FF2B5EF4-FFF2-40B4-BE49-F238E27FC236}">
                <a16:creationId xmlns:a16="http://schemas.microsoft.com/office/drawing/2014/main" id="{DB2E4DD9-A809-476E-9DBC-635E551BD01C}"/>
              </a:ext>
            </a:extLst>
          </p:cNvPr>
          <p:cNvSpPr>
            <a:spLocks noGrp="1"/>
          </p:cNvSpPr>
          <p:nvPr>
            <p:ph type="body" sz="quarter" idx="14"/>
          </p:nvPr>
        </p:nvSpPr>
        <p:spPr/>
        <p:txBody>
          <a:bodyPr/>
          <a:lstStyle/>
          <a:p>
            <a:r>
              <a:rPr lang="fr-FR" dirty="0"/>
              <a:t>Installer l'éditeur du code VS Code</a:t>
            </a:r>
          </a:p>
          <a:p>
            <a:r>
              <a:rPr lang="fr-FR" dirty="0"/>
              <a:t>Installer les extensions</a:t>
            </a:r>
          </a:p>
          <a:p>
            <a:r>
              <a:rPr lang="fr-FR" dirty="0"/>
              <a:t>Mettre en place les objets HTML de base</a:t>
            </a:r>
            <a:endParaRPr lang="en-US" dirty="0"/>
          </a:p>
          <a:p>
            <a:endParaRPr lang="fr-FR" dirty="0"/>
          </a:p>
        </p:txBody>
      </p:sp>
      <p:sp>
        <p:nvSpPr>
          <p:cNvPr id="13" name="Espace réservé du texte 12">
            <a:extLst>
              <a:ext uri="{FF2B5EF4-FFF2-40B4-BE49-F238E27FC236}">
                <a16:creationId xmlns:a16="http://schemas.microsoft.com/office/drawing/2014/main" id="{ADFE65D0-ED2C-460B-AB53-A18737658AE8}"/>
              </a:ext>
            </a:extLst>
          </p:cNvPr>
          <p:cNvSpPr>
            <a:spLocks noGrp="1"/>
          </p:cNvSpPr>
          <p:nvPr>
            <p:ph type="body" sz="quarter" idx="15"/>
          </p:nvPr>
        </p:nvSpPr>
        <p:spPr/>
        <p:txBody>
          <a:bodyPr/>
          <a:lstStyle/>
          <a:p>
            <a:r>
              <a:rPr lang="fr-FR" dirty="0"/>
              <a:t>05 heures</a:t>
            </a:r>
          </a:p>
        </p:txBody>
      </p:sp>
      <p:sp>
        <p:nvSpPr>
          <p:cNvPr id="8" name="Espace réservé du texte 7">
            <a:extLst>
              <a:ext uri="{FF2B5EF4-FFF2-40B4-BE49-F238E27FC236}">
                <a16:creationId xmlns:a16="http://schemas.microsoft.com/office/drawing/2014/main" id="{2061DE48-7150-4AED-BFA8-06819A542B5F}"/>
              </a:ext>
            </a:extLst>
          </p:cNvPr>
          <p:cNvSpPr>
            <a:spLocks noGrp="1"/>
          </p:cNvSpPr>
          <p:nvPr>
            <p:ph type="body" sz="quarter" idx="16"/>
          </p:nvPr>
        </p:nvSpPr>
        <p:spPr/>
        <p:txBody>
          <a:bodyPr/>
          <a:lstStyle/>
          <a:p>
            <a:pPr algn="just"/>
            <a:r>
              <a:rPr lang="fr-FR" dirty="0"/>
              <a:t>Suivre les instructions du TP et organiser le dossier de travail</a:t>
            </a:r>
          </a:p>
          <a:p>
            <a:pPr algn="just"/>
            <a:r>
              <a:rPr lang="fr-FR" dirty="0"/>
              <a:t>Utiliser le résumé théorique pour réaliser le projet de synthèse</a:t>
            </a:r>
          </a:p>
          <a:p>
            <a:pPr algn="just"/>
            <a:endParaRPr lang="fr-F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1A6FD49-6BDD-4F82-9BC0-957CCAF9C921}"/>
              </a:ext>
            </a:extLst>
          </p:cNvPr>
          <p:cNvGraphicFramePr>
            <a:graphicFrameLocks noChangeAspect="1"/>
          </p:cNvGraphicFramePr>
          <p:nvPr>
            <p:custDataLst>
              <p:tags r:id="rId2"/>
            </p:custDataLst>
            <p:extLst>
              <p:ext uri="{D42A27DB-BD31-4B8C-83A1-F6EECF244321}">
                <p14:modId xmlns:p14="http://schemas.microsoft.com/office/powerpoint/2010/main" val="95834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99"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pPr lvl="0"/>
            <a:r>
              <a:rPr lang="fr-FR" dirty="0"/>
              <a:t>La mise en forme des conteneurs DIV</a:t>
            </a:r>
          </a:p>
        </p:txBody>
      </p:sp>
      <p:sp>
        <p:nvSpPr>
          <p:cNvPr id="2" name="Espace réservé du contenu 1">
            <a:extLst>
              <a:ext uri="{FF2B5EF4-FFF2-40B4-BE49-F238E27FC236}">
                <a16:creationId xmlns:a16="http://schemas.microsoft.com/office/drawing/2014/main" id="{DCA83C17-8DD3-43FD-86A6-4EC6F85756C5}"/>
              </a:ext>
            </a:extLst>
          </p:cNvPr>
          <p:cNvSpPr>
            <a:spLocks noGrp="1"/>
          </p:cNvSpPr>
          <p:nvPr>
            <p:ph sz="quarter" idx="12"/>
          </p:nvPr>
        </p:nvSpPr>
        <p:spPr>
          <a:xfrm>
            <a:off x="720000" y="1943056"/>
            <a:ext cx="10224665" cy="4374379"/>
          </a:xfrm>
        </p:spPr>
        <p:txBody>
          <a:bodyPr/>
          <a:lstStyle/>
          <a:p>
            <a:pPr lvl="0"/>
            <a:r>
              <a:rPr lang="fr-FR" dirty="0"/>
              <a:t>Ajouter une ombre avec la propriété suivante (La première valeur correspond à La distance horizontale, la deuxième valeur correspond à la distance verticale, la troisième valeur correspond à la dispersion ou l’étendu de l’ombre et la quatrième valeur désigne la couleur de l’ombre) :</a:t>
            </a:r>
          </a:p>
          <a:p>
            <a:pPr marL="0" lvl="0" indent="0">
              <a:buNone/>
            </a:pPr>
            <a:r>
              <a:rPr lang="fr-FR"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	</a:t>
            </a:r>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box-shadow</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CA"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20</a:t>
            </a:r>
            <a:r>
              <a:rPr lang="en-CA" b="1"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px</a:t>
            </a:r>
            <a:r>
              <a:rPr lang="en-CA" b="1"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a:t>
            </a:r>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10</a:t>
            </a:r>
            <a:r>
              <a:rPr lang="en-CA" b="1"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px</a:t>
            </a:r>
            <a:r>
              <a:rPr lang="en-CA" b="1"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a:t>
            </a:r>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15</a:t>
            </a:r>
            <a:r>
              <a:rPr lang="en-CA" b="1"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px</a:t>
            </a:r>
            <a:r>
              <a:rPr lang="en-CA" b="1"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a:t>
            </a:r>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cyan</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fr-FR" b="1" dirty="0">
              <a:ea typeface="Calibri" panose="020F0502020204030204" pitchFamily="34" charset="0"/>
              <a:cs typeface="Arial" panose="020B0604020202020204" pitchFamily="34" charset="0"/>
            </a:endParaRPr>
          </a:p>
          <a:p>
            <a:pPr lvl="2"/>
            <a:endParaRPr lang="fr-FR" dirty="0"/>
          </a:p>
          <a:p>
            <a:pPr lvl="0"/>
            <a:r>
              <a:rPr lang="fr-FR" dirty="0"/>
              <a:t>Modifier la transparence de l’élément DIV :</a:t>
            </a:r>
          </a:p>
          <a:p>
            <a:pPr lvl="2"/>
            <a:r>
              <a:rPr lang="fr-FR" b="1" dirty="0" err="1">
                <a:solidFill>
                  <a:srgbClr val="9C5D27"/>
                </a:solidFill>
                <a:latin typeface="Consolas" panose="020B0609020204030204" pitchFamily="49" charset="0"/>
                <a:ea typeface="Times New Roman" panose="02020603050405020304" pitchFamily="18" charset="0"/>
                <a:cs typeface="Times New Roman" panose="02020603050405020304" pitchFamily="18" charset="0"/>
              </a:rPr>
              <a:t>opacity</a:t>
            </a:r>
            <a:r>
              <a:rPr lang="fr-FR"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fr-FR"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fr-FR"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30</a:t>
            </a:r>
            <a:r>
              <a:rPr lang="fr-FR" b="1"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a:t>
            </a:r>
            <a:r>
              <a:rPr lang="fr-FR"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p>
          <a:p>
            <a:pPr lvl="2"/>
            <a:endParaRPr lang="fr-FR" b="1" dirty="0">
              <a:ea typeface="Calibri" panose="020F0502020204030204" pitchFamily="34" charset="0"/>
              <a:cs typeface="Arial" panose="020B0604020202020204" pitchFamily="34" charset="0"/>
            </a:endParaRPr>
          </a:p>
          <a:p>
            <a:pPr lvl="0"/>
            <a:r>
              <a:rPr lang="fr-FR" dirty="0"/>
              <a:t>Ajouter l’ombre au texte à l’intérieur de l’élément DIV :</a:t>
            </a:r>
          </a:p>
          <a:p>
            <a:pPr lvl="2"/>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text-shadow</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CA"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10</a:t>
            </a:r>
            <a:r>
              <a:rPr lang="en-CA" b="1"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px</a:t>
            </a:r>
            <a:r>
              <a:rPr lang="en-CA" b="1"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a:t>
            </a:r>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5</a:t>
            </a:r>
            <a:r>
              <a:rPr lang="en-CA" b="1"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px</a:t>
            </a:r>
            <a:r>
              <a:rPr lang="en-CA" b="1"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a:t>
            </a:r>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10</a:t>
            </a:r>
            <a:r>
              <a:rPr lang="en-CA" b="1"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px</a:t>
            </a:r>
            <a:r>
              <a:rPr lang="en-CA" b="1"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a:t>
            </a:r>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yellow</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p>
          <a:p>
            <a:pPr lvl="2"/>
            <a:endParaRPr lang="fr-FR" b="1" dirty="0">
              <a:ea typeface="Calibri" panose="020F0502020204030204" pitchFamily="34" charset="0"/>
              <a:cs typeface="Arial" panose="020B0604020202020204" pitchFamily="34" charset="0"/>
            </a:endParaRPr>
          </a:p>
          <a:p>
            <a:pPr lvl="0"/>
            <a:r>
              <a:rPr lang="fr-FR" dirty="0"/>
              <a:t>Agrandir la taille du texte par la propriété :</a:t>
            </a:r>
          </a:p>
          <a:p>
            <a:pPr lvl="2"/>
            <a:r>
              <a:rPr lang="fr-FR"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font-size</a:t>
            </a:r>
            <a:r>
              <a:rPr lang="fr-FR"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fr-FR"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fr-FR"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30</a:t>
            </a:r>
            <a:r>
              <a:rPr lang="fr-FR" b="1"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px</a:t>
            </a:r>
            <a:r>
              <a:rPr lang="fr-FR"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fr-FR" b="1" dirty="0">
              <a:ea typeface="Calibri" panose="020F0502020204030204" pitchFamily="34" charset="0"/>
              <a:cs typeface="Arial" panose="020B0604020202020204" pitchFamily="34" charset="0"/>
            </a:endParaRPr>
          </a:p>
          <a:p>
            <a:endParaRPr lang="fr-FR" dirty="0"/>
          </a:p>
        </p:txBody>
      </p:sp>
      <p:sp>
        <p:nvSpPr>
          <p:cNvPr id="6" name="Espace réservé du contenu 2">
            <a:extLst>
              <a:ext uri="{FF2B5EF4-FFF2-40B4-BE49-F238E27FC236}">
                <a16:creationId xmlns:a16="http://schemas.microsoft.com/office/drawing/2014/main" id="{6BD1601F-3AB1-41E4-A5A8-0A92C3F3E5A1}"/>
              </a:ext>
            </a:extLst>
          </p:cNvPr>
          <p:cNvSpPr>
            <a:spLocks noGrp="1"/>
          </p:cNvSpPr>
          <p:nvPr>
            <p:ph sz="quarter" idx="13"/>
          </p:nvPr>
        </p:nvSpPr>
        <p:spPr>
          <a:xfrm>
            <a:off x="720000" y="1679614"/>
            <a:ext cx="4659947" cy="319714"/>
          </a:xfrm>
        </p:spPr>
        <p:txBody>
          <a:bodyPr/>
          <a:lstStyle/>
          <a:p>
            <a:r>
              <a:rPr lang="fr-FR" dirty="0">
                <a:solidFill>
                  <a:srgbClr val="0059A1"/>
                </a:solidFill>
              </a:rPr>
              <a:t>Mise en forme des conteneurs DIV</a:t>
            </a:r>
          </a:p>
        </p:txBody>
      </p:sp>
    </p:spTree>
    <p:extLst>
      <p:ext uri="{BB962C8B-B14F-4D97-AF65-F5344CB8AC3E}">
        <p14:creationId xmlns:p14="http://schemas.microsoft.com/office/powerpoint/2010/main" val="39634795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EDCE145-1F9F-4037-8332-BD8EB841C6FA}"/>
              </a:ext>
            </a:extLst>
          </p:cNvPr>
          <p:cNvGraphicFramePr>
            <a:graphicFrameLocks noChangeAspect="1"/>
          </p:cNvGraphicFramePr>
          <p:nvPr>
            <p:custDataLst>
              <p:tags r:id="rId2"/>
            </p:custDataLst>
            <p:extLst>
              <p:ext uri="{D42A27DB-BD31-4B8C-83A1-F6EECF244321}">
                <p14:modId xmlns:p14="http://schemas.microsoft.com/office/powerpoint/2010/main" val="40968041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22"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pPr lvl="0"/>
            <a:r>
              <a:rPr lang="fr-FR" dirty="0"/>
              <a:t>La mise en forme des conteneurs DIV</a:t>
            </a:r>
          </a:p>
        </p:txBody>
      </p:sp>
      <p:sp>
        <p:nvSpPr>
          <p:cNvPr id="2" name="Espace réservé du contenu 1">
            <a:extLst>
              <a:ext uri="{FF2B5EF4-FFF2-40B4-BE49-F238E27FC236}">
                <a16:creationId xmlns:a16="http://schemas.microsoft.com/office/drawing/2014/main" id="{8C758B62-4D5D-4068-B98D-2A031106EAFC}"/>
              </a:ext>
            </a:extLst>
          </p:cNvPr>
          <p:cNvSpPr>
            <a:spLocks noGrp="1"/>
          </p:cNvSpPr>
          <p:nvPr>
            <p:ph sz="quarter" idx="12"/>
          </p:nvPr>
        </p:nvSpPr>
        <p:spPr>
          <a:xfrm>
            <a:off x="719999" y="1943056"/>
            <a:ext cx="10393477" cy="4374379"/>
          </a:xfrm>
        </p:spPr>
        <p:txBody>
          <a:bodyPr/>
          <a:lstStyle/>
          <a:p>
            <a:pPr lvl="0"/>
            <a:r>
              <a:rPr lang="fr-FR" dirty="0"/>
              <a:t>Changer la police du texte par la propriété :</a:t>
            </a:r>
          </a:p>
          <a:p>
            <a:pPr lvl="2"/>
            <a:r>
              <a:rPr lang="fr-FR"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font-</a:t>
            </a:r>
            <a:r>
              <a:rPr lang="fr-FR" b="1" dirty="0" err="1">
                <a:solidFill>
                  <a:srgbClr val="9C5D27"/>
                </a:solidFill>
                <a:latin typeface="Consolas" panose="020B0609020204030204" pitchFamily="49" charset="0"/>
                <a:ea typeface="Times New Roman" panose="02020603050405020304" pitchFamily="18" charset="0"/>
                <a:cs typeface="Times New Roman" panose="02020603050405020304" pitchFamily="18" charset="0"/>
              </a:rPr>
              <a:t>family</a:t>
            </a:r>
            <a:r>
              <a:rPr lang="fr-FR"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fr-FR"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fr-FR" b="1"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cursive</a:t>
            </a:r>
            <a:r>
              <a:rPr lang="fr-FR"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 </a:t>
            </a:r>
            <a:r>
              <a:rPr lang="fr-FR" dirty="0">
                <a:cs typeface="Calibri" panose="020F0502020204030204" pitchFamily="34" charset="0"/>
              </a:rPr>
              <a:t>(pensez à utiliser les polices proposées par VS code</a:t>
            </a:r>
            <a:r>
              <a:rPr lang="fr-FR" dirty="0"/>
              <a:t>).</a:t>
            </a:r>
          </a:p>
          <a:p>
            <a:pPr lvl="0"/>
            <a:r>
              <a:rPr lang="fr-FR" dirty="0"/>
              <a:t>Rendre transparente la couleur de la bordure en haut :</a:t>
            </a:r>
          </a:p>
          <a:p>
            <a:pPr lvl="2"/>
            <a:r>
              <a:rPr lang="fr-FR" b="1" dirty="0" err="1">
                <a:solidFill>
                  <a:srgbClr val="9C5D27"/>
                </a:solidFill>
                <a:latin typeface="Consolas" panose="020B0609020204030204" pitchFamily="49" charset="0"/>
                <a:ea typeface="Times New Roman" panose="02020603050405020304" pitchFamily="18" charset="0"/>
                <a:cs typeface="Times New Roman" panose="02020603050405020304" pitchFamily="18" charset="0"/>
              </a:rPr>
              <a:t>border-top-color</a:t>
            </a:r>
            <a:r>
              <a:rPr lang="fr-FR" b="1" dirty="0" err="1">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fr-FR" b="1" dirty="0" err="1">
                <a:solidFill>
                  <a:srgbClr val="448C27"/>
                </a:solidFill>
                <a:latin typeface="Consolas" panose="020B0609020204030204" pitchFamily="49" charset="0"/>
                <a:ea typeface="Times New Roman" panose="02020603050405020304" pitchFamily="18" charset="0"/>
                <a:cs typeface="Times New Roman" panose="02020603050405020304" pitchFamily="18" charset="0"/>
              </a:rPr>
              <a:t>transparent</a:t>
            </a:r>
            <a:r>
              <a:rPr lang="fr-FR"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p>
          <a:p>
            <a:pPr lvl="2"/>
            <a:endParaRPr lang="fr-FR" b="1" dirty="0">
              <a:ea typeface="Calibri" panose="020F0502020204030204" pitchFamily="34" charset="0"/>
              <a:cs typeface="Arial" panose="020B0604020202020204" pitchFamily="34" charset="0"/>
            </a:endParaRPr>
          </a:p>
          <a:p>
            <a:pPr lvl="0"/>
            <a:r>
              <a:rPr lang="fr-FR" dirty="0"/>
              <a:t>Changer l’arrière-plan en rouge par l’image du logo OFPPT déjà enregistré dans le dossier « Images » :</a:t>
            </a:r>
          </a:p>
          <a:p>
            <a:pPr lvl="2"/>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background</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CA"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CA" b="1" dirty="0" err="1">
                <a:solidFill>
                  <a:srgbClr val="AA3731"/>
                </a:solidFill>
                <a:latin typeface="Consolas" panose="020B0609020204030204" pitchFamily="49" charset="0"/>
                <a:ea typeface="Times New Roman" panose="02020603050405020304" pitchFamily="18" charset="0"/>
                <a:cs typeface="Times New Roman" panose="02020603050405020304" pitchFamily="18" charset="0"/>
              </a:rPr>
              <a:t>url</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CA" b="1"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../Images/logo.png</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fr-FR" b="1" dirty="0">
              <a:ea typeface="Times New Roman" panose="02020603050405020304" pitchFamily="18" charset="0"/>
              <a:cs typeface="Arial" panose="020B0604020202020204" pitchFamily="34" charset="0"/>
            </a:endParaRPr>
          </a:p>
          <a:p>
            <a:pPr lvl="2"/>
            <a:r>
              <a:rPr lang="fr-FR"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background-size</a:t>
            </a:r>
            <a:r>
              <a:rPr lang="fr-FR"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fr-FR"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fr-FR" b="1"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cover</a:t>
            </a:r>
            <a:r>
              <a:rPr lang="fr-FR"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p>
          <a:p>
            <a:pPr lvl="2"/>
            <a:endParaRPr lang="fr-FR" b="1" dirty="0">
              <a:ea typeface="Calibri" panose="020F0502020204030204" pitchFamily="34" charset="0"/>
              <a:cs typeface="Arial" panose="020B0604020202020204" pitchFamily="34" charset="0"/>
            </a:endParaRPr>
          </a:p>
          <a:p>
            <a:r>
              <a:rPr lang="fr-FR" dirty="0"/>
              <a:t>La deuxième propriété permet d’adapter la largeur de l’image à la largeur du conteneur.</a:t>
            </a:r>
          </a:p>
          <a:p>
            <a:r>
              <a:rPr lang="fr-FR" dirty="0"/>
              <a:t>Résultat attendu :</a:t>
            </a:r>
          </a:p>
          <a:p>
            <a:endParaRPr lang="fr-FR" dirty="0"/>
          </a:p>
        </p:txBody>
      </p:sp>
      <p:pic>
        <p:nvPicPr>
          <p:cNvPr id="4" name="Image 3">
            <a:extLst>
              <a:ext uri="{FF2B5EF4-FFF2-40B4-BE49-F238E27FC236}">
                <a16:creationId xmlns:a16="http://schemas.microsoft.com/office/drawing/2014/main" id="{3C7A62DC-2F37-417E-84F0-A07BF5E0D803}"/>
              </a:ext>
            </a:extLst>
          </p:cNvPr>
          <p:cNvPicPr>
            <a:picLocks noChangeAspect="1"/>
          </p:cNvPicPr>
          <p:nvPr/>
        </p:nvPicPr>
        <p:blipFill>
          <a:blip r:embed="rId6"/>
          <a:stretch>
            <a:fillRect/>
          </a:stretch>
        </p:blipFill>
        <p:spPr>
          <a:xfrm>
            <a:off x="4630319" y="4784061"/>
            <a:ext cx="1736453" cy="1621709"/>
          </a:xfrm>
          <a:prstGeom prst="rect">
            <a:avLst/>
          </a:prstGeom>
        </p:spPr>
      </p:pic>
      <p:sp>
        <p:nvSpPr>
          <p:cNvPr id="7" name="ZoneTexte 6">
            <a:extLst>
              <a:ext uri="{FF2B5EF4-FFF2-40B4-BE49-F238E27FC236}">
                <a16:creationId xmlns:a16="http://schemas.microsoft.com/office/drawing/2014/main" id="{E7745148-CD04-4C5B-B120-FF8516CCAA55}"/>
              </a:ext>
            </a:extLst>
          </p:cNvPr>
          <p:cNvSpPr txBox="1"/>
          <p:nvPr/>
        </p:nvSpPr>
        <p:spPr>
          <a:xfrm>
            <a:off x="3445213" y="6251881"/>
            <a:ext cx="3869467" cy="276999"/>
          </a:xfrm>
          <a:prstGeom prst="rect">
            <a:avLst/>
          </a:prstGeom>
          <a:noFill/>
        </p:spPr>
        <p:txBody>
          <a:bodyPr wrap="square" rtlCol="0">
            <a:spAutoFit/>
          </a:bodyPr>
          <a:lstStyle/>
          <a:p>
            <a:pPr algn="ctr"/>
            <a:r>
              <a:rPr lang="fr-FR" sz="1200" dirty="0"/>
              <a:t>Figure 20 : Mise en format d’un conteneur div</a:t>
            </a:r>
          </a:p>
        </p:txBody>
      </p:sp>
      <p:sp>
        <p:nvSpPr>
          <p:cNvPr id="8" name="Espace réservé du contenu 2">
            <a:extLst>
              <a:ext uri="{FF2B5EF4-FFF2-40B4-BE49-F238E27FC236}">
                <a16:creationId xmlns:a16="http://schemas.microsoft.com/office/drawing/2014/main" id="{BF090933-D72F-4E7D-9833-452704B580EC}"/>
              </a:ext>
            </a:extLst>
          </p:cNvPr>
          <p:cNvSpPr>
            <a:spLocks noGrp="1"/>
          </p:cNvSpPr>
          <p:nvPr>
            <p:ph sz="quarter" idx="13"/>
          </p:nvPr>
        </p:nvSpPr>
        <p:spPr>
          <a:xfrm>
            <a:off x="720000" y="1679614"/>
            <a:ext cx="4659947" cy="319714"/>
          </a:xfrm>
        </p:spPr>
        <p:txBody>
          <a:bodyPr/>
          <a:lstStyle/>
          <a:p>
            <a:r>
              <a:rPr lang="fr-FR" dirty="0">
                <a:solidFill>
                  <a:srgbClr val="0059A1"/>
                </a:solidFill>
              </a:rPr>
              <a:t>Mise en forme des conteneurs DIV</a:t>
            </a:r>
          </a:p>
        </p:txBody>
      </p:sp>
    </p:spTree>
    <p:extLst>
      <p:ext uri="{BB962C8B-B14F-4D97-AF65-F5344CB8AC3E}">
        <p14:creationId xmlns:p14="http://schemas.microsoft.com/office/powerpoint/2010/main" val="1266679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42378CFF-DAF0-4EEA-9D75-10237780D522}"/>
              </a:ext>
            </a:extLst>
          </p:cNvPr>
          <p:cNvSpPr>
            <a:spLocks noGrp="1"/>
          </p:cNvSpPr>
          <p:nvPr>
            <p:ph type="body" sz="quarter" idx="12"/>
          </p:nvPr>
        </p:nvSpPr>
        <p:spPr/>
        <p:txBody>
          <a:bodyPr/>
          <a:lstStyle/>
          <a:p>
            <a:r>
              <a:rPr lang="fr-FR" dirty="0"/>
              <a:t>Activité 2</a:t>
            </a:r>
          </a:p>
        </p:txBody>
      </p:sp>
      <p:sp>
        <p:nvSpPr>
          <p:cNvPr id="3" name="Espace réservé du texte 2">
            <a:extLst>
              <a:ext uri="{FF2B5EF4-FFF2-40B4-BE49-F238E27FC236}">
                <a16:creationId xmlns:a16="http://schemas.microsoft.com/office/drawing/2014/main" id="{ED6D733B-C6B8-4644-AD8F-6F86B39808E4}"/>
              </a:ext>
            </a:extLst>
          </p:cNvPr>
          <p:cNvSpPr>
            <a:spLocks noGrp="1"/>
          </p:cNvSpPr>
          <p:nvPr>
            <p:ph type="body" sz="quarter" idx="13"/>
          </p:nvPr>
        </p:nvSpPr>
        <p:spPr/>
        <p:txBody>
          <a:bodyPr/>
          <a:lstStyle/>
          <a:p>
            <a:r>
              <a:rPr lang="fr-FR" dirty="0"/>
              <a:t>La Disposition des conteneurs DIV</a:t>
            </a:r>
          </a:p>
        </p:txBody>
      </p:sp>
      <p:sp>
        <p:nvSpPr>
          <p:cNvPr id="6" name="Espace réservé du texte 5">
            <a:extLst>
              <a:ext uri="{FF2B5EF4-FFF2-40B4-BE49-F238E27FC236}">
                <a16:creationId xmlns:a16="http://schemas.microsoft.com/office/drawing/2014/main" id="{6A626249-B060-4E3B-8116-1F1335809030}"/>
              </a:ext>
            </a:extLst>
          </p:cNvPr>
          <p:cNvSpPr>
            <a:spLocks noGrp="1"/>
          </p:cNvSpPr>
          <p:nvPr>
            <p:ph type="body" sz="quarter" idx="14"/>
          </p:nvPr>
        </p:nvSpPr>
        <p:spPr/>
        <p:txBody>
          <a:bodyPr/>
          <a:lstStyle/>
          <a:p>
            <a:r>
              <a:rPr lang="fr-FR" dirty="0"/>
              <a:t>Positionner les conteneurs DIV à l’aide du CSS</a:t>
            </a:r>
          </a:p>
          <a:p>
            <a:r>
              <a:rPr lang="fr-FR" dirty="0"/>
              <a:t>Choisir les dispositions adéquates des conteneurs</a:t>
            </a:r>
          </a:p>
          <a:p>
            <a:endParaRPr lang="fr-FR" dirty="0"/>
          </a:p>
        </p:txBody>
      </p:sp>
      <p:sp>
        <p:nvSpPr>
          <p:cNvPr id="7" name="Espace réservé du texte 6">
            <a:extLst>
              <a:ext uri="{FF2B5EF4-FFF2-40B4-BE49-F238E27FC236}">
                <a16:creationId xmlns:a16="http://schemas.microsoft.com/office/drawing/2014/main" id="{662AA460-91D5-4E69-A282-1DD68C82EBC2}"/>
              </a:ext>
            </a:extLst>
          </p:cNvPr>
          <p:cNvSpPr>
            <a:spLocks noGrp="1"/>
          </p:cNvSpPr>
          <p:nvPr>
            <p:ph type="body" sz="quarter" idx="15"/>
          </p:nvPr>
        </p:nvSpPr>
        <p:spPr/>
        <p:txBody>
          <a:bodyPr/>
          <a:lstStyle/>
          <a:p>
            <a:r>
              <a:rPr lang="fr-FR" dirty="0"/>
              <a:t>15 heures</a:t>
            </a:r>
          </a:p>
        </p:txBody>
      </p:sp>
      <p:sp>
        <p:nvSpPr>
          <p:cNvPr id="8" name="Espace réservé du texte 7">
            <a:extLst>
              <a:ext uri="{FF2B5EF4-FFF2-40B4-BE49-F238E27FC236}">
                <a16:creationId xmlns:a16="http://schemas.microsoft.com/office/drawing/2014/main" id="{89BB76DE-D702-422F-BA20-CCC0F620C3A1}"/>
              </a:ext>
            </a:extLst>
          </p:cNvPr>
          <p:cNvSpPr>
            <a:spLocks noGrp="1"/>
          </p:cNvSpPr>
          <p:nvPr>
            <p:ph type="body" sz="quarter" idx="16"/>
          </p:nvPr>
        </p:nvSpPr>
        <p:spPr/>
        <p:txBody>
          <a:bodyPr/>
          <a:lstStyle/>
          <a:p>
            <a:r>
              <a:rPr lang="fr-FR" dirty="0"/>
              <a:t>Lire attentivement les consignes des exercices</a:t>
            </a:r>
          </a:p>
          <a:p>
            <a:r>
              <a:rPr lang="fr-FR" dirty="0"/>
              <a:t>Utiliser la recherche sur Internet en cas de blocage afin d’essayer de trouver une solution au problème rencontré</a:t>
            </a:r>
          </a:p>
          <a:p>
            <a:endParaRPr lang="fr-FR" dirty="0"/>
          </a:p>
        </p:txBody>
      </p:sp>
    </p:spTree>
    <p:extLst>
      <p:ext uri="{BB962C8B-B14F-4D97-AF65-F5344CB8AC3E}">
        <p14:creationId xmlns:p14="http://schemas.microsoft.com/office/powerpoint/2010/main" val="12288854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E590919E-856F-4F51-9D05-7468955B4795}"/>
              </a:ext>
            </a:extLst>
          </p:cNvPr>
          <p:cNvSpPr>
            <a:spLocks noGrp="1"/>
          </p:cNvSpPr>
          <p:nvPr>
            <p:ph type="body" sz="quarter" idx="14"/>
          </p:nvPr>
        </p:nvSpPr>
        <p:spPr/>
        <p:txBody>
          <a:bodyPr/>
          <a:lstStyle/>
          <a:p>
            <a:r>
              <a:rPr lang="fr-FR" dirty="0"/>
              <a:t>Rappeler les différentes propriétés de CSS</a:t>
            </a:r>
          </a:p>
          <a:p>
            <a:r>
              <a:rPr lang="fr-FR" dirty="0"/>
              <a:t>Rappeler les différentes disposition des conteneurs</a:t>
            </a:r>
          </a:p>
          <a:p>
            <a:endParaRPr lang="fr-FR" dirty="0"/>
          </a:p>
        </p:txBody>
      </p:sp>
      <p:sp>
        <p:nvSpPr>
          <p:cNvPr id="6" name="Espace réservé du texte 5">
            <a:extLst>
              <a:ext uri="{FF2B5EF4-FFF2-40B4-BE49-F238E27FC236}">
                <a16:creationId xmlns:a16="http://schemas.microsoft.com/office/drawing/2014/main" id="{75340519-18CA-4157-967F-E8AA46D62F1A}"/>
              </a:ext>
            </a:extLst>
          </p:cNvPr>
          <p:cNvSpPr>
            <a:spLocks noGrp="1"/>
          </p:cNvSpPr>
          <p:nvPr>
            <p:ph type="body" sz="quarter" idx="15"/>
          </p:nvPr>
        </p:nvSpPr>
        <p:spPr/>
        <p:txBody>
          <a:bodyPr/>
          <a:lstStyle/>
          <a:p>
            <a:r>
              <a:rPr lang="fr-FR" dirty="0"/>
              <a:t>Suivre les procédures du TP</a:t>
            </a:r>
          </a:p>
          <a:p>
            <a:r>
              <a:rPr lang="fr-FR" dirty="0"/>
              <a:t>Demander l'aide du formateur en cas de blocage sérieux</a:t>
            </a:r>
          </a:p>
          <a:p>
            <a:endParaRPr lang="fr-FR" dirty="0"/>
          </a:p>
        </p:txBody>
      </p:sp>
      <p:sp>
        <p:nvSpPr>
          <p:cNvPr id="7" name="Espace réservé du texte 6">
            <a:extLst>
              <a:ext uri="{FF2B5EF4-FFF2-40B4-BE49-F238E27FC236}">
                <a16:creationId xmlns:a16="http://schemas.microsoft.com/office/drawing/2014/main" id="{0811D555-1EA2-4C4D-AD37-97BF8F0CEFBA}"/>
              </a:ext>
            </a:extLst>
          </p:cNvPr>
          <p:cNvSpPr>
            <a:spLocks noGrp="1"/>
          </p:cNvSpPr>
          <p:nvPr>
            <p:ph type="body" sz="quarter" idx="16"/>
          </p:nvPr>
        </p:nvSpPr>
        <p:spPr/>
        <p:txBody>
          <a:bodyPr/>
          <a:lstStyle/>
          <a:p>
            <a:r>
              <a:rPr lang="fr-FR" dirty="0"/>
              <a:t>Support de résumé théorique accompagnant</a:t>
            </a:r>
          </a:p>
          <a:p>
            <a:r>
              <a:rPr lang="fr-FR" dirty="0"/>
              <a:t>Installation de IDE VS Code</a:t>
            </a:r>
          </a:p>
          <a:p>
            <a:endParaRPr lang="fr-FR" dirty="0"/>
          </a:p>
        </p:txBody>
      </p:sp>
      <p:sp>
        <p:nvSpPr>
          <p:cNvPr id="8" name="Espace réservé du texte 7">
            <a:extLst>
              <a:ext uri="{FF2B5EF4-FFF2-40B4-BE49-F238E27FC236}">
                <a16:creationId xmlns:a16="http://schemas.microsoft.com/office/drawing/2014/main" id="{6F6648C6-C085-4D73-8D96-4F90B9D5565A}"/>
              </a:ext>
            </a:extLst>
          </p:cNvPr>
          <p:cNvSpPr>
            <a:spLocks noGrp="1"/>
          </p:cNvSpPr>
          <p:nvPr>
            <p:ph type="body" sz="quarter" idx="17"/>
          </p:nvPr>
        </p:nvSpPr>
        <p:spPr/>
        <p:txBody>
          <a:bodyPr/>
          <a:lstStyle/>
          <a:p>
            <a:r>
              <a:rPr lang="fr-FR" dirty="0"/>
              <a:t>Le stagiaire est-il capable de :</a:t>
            </a:r>
          </a:p>
          <a:p>
            <a:pPr lvl="1">
              <a:buFont typeface="Wingdings" panose="05000000000000000000" pitchFamily="2" charset="2"/>
              <a:buChar char="Ø"/>
            </a:pPr>
            <a:r>
              <a:rPr lang="fr-FR" sz="1200" dirty="0">
                <a:solidFill>
                  <a:srgbClr val="565656"/>
                </a:solidFill>
              </a:rPr>
              <a:t>Déposer les conteneurs selon le type du contenu</a:t>
            </a:r>
          </a:p>
          <a:p>
            <a:pPr lvl="1">
              <a:buFont typeface="Wingdings" panose="05000000000000000000" pitchFamily="2" charset="2"/>
              <a:buChar char="Ø"/>
            </a:pPr>
            <a:r>
              <a:rPr lang="fr-FR" sz="1200" dirty="0">
                <a:solidFill>
                  <a:srgbClr val="565656"/>
                </a:solidFill>
              </a:rPr>
              <a:t>Mettre en place les conteneurs DIV</a:t>
            </a:r>
          </a:p>
          <a:p>
            <a:endParaRPr lang="fr-FR" dirty="0"/>
          </a:p>
        </p:txBody>
      </p:sp>
    </p:spTree>
    <p:extLst>
      <p:ext uri="{BB962C8B-B14F-4D97-AF65-F5344CB8AC3E}">
        <p14:creationId xmlns:p14="http://schemas.microsoft.com/office/powerpoint/2010/main" val="4179365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La disposition des conteneurs DIV</a:t>
            </a:r>
          </a:p>
        </p:txBody>
      </p:sp>
      <p:sp>
        <p:nvSpPr>
          <p:cNvPr id="2" name="Espace réservé du contenu 1">
            <a:extLst>
              <a:ext uri="{FF2B5EF4-FFF2-40B4-BE49-F238E27FC236}">
                <a16:creationId xmlns:a16="http://schemas.microsoft.com/office/drawing/2014/main" id="{B9DE856D-3D79-4611-9137-C78A0B83FE11}"/>
              </a:ext>
            </a:extLst>
          </p:cNvPr>
          <p:cNvSpPr>
            <a:spLocks noGrp="1"/>
          </p:cNvSpPr>
          <p:nvPr>
            <p:ph sz="quarter" idx="12"/>
          </p:nvPr>
        </p:nvSpPr>
        <p:spPr>
          <a:xfrm>
            <a:off x="720000" y="1943056"/>
            <a:ext cx="10323138" cy="4374379"/>
          </a:xfrm>
        </p:spPr>
        <p:txBody>
          <a:bodyPr/>
          <a:lstStyle/>
          <a:p>
            <a:r>
              <a:rPr lang="fr-FR" dirty="0"/>
              <a:t>Le positionnement des conteneurs DIV est une condition nécessaire pour créer des pages web modernes et surtout responsives.</a:t>
            </a:r>
          </a:p>
          <a:p>
            <a:r>
              <a:rPr lang="fr-FR" dirty="0"/>
              <a:t>Pour mettre en place un conteneur DIV sur une position donnée, il faut choisir un type de positionnement parmi ceux cités dans le cours (</a:t>
            </a:r>
            <a:r>
              <a:rPr lang="fr-FR" dirty="0" err="1"/>
              <a:t>absolute</a:t>
            </a:r>
            <a:r>
              <a:rPr lang="fr-FR" dirty="0"/>
              <a:t>, relative, </a:t>
            </a:r>
            <a:r>
              <a:rPr lang="fr-FR" dirty="0" err="1"/>
              <a:t>static</a:t>
            </a:r>
            <a:r>
              <a:rPr lang="fr-FR" dirty="0"/>
              <a:t>, </a:t>
            </a:r>
            <a:r>
              <a:rPr lang="fr-FR" dirty="0" err="1"/>
              <a:t>fixed</a:t>
            </a:r>
            <a:r>
              <a:rPr lang="fr-FR" dirty="0"/>
              <a:t>, </a:t>
            </a:r>
            <a:r>
              <a:rPr lang="fr-FR" dirty="0" err="1"/>
              <a:t>sticky</a:t>
            </a:r>
            <a:r>
              <a:rPr lang="fr-FR" dirty="0"/>
              <a:t> ou </a:t>
            </a:r>
            <a:r>
              <a:rPr lang="fr-FR" dirty="0" err="1"/>
              <a:t>inherit</a:t>
            </a:r>
            <a:r>
              <a:rPr lang="fr-FR" dirty="0"/>
              <a:t>).</a:t>
            </a:r>
          </a:p>
          <a:p>
            <a:r>
              <a:rPr lang="fr-FR" dirty="0"/>
              <a:t>Rappel :</a:t>
            </a:r>
          </a:p>
          <a:p>
            <a:pPr lvl="1"/>
            <a:r>
              <a:rPr lang="fr-FR" dirty="0"/>
              <a:t>Le positionnement « </a:t>
            </a:r>
            <a:r>
              <a:rPr lang="fr-FR" dirty="0" err="1"/>
              <a:t>absolute</a:t>
            </a:r>
            <a:r>
              <a:rPr lang="fr-FR" dirty="0"/>
              <a:t> » met en place un élément indépendamment des autres objets.</a:t>
            </a:r>
          </a:p>
          <a:p>
            <a:pPr lvl="1"/>
            <a:r>
              <a:rPr lang="fr-FR" dirty="0"/>
              <a:t>Le positionnement « relative » permet de mettre en place l’élément par rapport à sa position normale dans le flux et non pas le coin supérieur gauche de la page web.</a:t>
            </a:r>
          </a:p>
          <a:p>
            <a:pPr lvl="1"/>
            <a:r>
              <a:rPr lang="fr-FR" dirty="0"/>
              <a:t>Le positionnement « </a:t>
            </a:r>
            <a:r>
              <a:rPr lang="fr-FR" dirty="0" err="1"/>
              <a:t>static</a:t>
            </a:r>
            <a:r>
              <a:rPr lang="fr-FR" dirty="0"/>
              <a:t> » met en place l’élément dans le flux sans prendre en considération des propriétés top et </a:t>
            </a:r>
            <a:r>
              <a:rPr lang="fr-FR" dirty="0" err="1"/>
              <a:t>left</a:t>
            </a:r>
            <a:r>
              <a:rPr lang="fr-FR" dirty="0"/>
              <a:t>.</a:t>
            </a:r>
          </a:p>
          <a:p>
            <a:pPr lvl="1"/>
            <a:r>
              <a:rPr lang="fr-FR" dirty="0"/>
              <a:t>Le positionnement « </a:t>
            </a:r>
            <a:r>
              <a:rPr lang="fr-FR" dirty="0" err="1"/>
              <a:t>fixed</a:t>
            </a:r>
            <a:r>
              <a:rPr lang="fr-FR" dirty="0"/>
              <a:t> » met en place l’élément par rapport au coin supérieur gauche de l’écran et non pas de la page web.</a:t>
            </a:r>
          </a:p>
          <a:p>
            <a:endParaRPr lang="fr-FR" dirty="0"/>
          </a:p>
          <a:p>
            <a:pPr lvl="0"/>
            <a:r>
              <a:rPr lang="fr-FR" dirty="0"/>
              <a:t>Mettre le conteneur DIV au point de coordonnées top=150px et </a:t>
            </a:r>
            <a:r>
              <a:rPr lang="fr-FR" dirty="0" err="1"/>
              <a:t>left</a:t>
            </a:r>
            <a:r>
              <a:rPr lang="fr-FR" dirty="0"/>
              <a:t>=200px</a:t>
            </a:r>
          </a:p>
          <a:p>
            <a:pPr lvl="2"/>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position</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CA"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CA" b="1"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absolute</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fr-FR" sz="1000" b="1" dirty="0">
              <a:ea typeface="Times New Roman" panose="02020603050405020304" pitchFamily="18" charset="0"/>
              <a:cs typeface="Arial" panose="020B0604020202020204" pitchFamily="34" charset="0"/>
            </a:endParaRPr>
          </a:p>
          <a:p>
            <a:pPr lvl="2"/>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top</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CA"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150</a:t>
            </a:r>
            <a:r>
              <a:rPr lang="en-CA" b="1"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px</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fr-FR" sz="1000" b="1" dirty="0">
              <a:ea typeface="Times New Roman" panose="02020603050405020304" pitchFamily="18" charset="0"/>
              <a:cs typeface="Arial" panose="020B0604020202020204" pitchFamily="34" charset="0"/>
            </a:endParaRPr>
          </a:p>
          <a:p>
            <a:pPr lvl="2"/>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left</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CA" b="1"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200</a:t>
            </a:r>
            <a:r>
              <a:rPr lang="en-CA" b="1"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px</a:t>
            </a:r>
            <a:r>
              <a:rPr lang="en-CA" b="1"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fr-FR" sz="1000" b="1" dirty="0">
              <a:ea typeface="Calibri" panose="020F0502020204030204" pitchFamily="34" charset="0"/>
              <a:cs typeface="Arial" panose="020B0604020202020204" pitchFamily="34" charset="0"/>
            </a:endParaRPr>
          </a:p>
          <a:p>
            <a:pPr marL="0" indent="0">
              <a:buNone/>
            </a:pPr>
            <a:endParaRPr lang="fr-FR" dirty="0"/>
          </a:p>
        </p:txBody>
      </p:sp>
      <p:sp>
        <p:nvSpPr>
          <p:cNvPr id="9" name="Espace réservé du contenu 2">
            <a:extLst>
              <a:ext uri="{FF2B5EF4-FFF2-40B4-BE49-F238E27FC236}">
                <a16:creationId xmlns:a16="http://schemas.microsoft.com/office/drawing/2014/main" id="{0BC4D12B-B0BD-42EC-A796-2606F2142E1C}"/>
              </a:ext>
            </a:extLst>
          </p:cNvPr>
          <p:cNvSpPr>
            <a:spLocks noGrp="1"/>
          </p:cNvSpPr>
          <p:nvPr>
            <p:ph sz="quarter" idx="13"/>
          </p:nvPr>
        </p:nvSpPr>
        <p:spPr>
          <a:xfrm>
            <a:off x="720000" y="1679614"/>
            <a:ext cx="4659947" cy="319714"/>
          </a:xfrm>
        </p:spPr>
        <p:txBody>
          <a:bodyPr/>
          <a:lstStyle/>
          <a:p>
            <a:r>
              <a:rPr lang="fr-FR" dirty="0">
                <a:solidFill>
                  <a:srgbClr val="0059A1"/>
                </a:solidFill>
              </a:rPr>
              <a:t>Positionnement des conteneurs DIV</a:t>
            </a:r>
          </a:p>
        </p:txBody>
      </p:sp>
    </p:spTree>
    <p:extLst>
      <p:ext uri="{BB962C8B-B14F-4D97-AF65-F5344CB8AC3E}">
        <p14:creationId xmlns:p14="http://schemas.microsoft.com/office/powerpoint/2010/main" val="10870647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La disposition des conteneurs DIV</a:t>
            </a:r>
          </a:p>
        </p:txBody>
      </p:sp>
      <p:sp>
        <p:nvSpPr>
          <p:cNvPr id="2" name="Espace réservé du contenu 1">
            <a:extLst>
              <a:ext uri="{FF2B5EF4-FFF2-40B4-BE49-F238E27FC236}">
                <a16:creationId xmlns:a16="http://schemas.microsoft.com/office/drawing/2014/main" id="{C434EFEE-8B51-4B30-9451-BF783D343856}"/>
              </a:ext>
            </a:extLst>
          </p:cNvPr>
          <p:cNvSpPr>
            <a:spLocks noGrp="1"/>
          </p:cNvSpPr>
          <p:nvPr>
            <p:ph sz="quarter" idx="12"/>
          </p:nvPr>
        </p:nvSpPr>
        <p:spPr/>
        <p:txBody>
          <a:bodyPr/>
          <a:lstStyle/>
          <a:p>
            <a:r>
              <a:rPr lang="fr-FR" dirty="0"/>
              <a:t>On considère le code HTML suivant composé de trois div :</a:t>
            </a:r>
          </a:p>
          <a:p>
            <a:endParaRPr lang="fr-FR" dirty="0"/>
          </a:p>
        </p:txBody>
      </p:sp>
      <p:sp>
        <p:nvSpPr>
          <p:cNvPr id="11" name="Espace réservé du contenu 10">
            <a:extLst>
              <a:ext uri="{FF2B5EF4-FFF2-40B4-BE49-F238E27FC236}">
                <a16:creationId xmlns:a16="http://schemas.microsoft.com/office/drawing/2014/main" id="{4D81F3E5-EE26-4AEA-8E1C-E0A0517C6ACD}"/>
              </a:ext>
            </a:extLst>
          </p:cNvPr>
          <p:cNvSpPr>
            <a:spLocks noGrp="1"/>
          </p:cNvSpPr>
          <p:nvPr>
            <p:ph sz="quarter" idx="13"/>
          </p:nvPr>
        </p:nvSpPr>
        <p:spPr/>
        <p:txBody>
          <a:bodyPr/>
          <a:lstStyle/>
          <a:p>
            <a:r>
              <a:rPr lang="fr-FR" dirty="0">
                <a:solidFill>
                  <a:srgbClr val="0059A1"/>
                </a:solidFill>
              </a:rPr>
              <a:t>Positionnement par la propriété « position »</a:t>
            </a:r>
          </a:p>
        </p:txBody>
      </p:sp>
      <p:sp>
        <p:nvSpPr>
          <p:cNvPr id="6" name="ZoneTexte 5">
            <a:extLst>
              <a:ext uri="{FF2B5EF4-FFF2-40B4-BE49-F238E27FC236}">
                <a16:creationId xmlns:a16="http://schemas.microsoft.com/office/drawing/2014/main" id="{C536CECD-F0D7-420B-9BFA-3B920B24B596}"/>
              </a:ext>
            </a:extLst>
          </p:cNvPr>
          <p:cNvSpPr txBox="1"/>
          <p:nvPr/>
        </p:nvSpPr>
        <p:spPr>
          <a:xfrm>
            <a:off x="5974841" y="1620000"/>
            <a:ext cx="5465262" cy="4873129"/>
          </a:xfrm>
          <a:prstGeom prst="rect">
            <a:avLst/>
          </a:prstGeom>
          <a:noFill/>
          <a:ln>
            <a:solidFill>
              <a:schemeClr val="accent1"/>
            </a:solidFill>
          </a:ln>
        </p:spPr>
        <p:txBody>
          <a:bodyPr wrap="square">
            <a:spAutoFit/>
          </a:bodyPr>
          <a:lstStyle/>
          <a:p>
            <a:pPr>
              <a:spcAft>
                <a:spcPts val="800"/>
              </a:spcAft>
            </a:pPr>
            <a:r>
              <a:rPr lang="en-CA" sz="1400" b="1" dirty="0">
                <a:solidFill>
                  <a:srgbClr val="91B3E0"/>
                </a:solidFill>
                <a:effectLst/>
                <a:ea typeface="Times New Roman" panose="02020603050405020304" pitchFamily="18" charset="0"/>
                <a:cs typeface="Times New Roman" panose="02020603050405020304" pitchFamily="18" charset="0"/>
              </a:rPr>
              <a:t>&lt;!</a:t>
            </a:r>
            <a:r>
              <a:rPr lang="en-CA" sz="1400" b="1" dirty="0">
                <a:solidFill>
                  <a:srgbClr val="4B69C6"/>
                </a:solidFill>
                <a:effectLst/>
                <a:ea typeface="Times New Roman" panose="02020603050405020304" pitchFamily="18" charset="0"/>
                <a:cs typeface="Times New Roman" panose="02020603050405020304" pitchFamily="18" charset="0"/>
              </a:rPr>
              <a:t>doctype</a:t>
            </a:r>
            <a:r>
              <a:rPr lang="en-CA" sz="1400" b="1" dirty="0">
                <a:solidFill>
                  <a:srgbClr val="91B3E0"/>
                </a:solidFill>
                <a:effectLst/>
                <a:ea typeface="Times New Roman" panose="02020603050405020304" pitchFamily="18" charset="0"/>
                <a:cs typeface="Times New Roman" panose="02020603050405020304" pitchFamily="18" charset="0"/>
              </a:rPr>
              <a:t> </a:t>
            </a:r>
            <a:r>
              <a:rPr lang="en-CA" sz="1400" b="1" i="1" dirty="0">
                <a:solidFill>
                  <a:srgbClr val="8190A0"/>
                </a:solidFill>
                <a:effectLst/>
                <a:ea typeface="Times New Roman" panose="02020603050405020304" pitchFamily="18" charset="0"/>
                <a:cs typeface="Times New Roman" panose="02020603050405020304" pitchFamily="18" charset="0"/>
              </a:rPr>
              <a:t>html</a:t>
            </a:r>
            <a:r>
              <a:rPr lang="en-CA" sz="1400" b="1" dirty="0">
                <a:solidFill>
                  <a:srgbClr val="91B3E0"/>
                </a:solidFill>
                <a:effectLst/>
                <a:ea typeface="Times New Roman" panose="02020603050405020304" pitchFamily="18" charset="0"/>
                <a:cs typeface="Times New Roman" panose="02020603050405020304" pitchFamily="18" charset="0"/>
              </a:rPr>
              <a:t>&gt;</a:t>
            </a:r>
            <a:endParaRPr lang="fr-FR" sz="1400" b="1" dirty="0">
              <a:effectLst/>
              <a:ea typeface="Calibri" panose="020F0502020204030204" pitchFamily="34" charset="0"/>
              <a:cs typeface="Arial" panose="020B0604020202020204" pitchFamily="34" charset="0"/>
            </a:endParaRPr>
          </a:p>
          <a:p>
            <a:pPr>
              <a:spcAft>
                <a:spcPts val="800"/>
              </a:spcAft>
            </a:pPr>
            <a:r>
              <a:rPr lang="en-CA" sz="1400" b="1" dirty="0">
                <a:solidFill>
                  <a:srgbClr val="333333"/>
                </a:solidFill>
                <a:effectLst/>
                <a:ea typeface="Times New Roman" panose="02020603050405020304" pitchFamily="18" charset="0"/>
                <a:cs typeface="Times New Roman" panose="02020603050405020304" pitchFamily="18" charset="0"/>
              </a:rPr>
              <a:t>    </a:t>
            </a:r>
            <a:r>
              <a:rPr lang="en-CA" sz="1400" b="1" dirty="0">
                <a:solidFill>
                  <a:srgbClr val="91B3E0"/>
                </a:solidFill>
                <a:effectLst/>
                <a:ea typeface="Times New Roman" panose="02020603050405020304" pitchFamily="18" charset="0"/>
                <a:cs typeface="Times New Roman" panose="02020603050405020304" pitchFamily="18" charset="0"/>
              </a:rPr>
              <a:t>&lt;</a:t>
            </a:r>
            <a:r>
              <a:rPr lang="en-CA" sz="1400" b="1" dirty="0">
                <a:solidFill>
                  <a:srgbClr val="4B69C6"/>
                </a:solidFill>
                <a:effectLst/>
                <a:ea typeface="Times New Roman" panose="02020603050405020304" pitchFamily="18" charset="0"/>
                <a:cs typeface="Times New Roman" panose="02020603050405020304" pitchFamily="18" charset="0"/>
              </a:rPr>
              <a:t>html</a:t>
            </a:r>
            <a:r>
              <a:rPr lang="en-CA" sz="1400" b="1" dirty="0">
                <a:solidFill>
                  <a:srgbClr val="91B3E0"/>
                </a:solidFill>
                <a:effectLst/>
                <a:ea typeface="Times New Roman" panose="02020603050405020304" pitchFamily="18" charset="0"/>
                <a:cs typeface="Times New Roman" panose="02020603050405020304" pitchFamily="18" charset="0"/>
              </a:rPr>
              <a:t>&gt;</a:t>
            </a:r>
            <a:endParaRPr lang="fr-FR" sz="1400" b="1" dirty="0">
              <a:effectLst/>
              <a:ea typeface="Calibri" panose="020F0502020204030204" pitchFamily="34" charset="0"/>
              <a:cs typeface="Arial" panose="020B0604020202020204" pitchFamily="34" charset="0"/>
            </a:endParaRPr>
          </a:p>
          <a:p>
            <a:pPr>
              <a:spcAft>
                <a:spcPts val="800"/>
              </a:spcAft>
            </a:pPr>
            <a:r>
              <a:rPr lang="en-CA" sz="1400" b="1" dirty="0">
                <a:solidFill>
                  <a:srgbClr val="333333"/>
                </a:solidFill>
                <a:effectLst/>
                <a:ea typeface="Times New Roman" panose="02020603050405020304" pitchFamily="18" charset="0"/>
                <a:cs typeface="Times New Roman" panose="02020603050405020304" pitchFamily="18" charset="0"/>
              </a:rPr>
              <a:t>    </a:t>
            </a:r>
            <a:r>
              <a:rPr lang="en-CA" sz="1400" b="1" dirty="0">
                <a:solidFill>
                  <a:srgbClr val="91B3E0"/>
                </a:solidFill>
                <a:effectLst/>
                <a:ea typeface="Times New Roman" panose="02020603050405020304" pitchFamily="18" charset="0"/>
                <a:cs typeface="Times New Roman" panose="02020603050405020304" pitchFamily="18" charset="0"/>
              </a:rPr>
              <a:t>&lt;</a:t>
            </a:r>
            <a:r>
              <a:rPr lang="en-CA" sz="1400" b="1" dirty="0">
                <a:solidFill>
                  <a:srgbClr val="4B69C6"/>
                </a:solidFill>
                <a:effectLst/>
                <a:ea typeface="Times New Roman" panose="02020603050405020304" pitchFamily="18" charset="0"/>
                <a:cs typeface="Times New Roman" panose="02020603050405020304" pitchFamily="18" charset="0"/>
              </a:rPr>
              <a:t>head</a:t>
            </a:r>
            <a:r>
              <a:rPr lang="en-CA" sz="1400" b="1" dirty="0">
                <a:solidFill>
                  <a:srgbClr val="91B3E0"/>
                </a:solidFill>
                <a:effectLst/>
                <a:ea typeface="Times New Roman" panose="02020603050405020304" pitchFamily="18" charset="0"/>
                <a:cs typeface="Times New Roman" panose="02020603050405020304" pitchFamily="18" charset="0"/>
              </a:rPr>
              <a:t>&gt; </a:t>
            </a:r>
            <a:r>
              <a:rPr lang="en-CA" sz="1400" b="1" dirty="0">
                <a:solidFill>
                  <a:srgbClr val="333333"/>
                </a:solidFill>
                <a:effectLst/>
                <a:ea typeface="Times New Roman" panose="02020603050405020304" pitchFamily="18" charset="0"/>
                <a:cs typeface="Times New Roman" panose="02020603050405020304" pitchFamily="18" charset="0"/>
              </a:rPr>
              <a:t> </a:t>
            </a:r>
            <a:r>
              <a:rPr lang="en-CA" sz="1400" b="1" dirty="0">
                <a:solidFill>
                  <a:srgbClr val="91B3E0"/>
                </a:solidFill>
                <a:effectLst/>
                <a:ea typeface="Times New Roman" panose="02020603050405020304" pitchFamily="18" charset="0"/>
                <a:cs typeface="Times New Roman" panose="02020603050405020304" pitchFamily="18" charset="0"/>
              </a:rPr>
              <a:t>&lt;</a:t>
            </a:r>
            <a:r>
              <a:rPr lang="en-CA" sz="1400" b="1" dirty="0">
                <a:solidFill>
                  <a:srgbClr val="4B69C6"/>
                </a:solidFill>
                <a:effectLst/>
                <a:ea typeface="Times New Roman" panose="02020603050405020304" pitchFamily="18" charset="0"/>
                <a:cs typeface="Times New Roman" panose="02020603050405020304" pitchFamily="18" charset="0"/>
              </a:rPr>
              <a:t>title</a:t>
            </a:r>
            <a:r>
              <a:rPr lang="en-CA" sz="1400" b="1" dirty="0">
                <a:solidFill>
                  <a:srgbClr val="91B3E0"/>
                </a:solidFill>
                <a:effectLst/>
                <a:ea typeface="Times New Roman" panose="02020603050405020304" pitchFamily="18" charset="0"/>
                <a:cs typeface="Times New Roman" panose="02020603050405020304" pitchFamily="18" charset="0"/>
              </a:rPr>
              <a:t>&gt;</a:t>
            </a:r>
            <a:r>
              <a:rPr lang="en-CA" sz="1400" b="1" dirty="0" err="1">
                <a:solidFill>
                  <a:srgbClr val="565656"/>
                </a:solidFill>
                <a:effectLst/>
                <a:ea typeface="Times New Roman" panose="02020603050405020304" pitchFamily="18" charset="0"/>
                <a:cs typeface="Times New Roman" panose="02020603050405020304" pitchFamily="18" charset="0"/>
              </a:rPr>
              <a:t>Positionnement</a:t>
            </a:r>
            <a:r>
              <a:rPr lang="en-CA" sz="1400" b="1" dirty="0">
                <a:solidFill>
                  <a:srgbClr val="91B3E0"/>
                </a:solidFill>
                <a:effectLst/>
                <a:ea typeface="Times New Roman" panose="02020603050405020304" pitchFamily="18" charset="0"/>
                <a:cs typeface="Times New Roman" panose="02020603050405020304" pitchFamily="18" charset="0"/>
              </a:rPr>
              <a:t>&lt;/</a:t>
            </a:r>
            <a:r>
              <a:rPr lang="en-CA" sz="1400" b="1" dirty="0">
                <a:solidFill>
                  <a:srgbClr val="4B69C6"/>
                </a:solidFill>
                <a:effectLst/>
                <a:ea typeface="Times New Roman" panose="02020603050405020304" pitchFamily="18" charset="0"/>
                <a:cs typeface="Times New Roman" panose="02020603050405020304" pitchFamily="18" charset="0"/>
              </a:rPr>
              <a:t>title</a:t>
            </a:r>
            <a:r>
              <a:rPr lang="en-CA" sz="1400" b="1" dirty="0">
                <a:solidFill>
                  <a:srgbClr val="91B3E0"/>
                </a:solidFill>
                <a:effectLst/>
                <a:ea typeface="Times New Roman" panose="02020603050405020304" pitchFamily="18" charset="0"/>
                <a:cs typeface="Times New Roman" panose="02020603050405020304" pitchFamily="18" charset="0"/>
              </a:rPr>
              <a:t>&gt;</a:t>
            </a:r>
            <a:r>
              <a:rPr lang="en-CA" sz="1400" b="1" dirty="0">
                <a:solidFill>
                  <a:srgbClr val="333333"/>
                </a:solidFill>
                <a:effectLst/>
                <a:ea typeface="Times New Roman" panose="02020603050405020304" pitchFamily="18" charset="0"/>
                <a:cs typeface="Times New Roman" panose="02020603050405020304" pitchFamily="18" charset="0"/>
              </a:rPr>
              <a:t>   </a:t>
            </a:r>
            <a:r>
              <a:rPr lang="en-CA" sz="1400" b="1" dirty="0">
                <a:solidFill>
                  <a:srgbClr val="91B3E0"/>
                </a:solidFill>
                <a:effectLst/>
                <a:ea typeface="Times New Roman" panose="02020603050405020304" pitchFamily="18" charset="0"/>
                <a:cs typeface="Times New Roman" panose="02020603050405020304" pitchFamily="18" charset="0"/>
              </a:rPr>
              <a:t>&lt;/</a:t>
            </a:r>
            <a:r>
              <a:rPr lang="en-CA" sz="1400" b="1" dirty="0">
                <a:solidFill>
                  <a:srgbClr val="4B69C6"/>
                </a:solidFill>
                <a:effectLst/>
                <a:ea typeface="Times New Roman" panose="02020603050405020304" pitchFamily="18" charset="0"/>
                <a:cs typeface="Times New Roman" panose="02020603050405020304" pitchFamily="18" charset="0"/>
              </a:rPr>
              <a:t>head</a:t>
            </a:r>
            <a:r>
              <a:rPr lang="en-CA" sz="1400" b="1" dirty="0">
                <a:solidFill>
                  <a:srgbClr val="91B3E0"/>
                </a:solidFill>
                <a:effectLst/>
                <a:ea typeface="Times New Roman" panose="02020603050405020304" pitchFamily="18" charset="0"/>
                <a:cs typeface="Times New Roman" panose="02020603050405020304" pitchFamily="18" charset="0"/>
              </a:rPr>
              <a:t>&gt;</a:t>
            </a:r>
            <a:endParaRPr lang="fr-FR" sz="1400" b="1" dirty="0">
              <a:effectLst/>
              <a:ea typeface="Calibri" panose="020F0502020204030204" pitchFamily="34" charset="0"/>
              <a:cs typeface="Arial" panose="020B0604020202020204" pitchFamily="34" charset="0"/>
            </a:endParaRPr>
          </a:p>
          <a:p>
            <a:pPr>
              <a:spcAft>
                <a:spcPts val="800"/>
              </a:spcAft>
            </a:pPr>
            <a:r>
              <a:rPr lang="en-CA" sz="1400" b="1" dirty="0">
                <a:solidFill>
                  <a:srgbClr val="333333"/>
                </a:solidFill>
                <a:effectLst/>
                <a:ea typeface="Times New Roman" panose="02020603050405020304" pitchFamily="18" charset="0"/>
                <a:cs typeface="Times New Roman" panose="02020603050405020304" pitchFamily="18" charset="0"/>
              </a:rPr>
              <a:t>    </a:t>
            </a:r>
            <a:r>
              <a:rPr lang="en-CA" sz="1400" b="1" dirty="0">
                <a:solidFill>
                  <a:srgbClr val="91B3E0"/>
                </a:solidFill>
                <a:effectLst/>
                <a:ea typeface="Times New Roman" panose="02020603050405020304" pitchFamily="18" charset="0"/>
                <a:cs typeface="Times New Roman" panose="02020603050405020304" pitchFamily="18" charset="0"/>
              </a:rPr>
              <a:t>&lt;</a:t>
            </a:r>
            <a:r>
              <a:rPr lang="en-CA" sz="1400" b="1" dirty="0">
                <a:solidFill>
                  <a:srgbClr val="4B69C6"/>
                </a:solidFill>
                <a:effectLst/>
                <a:ea typeface="Times New Roman" panose="02020603050405020304" pitchFamily="18" charset="0"/>
                <a:cs typeface="Times New Roman" panose="02020603050405020304" pitchFamily="18" charset="0"/>
              </a:rPr>
              <a:t>body</a:t>
            </a:r>
            <a:r>
              <a:rPr lang="en-CA" sz="1400" b="1" dirty="0">
                <a:solidFill>
                  <a:srgbClr val="91B3E0"/>
                </a:solidFill>
                <a:effectLst/>
                <a:ea typeface="Times New Roman" panose="02020603050405020304" pitchFamily="18" charset="0"/>
                <a:cs typeface="Times New Roman" panose="02020603050405020304" pitchFamily="18" charset="0"/>
              </a:rPr>
              <a:t>&gt;</a:t>
            </a:r>
            <a:endParaRPr lang="fr-FR" sz="1400" b="1" dirty="0">
              <a:effectLst/>
              <a:ea typeface="Calibri" panose="020F0502020204030204" pitchFamily="34" charset="0"/>
              <a:cs typeface="Arial" panose="020B0604020202020204" pitchFamily="34" charset="0"/>
            </a:endParaRPr>
          </a:p>
          <a:p>
            <a:pPr>
              <a:spcAft>
                <a:spcPts val="800"/>
              </a:spcAft>
            </a:pPr>
            <a:r>
              <a:rPr lang="en-CA" sz="1400" b="1" dirty="0">
                <a:solidFill>
                  <a:srgbClr val="333333"/>
                </a:solidFill>
                <a:effectLst/>
                <a:ea typeface="Times New Roman" panose="02020603050405020304" pitchFamily="18" charset="0"/>
                <a:cs typeface="Times New Roman" panose="02020603050405020304" pitchFamily="18" charset="0"/>
              </a:rPr>
              <a:t>        </a:t>
            </a:r>
            <a:r>
              <a:rPr lang="en-CA" sz="1400" b="1" dirty="0">
                <a:solidFill>
                  <a:srgbClr val="91B3E0"/>
                </a:solidFill>
                <a:effectLst/>
                <a:ea typeface="Times New Roman" panose="02020603050405020304" pitchFamily="18" charset="0"/>
                <a:cs typeface="Times New Roman" panose="02020603050405020304" pitchFamily="18" charset="0"/>
              </a:rPr>
              <a:t>&lt;</a:t>
            </a:r>
            <a:r>
              <a:rPr lang="en-CA" sz="1400" b="1" dirty="0">
                <a:solidFill>
                  <a:srgbClr val="4B69C6"/>
                </a:solidFill>
                <a:effectLst/>
                <a:ea typeface="Times New Roman" panose="02020603050405020304" pitchFamily="18" charset="0"/>
                <a:cs typeface="Times New Roman" panose="02020603050405020304" pitchFamily="18" charset="0"/>
              </a:rPr>
              <a:t>div</a:t>
            </a:r>
            <a:r>
              <a:rPr lang="en-CA" sz="1400" b="1" dirty="0">
                <a:solidFill>
                  <a:srgbClr val="91B3E0"/>
                </a:solidFill>
                <a:effectLst/>
                <a:ea typeface="Times New Roman" panose="02020603050405020304" pitchFamily="18" charset="0"/>
                <a:cs typeface="Times New Roman" panose="02020603050405020304" pitchFamily="18" charset="0"/>
              </a:rPr>
              <a:t> </a:t>
            </a:r>
            <a:r>
              <a:rPr lang="en-CA" sz="1400" b="1" i="1" dirty="0">
                <a:solidFill>
                  <a:srgbClr val="8190A0"/>
                </a:solidFill>
                <a:effectLst/>
                <a:ea typeface="Times New Roman" panose="02020603050405020304" pitchFamily="18" charset="0"/>
                <a:cs typeface="Times New Roman" panose="02020603050405020304" pitchFamily="18" charset="0"/>
              </a:rPr>
              <a:t>class</a:t>
            </a:r>
            <a:r>
              <a:rPr lang="en-CA" sz="1400" b="1" dirty="0">
                <a:solidFill>
                  <a:srgbClr val="777777"/>
                </a:solidFill>
                <a:effectLst/>
                <a:ea typeface="Times New Roman" panose="02020603050405020304" pitchFamily="18" charset="0"/>
                <a:cs typeface="Times New Roman" panose="02020603050405020304" pitchFamily="18" charset="0"/>
              </a:rPr>
              <a:t>="</a:t>
            </a:r>
            <a:r>
              <a:rPr lang="en-CA" sz="1400" b="1" dirty="0">
                <a:solidFill>
                  <a:srgbClr val="448C27"/>
                </a:solidFill>
                <a:effectLst/>
                <a:ea typeface="Times New Roman" panose="02020603050405020304" pitchFamily="18" charset="0"/>
                <a:cs typeface="Times New Roman" panose="02020603050405020304" pitchFamily="18" charset="0"/>
              </a:rPr>
              <a:t>article</a:t>
            </a:r>
            <a:r>
              <a:rPr lang="en-CA" sz="1400" b="1" dirty="0">
                <a:solidFill>
                  <a:srgbClr val="777777"/>
                </a:solidFill>
                <a:effectLst/>
                <a:ea typeface="Times New Roman" panose="02020603050405020304" pitchFamily="18" charset="0"/>
                <a:cs typeface="Times New Roman" panose="02020603050405020304" pitchFamily="18" charset="0"/>
              </a:rPr>
              <a:t>"</a:t>
            </a:r>
            <a:r>
              <a:rPr lang="en-CA" sz="1400" b="1" dirty="0">
                <a:solidFill>
                  <a:srgbClr val="91B3E0"/>
                </a:solidFill>
                <a:effectLst/>
                <a:ea typeface="Times New Roman" panose="02020603050405020304" pitchFamily="18" charset="0"/>
                <a:cs typeface="Times New Roman" panose="02020603050405020304" pitchFamily="18" charset="0"/>
              </a:rPr>
              <a:t>&gt;</a:t>
            </a:r>
            <a:r>
              <a:rPr lang="en-CA" sz="1400" b="1" dirty="0">
                <a:solidFill>
                  <a:srgbClr val="565656"/>
                </a:solidFill>
                <a:effectLst/>
                <a:ea typeface="Times New Roman" panose="02020603050405020304" pitchFamily="18" charset="0"/>
                <a:cs typeface="Times New Roman" panose="02020603050405020304" pitchFamily="18" charset="0"/>
              </a:rPr>
              <a:t>Block1</a:t>
            </a:r>
            <a:endParaRPr lang="fr-FR" sz="1400" b="1" dirty="0">
              <a:solidFill>
                <a:srgbClr val="565656"/>
              </a:solidFill>
              <a:effectLst/>
              <a:ea typeface="Calibri" panose="020F0502020204030204" pitchFamily="34" charset="0"/>
              <a:cs typeface="Arial" panose="020B0604020202020204" pitchFamily="34" charset="0"/>
            </a:endParaRPr>
          </a:p>
          <a:p>
            <a:pPr>
              <a:spcAft>
                <a:spcPts val="800"/>
              </a:spcAft>
            </a:pPr>
            <a:r>
              <a:rPr lang="en-CA" sz="1400" b="1" dirty="0">
                <a:solidFill>
                  <a:srgbClr val="333333"/>
                </a:solidFill>
                <a:effectLst/>
                <a:ea typeface="Times New Roman" panose="02020603050405020304" pitchFamily="18" charset="0"/>
                <a:cs typeface="Times New Roman" panose="02020603050405020304" pitchFamily="18" charset="0"/>
              </a:rPr>
              <a:t>            </a:t>
            </a:r>
            <a:r>
              <a:rPr lang="fr-FR" sz="1400" b="1" dirty="0">
                <a:solidFill>
                  <a:srgbClr val="91B3E0"/>
                </a:solidFill>
                <a:effectLst/>
                <a:ea typeface="Times New Roman" panose="02020603050405020304" pitchFamily="18" charset="0"/>
                <a:cs typeface="Times New Roman" panose="02020603050405020304" pitchFamily="18" charset="0"/>
              </a:rPr>
              <a:t>&lt;</a:t>
            </a:r>
            <a:r>
              <a:rPr lang="fr-FR" sz="1400" b="1" dirty="0">
                <a:solidFill>
                  <a:srgbClr val="4B69C6"/>
                </a:solidFill>
                <a:effectLst/>
                <a:ea typeface="Times New Roman" panose="02020603050405020304" pitchFamily="18" charset="0"/>
                <a:cs typeface="Times New Roman" panose="02020603050405020304" pitchFamily="18" charset="0"/>
              </a:rPr>
              <a:t>div</a:t>
            </a:r>
            <a:r>
              <a:rPr lang="fr-FR" sz="1400" b="1" dirty="0">
                <a:solidFill>
                  <a:srgbClr val="91B3E0"/>
                </a:solidFill>
                <a:effectLst/>
                <a:ea typeface="Times New Roman" panose="02020603050405020304" pitchFamily="18" charset="0"/>
                <a:cs typeface="Times New Roman" panose="02020603050405020304" pitchFamily="18" charset="0"/>
              </a:rPr>
              <a:t> </a:t>
            </a:r>
            <a:r>
              <a:rPr lang="fr-FR" sz="1400" b="1" i="1" dirty="0">
                <a:solidFill>
                  <a:srgbClr val="8190A0"/>
                </a:solidFill>
                <a:effectLst/>
                <a:ea typeface="Times New Roman" panose="02020603050405020304" pitchFamily="18" charset="0"/>
                <a:cs typeface="Times New Roman" panose="02020603050405020304" pitchFamily="18" charset="0"/>
              </a:rPr>
              <a:t>class</a:t>
            </a:r>
            <a:r>
              <a:rPr lang="fr-FR" sz="1400" b="1" dirty="0">
                <a:solidFill>
                  <a:srgbClr val="777777"/>
                </a:solidFill>
                <a:effectLst/>
                <a:ea typeface="Times New Roman" panose="02020603050405020304" pitchFamily="18" charset="0"/>
                <a:cs typeface="Times New Roman" panose="02020603050405020304" pitchFamily="18" charset="0"/>
              </a:rPr>
              <a:t>="</a:t>
            </a:r>
            <a:r>
              <a:rPr lang="fr-FR" sz="1400" b="1" dirty="0" err="1">
                <a:solidFill>
                  <a:srgbClr val="448C27"/>
                </a:solidFill>
                <a:effectLst/>
                <a:ea typeface="Times New Roman" panose="02020603050405020304" pitchFamily="18" charset="0"/>
                <a:cs typeface="Times New Roman" panose="02020603050405020304" pitchFamily="18" charset="0"/>
              </a:rPr>
              <a:t>details</a:t>
            </a:r>
            <a:r>
              <a:rPr lang="fr-FR" sz="1400" b="1" dirty="0">
                <a:solidFill>
                  <a:srgbClr val="777777"/>
                </a:solidFill>
                <a:effectLst/>
                <a:ea typeface="Times New Roman" panose="02020603050405020304" pitchFamily="18" charset="0"/>
                <a:cs typeface="Times New Roman" panose="02020603050405020304" pitchFamily="18" charset="0"/>
              </a:rPr>
              <a:t>"</a:t>
            </a:r>
            <a:r>
              <a:rPr lang="fr-FR" sz="1400" b="1" dirty="0">
                <a:solidFill>
                  <a:srgbClr val="91B3E0"/>
                </a:solidFill>
                <a:effectLst/>
                <a:ea typeface="Times New Roman" panose="02020603050405020304" pitchFamily="18" charset="0"/>
                <a:cs typeface="Times New Roman" panose="02020603050405020304" pitchFamily="18" charset="0"/>
              </a:rPr>
              <a:t>&gt;</a:t>
            </a:r>
            <a:r>
              <a:rPr lang="fr-FR" sz="1400" b="1" dirty="0">
                <a:solidFill>
                  <a:srgbClr val="333333"/>
                </a:solidFill>
                <a:effectLst/>
                <a:ea typeface="Times New Roman" panose="02020603050405020304" pitchFamily="18" charset="0"/>
                <a:cs typeface="Times New Roman" panose="02020603050405020304" pitchFamily="18" charset="0"/>
              </a:rPr>
              <a:t>           </a:t>
            </a:r>
            <a:endParaRPr lang="fr-FR" sz="1400" b="1" dirty="0">
              <a:effectLst/>
              <a:ea typeface="Calibri" panose="020F0502020204030204" pitchFamily="34" charset="0"/>
              <a:cs typeface="Arial" panose="020B0604020202020204" pitchFamily="34" charset="0"/>
            </a:endParaRPr>
          </a:p>
          <a:p>
            <a:pPr>
              <a:spcAft>
                <a:spcPts val="800"/>
              </a:spcAft>
            </a:pPr>
            <a:r>
              <a:rPr lang="fr-FR" sz="1400" b="1" dirty="0">
                <a:solidFill>
                  <a:srgbClr val="333333"/>
                </a:solidFill>
                <a:effectLst/>
                <a:ea typeface="Times New Roman" panose="02020603050405020304" pitchFamily="18" charset="0"/>
                <a:cs typeface="Times New Roman" panose="02020603050405020304" pitchFamily="18" charset="0"/>
              </a:rPr>
              <a:t>          </a:t>
            </a:r>
            <a:r>
              <a:rPr lang="fr-FR" sz="1400" b="1" dirty="0">
                <a:solidFill>
                  <a:srgbClr val="565656"/>
                </a:solidFill>
                <a:effectLst/>
                <a:ea typeface="Times New Roman" panose="02020603050405020304" pitchFamily="18" charset="0"/>
                <a:cs typeface="Times New Roman" panose="02020603050405020304" pitchFamily="18" charset="0"/>
              </a:rPr>
              <a:t>      Le HyperText Markup </a:t>
            </a:r>
            <a:r>
              <a:rPr lang="fr-FR" sz="1400" b="1" dirty="0" err="1">
                <a:solidFill>
                  <a:srgbClr val="565656"/>
                </a:solidFill>
                <a:effectLst/>
                <a:ea typeface="Times New Roman" panose="02020603050405020304" pitchFamily="18" charset="0"/>
                <a:cs typeface="Times New Roman" panose="02020603050405020304" pitchFamily="18" charset="0"/>
              </a:rPr>
              <a:t>Language</a:t>
            </a:r>
            <a:r>
              <a:rPr lang="fr-FR" sz="1400" b="1" dirty="0">
                <a:solidFill>
                  <a:srgbClr val="565656"/>
                </a:solidFill>
                <a:effectLst/>
                <a:ea typeface="Times New Roman" panose="02020603050405020304" pitchFamily="18" charset="0"/>
                <a:cs typeface="Times New Roman" panose="02020603050405020304" pitchFamily="18" charset="0"/>
              </a:rPr>
              <a:t>, généralement abrégé HTML ou ,dans sa dernière version, HTML5, est le langage de balisage conçu pour représenter les </a:t>
            </a:r>
            <a:r>
              <a:rPr lang="en-CA" sz="1400" b="1" dirty="0">
                <a:solidFill>
                  <a:srgbClr val="565656"/>
                </a:solidFill>
                <a:effectLst/>
                <a:ea typeface="Times New Roman" panose="02020603050405020304" pitchFamily="18" charset="0"/>
                <a:cs typeface="Times New Roman" panose="02020603050405020304" pitchFamily="18" charset="0"/>
              </a:rPr>
              <a:t>pages web.</a:t>
            </a:r>
            <a:endParaRPr lang="fr-FR" sz="1400" b="1" dirty="0">
              <a:solidFill>
                <a:srgbClr val="565656"/>
              </a:solidFill>
              <a:effectLst/>
              <a:ea typeface="Calibri" panose="020F0502020204030204" pitchFamily="34" charset="0"/>
              <a:cs typeface="Arial" panose="020B0604020202020204" pitchFamily="34" charset="0"/>
            </a:endParaRPr>
          </a:p>
          <a:p>
            <a:pPr>
              <a:spcAft>
                <a:spcPts val="800"/>
              </a:spcAft>
            </a:pPr>
            <a:r>
              <a:rPr lang="en-CA" sz="1400" b="1" dirty="0">
                <a:solidFill>
                  <a:srgbClr val="333333"/>
                </a:solidFill>
                <a:effectLst/>
                <a:ea typeface="Times New Roman" panose="02020603050405020304" pitchFamily="18" charset="0"/>
                <a:cs typeface="Times New Roman" panose="02020603050405020304" pitchFamily="18" charset="0"/>
              </a:rPr>
              <a:t>            </a:t>
            </a:r>
            <a:r>
              <a:rPr lang="en-CA" sz="1400" b="1" dirty="0">
                <a:solidFill>
                  <a:srgbClr val="91B3E0"/>
                </a:solidFill>
                <a:effectLst/>
                <a:ea typeface="Times New Roman" panose="02020603050405020304" pitchFamily="18" charset="0"/>
                <a:cs typeface="Times New Roman" panose="02020603050405020304" pitchFamily="18" charset="0"/>
              </a:rPr>
              <a:t>&lt;/</a:t>
            </a:r>
            <a:r>
              <a:rPr lang="en-CA" sz="1400" b="1" dirty="0">
                <a:solidFill>
                  <a:srgbClr val="4B69C6"/>
                </a:solidFill>
                <a:effectLst/>
                <a:ea typeface="Times New Roman" panose="02020603050405020304" pitchFamily="18" charset="0"/>
                <a:cs typeface="Times New Roman" panose="02020603050405020304" pitchFamily="18" charset="0"/>
              </a:rPr>
              <a:t>div</a:t>
            </a:r>
            <a:r>
              <a:rPr lang="en-CA" sz="1400" b="1" dirty="0">
                <a:solidFill>
                  <a:srgbClr val="91B3E0"/>
                </a:solidFill>
                <a:effectLst/>
                <a:ea typeface="Times New Roman" panose="02020603050405020304" pitchFamily="18" charset="0"/>
                <a:cs typeface="Times New Roman" panose="02020603050405020304" pitchFamily="18" charset="0"/>
              </a:rPr>
              <a:t>&gt;</a:t>
            </a:r>
            <a:endParaRPr lang="fr-FR" sz="1400" b="1" dirty="0">
              <a:effectLst/>
              <a:ea typeface="Calibri" panose="020F0502020204030204" pitchFamily="34" charset="0"/>
              <a:cs typeface="Arial" panose="020B0604020202020204" pitchFamily="34" charset="0"/>
            </a:endParaRPr>
          </a:p>
          <a:p>
            <a:pPr>
              <a:spcAft>
                <a:spcPts val="800"/>
              </a:spcAft>
            </a:pPr>
            <a:r>
              <a:rPr lang="en-CA" sz="1400" b="1" dirty="0">
                <a:solidFill>
                  <a:srgbClr val="333333"/>
                </a:solidFill>
                <a:effectLst/>
                <a:ea typeface="Times New Roman" panose="02020603050405020304" pitchFamily="18" charset="0"/>
                <a:cs typeface="Times New Roman" panose="02020603050405020304" pitchFamily="18" charset="0"/>
              </a:rPr>
              <a:t>        </a:t>
            </a:r>
            <a:r>
              <a:rPr lang="en-CA" sz="1400" b="1" dirty="0">
                <a:solidFill>
                  <a:srgbClr val="91B3E0"/>
                </a:solidFill>
                <a:effectLst/>
                <a:ea typeface="Times New Roman" panose="02020603050405020304" pitchFamily="18" charset="0"/>
                <a:cs typeface="Times New Roman" panose="02020603050405020304" pitchFamily="18" charset="0"/>
              </a:rPr>
              <a:t>&lt;/</a:t>
            </a:r>
            <a:r>
              <a:rPr lang="en-CA" sz="1400" b="1" dirty="0">
                <a:solidFill>
                  <a:srgbClr val="4B69C6"/>
                </a:solidFill>
                <a:effectLst/>
                <a:ea typeface="Times New Roman" panose="02020603050405020304" pitchFamily="18" charset="0"/>
                <a:cs typeface="Times New Roman" panose="02020603050405020304" pitchFamily="18" charset="0"/>
              </a:rPr>
              <a:t>div</a:t>
            </a:r>
            <a:r>
              <a:rPr lang="en-CA" sz="1400" b="1" dirty="0">
                <a:solidFill>
                  <a:srgbClr val="91B3E0"/>
                </a:solidFill>
                <a:effectLst/>
                <a:ea typeface="Times New Roman" panose="02020603050405020304" pitchFamily="18" charset="0"/>
                <a:cs typeface="Times New Roman" panose="02020603050405020304" pitchFamily="18" charset="0"/>
              </a:rPr>
              <a:t>&gt;</a:t>
            </a:r>
            <a:endParaRPr lang="fr-FR" sz="1400" b="1" dirty="0">
              <a:effectLst/>
              <a:ea typeface="Calibri" panose="020F0502020204030204" pitchFamily="34" charset="0"/>
              <a:cs typeface="Arial" panose="020B0604020202020204" pitchFamily="34" charset="0"/>
            </a:endParaRPr>
          </a:p>
          <a:p>
            <a:pPr>
              <a:spcAft>
                <a:spcPts val="800"/>
              </a:spcAft>
            </a:pPr>
            <a:r>
              <a:rPr lang="en-CA" sz="1400" b="1" dirty="0">
                <a:solidFill>
                  <a:srgbClr val="333333"/>
                </a:solidFill>
                <a:effectLst/>
                <a:ea typeface="Times New Roman" panose="02020603050405020304" pitchFamily="18" charset="0"/>
                <a:cs typeface="Times New Roman" panose="02020603050405020304" pitchFamily="18" charset="0"/>
              </a:rPr>
              <a:t>        </a:t>
            </a:r>
            <a:r>
              <a:rPr lang="en-CA" sz="1400" b="1" dirty="0">
                <a:solidFill>
                  <a:srgbClr val="91B3E0"/>
                </a:solidFill>
                <a:effectLst/>
                <a:ea typeface="Times New Roman" panose="02020603050405020304" pitchFamily="18" charset="0"/>
                <a:cs typeface="Times New Roman" panose="02020603050405020304" pitchFamily="18" charset="0"/>
              </a:rPr>
              <a:t>&lt;</a:t>
            </a:r>
            <a:r>
              <a:rPr lang="en-CA" sz="1400" b="1" dirty="0">
                <a:solidFill>
                  <a:srgbClr val="4B69C6"/>
                </a:solidFill>
                <a:effectLst/>
                <a:ea typeface="Times New Roman" panose="02020603050405020304" pitchFamily="18" charset="0"/>
                <a:cs typeface="Times New Roman" panose="02020603050405020304" pitchFamily="18" charset="0"/>
              </a:rPr>
              <a:t>div</a:t>
            </a:r>
            <a:r>
              <a:rPr lang="en-CA" sz="1400" b="1" dirty="0">
                <a:solidFill>
                  <a:srgbClr val="91B3E0"/>
                </a:solidFill>
                <a:effectLst/>
                <a:ea typeface="Times New Roman" panose="02020603050405020304" pitchFamily="18" charset="0"/>
                <a:cs typeface="Times New Roman" panose="02020603050405020304" pitchFamily="18" charset="0"/>
              </a:rPr>
              <a:t> </a:t>
            </a:r>
            <a:r>
              <a:rPr lang="en-CA" sz="1400" b="1" i="1" dirty="0">
                <a:solidFill>
                  <a:srgbClr val="8190A0"/>
                </a:solidFill>
                <a:effectLst/>
                <a:ea typeface="Times New Roman" panose="02020603050405020304" pitchFamily="18" charset="0"/>
                <a:cs typeface="Times New Roman" panose="02020603050405020304" pitchFamily="18" charset="0"/>
              </a:rPr>
              <a:t>class</a:t>
            </a:r>
            <a:r>
              <a:rPr lang="en-CA" sz="1400" b="1" dirty="0">
                <a:solidFill>
                  <a:srgbClr val="777777"/>
                </a:solidFill>
                <a:effectLst/>
                <a:ea typeface="Times New Roman" panose="02020603050405020304" pitchFamily="18" charset="0"/>
                <a:cs typeface="Times New Roman" panose="02020603050405020304" pitchFamily="18" charset="0"/>
              </a:rPr>
              <a:t>="</a:t>
            </a:r>
            <a:r>
              <a:rPr lang="en-CA" sz="1400" b="1" dirty="0">
                <a:solidFill>
                  <a:srgbClr val="448C27"/>
                </a:solidFill>
                <a:effectLst/>
                <a:ea typeface="Times New Roman" panose="02020603050405020304" pitchFamily="18" charset="0"/>
                <a:cs typeface="Times New Roman" panose="02020603050405020304" pitchFamily="18" charset="0"/>
              </a:rPr>
              <a:t>fix</a:t>
            </a:r>
            <a:r>
              <a:rPr lang="en-CA" sz="1400" b="1" dirty="0">
                <a:solidFill>
                  <a:srgbClr val="777777"/>
                </a:solidFill>
                <a:effectLst/>
                <a:ea typeface="Times New Roman" panose="02020603050405020304" pitchFamily="18" charset="0"/>
                <a:cs typeface="Times New Roman" panose="02020603050405020304" pitchFamily="18" charset="0"/>
              </a:rPr>
              <a:t>"</a:t>
            </a:r>
            <a:r>
              <a:rPr lang="en-CA" sz="1400" b="1" dirty="0">
                <a:solidFill>
                  <a:srgbClr val="91B3E0"/>
                </a:solidFill>
                <a:effectLst/>
                <a:ea typeface="Times New Roman" panose="02020603050405020304" pitchFamily="18" charset="0"/>
                <a:cs typeface="Times New Roman" panose="02020603050405020304" pitchFamily="18" charset="0"/>
              </a:rPr>
              <a:t>&gt;</a:t>
            </a:r>
            <a:endParaRPr lang="fr-FR" sz="1400" b="1" dirty="0">
              <a:effectLst/>
              <a:ea typeface="Calibri" panose="020F0502020204030204" pitchFamily="34" charset="0"/>
              <a:cs typeface="Arial" panose="020B0604020202020204" pitchFamily="34" charset="0"/>
            </a:endParaRPr>
          </a:p>
          <a:p>
            <a:pPr>
              <a:spcAft>
                <a:spcPts val="800"/>
              </a:spcAft>
            </a:pPr>
            <a:r>
              <a:rPr lang="en-CA" sz="1400" b="1" dirty="0">
                <a:solidFill>
                  <a:srgbClr val="333333"/>
                </a:solidFill>
                <a:effectLst/>
                <a:ea typeface="Times New Roman" panose="02020603050405020304" pitchFamily="18" charset="0"/>
                <a:cs typeface="Times New Roman" panose="02020603050405020304" pitchFamily="18" charset="0"/>
              </a:rPr>
              <a:t>            </a:t>
            </a:r>
            <a:r>
              <a:rPr lang="fr-FR" sz="1400" b="1" dirty="0">
                <a:solidFill>
                  <a:srgbClr val="565656"/>
                </a:solidFill>
                <a:effectLst/>
                <a:ea typeface="Times New Roman" panose="02020603050405020304" pitchFamily="18" charset="0"/>
                <a:cs typeface="Times New Roman" panose="02020603050405020304" pitchFamily="18" charset="0"/>
              </a:rPr>
              <a:t>fix</a:t>
            </a:r>
            <a:endParaRPr lang="fr-FR" sz="1400" b="1" dirty="0">
              <a:solidFill>
                <a:srgbClr val="565656"/>
              </a:solidFill>
              <a:effectLst/>
              <a:ea typeface="Calibri" panose="020F0502020204030204" pitchFamily="34" charset="0"/>
              <a:cs typeface="Arial" panose="020B0604020202020204" pitchFamily="34" charset="0"/>
            </a:endParaRPr>
          </a:p>
          <a:p>
            <a:pPr>
              <a:spcAft>
                <a:spcPts val="800"/>
              </a:spcAft>
            </a:pPr>
            <a:r>
              <a:rPr lang="fr-FR" sz="1400" b="1" dirty="0">
                <a:solidFill>
                  <a:srgbClr val="333333"/>
                </a:solidFill>
                <a:effectLst/>
                <a:ea typeface="Times New Roman" panose="02020603050405020304" pitchFamily="18" charset="0"/>
                <a:cs typeface="Times New Roman" panose="02020603050405020304" pitchFamily="18" charset="0"/>
              </a:rPr>
              <a:t>        </a:t>
            </a:r>
            <a:r>
              <a:rPr lang="fr-FR" sz="1400" b="1" dirty="0">
                <a:solidFill>
                  <a:srgbClr val="91B3E0"/>
                </a:solidFill>
                <a:effectLst/>
                <a:ea typeface="Times New Roman" panose="02020603050405020304" pitchFamily="18" charset="0"/>
                <a:cs typeface="Times New Roman" panose="02020603050405020304" pitchFamily="18" charset="0"/>
              </a:rPr>
              <a:t>&lt;/</a:t>
            </a:r>
            <a:r>
              <a:rPr lang="fr-FR" sz="1400" b="1" dirty="0">
                <a:solidFill>
                  <a:srgbClr val="4B69C6"/>
                </a:solidFill>
                <a:effectLst/>
                <a:ea typeface="Times New Roman" panose="02020603050405020304" pitchFamily="18" charset="0"/>
                <a:cs typeface="Times New Roman" panose="02020603050405020304" pitchFamily="18" charset="0"/>
              </a:rPr>
              <a:t>div</a:t>
            </a:r>
            <a:r>
              <a:rPr lang="fr-FR" sz="1400" b="1" dirty="0">
                <a:solidFill>
                  <a:srgbClr val="91B3E0"/>
                </a:solidFill>
                <a:effectLst/>
                <a:ea typeface="Times New Roman" panose="02020603050405020304" pitchFamily="18" charset="0"/>
                <a:cs typeface="Times New Roman" panose="02020603050405020304" pitchFamily="18" charset="0"/>
              </a:rPr>
              <a:t>&gt;</a:t>
            </a:r>
            <a:endParaRPr lang="fr-FR" sz="1400" b="1" dirty="0">
              <a:effectLst/>
              <a:ea typeface="Calibri" panose="020F0502020204030204" pitchFamily="34" charset="0"/>
              <a:cs typeface="Arial" panose="020B0604020202020204" pitchFamily="34" charset="0"/>
            </a:endParaRPr>
          </a:p>
          <a:p>
            <a:pPr>
              <a:spcAft>
                <a:spcPts val="800"/>
              </a:spcAft>
            </a:pPr>
            <a:r>
              <a:rPr lang="fr-FR" sz="1400" b="1" dirty="0">
                <a:solidFill>
                  <a:srgbClr val="333333"/>
                </a:solidFill>
                <a:effectLst/>
                <a:ea typeface="Times New Roman" panose="02020603050405020304" pitchFamily="18" charset="0"/>
                <a:cs typeface="Times New Roman" panose="02020603050405020304" pitchFamily="18" charset="0"/>
              </a:rPr>
              <a:t>    </a:t>
            </a:r>
            <a:r>
              <a:rPr lang="fr-FR" sz="1400" b="1" dirty="0">
                <a:solidFill>
                  <a:srgbClr val="91B3E0"/>
                </a:solidFill>
                <a:effectLst/>
                <a:ea typeface="Times New Roman" panose="02020603050405020304" pitchFamily="18" charset="0"/>
                <a:cs typeface="Times New Roman" panose="02020603050405020304" pitchFamily="18" charset="0"/>
              </a:rPr>
              <a:t>&lt;/</a:t>
            </a:r>
            <a:r>
              <a:rPr lang="fr-FR" sz="1400" b="1" dirty="0">
                <a:solidFill>
                  <a:srgbClr val="4B69C6"/>
                </a:solidFill>
                <a:effectLst/>
                <a:ea typeface="Times New Roman" panose="02020603050405020304" pitchFamily="18" charset="0"/>
                <a:cs typeface="Times New Roman" panose="02020603050405020304" pitchFamily="18" charset="0"/>
              </a:rPr>
              <a:t>body</a:t>
            </a:r>
            <a:r>
              <a:rPr lang="fr-FR" sz="1400" b="1" dirty="0">
                <a:solidFill>
                  <a:srgbClr val="91B3E0"/>
                </a:solidFill>
                <a:effectLst/>
                <a:ea typeface="Times New Roman" panose="02020603050405020304" pitchFamily="18" charset="0"/>
                <a:cs typeface="Times New Roman" panose="02020603050405020304" pitchFamily="18" charset="0"/>
              </a:rPr>
              <a:t>&gt;</a:t>
            </a:r>
            <a:endParaRPr lang="fr-FR" sz="1400" b="1" dirty="0">
              <a:effectLst/>
              <a:ea typeface="Calibri" panose="020F0502020204030204" pitchFamily="34" charset="0"/>
              <a:cs typeface="Arial" panose="020B0604020202020204" pitchFamily="34" charset="0"/>
            </a:endParaRPr>
          </a:p>
          <a:p>
            <a:r>
              <a:rPr lang="fr-FR" sz="1400" b="1" dirty="0">
                <a:solidFill>
                  <a:srgbClr val="333333"/>
                </a:solidFill>
                <a:effectLst/>
                <a:ea typeface="Times New Roman" panose="02020603050405020304" pitchFamily="18" charset="0"/>
                <a:cs typeface="Times New Roman" panose="02020603050405020304" pitchFamily="18" charset="0"/>
              </a:rPr>
              <a:t>    </a:t>
            </a:r>
            <a:r>
              <a:rPr lang="fr-FR" sz="1400" b="1" dirty="0">
                <a:solidFill>
                  <a:srgbClr val="91B3E0"/>
                </a:solidFill>
                <a:effectLst/>
                <a:ea typeface="Times New Roman" panose="02020603050405020304" pitchFamily="18" charset="0"/>
                <a:cs typeface="Times New Roman" panose="02020603050405020304" pitchFamily="18" charset="0"/>
              </a:rPr>
              <a:t>&lt;/</a:t>
            </a:r>
            <a:r>
              <a:rPr lang="fr-FR" sz="1400" b="1" dirty="0">
                <a:solidFill>
                  <a:srgbClr val="4B69C6"/>
                </a:solidFill>
                <a:effectLst/>
                <a:ea typeface="Times New Roman" panose="02020603050405020304" pitchFamily="18" charset="0"/>
                <a:cs typeface="Times New Roman" panose="02020603050405020304" pitchFamily="18" charset="0"/>
              </a:rPr>
              <a:t>html</a:t>
            </a:r>
            <a:r>
              <a:rPr lang="fr-FR" sz="1400" b="1" dirty="0">
                <a:solidFill>
                  <a:srgbClr val="91B3E0"/>
                </a:solidFill>
                <a:effectLst/>
                <a:ea typeface="Times New Roman" panose="02020603050405020304" pitchFamily="18" charset="0"/>
                <a:cs typeface="Times New Roman" panose="02020603050405020304" pitchFamily="18" charset="0"/>
              </a:rPr>
              <a:t>&gt;</a:t>
            </a:r>
            <a:endParaRPr lang="fr-FR" sz="1400" b="1" dirty="0"/>
          </a:p>
        </p:txBody>
      </p:sp>
    </p:spTree>
    <p:extLst>
      <p:ext uri="{BB962C8B-B14F-4D97-AF65-F5344CB8AC3E}">
        <p14:creationId xmlns:p14="http://schemas.microsoft.com/office/powerpoint/2010/main" val="12169563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La disposition des conteneurs DIV</a:t>
            </a:r>
          </a:p>
        </p:txBody>
      </p:sp>
      <p:sp>
        <p:nvSpPr>
          <p:cNvPr id="2" name="Espace réservé du contenu 1">
            <a:extLst>
              <a:ext uri="{FF2B5EF4-FFF2-40B4-BE49-F238E27FC236}">
                <a16:creationId xmlns:a16="http://schemas.microsoft.com/office/drawing/2014/main" id="{80F728AC-3BB2-4BF0-9597-847E8170B02A}"/>
              </a:ext>
            </a:extLst>
          </p:cNvPr>
          <p:cNvSpPr>
            <a:spLocks noGrp="1"/>
          </p:cNvSpPr>
          <p:nvPr>
            <p:ph sz="quarter" idx="12"/>
          </p:nvPr>
        </p:nvSpPr>
        <p:spPr/>
        <p:txBody>
          <a:bodyPr/>
          <a:lstStyle/>
          <a:p>
            <a:pPr marL="0" indent="0">
              <a:buNone/>
            </a:pPr>
            <a:r>
              <a:rPr lang="fr-FR" b="1" dirty="0"/>
              <a:t>Réalisation :</a:t>
            </a:r>
          </a:p>
          <a:p>
            <a:pPr marL="0" indent="0">
              <a:buNone/>
            </a:pPr>
            <a:r>
              <a:rPr lang="fr-FR" dirty="0"/>
              <a:t>Placer les éléments de ce document sous la forme montrée dans la figure 21</a:t>
            </a:r>
            <a:endParaRPr lang="fr-FR" b="1" dirty="0"/>
          </a:p>
          <a:p>
            <a:pPr marL="0" indent="0">
              <a:buNone/>
            </a:pPr>
            <a:r>
              <a:rPr lang="fr-FR" b="1" dirty="0"/>
              <a:t>Indications :</a:t>
            </a:r>
          </a:p>
          <a:p>
            <a:r>
              <a:rPr lang="fr-FR" dirty="0"/>
              <a:t>Le block1 doit être centré horizontalement dans la page.</a:t>
            </a:r>
          </a:p>
          <a:p>
            <a:r>
              <a:rPr lang="fr-FR" dirty="0"/>
              <a:t>Placer le block2 (classe "</a:t>
            </a:r>
            <a:r>
              <a:rPr lang="fr-FR" dirty="0" err="1"/>
              <a:t>details</a:t>
            </a:r>
            <a:r>
              <a:rPr lang="fr-FR" dirty="0"/>
              <a:t>") par rapport à son conteneur block1 : à 80px du gauche et 100px du haut .</a:t>
            </a:r>
          </a:p>
          <a:p>
            <a:r>
              <a:rPr lang="fr-FR" dirty="0"/>
              <a:t>Fixer l’élément possédant la classe "fix" en bas à droite de la fenêtre du navigateur</a:t>
            </a:r>
          </a:p>
        </p:txBody>
      </p:sp>
      <p:pic>
        <p:nvPicPr>
          <p:cNvPr id="7" name="Image 6">
            <a:extLst>
              <a:ext uri="{FF2B5EF4-FFF2-40B4-BE49-F238E27FC236}">
                <a16:creationId xmlns:a16="http://schemas.microsoft.com/office/drawing/2014/main" id="{E68D0520-3BE5-4ADB-BB84-85C23C3DA123}"/>
              </a:ext>
            </a:extLst>
          </p:cNvPr>
          <p:cNvPicPr>
            <a:picLocks noChangeAspect="1"/>
          </p:cNvPicPr>
          <p:nvPr/>
        </p:nvPicPr>
        <p:blipFill>
          <a:blip r:embed="rId2"/>
          <a:stretch>
            <a:fillRect/>
          </a:stretch>
        </p:blipFill>
        <p:spPr>
          <a:xfrm>
            <a:off x="5585636" y="2340205"/>
            <a:ext cx="5780568" cy="3579910"/>
          </a:xfrm>
          <a:prstGeom prst="rect">
            <a:avLst/>
          </a:prstGeom>
          <a:ln>
            <a:solidFill>
              <a:schemeClr val="accent5">
                <a:lumMod val="75000"/>
              </a:schemeClr>
            </a:solidFill>
          </a:ln>
        </p:spPr>
      </p:pic>
      <p:sp>
        <p:nvSpPr>
          <p:cNvPr id="8" name="ZoneTexte 7">
            <a:extLst>
              <a:ext uri="{FF2B5EF4-FFF2-40B4-BE49-F238E27FC236}">
                <a16:creationId xmlns:a16="http://schemas.microsoft.com/office/drawing/2014/main" id="{D038B69E-346D-439C-A9DE-335C20794475}"/>
              </a:ext>
            </a:extLst>
          </p:cNvPr>
          <p:cNvSpPr txBox="1"/>
          <p:nvPr/>
        </p:nvSpPr>
        <p:spPr>
          <a:xfrm>
            <a:off x="5486401" y="6163375"/>
            <a:ext cx="5879804" cy="307777"/>
          </a:xfrm>
          <a:prstGeom prst="rect">
            <a:avLst/>
          </a:prstGeom>
          <a:noFill/>
        </p:spPr>
        <p:txBody>
          <a:bodyPr wrap="square" rtlCol="0">
            <a:spAutoFit/>
          </a:bodyPr>
          <a:lstStyle/>
          <a:p>
            <a:pPr algn="ctr"/>
            <a:r>
              <a:rPr lang="fr-FR" sz="1400" dirty="0"/>
              <a:t>Figure 21 : Positionnement des div par la propriété « position »</a:t>
            </a:r>
          </a:p>
        </p:txBody>
      </p:sp>
      <p:sp>
        <p:nvSpPr>
          <p:cNvPr id="9" name="Espace réservé du contenu 10">
            <a:extLst>
              <a:ext uri="{FF2B5EF4-FFF2-40B4-BE49-F238E27FC236}">
                <a16:creationId xmlns:a16="http://schemas.microsoft.com/office/drawing/2014/main" id="{4151EC9D-27E2-4AF7-8079-2220FA24E20F}"/>
              </a:ext>
            </a:extLst>
          </p:cNvPr>
          <p:cNvSpPr txBox="1">
            <a:spLocks/>
          </p:cNvSpPr>
          <p:nvPr/>
        </p:nvSpPr>
        <p:spPr>
          <a:xfrm>
            <a:off x="720000" y="1620000"/>
            <a:ext cx="4659947"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mn-lt"/>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solidFill>
                  <a:srgbClr val="0059A1"/>
                </a:solidFill>
              </a:rPr>
              <a:t>Positionnement par la propriété « position »</a:t>
            </a:r>
          </a:p>
        </p:txBody>
      </p:sp>
    </p:spTree>
    <p:extLst>
      <p:ext uri="{BB962C8B-B14F-4D97-AF65-F5344CB8AC3E}">
        <p14:creationId xmlns:p14="http://schemas.microsoft.com/office/powerpoint/2010/main" val="37817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La disposition des conteneurs DIV</a:t>
            </a:r>
          </a:p>
        </p:txBody>
      </p:sp>
      <p:sp>
        <p:nvSpPr>
          <p:cNvPr id="2" name="Espace réservé du contenu 1">
            <a:extLst>
              <a:ext uri="{FF2B5EF4-FFF2-40B4-BE49-F238E27FC236}">
                <a16:creationId xmlns:a16="http://schemas.microsoft.com/office/drawing/2014/main" id="{38994210-2933-47D9-9637-BCBC531CB56D}"/>
              </a:ext>
            </a:extLst>
          </p:cNvPr>
          <p:cNvSpPr>
            <a:spLocks noGrp="1"/>
          </p:cNvSpPr>
          <p:nvPr>
            <p:ph sz="quarter" idx="12"/>
          </p:nvPr>
        </p:nvSpPr>
        <p:spPr>
          <a:xfrm>
            <a:off x="720000" y="1943056"/>
            <a:ext cx="6074205" cy="4374379"/>
          </a:xfrm>
        </p:spPr>
        <p:txBody>
          <a:bodyPr/>
          <a:lstStyle/>
          <a:p>
            <a:r>
              <a:rPr lang="fr-FR" dirty="0"/>
              <a:t>On considère le document HTML suivant :</a:t>
            </a:r>
          </a:p>
          <a:p>
            <a:endParaRPr lang="fr-FR" dirty="0"/>
          </a:p>
        </p:txBody>
      </p:sp>
      <p:sp>
        <p:nvSpPr>
          <p:cNvPr id="3" name="Espace réservé du contenu 2">
            <a:extLst>
              <a:ext uri="{FF2B5EF4-FFF2-40B4-BE49-F238E27FC236}">
                <a16:creationId xmlns:a16="http://schemas.microsoft.com/office/drawing/2014/main" id="{95E2B528-50E0-445B-B4A3-50D9AA8A3373}"/>
              </a:ext>
            </a:extLst>
          </p:cNvPr>
          <p:cNvSpPr>
            <a:spLocks noGrp="1"/>
          </p:cNvSpPr>
          <p:nvPr>
            <p:ph sz="quarter" idx="13"/>
          </p:nvPr>
        </p:nvSpPr>
        <p:spPr>
          <a:xfrm>
            <a:off x="720000" y="1620000"/>
            <a:ext cx="5829656" cy="323056"/>
          </a:xfrm>
        </p:spPr>
        <p:txBody>
          <a:bodyPr/>
          <a:lstStyle/>
          <a:p>
            <a:r>
              <a:rPr lang="fr-FR" dirty="0">
                <a:solidFill>
                  <a:srgbClr val="0059A1"/>
                </a:solidFill>
              </a:rPr>
              <a:t>Positionnement par les propriétés « </a:t>
            </a:r>
            <a:r>
              <a:rPr lang="fr-FR" dirty="0" err="1">
                <a:solidFill>
                  <a:srgbClr val="0059A1"/>
                </a:solidFill>
              </a:rPr>
              <a:t>float</a:t>
            </a:r>
            <a:r>
              <a:rPr lang="fr-FR" dirty="0">
                <a:solidFill>
                  <a:srgbClr val="0059A1"/>
                </a:solidFill>
              </a:rPr>
              <a:t> » et « </a:t>
            </a:r>
            <a:r>
              <a:rPr lang="fr-FR" dirty="0" err="1">
                <a:solidFill>
                  <a:srgbClr val="0059A1"/>
                </a:solidFill>
              </a:rPr>
              <a:t>clear</a:t>
            </a:r>
            <a:r>
              <a:rPr lang="fr-FR" dirty="0">
                <a:solidFill>
                  <a:srgbClr val="0059A1"/>
                </a:solidFill>
              </a:rPr>
              <a:t> »</a:t>
            </a:r>
          </a:p>
        </p:txBody>
      </p:sp>
      <p:sp>
        <p:nvSpPr>
          <p:cNvPr id="9" name="ZoneTexte 8">
            <a:extLst>
              <a:ext uri="{FF2B5EF4-FFF2-40B4-BE49-F238E27FC236}">
                <a16:creationId xmlns:a16="http://schemas.microsoft.com/office/drawing/2014/main" id="{90963361-AB41-41CB-BC7E-1E0795FDC8D6}"/>
              </a:ext>
            </a:extLst>
          </p:cNvPr>
          <p:cNvSpPr txBox="1"/>
          <p:nvPr/>
        </p:nvSpPr>
        <p:spPr>
          <a:xfrm>
            <a:off x="2869776" y="2331532"/>
            <a:ext cx="7082913" cy="4037003"/>
          </a:xfrm>
          <a:prstGeom prst="rect">
            <a:avLst/>
          </a:prstGeom>
          <a:noFill/>
          <a:ln>
            <a:solidFill>
              <a:schemeClr val="accent1"/>
            </a:solidFill>
          </a:ln>
        </p:spPr>
        <p:txBody>
          <a:bodyPr wrap="square">
            <a:spAutoFit/>
          </a:bodyPr>
          <a:lstStyle/>
          <a:p>
            <a:pPr>
              <a:lnSpc>
                <a:spcPts val="1425"/>
              </a:lnSpc>
              <a:spcAft>
                <a:spcPts val="800"/>
              </a:spcAft>
            </a:pP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doctype</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i="1" dirty="0">
                <a:solidFill>
                  <a:srgbClr val="8190A0"/>
                </a:solidFill>
                <a:effectLst/>
                <a:latin typeface="Consolas" panose="020B0609020204030204" pitchFamily="49" charset="0"/>
                <a:ea typeface="Times New Roman" panose="02020603050405020304" pitchFamily="18" charset="0"/>
                <a:cs typeface="Times New Roman" panose="02020603050405020304" pitchFamily="18" charset="0"/>
              </a:rPr>
              <a:t>html</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html</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head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title</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CA" sz="1400" b="1" dirty="0" err="1">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Positionnement</a:t>
            </a:r>
            <a:r>
              <a:rPr lang="en-CA"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dirty="0" err="1">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flottant</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title</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meta</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i="1" dirty="0">
                <a:solidFill>
                  <a:srgbClr val="8190A0"/>
                </a:solidFill>
                <a:effectLst/>
                <a:latin typeface="Consolas" panose="020B0609020204030204" pitchFamily="49" charset="0"/>
                <a:ea typeface="Times New Roman" panose="02020603050405020304" pitchFamily="18" charset="0"/>
                <a:cs typeface="Times New Roman" panose="02020603050405020304" pitchFamily="18" charset="0"/>
              </a:rPr>
              <a:t>charset</a:t>
            </a:r>
            <a:r>
              <a:rPr lang="en-CA" sz="1400" b="1" dirty="0">
                <a:solidFill>
                  <a:srgbClr val="777777"/>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CA" sz="1400" b="1" dirty="0">
                <a:solidFill>
                  <a:srgbClr val="448C27"/>
                </a:solidFill>
                <a:effectLst/>
                <a:latin typeface="Consolas" panose="020B0609020204030204" pitchFamily="49" charset="0"/>
                <a:ea typeface="Times New Roman" panose="02020603050405020304" pitchFamily="18" charset="0"/>
                <a:cs typeface="Times New Roman" panose="02020603050405020304" pitchFamily="18" charset="0"/>
              </a:rPr>
              <a:t>utf-8</a:t>
            </a:r>
            <a:r>
              <a:rPr lang="en-CA" sz="1400" b="1" dirty="0">
                <a:solidFill>
                  <a:srgbClr val="777777"/>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head</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body</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div</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i="1" dirty="0">
                <a:solidFill>
                  <a:srgbClr val="8190A0"/>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CA" sz="1400" b="1" dirty="0">
                <a:solidFill>
                  <a:srgbClr val="777777"/>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CA" sz="1400" b="1" dirty="0" err="1">
                <a:solidFill>
                  <a:srgbClr val="448C27"/>
                </a:solidFill>
                <a:effectLst/>
                <a:latin typeface="Consolas" panose="020B0609020204030204" pitchFamily="49" charset="0"/>
                <a:ea typeface="Times New Roman" panose="02020603050405020304" pitchFamily="18" charset="0"/>
                <a:cs typeface="Times New Roman" panose="02020603050405020304" pitchFamily="18" charset="0"/>
              </a:rPr>
              <a:t>conteneur</a:t>
            </a:r>
            <a:r>
              <a:rPr lang="en-CA" sz="1400" b="1" dirty="0">
                <a:solidFill>
                  <a:srgbClr val="777777"/>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CA"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div</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i="1" dirty="0">
                <a:solidFill>
                  <a:srgbClr val="8190A0"/>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CA" sz="1400" b="1" dirty="0">
                <a:solidFill>
                  <a:srgbClr val="777777"/>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CA" sz="1400" b="1" dirty="0">
                <a:solidFill>
                  <a:srgbClr val="448C27"/>
                </a:solidFill>
                <a:effectLst/>
                <a:latin typeface="Consolas" panose="020B0609020204030204" pitchFamily="49" charset="0"/>
                <a:ea typeface="Times New Roman" panose="02020603050405020304" pitchFamily="18" charset="0"/>
                <a:cs typeface="Times New Roman" panose="02020603050405020304" pitchFamily="18" charset="0"/>
              </a:rPr>
              <a:t>box</a:t>
            </a:r>
            <a:r>
              <a:rPr lang="en-CA" sz="1400" b="1" dirty="0">
                <a:solidFill>
                  <a:srgbClr val="777777"/>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CA"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block2</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div</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div</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i="1" dirty="0">
                <a:solidFill>
                  <a:srgbClr val="8190A0"/>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CA" sz="1400" b="1" dirty="0">
                <a:solidFill>
                  <a:srgbClr val="777777"/>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CA" sz="1400" b="1" dirty="0">
                <a:solidFill>
                  <a:srgbClr val="448C27"/>
                </a:solidFill>
                <a:effectLst/>
                <a:latin typeface="Consolas" panose="020B0609020204030204" pitchFamily="49" charset="0"/>
                <a:ea typeface="Times New Roman" panose="02020603050405020304" pitchFamily="18" charset="0"/>
                <a:cs typeface="Times New Roman" panose="02020603050405020304" pitchFamily="18" charset="0"/>
              </a:rPr>
              <a:t>box</a:t>
            </a:r>
            <a:r>
              <a:rPr lang="en-CA" sz="1400" b="1" dirty="0">
                <a:solidFill>
                  <a:srgbClr val="777777"/>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CA"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block3</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div</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div</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CA" sz="1400" b="1" i="1" dirty="0">
                <a:solidFill>
                  <a:srgbClr val="8190A0"/>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CA" sz="1400" b="1" dirty="0">
                <a:solidFill>
                  <a:srgbClr val="777777"/>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CA" sz="1400" b="1" dirty="0">
                <a:solidFill>
                  <a:srgbClr val="448C27"/>
                </a:solidFill>
                <a:effectLst/>
                <a:latin typeface="Consolas" panose="020B0609020204030204" pitchFamily="49" charset="0"/>
                <a:ea typeface="Times New Roman" panose="02020603050405020304" pitchFamily="18" charset="0"/>
                <a:cs typeface="Times New Roman" panose="02020603050405020304" pitchFamily="18" charset="0"/>
              </a:rPr>
              <a:t>box</a:t>
            </a:r>
            <a:r>
              <a:rPr lang="en-CA" sz="1400" b="1" dirty="0">
                <a:solidFill>
                  <a:srgbClr val="777777"/>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CA" sz="1400" b="1" dirty="0">
                <a:solidFill>
                  <a:srgbClr val="565656"/>
                </a:solidFill>
                <a:effectLst/>
                <a:latin typeface="Consolas" panose="020B0609020204030204" pitchFamily="49" charset="0"/>
                <a:ea typeface="Times New Roman" panose="02020603050405020304" pitchFamily="18" charset="0"/>
                <a:cs typeface="Times New Roman" panose="02020603050405020304" pitchFamily="18" charset="0"/>
              </a:rPr>
              <a:t>block4</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CA"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div</a:t>
            </a:r>
            <a:r>
              <a:rPr lang="en-CA"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en-CA" sz="1400" b="1"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div</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pPr>
              <a:lnSpc>
                <a:spcPts val="1425"/>
              </a:lnSpc>
              <a:spcAft>
                <a:spcPts val="800"/>
              </a:spcAft>
            </a:pP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body</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effectLst/>
              <a:latin typeface="Calibri" panose="020F0502020204030204" pitchFamily="34" charset="0"/>
              <a:ea typeface="Calibri" panose="020F0502020204030204" pitchFamily="34" charset="0"/>
              <a:cs typeface="Arial" panose="020B0604020202020204" pitchFamily="34" charset="0"/>
            </a:endParaRPr>
          </a:p>
          <a:p>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fr-FR" sz="1400" b="1"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html</a:t>
            </a:r>
            <a:r>
              <a:rPr lang="fr-FR" sz="1400" b="1" dirty="0">
                <a:solidFill>
                  <a:srgbClr val="91B3E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fr-FR" sz="1400" b="1" dirty="0"/>
          </a:p>
        </p:txBody>
      </p:sp>
    </p:spTree>
    <p:extLst>
      <p:ext uri="{BB962C8B-B14F-4D97-AF65-F5344CB8AC3E}">
        <p14:creationId xmlns:p14="http://schemas.microsoft.com/office/powerpoint/2010/main" val="3491473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La disposition des conteneurs DIV</a:t>
            </a:r>
          </a:p>
        </p:txBody>
      </p:sp>
      <p:sp>
        <p:nvSpPr>
          <p:cNvPr id="2" name="Espace réservé du contenu 1">
            <a:extLst>
              <a:ext uri="{FF2B5EF4-FFF2-40B4-BE49-F238E27FC236}">
                <a16:creationId xmlns:a16="http://schemas.microsoft.com/office/drawing/2014/main" id="{43A1F904-3FC1-4FBB-9A5F-765EEA9A7E38}"/>
              </a:ext>
            </a:extLst>
          </p:cNvPr>
          <p:cNvSpPr>
            <a:spLocks noGrp="1"/>
          </p:cNvSpPr>
          <p:nvPr>
            <p:ph sz="quarter" idx="12"/>
          </p:nvPr>
        </p:nvSpPr>
        <p:spPr>
          <a:xfrm>
            <a:off x="719999" y="1943056"/>
            <a:ext cx="10520802" cy="4374379"/>
          </a:xfrm>
        </p:spPr>
        <p:txBody>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Remarquer que les 3 blocs sortent du flux de leur parent : le conteneur est de hauteur nulle.</a:t>
            </a:r>
          </a:p>
          <a:p>
            <a:r>
              <a:rPr lang="fr-FR" dirty="0"/>
              <a:t>Utiliser la propriété « </a:t>
            </a:r>
            <a:r>
              <a:rPr lang="fr-FR" b="1" dirty="0" err="1"/>
              <a:t>overflow</a:t>
            </a:r>
            <a:r>
              <a:rPr lang="fr-FR" dirty="0"/>
              <a:t> » de l’élément « .</a:t>
            </a:r>
            <a:r>
              <a:rPr lang="fr-FR" b="1" dirty="0"/>
              <a:t>conteneur</a:t>
            </a:r>
            <a:r>
              <a:rPr lang="fr-FR" dirty="0"/>
              <a:t> ». Pour empêcher le dépassement des éléments flottants</a:t>
            </a:r>
          </a:p>
        </p:txBody>
      </p:sp>
      <p:sp>
        <p:nvSpPr>
          <p:cNvPr id="3" name="Espace réservé du contenu 2">
            <a:extLst>
              <a:ext uri="{FF2B5EF4-FFF2-40B4-BE49-F238E27FC236}">
                <a16:creationId xmlns:a16="http://schemas.microsoft.com/office/drawing/2014/main" id="{D08C392C-1517-4647-89EC-91B54475CBC5}"/>
              </a:ext>
            </a:extLst>
          </p:cNvPr>
          <p:cNvSpPr>
            <a:spLocks noGrp="1"/>
          </p:cNvSpPr>
          <p:nvPr>
            <p:ph sz="quarter" idx="13"/>
          </p:nvPr>
        </p:nvSpPr>
        <p:spPr>
          <a:xfrm>
            <a:off x="763512" y="2143218"/>
            <a:ext cx="4196180" cy="838330"/>
          </a:xfrm>
        </p:spPr>
        <p:txBody>
          <a:bodyPr/>
          <a:lstStyle/>
          <a:p>
            <a:r>
              <a:rPr lang="fr-FR" sz="1400" dirty="0">
                <a:solidFill>
                  <a:srgbClr val="565656"/>
                </a:solidFill>
              </a:rPr>
              <a:t>Réalisation :</a:t>
            </a:r>
          </a:p>
          <a:p>
            <a:r>
              <a:rPr lang="fr-FR" sz="1400" b="0" dirty="0">
                <a:solidFill>
                  <a:srgbClr val="565656"/>
                </a:solidFill>
              </a:rPr>
              <a:t>Complétez</a:t>
            </a:r>
            <a:r>
              <a:rPr lang="fr-FR" b="0" dirty="0"/>
              <a:t> </a:t>
            </a:r>
            <a:r>
              <a:rPr lang="fr-FR" sz="1400" b="0" dirty="0">
                <a:solidFill>
                  <a:srgbClr val="565656"/>
                </a:solidFill>
              </a:rPr>
              <a:t>le code CSS suivant afin d'obtenir le résultat à droite :</a:t>
            </a:r>
          </a:p>
          <a:p>
            <a:endParaRPr lang="fr-FR" b="0" dirty="0"/>
          </a:p>
        </p:txBody>
      </p:sp>
      <p:pic>
        <p:nvPicPr>
          <p:cNvPr id="6" name="Image 5">
            <a:extLst>
              <a:ext uri="{FF2B5EF4-FFF2-40B4-BE49-F238E27FC236}">
                <a16:creationId xmlns:a16="http://schemas.microsoft.com/office/drawing/2014/main" id="{47F41768-0D34-47C8-8280-310CFF36C4B5}"/>
              </a:ext>
            </a:extLst>
          </p:cNvPr>
          <p:cNvPicPr>
            <a:picLocks noChangeAspect="1"/>
          </p:cNvPicPr>
          <p:nvPr/>
        </p:nvPicPr>
        <p:blipFill>
          <a:blip r:embed="rId2"/>
          <a:stretch>
            <a:fillRect/>
          </a:stretch>
        </p:blipFill>
        <p:spPr>
          <a:xfrm>
            <a:off x="5029231" y="2140775"/>
            <a:ext cx="6211570" cy="2679065"/>
          </a:xfrm>
          <a:prstGeom prst="rect">
            <a:avLst/>
          </a:prstGeom>
        </p:spPr>
      </p:pic>
      <p:sp>
        <p:nvSpPr>
          <p:cNvPr id="8" name="Espace réservé du contenu 2">
            <a:extLst>
              <a:ext uri="{FF2B5EF4-FFF2-40B4-BE49-F238E27FC236}">
                <a16:creationId xmlns:a16="http://schemas.microsoft.com/office/drawing/2014/main" id="{C0D7D545-D0E7-4521-9C6F-5099AA9D6CF4}"/>
              </a:ext>
            </a:extLst>
          </p:cNvPr>
          <p:cNvSpPr txBox="1">
            <a:spLocks/>
          </p:cNvSpPr>
          <p:nvPr/>
        </p:nvSpPr>
        <p:spPr>
          <a:xfrm>
            <a:off x="720000" y="1620000"/>
            <a:ext cx="5829656" cy="323056"/>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mn-lt"/>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solidFill>
                  <a:srgbClr val="0059A1"/>
                </a:solidFill>
              </a:rPr>
              <a:t>Positionnement par les propriétés « </a:t>
            </a:r>
            <a:r>
              <a:rPr lang="fr-FR" dirty="0" err="1">
                <a:solidFill>
                  <a:srgbClr val="0059A1"/>
                </a:solidFill>
              </a:rPr>
              <a:t>float</a:t>
            </a:r>
            <a:r>
              <a:rPr lang="fr-FR" dirty="0">
                <a:solidFill>
                  <a:srgbClr val="0059A1"/>
                </a:solidFill>
              </a:rPr>
              <a:t> » et « </a:t>
            </a:r>
            <a:r>
              <a:rPr lang="fr-FR" dirty="0" err="1">
                <a:solidFill>
                  <a:srgbClr val="0059A1"/>
                </a:solidFill>
              </a:rPr>
              <a:t>clear</a:t>
            </a:r>
            <a:r>
              <a:rPr lang="fr-FR" dirty="0">
                <a:solidFill>
                  <a:srgbClr val="0059A1"/>
                </a:solidFill>
              </a:rPr>
              <a:t> »</a:t>
            </a:r>
          </a:p>
        </p:txBody>
      </p:sp>
      <p:sp>
        <p:nvSpPr>
          <p:cNvPr id="10" name="ZoneTexte 9">
            <a:extLst>
              <a:ext uri="{FF2B5EF4-FFF2-40B4-BE49-F238E27FC236}">
                <a16:creationId xmlns:a16="http://schemas.microsoft.com/office/drawing/2014/main" id="{9548DF8D-92E8-46E4-B69C-AFA422E7E28D}"/>
              </a:ext>
            </a:extLst>
          </p:cNvPr>
          <p:cNvSpPr txBox="1"/>
          <p:nvPr/>
        </p:nvSpPr>
        <p:spPr>
          <a:xfrm>
            <a:off x="4893547" y="4832253"/>
            <a:ext cx="5879804" cy="307777"/>
          </a:xfrm>
          <a:prstGeom prst="rect">
            <a:avLst/>
          </a:prstGeom>
          <a:noFill/>
        </p:spPr>
        <p:txBody>
          <a:bodyPr wrap="square" rtlCol="0">
            <a:spAutoFit/>
          </a:bodyPr>
          <a:lstStyle/>
          <a:p>
            <a:pPr algn="ctr"/>
            <a:r>
              <a:rPr lang="fr-FR" sz="1400" dirty="0"/>
              <a:t>Figure 22 : Positionnement des div par la propriété « </a:t>
            </a:r>
            <a:r>
              <a:rPr lang="fr-FR" sz="1400" dirty="0" err="1"/>
              <a:t>float</a:t>
            </a:r>
            <a:r>
              <a:rPr lang="fr-FR" sz="1400" dirty="0"/>
              <a:t> »</a:t>
            </a:r>
          </a:p>
        </p:txBody>
      </p:sp>
    </p:spTree>
    <p:extLst>
      <p:ext uri="{BB962C8B-B14F-4D97-AF65-F5344CB8AC3E}">
        <p14:creationId xmlns:p14="http://schemas.microsoft.com/office/powerpoint/2010/main" val="10819007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La disposition des conteneurs DIV</a:t>
            </a:r>
          </a:p>
        </p:txBody>
      </p:sp>
      <p:sp>
        <p:nvSpPr>
          <p:cNvPr id="2" name="Espace réservé du contenu 1">
            <a:extLst>
              <a:ext uri="{FF2B5EF4-FFF2-40B4-BE49-F238E27FC236}">
                <a16:creationId xmlns:a16="http://schemas.microsoft.com/office/drawing/2014/main" id="{BB309D42-E02E-4197-9197-7419EC340C07}"/>
              </a:ext>
            </a:extLst>
          </p:cNvPr>
          <p:cNvSpPr>
            <a:spLocks noGrp="1"/>
          </p:cNvSpPr>
          <p:nvPr>
            <p:ph sz="quarter" idx="12"/>
          </p:nvPr>
        </p:nvSpPr>
        <p:spPr/>
        <p:txBody>
          <a:bodyPr/>
          <a:lstStyle/>
          <a:p>
            <a:endParaRPr lang="fr-FR" dirty="0"/>
          </a:p>
          <a:p>
            <a:endParaRPr lang="fr-FR" dirty="0"/>
          </a:p>
          <a:p>
            <a:endParaRPr lang="fr-FR" dirty="0"/>
          </a:p>
          <a:p>
            <a:endParaRPr lang="fr-FR" dirty="0"/>
          </a:p>
          <a:p>
            <a:endParaRPr lang="fr-FR" dirty="0"/>
          </a:p>
          <a:p>
            <a:endParaRPr lang="fr-FR" dirty="0"/>
          </a:p>
          <a:p>
            <a:endParaRPr lang="fr-FR" dirty="0"/>
          </a:p>
        </p:txBody>
      </p:sp>
      <p:sp>
        <p:nvSpPr>
          <p:cNvPr id="3" name="Espace réservé du contenu 2">
            <a:extLst>
              <a:ext uri="{FF2B5EF4-FFF2-40B4-BE49-F238E27FC236}">
                <a16:creationId xmlns:a16="http://schemas.microsoft.com/office/drawing/2014/main" id="{9D4E48C3-6518-49E7-90F4-5E7A1D0A6B38}"/>
              </a:ext>
            </a:extLst>
          </p:cNvPr>
          <p:cNvSpPr>
            <a:spLocks noGrp="1"/>
          </p:cNvSpPr>
          <p:nvPr>
            <p:ph sz="quarter" idx="13"/>
          </p:nvPr>
        </p:nvSpPr>
        <p:spPr>
          <a:xfrm>
            <a:off x="720000" y="1980220"/>
            <a:ext cx="10407545" cy="678534"/>
          </a:xfrm>
        </p:spPr>
        <p:txBody>
          <a:bodyPr/>
          <a:lstStyle/>
          <a:p>
            <a:pPr algn="just"/>
            <a:r>
              <a:rPr lang="fr-FR" sz="1400" b="0" dirty="0">
                <a:solidFill>
                  <a:srgbClr val="565656"/>
                </a:solidFill>
              </a:rPr>
              <a:t>Reprendre le document HTML de la question précédente en identifiant les éléments avec des classes différentes pour les traiter séparément.</a:t>
            </a:r>
          </a:p>
          <a:p>
            <a:pPr algn="just"/>
            <a:endParaRPr lang="fr-FR" dirty="0"/>
          </a:p>
        </p:txBody>
      </p:sp>
      <p:sp>
        <p:nvSpPr>
          <p:cNvPr id="10" name="Espace réservé du contenu 2">
            <a:extLst>
              <a:ext uri="{FF2B5EF4-FFF2-40B4-BE49-F238E27FC236}">
                <a16:creationId xmlns:a16="http://schemas.microsoft.com/office/drawing/2014/main" id="{072DA608-A323-46A8-BE58-D54FABE2BAA8}"/>
              </a:ext>
            </a:extLst>
          </p:cNvPr>
          <p:cNvSpPr txBox="1">
            <a:spLocks/>
          </p:cNvSpPr>
          <p:nvPr/>
        </p:nvSpPr>
        <p:spPr>
          <a:xfrm>
            <a:off x="720000" y="1620000"/>
            <a:ext cx="5829656" cy="323056"/>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mn-lt"/>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solidFill>
                  <a:srgbClr val="0059A1"/>
                </a:solidFill>
              </a:rPr>
              <a:t>Positionnement par les propriétés « </a:t>
            </a:r>
            <a:r>
              <a:rPr lang="fr-FR" dirty="0" err="1">
                <a:solidFill>
                  <a:srgbClr val="0059A1"/>
                </a:solidFill>
              </a:rPr>
              <a:t>float</a:t>
            </a:r>
            <a:r>
              <a:rPr lang="fr-FR" dirty="0">
                <a:solidFill>
                  <a:srgbClr val="0059A1"/>
                </a:solidFill>
              </a:rPr>
              <a:t> » et « </a:t>
            </a:r>
            <a:r>
              <a:rPr lang="fr-FR" dirty="0" err="1">
                <a:solidFill>
                  <a:srgbClr val="0059A1"/>
                </a:solidFill>
              </a:rPr>
              <a:t>clear</a:t>
            </a:r>
            <a:r>
              <a:rPr lang="fr-FR" dirty="0">
                <a:solidFill>
                  <a:srgbClr val="0059A1"/>
                </a:solidFill>
              </a:rPr>
              <a:t> »</a:t>
            </a:r>
          </a:p>
        </p:txBody>
      </p:sp>
      <p:pic>
        <p:nvPicPr>
          <p:cNvPr id="12" name="Image 11">
            <a:extLst>
              <a:ext uri="{FF2B5EF4-FFF2-40B4-BE49-F238E27FC236}">
                <a16:creationId xmlns:a16="http://schemas.microsoft.com/office/drawing/2014/main" id="{D66AE814-EFD9-4B77-A57C-48A672DDD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3569" y="2508725"/>
            <a:ext cx="3241036" cy="3243040"/>
          </a:xfrm>
          <a:prstGeom prst="rect">
            <a:avLst/>
          </a:prstGeom>
          <a:ln>
            <a:solidFill>
              <a:schemeClr val="accent5">
                <a:lumMod val="75000"/>
              </a:schemeClr>
            </a:solidFill>
          </a:ln>
        </p:spPr>
      </p:pic>
      <p:sp>
        <p:nvSpPr>
          <p:cNvPr id="13" name="ZoneTexte 12">
            <a:extLst>
              <a:ext uri="{FF2B5EF4-FFF2-40B4-BE49-F238E27FC236}">
                <a16:creationId xmlns:a16="http://schemas.microsoft.com/office/drawing/2014/main" id="{BF5D1908-C4C5-4567-814D-3668D9DB1F5D}"/>
              </a:ext>
            </a:extLst>
          </p:cNvPr>
          <p:cNvSpPr txBox="1"/>
          <p:nvPr/>
        </p:nvSpPr>
        <p:spPr>
          <a:xfrm>
            <a:off x="2983870" y="5871966"/>
            <a:ext cx="5879804" cy="307777"/>
          </a:xfrm>
          <a:prstGeom prst="rect">
            <a:avLst/>
          </a:prstGeom>
          <a:noFill/>
        </p:spPr>
        <p:txBody>
          <a:bodyPr wrap="square" rtlCol="0">
            <a:spAutoFit/>
          </a:bodyPr>
          <a:lstStyle/>
          <a:p>
            <a:pPr algn="ctr"/>
            <a:r>
              <a:rPr lang="fr-FR" sz="1400" dirty="0"/>
              <a:t>Figure 23 : nouveau style CSS pour les div</a:t>
            </a:r>
          </a:p>
        </p:txBody>
      </p:sp>
    </p:spTree>
    <p:extLst>
      <p:ext uri="{BB962C8B-B14F-4D97-AF65-F5344CB8AC3E}">
        <p14:creationId xmlns:p14="http://schemas.microsoft.com/office/powerpoint/2010/main" val="1455630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6BD617B-E87C-4B9F-B54F-685DF01788F7}"/>
              </a:ext>
            </a:extLst>
          </p:cNvPr>
          <p:cNvSpPr>
            <a:spLocks noGrp="1"/>
          </p:cNvSpPr>
          <p:nvPr>
            <p:ph type="body" sz="quarter" idx="14"/>
          </p:nvPr>
        </p:nvSpPr>
        <p:spPr>
          <a:xfrm>
            <a:off x="6245570" y="1471548"/>
            <a:ext cx="5760000" cy="881754"/>
          </a:xfrm>
        </p:spPr>
        <p:txBody>
          <a:bodyPr/>
          <a:lstStyle/>
          <a:p>
            <a:r>
              <a:rPr lang="fr-FR" dirty="0"/>
              <a:t>Demander aux apprenants de suivre les étapes décrites dans le résumé théorique du cours et d'appliquer les procédures</a:t>
            </a:r>
          </a:p>
          <a:p>
            <a:r>
              <a:rPr lang="fr-FR" dirty="0"/>
              <a:t>Demander aux apprenants de réaliser le travail de synthèse</a:t>
            </a:r>
          </a:p>
          <a:p>
            <a:endParaRPr lang="fr-FR" dirty="0"/>
          </a:p>
        </p:txBody>
      </p:sp>
      <p:sp>
        <p:nvSpPr>
          <p:cNvPr id="5" name="Espace réservé du texte 4">
            <a:extLst>
              <a:ext uri="{FF2B5EF4-FFF2-40B4-BE49-F238E27FC236}">
                <a16:creationId xmlns:a16="http://schemas.microsoft.com/office/drawing/2014/main" id="{DEB6243D-9033-4AA3-94E4-1755239DA758}"/>
              </a:ext>
            </a:extLst>
          </p:cNvPr>
          <p:cNvSpPr>
            <a:spLocks noGrp="1"/>
          </p:cNvSpPr>
          <p:nvPr>
            <p:ph type="body" sz="quarter" idx="15"/>
          </p:nvPr>
        </p:nvSpPr>
        <p:spPr/>
        <p:txBody>
          <a:bodyPr/>
          <a:lstStyle/>
          <a:p>
            <a:r>
              <a:rPr lang="fr-FR" dirty="0"/>
              <a:t>Installer VS Code et y ajouter les extensions recommandées</a:t>
            </a:r>
          </a:p>
          <a:p>
            <a:r>
              <a:rPr lang="fr-FR" dirty="0"/>
              <a:t>Créer un dossier de travail dans VS Code et y créer les fichiers des réalisations</a:t>
            </a:r>
          </a:p>
          <a:p>
            <a:endParaRPr lang="fr-FR" dirty="0"/>
          </a:p>
        </p:txBody>
      </p:sp>
      <p:sp>
        <p:nvSpPr>
          <p:cNvPr id="6" name="Espace réservé du texte 5">
            <a:extLst>
              <a:ext uri="{FF2B5EF4-FFF2-40B4-BE49-F238E27FC236}">
                <a16:creationId xmlns:a16="http://schemas.microsoft.com/office/drawing/2014/main" id="{40BCD054-CAA2-47AF-9985-B8A0ADFC0523}"/>
              </a:ext>
            </a:extLst>
          </p:cNvPr>
          <p:cNvSpPr>
            <a:spLocks noGrp="1"/>
          </p:cNvSpPr>
          <p:nvPr>
            <p:ph type="body" sz="quarter" idx="16"/>
          </p:nvPr>
        </p:nvSpPr>
        <p:spPr/>
        <p:txBody>
          <a:bodyPr/>
          <a:lstStyle/>
          <a:p>
            <a:r>
              <a:rPr lang="fr-FR" dirty="0"/>
              <a:t>Support de résumé théorique accompagnant</a:t>
            </a:r>
          </a:p>
          <a:p>
            <a:endParaRPr lang="fr-FR" dirty="0"/>
          </a:p>
        </p:txBody>
      </p:sp>
      <p:sp>
        <p:nvSpPr>
          <p:cNvPr id="7" name="Espace réservé du texte 6">
            <a:extLst>
              <a:ext uri="{FF2B5EF4-FFF2-40B4-BE49-F238E27FC236}">
                <a16:creationId xmlns:a16="http://schemas.microsoft.com/office/drawing/2014/main" id="{869D95A7-8084-4572-A8BB-A212D4685882}"/>
              </a:ext>
            </a:extLst>
          </p:cNvPr>
          <p:cNvSpPr>
            <a:spLocks noGrp="1"/>
          </p:cNvSpPr>
          <p:nvPr>
            <p:ph type="body" sz="quarter" idx="17"/>
          </p:nvPr>
        </p:nvSpPr>
        <p:spPr/>
        <p:txBody>
          <a:bodyPr/>
          <a:lstStyle/>
          <a:p>
            <a:r>
              <a:rPr lang="fr-FR" dirty="0"/>
              <a:t>Le stagiaire est-il capable de :</a:t>
            </a:r>
          </a:p>
          <a:p>
            <a:pPr lvl="1">
              <a:buFont typeface="Wingdings" panose="05000000000000000000" pitchFamily="2" charset="2"/>
              <a:buChar char="Ø"/>
            </a:pPr>
            <a:r>
              <a:rPr lang="fr-FR" sz="1200" dirty="0">
                <a:solidFill>
                  <a:srgbClr val="565656"/>
                </a:solidFill>
              </a:rPr>
              <a:t>Manipuler les éléments HTML de base</a:t>
            </a:r>
          </a:p>
          <a:p>
            <a:pPr lvl="1">
              <a:buFont typeface="Wingdings" panose="05000000000000000000" pitchFamily="2" charset="2"/>
              <a:buChar char="Ø"/>
            </a:pPr>
            <a:r>
              <a:rPr lang="fr-FR" sz="1200" dirty="0">
                <a:solidFill>
                  <a:srgbClr val="565656"/>
                </a:solidFill>
              </a:rPr>
              <a:t>Créer et combiner ces éléments dans une page web</a:t>
            </a:r>
          </a:p>
          <a:p>
            <a:endParaRPr lang="fr-FR" dirty="0"/>
          </a:p>
        </p:txBody>
      </p:sp>
    </p:spTree>
    <p:extLst>
      <p:ext uri="{BB962C8B-B14F-4D97-AF65-F5344CB8AC3E}">
        <p14:creationId xmlns:p14="http://schemas.microsoft.com/office/powerpoint/2010/main" val="959219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La disposition des conteneurs DIV</a:t>
            </a:r>
          </a:p>
        </p:txBody>
      </p:sp>
      <p:sp>
        <p:nvSpPr>
          <p:cNvPr id="2" name="Espace réservé du contenu 1">
            <a:extLst>
              <a:ext uri="{FF2B5EF4-FFF2-40B4-BE49-F238E27FC236}">
                <a16:creationId xmlns:a16="http://schemas.microsoft.com/office/drawing/2014/main" id="{E39D2BD6-DA41-44F9-A4E8-BD7632BA9DDB}"/>
              </a:ext>
            </a:extLst>
          </p:cNvPr>
          <p:cNvSpPr>
            <a:spLocks noGrp="1"/>
          </p:cNvSpPr>
          <p:nvPr>
            <p:ph sz="quarter" idx="12"/>
          </p:nvPr>
        </p:nvSpPr>
        <p:spPr/>
        <p:txBody>
          <a:bodyPr/>
          <a:lstStyle/>
          <a:p>
            <a:endParaRPr lang="fr-FR" dirty="0"/>
          </a:p>
          <a:p>
            <a:endParaRPr lang="fr-FR" dirty="0"/>
          </a:p>
          <a:p>
            <a:endParaRPr lang="fr-FR" dirty="0"/>
          </a:p>
          <a:p>
            <a:endParaRPr lang="fr-FR" dirty="0"/>
          </a:p>
          <a:p>
            <a:endParaRPr lang="fr-FR" dirty="0"/>
          </a:p>
          <a:p>
            <a:endParaRPr lang="fr-FR" dirty="0"/>
          </a:p>
          <a:p>
            <a:endParaRPr lang="fr-FR" dirty="0"/>
          </a:p>
        </p:txBody>
      </p:sp>
      <p:pic>
        <p:nvPicPr>
          <p:cNvPr id="6" name="Image 5">
            <a:extLst>
              <a:ext uri="{FF2B5EF4-FFF2-40B4-BE49-F238E27FC236}">
                <a16:creationId xmlns:a16="http://schemas.microsoft.com/office/drawing/2014/main" id="{25292FC5-2F35-4672-9FAB-2813FBBD4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097" y="2840654"/>
            <a:ext cx="4932448" cy="1009650"/>
          </a:xfrm>
          <a:prstGeom prst="rect">
            <a:avLst/>
          </a:prstGeom>
          <a:ln>
            <a:solidFill>
              <a:schemeClr val="accent5">
                <a:lumMod val="75000"/>
              </a:schemeClr>
            </a:solidFill>
          </a:ln>
        </p:spPr>
      </p:pic>
      <p:sp>
        <p:nvSpPr>
          <p:cNvPr id="10" name="Espace réservé du contenu 2">
            <a:extLst>
              <a:ext uri="{FF2B5EF4-FFF2-40B4-BE49-F238E27FC236}">
                <a16:creationId xmlns:a16="http://schemas.microsoft.com/office/drawing/2014/main" id="{EB8D89E9-3161-45EB-8EDB-3E7682EDF8D8}"/>
              </a:ext>
            </a:extLst>
          </p:cNvPr>
          <p:cNvSpPr txBox="1">
            <a:spLocks/>
          </p:cNvSpPr>
          <p:nvPr/>
        </p:nvSpPr>
        <p:spPr>
          <a:xfrm>
            <a:off x="720000" y="1620000"/>
            <a:ext cx="5829656" cy="323056"/>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mn-lt"/>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solidFill>
                  <a:srgbClr val="0059A1"/>
                </a:solidFill>
              </a:rPr>
              <a:t>Positionnement par les propriétés « </a:t>
            </a:r>
            <a:r>
              <a:rPr lang="fr-FR" dirty="0" err="1">
                <a:solidFill>
                  <a:srgbClr val="0059A1"/>
                </a:solidFill>
              </a:rPr>
              <a:t>float</a:t>
            </a:r>
            <a:r>
              <a:rPr lang="fr-FR" dirty="0">
                <a:solidFill>
                  <a:srgbClr val="0059A1"/>
                </a:solidFill>
              </a:rPr>
              <a:t> » et « </a:t>
            </a:r>
            <a:r>
              <a:rPr lang="fr-FR" dirty="0" err="1">
                <a:solidFill>
                  <a:srgbClr val="0059A1"/>
                </a:solidFill>
              </a:rPr>
              <a:t>clear</a:t>
            </a:r>
            <a:r>
              <a:rPr lang="fr-FR" dirty="0">
                <a:solidFill>
                  <a:srgbClr val="0059A1"/>
                </a:solidFill>
              </a:rPr>
              <a:t> »</a:t>
            </a:r>
          </a:p>
        </p:txBody>
      </p:sp>
      <p:pic>
        <p:nvPicPr>
          <p:cNvPr id="11" name="Image 10">
            <a:extLst>
              <a:ext uri="{FF2B5EF4-FFF2-40B4-BE49-F238E27FC236}">
                <a16:creationId xmlns:a16="http://schemas.microsoft.com/office/drawing/2014/main" id="{9F9C14BD-D987-405F-999B-7C11568FD8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000" y="2840654"/>
            <a:ext cx="4921145" cy="1008528"/>
          </a:xfrm>
          <a:prstGeom prst="rect">
            <a:avLst/>
          </a:prstGeom>
          <a:ln>
            <a:solidFill>
              <a:schemeClr val="accent5">
                <a:lumMod val="75000"/>
              </a:schemeClr>
            </a:solidFill>
          </a:ln>
        </p:spPr>
      </p:pic>
      <p:sp>
        <p:nvSpPr>
          <p:cNvPr id="13" name="Espace réservé du contenu 2">
            <a:extLst>
              <a:ext uri="{FF2B5EF4-FFF2-40B4-BE49-F238E27FC236}">
                <a16:creationId xmlns:a16="http://schemas.microsoft.com/office/drawing/2014/main" id="{0BD4F7F5-C17C-4F66-9F99-45091869DD5A}"/>
              </a:ext>
            </a:extLst>
          </p:cNvPr>
          <p:cNvSpPr>
            <a:spLocks noGrp="1"/>
          </p:cNvSpPr>
          <p:nvPr>
            <p:ph sz="quarter" idx="13"/>
          </p:nvPr>
        </p:nvSpPr>
        <p:spPr>
          <a:xfrm>
            <a:off x="720000" y="1980220"/>
            <a:ext cx="10407545" cy="678534"/>
          </a:xfrm>
        </p:spPr>
        <p:txBody>
          <a:bodyPr/>
          <a:lstStyle/>
          <a:p>
            <a:pPr algn="just"/>
            <a:r>
              <a:rPr lang="fr-FR" sz="1600" dirty="0">
                <a:solidFill>
                  <a:srgbClr val="565656"/>
                </a:solidFill>
              </a:rPr>
              <a:t>Réalisation :</a:t>
            </a:r>
          </a:p>
          <a:p>
            <a:pPr algn="just"/>
            <a:r>
              <a:rPr lang="fr-FR" sz="1400" b="0" dirty="0">
                <a:solidFill>
                  <a:srgbClr val="565656"/>
                </a:solidFill>
              </a:rPr>
              <a:t>Modifier le code précédant pour créer les dispositions suivantes : </a:t>
            </a:r>
          </a:p>
          <a:p>
            <a:pPr algn="just"/>
            <a:endParaRPr lang="fr-FR" dirty="0"/>
          </a:p>
        </p:txBody>
      </p:sp>
      <p:pic>
        <p:nvPicPr>
          <p:cNvPr id="14" name="Image 13">
            <a:extLst>
              <a:ext uri="{FF2B5EF4-FFF2-40B4-BE49-F238E27FC236}">
                <a16:creationId xmlns:a16="http://schemas.microsoft.com/office/drawing/2014/main" id="{50D4118B-86F2-4963-B0AA-74BCCAAD8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1388" y="4816380"/>
            <a:ext cx="5757120" cy="865904"/>
          </a:xfrm>
          <a:prstGeom prst="rect">
            <a:avLst/>
          </a:prstGeom>
          <a:ln>
            <a:solidFill>
              <a:schemeClr val="accent5">
                <a:lumMod val="75000"/>
              </a:schemeClr>
            </a:solidFill>
          </a:ln>
        </p:spPr>
      </p:pic>
      <p:sp>
        <p:nvSpPr>
          <p:cNvPr id="15" name="ZoneTexte 14">
            <a:extLst>
              <a:ext uri="{FF2B5EF4-FFF2-40B4-BE49-F238E27FC236}">
                <a16:creationId xmlns:a16="http://schemas.microsoft.com/office/drawing/2014/main" id="{1028E2F1-EBB6-469D-95D1-58D63D28843F}"/>
              </a:ext>
            </a:extLst>
          </p:cNvPr>
          <p:cNvSpPr txBox="1"/>
          <p:nvPr/>
        </p:nvSpPr>
        <p:spPr>
          <a:xfrm>
            <a:off x="1851935" y="3976356"/>
            <a:ext cx="3565786" cy="307777"/>
          </a:xfrm>
          <a:prstGeom prst="rect">
            <a:avLst/>
          </a:prstGeom>
          <a:noFill/>
        </p:spPr>
        <p:txBody>
          <a:bodyPr wrap="square" rtlCol="0">
            <a:spAutoFit/>
          </a:bodyPr>
          <a:lstStyle/>
          <a:p>
            <a:pPr algn="ctr"/>
            <a:r>
              <a:rPr lang="fr-FR" sz="1400" dirty="0"/>
              <a:t>Figure 24 : Disposition 1</a:t>
            </a:r>
          </a:p>
        </p:txBody>
      </p:sp>
      <p:sp>
        <p:nvSpPr>
          <p:cNvPr id="17" name="ZoneTexte 16">
            <a:extLst>
              <a:ext uri="{FF2B5EF4-FFF2-40B4-BE49-F238E27FC236}">
                <a16:creationId xmlns:a16="http://schemas.microsoft.com/office/drawing/2014/main" id="{F7B249E8-8A14-4364-8FAF-06A157DFB3ED}"/>
              </a:ext>
            </a:extLst>
          </p:cNvPr>
          <p:cNvSpPr txBox="1"/>
          <p:nvPr/>
        </p:nvSpPr>
        <p:spPr>
          <a:xfrm>
            <a:off x="7251585" y="3942692"/>
            <a:ext cx="3565786" cy="307777"/>
          </a:xfrm>
          <a:prstGeom prst="rect">
            <a:avLst/>
          </a:prstGeom>
          <a:noFill/>
        </p:spPr>
        <p:txBody>
          <a:bodyPr wrap="square" rtlCol="0">
            <a:spAutoFit/>
          </a:bodyPr>
          <a:lstStyle/>
          <a:p>
            <a:pPr algn="ctr"/>
            <a:r>
              <a:rPr lang="fr-FR" sz="1400" dirty="0"/>
              <a:t>Figure 25 : Disposition 2</a:t>
            </a:r>
          </a:p>
        </p:txBody>
      </p:sp>
      <p:sp>
        <p:nvSpPr>
          <p:cNvPr id="19" name="ZoneTexte 18">
            <a:extLst>
              <a:ext uri="{FF2B5EF4-FFF2-40B4-BE49-F238E27FC236}">
                <a16:creationId xmlns:a16="http://schemas.microsoft.com/office/drawing/2014/main" id="{667B6925-D07B-4198-B66E-238846754512}"/>
              </a:ext>
            </a:extLst>
          </p:cNvPr>
          <p:cNvSpPr txBox="1"/>
          <p:nvPr/>
        </p:nvSpPr>
        <p:spPr>
          <a:xfrm>
            <a:off x="4412204" y="5845971"/>
            <a:ext cx="3565786" cy="307777"/>
          </a:xfrm>
          <a:prstGeom prst="rect">
            <a:avLst/>
          </a:prstGeom>
          <a:noFill/>
        </p:spPr>
        <p:txBody>
          <a:bodyPr wrap="square" rtlCol="0">
            <a:spAutoFit/>
          </a:bodyPr>
          <a:lstStyle/>
          <a:p>
            <a:pPr algn="ctr"/>
            <a:r>
              <a:rPr lang="fr-FR" sz="1400" dirty="0"/>
              <a:t>Figure 26 : Disposition 3</a:t>
            </a:r>
          </a:p>
        </p:txBody>
      </p:sp>
    </p:spTree>
    <p:extLst>
      <p:ext uri="{BB962C8B-B14F-4D97-AF65-F5344CB8AC3E}">
        <p14:creationId xmlns:p14="http://schemas.microsoft.com/office/powerpoint/2010/main" val="19311543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La disposition des conteneurs DIV</a:t>
            </a:r>
          </a:p>
        </p:txBody>
      </p:sp>
      <p:sp>
        <p:nvSpPr>
          <p:cNvPr id="2" name="Espace réservé du contenu 1">
            <a:extLst>
              <a:ext uri="{FF2B5EF4-FFF2-40B4-BE49-F238E27FC236}">
                <a16:creationId xmlns:a16="http://schemas.microsoft.com/office/drawing/2014/main" id="{207B734D-23E3-4701-A5D0-AD27FD3E355C}"/>
              </a:ext>
            </a:extLst>
          </p:cNvPr>
          <p:cNvSpPr>
            <a:spLocks noGrp="1"/>
          </p:cNvSpPr>
          <p:nvPr>
            <p:ph sz="quarter" idx="12"/>
          </p:nvPr>
        </p:nvSpPr>
        <p:spPr>
          <a:xfrm>
            <a:off x="720000" y="2280687"/>
            <a:ext cx="4659947" cy="4374379"/>
          </a:xfrm>
        </p:spPr>
        <p:txBody>
          <a:bodyPr/>
          <a:lstStyle/>
          <a:p>
            <a:pPr marL="0" indent="0">
              <a:buNone/>
            </a:pPr>
            <a:r>
              <a:rPr lang="fr-FR" dirty="0"/>
              <a:t>a. Créer deux blocs 50px de hauteur l'un en-dessous de l'autre avec un espace de séparation vertical de 20px. Le premier bloc sera bleu et le second sera vert (Figure 27)</a:t>
            </a:r>
          </a:p>
          <a:p>
            <a:pPr marL="342900" indent="-342900">
              <a:buFont typeface="+mj-lt"/>
              <a:buAutoNum type="arabicPeriod" startAt="3"/>
            </a:pPr>
            <a:endParaRPr lang="fr-FR" dirty="0"/>
          </a:p>
          <a:p>
            <a:pPr marL="342900" indent="-342900">
              <a:buFont typeface="+mj-lt"/>
              <a:buAutoNum type="arabicPeriod" startAt="3"/>
            </a:pPr>
            <a:endParaRPr lang="fr-FR" dirty="0"/>
          </a:p>
          <a:p>
            <a:pPr marL="342900" indent="-342900">
              <a:buFont typeface="+mj-lt"/>
              <a:buAutoNum type="arabicPeriod" startAt="3"/>
            </a:pPr>
            <a:endParaRPr lang="fr-FR" dirty="0"/>
          </a:p>
          <a:p>
            <a:pPr marL="342900" indent="-342900">
              <a:buFont typeface="+mj-lt"/>
              <a:buAutoNum type="arabicPeriod" startAt="3"/>
            </a:pPr>
            <a:endParaRPr lang="fr-FR" dirty="0"/>
          </a:p>
          <a:p>
            <a:pPr marL="342900" indent="-342900">
              <a:buFont typeface="+mj-lt"/>
              <a:buAutoNum type="arabicPeriod" startAt="3"/>
            </a:pPr>
            <a:endParaRPr lang="fr-FR" dirty="0"/>
          </a:p>
          <a:p>
            <a:pPr marL="0" indent="0">
              <a:buNone/>
            </a:pPr>
            <a:r>
              <a:rPr lang="fr-FR" dirty="0"/>
              <a:t>b. Créer trois blocs côte-à-côte avec un espace de séparation horizontal de 20px. Chaque bloc aura une largeur de 100px et une hauteur de 50px (Figure 28)</a:t>
            </a:r>
          </a:p>
        </p:txBody>
      </p:sp>
      <p:sp>
        <p:nvSpPr>
          <p:cNvPr id="15" name="Espace réservé du contenu 14">
            <a:extLst>
              <a:ext uri="{FF2B5EF4-FFF2-40B4-BE49-F238E27FC236}">
                <a16:creationId xmlns:a16="http://schemas.microsoft.com/office/drawing/2014/main" id="{5BCDFA6F-726D-4A95-AA97-227D75A2C6BE}"/>
              </a:ext>
            </a:extLst>
          </p:cNvPr>
          <p:cNvSpPr>
            <a:spLocks noGrp="1"/>
          </p:cNvSpPr>
          <p:nvPr>
            <p:ph sz="quarter" idx="14"/>
          </p:nvPr>
        </p:nvSpPr>
        <p:spPr>
          <a:xfrm>
            <a:off x="5646316" y="2481025"/>
            <a:ext cx="5825684" cy="4004181"/>
          </a:xfrm>
        </p:spPr>
        <p:txBody>
          <a:bodyPr/>
          <a:lstStyle/>
          <a:p>
            <a:pPr marL="0" indent="0">
              <a:buNone/>
            </a:pPr>
            <a:r>
              <a:rPr lang="fr-FR" dirty="0"/>
              <a:t>c. Créer un bloc jaune contenu dans un bloc bleu. Le bloc bleu fait 100px X 100px avec 40px de marge interne. Le bloc jaune fait 50px X 20px et à gauche une marge externe de 20px (Figure 29).</a:t>
            </a:r>
          </a:p>
          <a:p>
            <a:pPr marL="342900" indent="-342900">
              <a:buFont typeface="+mj-lt"/>
              <a:buAutoNum type="arabicPeriod" startAt="3"/>
            </a:pPr>
            <a:endParaRPr lang="fr-FR" dirty="0"/>
          </a:p>
          <a:p>
            <a:pPr marL="342900" indent="-342900">
              <a:buFont typeface="+mj-lt"/>
              <a:buAutoNum type="arabicPeriod" startAt="3"/>
            </a:pPr>
            <a:endParaRPr lang="fr-FR" dirty="0"/>
          </a:p>
          <a:p>
            <a:pPr marL="342900" indent="-342900">
              <a:buFont typeface="+mj-lt"/>
              <a:buAutoNum type="arabicPeriod" startAt="3"/>
            </a:pPr>
            <a:endParaRPr lang="fr-FR" dirty="0"/>
          </a:p>
          <a:p>
            <a:pPr marL="342900" indent="-342900">
              <a:buFont typeface="+mj-lt"/>
              <a:buAutoNum type="arabicPeriod" startAt="3"/>
            </a:pPr>
            <a:endParaRPr lang="fr-FR" dirty="0"/>
          </a:p>
          <a:p>
            <a:pPr marL="0" indent="0">
              <a:buNone/>
            </a:pPr>
            <a:endParaRPr lang="fr-FR" dirty="0"/>
          </a:p>
          <a:p>
            <a:pPr marL="0" indent="0">
              <a:buNone/>
            </a:pPr>
            <a:r>
              <a:rPr lang="fr-FR" dirty="0"/>
              <a:t>d. Créer bloc contenant une image alignée à droite d'un texte. Le conteneur occupera 40% de la page (Figure 30)</a:t>
            </a:r>
          </a:p>
          <a:p>
            <a:endParaRPr lang="fr-FR" dirty="0"/>
          </a:p>
        </p:txBody>
      </p:sp>
      <p:pic>
        <p:nvPicPr>
          <p:cNvPr id="8" name="Image 7" descr="positionnement en flux">
            <a:extLst>
              <a:ext uri="{FF2B5EF4-FFF2-40B4-BE49-F238E27FC236}">
                <a16:creationId xmlns:a16="http://schemas.microsoft.com/office/drawing/2014/main" id="{22846E4C-B93F-4394-93E1-C30BC46C64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6622" y="2951403"/>
            <a:ext cx="2928016" cy="1077597"/>
          </a:xfrm>
          <a:prstGeom prst="rect">
            <a:avLst/>
          </a:prstGeom>
          <a:noFill/>
          <a:ln>
            <a:noFill/>
          </a:ln>
        </p:spPr>
      </p:pic>
      <p:pic>
        <p:nvPicPr>
          <p:cNvPr id="9" name="Image 8" descr="positionnement flottant">
            <a:extLst>
              <a:ext uri="{FF2B5EF4-FFF2-40B4-BE49-F238E27FC236}">
                <a16:creationId xmlns:a16="http://schemas.microsoft.com/office/drawing/2014/main" id="{8EBF96A9-9E0F-4B72-BC34-1C86D7D075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99116" y="5178389"/>
            <a:ext cx="3333750" cy="561340"/>
          </a:xfrm>
          <a:prstGeom prst="rect">
            <a:avLst/>
          </a:prstGeom>
          <a:noFill/>
          <a:ln>
            <a:noFill/>
          </a:ln>
        </p:spPr>
      </p:pic>
      <p:pic>
        <p:nvPicPr>
          <p:cNvPr id="10" name="Image 9" descr="imbrication">
            <a:extLst>
              <a:ext uri="{FF2B5EF4-FFF2-40B4-BE49-F238E27FC236}">
                <a16:creationId xmlns:a16="http://schemas.microsoft.com/office/drawing/2014/main" id="{03F26E35-134A-4FC8-A302-066C936FDA3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065990" y="3001102"/>
            <a:ext cx="819150" cy="1146810"/>
          </a:xfrm>
          <a:prstGeom prst="rect">
            <a:avLst/>
          </a:prstGeom>
          <a:noFill/>
          <a:ln>
            <a:noFill/>
          </a:ln>
        </p:spPr>
      </p:pic>
      <p:pic>
        <p:nvPicPr>
          <p:cNvPr id="11" name="Image 10" descr="positionnement flottant">
            <a:extLst>
              <a:ext uri="{FF2B5EF4-FFF2-40B4-BE49-F238E27FC236}">
                <a16:creationId xmlns:a16="http://schemas.microsoft.com/office/drawing/2014/main" id="{7C226106-782D-4582-86DB-5C0631C3D64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79168" y="4896782"/>
            <a:ext cx="1356183" cy="1371600"/>
          </a:xfrm>
          <a:prstGeom prst="rect">
            <a:avLst/>
          </a:prstGeom>
          <a:noFill/>
          <a:ln>
            <a:noFill/>
          </a:ln>
        </p:spPr>
      </p:pic>
      <p:sp>
        <p:nvSpPr>
          <p:cNvPr id="12" name="Espace réservé du contenu 2">
            <a:extLst>
              <a:ext uri="{FF2B5EF4-FFF2-40B4-BE49-F238E27FC236}">
                <a16:creationId xmlns:a16="http://schemas.microsoft.com/office/drawing/2014/main" id="{96039E1B-711E-4387-BBD6-A57897EC1203}"/>
              </a:ext>
            </a:extLst>
          </p:cNvPr>
          <p:cNvSpPr txBox="1">
            <a:spLocks/>
          </p:cNvSpPr>
          <p:nvPr/>
        </p:nvSpPr>
        <p:spPr>
          <a:xfrm>
            <a:off x="719999" y="1620000"/>
            <a:ext cx="8487123" cy="311176"/>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mn-lt"/>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solidFill>
                  <a:srgbClr val="0059A1"/>
                </a:solidFill>
              </a:rPr>
              <a:t>Positionnement par la </a:t>
            </a:r>
            <a:r>
              <a:rPr lang="fr-FR" dirty="0" err="1">
                <a:solidFill>
                  <a:srgbClr val="0059A1"/>
                </a:solidFill>
              </a:rPr>
              <a:t>flexBox</a:t>
            </a:r>
            <a:r>
              <a:rPr lang="fr-FR" dirty="0">
                <a:solidFill>
                  <a:srgbClr val="0059A1"/>
                </a:solidFill>
              </a:rPr>
              <a:t> et les propriétés </a:t>
            </a:r>
            <a:r>
              <a:rPr lang="fr-FR" dirty="0" err="1">
                <a:solidFill>
                  <a:srgbClr val="0059A1"/>
                </a:solidFill>
              </a:rPr>
              <a:t>margin</a:t>
            </a:r>
            <a:r>
              <a:rPr lang="fr-FR" dirty="0">
                <a:solidFill>
                  <a:srgbClr val="0059A1"/>
                </a:solidFill>
              </a:rPr>
              <a:t> et </a:t>
            </a:r>
            <a:r>
              <a:rPr lang="fr-FR" dirty="0" err="1">
                <a:solidFill>
                  <a:srgbClr val="0059A1"/>
                </a:solidFill>
              </a:rPr>
              <a:t>padding</a:t>
            </a:r>
            <a:endParaRPr lang="fr-FR" dirty="0">
              <a:solidFill>
                <a:srgbClr val="0059A1"/>
              </a:solidFill>
            </a:endParaRPr>
          </a:p>
        </p:txBody>
      </p:sp>
      <p:sp>
        <p:nvSpPr>
          <p:cNvPr id="13" name="Espace réservé du contenu 2">
            <a:extLst>
              <a:ext uri="{FF2B5EF4-FFF2-40B4-BE49-F238E27FC236}">
                <a16:creationId xmlns:a16="http://schemas.microsoft.com/office/drawing/2014/main" id="{030E6C5D-2A10-4987-8264-B4A60FA0D2AF}"/>
              </a:ext>
            </a:extLst>
          </p:cNvPr>
          <p:cNvSpPr>
            <a:spLocks noGrp="1"/>
          </p:cNvSpPr>
          <p:nvPr>
            <p:ph sz="quarter" idx="13"/>
          </p:nvPr>
        </p:nvSpPr>
        <p:spPr>
          <a:xfrm>
            <a:off x="720000" y="1980220"/>
            <a:ext cx="10407545" cy="348105"/>
          </a:xfrm>
        </p:spPr>
        <p:txBody>
          <a:bodyPr/>
          <a:lstStyle/>
          <a:p>
            <a:pPr algn="just"/>
            <a:r>
              <a:rPr lang="fr-FR" sz="1600" dirty="0">
                <a:solidFill>
                  <a:srgbClr val="565656"/>
                </a:solidFill>
              </a:rPr>
              <a:t>Réalisation :</a:t>
            </a:r>
          </a:p>
        </p:txBody>
      </p:sp>
      <p:sp>
        <p:nvSpPr>
          <p:cNvPr id="14" name="ZoneTexte 13">
            <a:extLst>
              <a:ext uri="{FF2B5EF4-FFF2-40B4-BE49-F238E27FC236}">
                <a16:creationId xmlns:a16="http://schemas.microsoft.com/office/drawing/2014/main" id="{C49802CF-BCE3-47B8-83AF-3EBF9C7D231B}"/>
              </a:ext>
            </a:extLst>
          </p:cNvPr>
          <p:cNvSpPr txBox="1"/>
          <p:nvPr/>
        </p:nvSpPr>
        <p:spPr>
          <a:xfrm>
            <a:off x="7590670" y="4220815"/>
            <a:ext cx="3565786" cy="307777"/>
          </a:xfrm>
          <a:prstGeom prst="rect">
            <a:avLst/>
          </a:prstGeom>
          <a:noFill/>
        </p:spPr>
        <p:txBody>
          <a:bodyPr wrap="square" rtlCol="0">
            <a:spAutoFit/>
          </a:bodyPr>
          <a:lstStyle/>
          <a:p>
            <a:pPr algn="ctr"/>
            <a:r>
              <a:rPr lang="fr-FR" sz="1400" dirty="0"/>
              <a:t>Figure 29 : Exemple (c)</a:t>
            </a:r>
          </a:p>
        </p:txBody>
      </p:sp>
      <p:sp>
        <p:nvSpPr>
          <p:cNvPr id="16" name="ZoneTexte 15">
            <a:extLst>
              <a:ext uri="{FF2B5EF4-FFF2-40B4-BE49-F238E27FC236}">
                <a16:creationId xmlns:a16="http://schemas.microsoft.com/office/drawing/2014/main" id="{0DF8D0C7-C655-4896-8569-2C1BCB438C71}"/>
              </a:ext>
            </a:extLst>
          </p:cNvPr>
          <p:cNvSpPr txBox="1"/>
          <p:nvPr/>
        </p:nvSpPr>
        <p:spPr>
          <a:xfrm>
            <a:off x="1267080" y="5886307"/>
            <a:ext cx="3565786" cy="307777"/>
          </a:xfrm>
          <a:prstGeom prst="rect">
            <a:avLst/>
          </a:prstGeom>
          <a:noFill/>
        </p:spPr>
        <p:txBody>
          <a:bodyPr wrap="square" rtlCol="0">
            <a:spAutoFit/>
          </a:bodyPr>
          <a:lstStyle/>
          <a:p>
            <a:pPr algn="ctr"/>
            <a:r>
              <a:rPr lang="fr-FR" sz="1400" dirty="0"/>
              <a:t>Figure 28 : Exemple (b)</a:t>
            </a:r>
          </a:p>
        </p:txBody>
      </p:sp>
      <p:sp>
        <p:nvSpPr>
          <p:cNvPr id="17" name="ZoneTexte 16">
            <a:extLst>
              <a:ext uri="{FF2B5EF4-FFF2-40B4-BE49-F238E27FC236}">
                <a16:creationId xmlns:a16="http://schemas.microsoft.com/office/drawing/2014/main" id="{3298C05C-C6BD-4E78-9847-A6E75579787F}"/>
              </a:ext>
            </a:extLst>
          </p:cNvPr>
          <p:cNvSpPr txBox="1"/>
          <p:nvPr/>
        </p:nvSpPr>
        <p:spPr>
          <a:xfrm>
            <a:off x="1419480" y="4147912"/>
            <a:ext cx="3565786" cy="307777"/>
          </a:xfrm>
          <a:prstGeom prst="rect">
            <a:avLst/>
          </a:prstGeom>
          <a:noFill/>
        </p:spPr>
        <p:txBody>
          <a:bodyPr wrap="square" rtlCol="0">
            <a:spAutoFit/>
          </a:bodyPr>
          <a:lstStyle/>
          <a:p>
            <a:pPr algn="ctr"/>
            <a:r>
              <a:rPr lang="fr-FR" sz="1400" dirty="0"/>
              <a:t>Figure 27 : Exemple (a)</a:t>
            </a:r>
          </a:p>
        </p:txBody>
      </p:sp>
      <p:sp>
        <p:nvSpPr>
          <p:cNvPr id="19" name="ZoneTexte 18">
            <a:extLst>
              <a:ext uri="{FF2B5EF4-FFF2-40B4-BE49-F238E27FC236}">
                <a16:creationId xmlns:a16="http://schemas.microsoft.com/office/drawing/2014/main" id="{69592E0C-7CC7-4B05-BFFE-60C890979A2A}"/>
              </a:ext>
            </a:extLst>
          </p:cNvPr>
          <p:cNvSpPr txBox="1"/>
          <p:nvPr/>
        </p:nvSpPr>
        <p:spPr>
          <a:xfrm>
            <a:off x="7424229" y="6250332"/>
            <a:ext cx="3565786" cy="307777"/>
          </a:xfrm>
          <a:prstGeom prst="rect">
            <a:avLst/>
          </a:prstGeom>
          <a:noFill/>
        </p:spPr>
        <p:txBody>
          <a:bodyPr wrap="square" rtlCol="0">
            <a:spAutoFit/>
          </a:bodyPr>
          <a:lstStyle/>
          <a:p>
            <a:pPr algn="ctr"/>
            <a:r>
              <a:rPr lang="fr-FR" sz="1400" dirty="0"/>
              <a:t>Figure 30 : Exemple (d)</a:t>
            </a:r>
          </a:p>
        </p:txBody>
      </p:sp>
    </p:spTree>
    <p:extLst>
      <p:ext uri="{BB962C8B-B14F-4D97-AF65-F5344CB8AC3E}">
        <p14:creationId xmlns:p14="http://schemas.microsoft.com/office/powerpoint/2010/main" val="8674078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La disposition des conteneurs DIV</a:t>
            </a:r>
          </a:p>
        </p:txBody>
      </p:sp>
      <p:sp>
        <p:nvSpPr>
          <p:cNvPr id="2" name="Espace réservé du contenu 1">
            <a:extLst>
              <a:ext uri="{FF2B5EF4-FFF2-40B4-BE49-F238E27FC236}">
                <a16:creationId xmlns:a16="http://schemas.microsoft.com/office/drawing/2014/main" id="{C766EFDD-262E-4F61-9AE0-81FC13834FDE}"/>
              </a:ext>
            </a:extLst>
          </p:cNvPr>
          <p:cNvSpPr>
            <a:spLocks noGrp="1"/>
          </p:cNvSpPr>
          <p:nvPr>
            <p:ph sz="quarter" idx="12"/>
          </p:nvPr>
        </p:nvSpPr>
        <p:spPr>
          <a:xfrm>
            <a:off x="720000" y="1943056"/>
            <a:ext cx="10126191" cy="529965"/>
          </a:xfrm>
        </p:spPr>
        <p:txBody>
          <a:bodyPr/>
          <a:lstStyle/>
          <a:p>
            <a:pPr marL="0" indent="0">
              <a:buNone/>
            </a:pPr>
            <a:r>
              <a:rPr lang="fr-FR" dirty="0"/>
              <a:t>Reprendre le formulaire crée précédemment </a:t>
            </a:r>
          </a:p>
          <a:p>
            <a:pPr marL="0" indent="0">
              <a:buNone/>
            </a:pPr>
            <a:r>
              <a:rPr lang="fr-FR" dirty="0"/>
              <a:t>En utilisant Créer un fichier CSS séparé, produire la mise en forme ci-contre :</a:t>
            </a:r>
          </a:p>
          <a:p>
            <a:endParaRPr lang="fr-FR" dirty="0"/>
          </a:p>
        </p:txBody>
      </p:sp>
      <p:sp>
        <p:nvSpPr>
          <p:cNvPr id="3" name="Espace réservé du contenu 2">
            <a:extLst>
              <a:ext uri="{FF2B5EF4-FFF2-40B4-BE49-F238E27FC236}">
                <a16:creationId xmlns:a16="http://schemas.microsoft.com/office/drawing/2014/main" id="{B2534348-D699-4583-932A-6EE99845F93B}"/>
              </a:ext>
            </a:extLst>
          </p:cNvPr>
          <p:cNvSpPr>
            <a:spLocks noGrp="1"/>
          </p:cNvSpPr>
          <p:nvPr>
            <p:ph sz="quarter" idx="13"/>
          </p:nvPr>
        </p:nvSpPr>
        <p:spPr/>
        <p:txBody>
          <a:bodyPr/>
          <a:lstStyle/>
          <a:p>
            <a:r>
              <a:rPr lang="fr-FR" dirty="0">
                <a:solidFill>
                  <a:srgbClr val="0059A1"/>
                </a:solidFill>
              </a:rPr>
              <a:t>Réalisation de Synthèse 1</a:t>
            </a:r>
          </a:p>
        </p:txBody>
      </p:sp>
      <p:pic>
        <p:nvPicPr>
          <p:cNvPr id="12" name="Image 11">
            <a:extLst>
              <a:ext uri="{FF2B5EF4-FFF2-40B4-BE49-F238E27FC236}">
                <a16:creationId xmlns:a16="http://schemas.microsoft.com/office/drawing/2014/main" id="{D8D6BF46-CE07-4DA9-A03D-12C6E1AC2ADE}"/>
              </a:ext>
            </a:extLst>
          </p:cNvPr>
          <p:cNvPicPr>
            <a:picLocks noChangeAspect="1"/>
          </p:cNvPicPr>
          <p:nvPr/>
        </p:nvPicPr>
        <p:blipFill>
          <a:blip r:embed="rId2"/>
          <a:stretch>
            <a:fillRect/>
          </a:stretch>
        </p:blipFill>
        <p:spPr>
          <a:xfrm>
            <a:off x="3896751" y="2473021"/>
            <a:ext cx="4832579" cy="3932749"/>
          </a:xfrm>
          <a:prstGeom prst="rect">
            <a:avLst/>
          </a:prstGeom>
        </p:spPr>
      </p:pic>
      <p:sp>
        <p:nvSpPr>
          <p:cNvPr id="7" name="ZoneTexte 6">
            <a:extLst>
              <a:ext uri="{FF2B5EF4-FFF2-40B4-BE49-F238E27FC236}">
                <a16:creationId xmlns:a16="http://schemas.microsoft.com/office/drawing/2014/main" id="{1A1A63DD-E7B1-4709-838F-EB92B1CC4536}"/>
              </a:ext>
            </a:extLst>
          </p:cNvPr>
          <p:cNvSpPr txBox="1"/>
          <p:nvPr/>
        </p:nvSpPr>
        <p:spPr>
          <a:xfrm>
            <a:off x="4439082" y="6266964"/>
            <a:ext cx="3565786" cy="307777"/>
          </a:xfrm>
          <a:prstGeom prst="rect">
            <a:avLst/>
          </a:prstGeom>
          <a:noFill/>
        </p:spPr>
        <p:txBody>
          <a:bodyPr wrap="square" rtlCol="0">
            <a:spAutoFit/>
          </a:bodyPr>
          <a:lstStyle/>
          <a:p>
            <a:pPr algn="ctr"/>
            <a:r>
              <a:rPr lang="fr-FR" sz="1400" dirty="0"/>
              <a:t>Figure 31 : Travail de synthèse 1</a:t>
            </a:r>
          </a:p>
        </p:txBody>
      </p:sp>
    </p:spTree>
    <p:extLst>
      <p:ext uri="{BB962C8B-B14F-4D97-AF65-F5344CB8AC3E}">
        <p14:creationId xmlns:p14="http://schemas.microsoft.com/office/powerpoint/2010/main" val="42644886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La disposition des conteneurs DIV</a:t>
            </a:r>
          </a:p>
        </p:txBody>
      </p:sp>
      <p:sp>
        <p:nvSpPr>
          <p:cNvPr id="12" name="Espace réservé du contenu 11">
            <a:extLst>
              <a:ext uri="{FF2B5EF4-FFF2-40B4-BE49-F238E27FC236}">
                <a16:creationId xmlns:a16="http://schemas.microsoft.com/office/drawing/2014/main" id="{2D4FFD8F-1767-44D3-A425-51223C034227}"/>
              </a:ext>
            </a:extLst>
          </p:cNvPr>
          <p:cNvSpPr>
            <a:spLocks noGrp="1"/>
          </p:cNvSpPr>
          <p:nvPr>
            <p:ph sz="quarter" idx="12"/>
          </p:nvPr>
        </p:nvSpPr>
        <p:spPr>
          <a:xfrm>
            <a:off x="719999" y="2603307"/>
            <a:ext cx="6451251" cy="3589290"/>
          </a:xfrm>
        </p:spPr>
        <p:txBody>
          <a:bodyPr/>
          <a:lstStyle/>
          <a:p>
            <a:pPr marL="0" indent="0">
              <a:buNone/>
            </a:pPr>
            <a:r>
              <a:rPr lang="fr-FR" dirty="0"/>
              <a:t>Utiliser les propriétés suivantes :</a:t>
            </a:r>
          </a:p>
          <a:p>
            <a:pPr marL="0" indent="0">
              <a:buNone/>
            </a:pPr>
            <a:r>
              <a:rPr lang="en-CA" dirty="0" err="1">
                <a:solidFill>
                  <a:srgbClr val="4B69C6"/>
                </a:solidFill>
                <a:ea typeface="Times New Roman" panose="02020603050405020304" pitchFamily="18" charset="0"/>
                <a:cs typeface="Times New Roman" panose="02020603050405020304" pitchFamily="18" charset="0"/>
              </a:rPr>
              <a:t>background-image</a:t>
            </a:r>
            <a:r>
              <a:rPr lang="en-CA" dirty="0" err="1">
                <a:solidFill>
                  <a:srgbClr val="7A3E9D"/>
                </a:solidFill>
                <a:ea typeface="Times New Roman" panose="02020603050405020304" pitchFamily="18" charset="0"/>
                <a:cs typeface="Times New Roman" panose="02020603050405020304" pitchFamily="18" charset="0"/>
              </a:rPr>
              <a:t>:linear-gradient</a:t>
            </a:r>
            <a:r>
              <a:rPr lang="en-CA" dirty="0">
                <a:solidFill>
                  <a:srgbClr val="7A3E9D"/>
                </a:solidFill>
                <a:ea typeface="Times New Roman" panose="02020603050405020304" pitchFamily="18" charset="0"/>
                <a:cs typeface="Times New Roman" panose="02020603050405020304" pitchFamily="18" charset="0"/>
              </a:rPr>
              <a:t>(white</a:t>
            </a:r>
            <a:r>
              <a:rPr lang="en-CA" dirty="0">
                <a:solidFill>
                  <a:srgbClr val="777777"/>
                </a:solidFill>
                <a:ea typeface="Times New Roman" panose="02020603050405020304" pitchFamily="18" charset="0"/>
                <a:cs typeface="Times New Roman" panose="02020603050405020304" pitchFamily="18" charset="0"/>
              </a:rPr>
              <a:t>,</a:t>
            </a:r>
            <a:r>
              <a:rPr lang="en-CA" dirty="0">
                <a:solidFill>
                  <a:srgbClr val="7A3E9D"/>
                </a:solidFill>
                <a:ea typeface="Times New Roman" panose="02020603050405020304" pitchFamily="18" charset="0"/>
                <a:cs typeface="Times New Roman" panose="02020603050405020304" pitchFamily="18" charset="0"/>
              </a:rPr>
              <a:t> </a:t>
            </a:r>
            <a:r>
              <a:rPr lang="en-CA" dirty="0">
                <a:solidFill>
                  <a:srgbClr val="9C5D27"/>
                </a:solidFill>
                <a:ea typeface="Times New Roman" panose="02020603050405020304" pitchFamily="18" charset="0"/>
                <a:cs typeface="Times New Roman" panose="02020603050405020304" pitchFamily="18" charset="0"/>
              </a:rPr>
              <a:t>#</a:t>
            </a:r>
            <a:r>
              <a:rPr lang="en-CA" dirty="0">
                <a:solidFill>
                  <a:srgbClr val="7A3E9D"/>
                </a:solidFill>
                <a:ea typeface="Times New Roman" panose="02020603050405020304" pitchFamily="18" charset="0"/>
                <a:cs typeface="Times New Roman" panose="02020603050405020304" pitchFamily="18" charset="0"/>
              </a:rPr>
              <a:t>ADD8E6</a:t>
            </a:r>
            <a:r>
              <a:rPr lang="en-CA" dirty="0">
                <a:solidFill>
                  <a:srgbClr val="777777"/>
                </a:solidFill>
                <a:ea typeface="Times New Roman" panose="02020603050405020304" pitchFamily="18" charset="0"/>
                <a:cs typeface="Times New Roman" panose="02020603050405020304" pitchFamily="18" charset="0"/>
              </a:rPr>
              <a:t>,</a:t>
            </a:r>
            <a:r>
              <a:rPr lang="en-CA" dirty="0">
                <a:solidFill>
                  <a:srgbClr val="7A3E9D"/>
                </a:solidFill>
                <a:ea typeface="Times New Roman" panose="02020603050405020304" pitchFamily="18" charset="0"/>
                <a:cs typeface="Times New Roman" panose="02020603050405020304" pitchFamily="18" charset="0"/>
              </a:rPr>
              <a:t>white</a:t>
            </a:r>
            <a:r>
              <a:rPr lang="en-CA" dirty="0">
                <a:solidFill>
                  <a:srgbClr val="333333"/>
                </a:solidFill>
                <a:ea typeface="Times New Roman" panose="02020603050405020304" pitchFamily="18" charset="0"/>
                <a:cs typeface="Times New Roman" panose="02020603050405020304" pitchFamily="18" charset="0"/>
              </a:rPr>
              <a:t>)</a:t>
            </a:r>
            <a:endParaRPr lang="fr-FR" dirty="0">
              <a:ea typeface="Calibri" panose="020F0502020204030204" pitchFamily="34" charset="0"/>
              <a:cs typeface="Arial" panose="020B0604020202020204" pitchFamily="34" charset="0"/>
            </a:endParaRPr>
          </a:p>
          <a:p>
            <a:pPr marL="0" indent="0">
              <a:buNone/>
            </a:pPr>
            <a:r>
              <a:rPr lang="en-CA" dirty="0">
                <a:solidFill>
                  <a:srgbClr val="4B69C6"/>
                </a:solidFill>
                <a:ea typeface="Times New Roman" panose="02020603050405020304" pitchFamily="18" charset="0"/>
                <a:cs typeface="Times New Roman" panose="02020603050405020304" pitchFamily="18" charset="0"/>
              </a:rPr>
              <a:t>border-style</a:t>
            </a:r>
            <a:r>
              <a:rPr lang="en-CA" dirty="0">
                <a:solidFill>
                  <a:srgbClr val="7A3E9D"/>
                </a:solidFill>
                <a:ea typeface="Times New Roman" panose="02020603050405020304" pitchFamily="18" charset="0"/>
                <a:cs typeface="Times New Roman" panose="02020603050405020304" pitchFamily="18" charset="0"/>
              </a:rPr>
              <a:t>: groove;</a:t>
            </a:r>
            <a:endParaRPr lang="fr-FR" dirty="0">
              <a:ea typeface="Calibri" panose="020F0502020204030204" pitchFamily="34" charset="0"/>
              <a:cs typeface="Arial" panose="020B0604020202020204" pitchFamily="34" charset="0"/>
            </a:endParaRPr>
          </a:p>
          <a:p>
            <a:pPr marL="0" indent="0">
              <a:buNone/>
            </a:pPr>
            <a:r>
              <a:rPr lang="en-CA" dirty="0">
                <a:solidFill>
                  <a:srgbClr val="4B69C6"/>
                </a:solidFill>
                <a:ea typeface="Times New Roman" panose="02020603050405020304" pitchFamily="18" charset="0"/>
                <a:cs typeface="Times New Roman" panose="02020603050405020304" pitchFamily="18" charset="0"/>
              </a:rPr>
              <a:t>border-color</a:t>
            </a:r>
            <a:r>
              <a:rPr lang="en-CA" dirty="0">
                <a:solidFill>
                  <a:srgbClr val="7A3E9D"/>
                </a:solidFill>
                <a:ea typeface="Times New Roman" panose="02020603050405020304" pitchFamily="18" charset="0"/>
                <a:cs typeface="Times New Roman" panose="02020603050405020304" pitchFamily="18" charset="0"/>
              </a:rPr>
              <a:t>: ….</a:t>
            </a:r>
            <a:r>
              <a:rPr lang="en-CA" dirty="0">
                <a:solidFill>
                  <a:srgbClr val="9C5D27"/>
                </a:solidFill>
                <a:ea typeface="Times New Roman" panose="02020603050405020304" pitchFamily="18" charset="0"/>
                <a:cs typeface="Times New Roman" panose="02020603050405020304" pitchFamily="18" charset="0"/>
              </a:rPr>
              <a:t>.</a:t>
            </a:r>
            <a:r>
              <a:rPr lang="en-CA" dirty="0">
                <a:solidFill>
                  <a:srgbClr val="660000"/>
                </a:solidFill>
                <a:ea typeface="Times New Roman" panose="02020603050405020304" pitchFamily="18" charset="0"/>
                <a:cs typeface="Times New Roman" panose="02020603050405020304" pitchFamily="18" charset="0"/>
              </a:rPr>
              <a:t>;</a:t>
            </a:r>
            <a:endParaRPr lang="fr-FR" dirty="0">
              <a:ea typeface="Calibri" panose="020F0502020204030204" pitchFamily="34" charset="0"/>
              <a:cs typeface="Arial" panose="020B0604020202020204" pitchFamily="34" charset="0"/>
            </a:endParaRPr>
          </a:p>
          <a:p>
            <a:pPr marL="0" indent="0">
              <a:buNone/>
            </a:pPr>
            <a:r>
              <a:rPr lang="en-CA" dirty="0">
                <a:solidFill>
                  <a:srgbClr val="7A3E9D"/>
                </a:solidFill>
                <a:ea typeface="Times New Roman" panose="02020603050405020304" pitchFamily="18" charset="0"/>
                <a:cs typeface="Times New Roman" panose="02020603050405020304" pitchFamily="18" charset="0"/>
              </a:rPr>
              <a:t>position: absolute;</a:t>
            </a:r>
            <a:endParaRPr lang="fr-FR" dirty="0">
              <a:ea typeface="Calibri" panose="020F0502020204030204" pitchFamily="34" charset="0"/>
              <a:cs typeface="Arial" panose="020B0604020202020204" pitchFamily="34" charset="0"/>
            </a:endParaRPr>
          </a:p>
          <a:p>
            <a:pPr marL="0" indent="0">
              <a:buNone/>
            </a:pPr>
            <a:r>
              <a:rPr lang="en-CA" dirty="0">
                <a:solidFill>
                  <a:srgbClr val="7A3E9D"/>
                </a:solidFill>
                <a:ea typeface="Times New Roman" panose="02020603050405020304" pitchFamily="18" charset="0"/>
                <a:cs typeface="Times New Roman" panose="02020603050405020304" pitchFamily="18" charset="0"/>
              </a:rPr>
              <a:t>    left: 732px;</a:t>
            </a:r>
            <a:endParaRPr lang="fr-FR" dirty="0">
              <a:ea typeface="Calibri" panose="020F0502020204030204" pitchFamily="34" charset="0"/>
              <a:cs typeface="Arial" panose="020B0604020202020204" pitchFamily="34" charset="0"/>
            </a:endParaRPr>
          </a:p>
          <a:p>
            <a:pPr marL="0" indent="0">
              <a:buNone/>
            </a:pPr>
            <a:r>
              <a:rPr lang="en-CA" dirty="0">
                <a:solidFill>
                  <a:srgbClr val="7A3E9D"/>
                </a:solidFill>
                <a:ea typeface="Times New Roman" panose="02020603050405020304" pitchFamily="18" charset="0"/>
                <a:cs typeface="Times New Roman" panose="02020603050405020304" pitchFamily="18" charset="0"/>
              </a:rPr>
              <a:t>    top: 186px;</a:t>
            </a:r>
            <a:endParaRPr lang="fr-FR" dirty="0">
              <a:ea typeface="Calibri" panose="020F0502020204030204" pitchFamily="34" charset="0"/>
              <a:cs typeface="Arial" panose="020B0604020202020204" pitchFamily="34" charset="0"/>
            </a:endParaRPr>
          </a:p>
          <a:p>
            <a:pPr marL="0" indent="0">
              <a:buNone/>
            </a:pPr>
            <a:r>
              <a:rPr lang="en-CA" dirty="0">
                <a:solidFill>
                  <a:srgbClr val="4B69C6"/>
                </a:solidFill>
                <a:ea typeface="Times New Roman" panose="02020603050405020304" pitchFamily="18" charset="0"/>
                <a:cs typeface="Times New Roman" panose="02020603050405020304" pitchFamily="18" charset="0"/>
              </a:rPr>
              <a:t>text-decoration</a:t>
            </a:r>
            <a:r>
              <a:rPr lang="en-CA" dirty="0">
                <a:solidFill>
                  <a:srgbClr val="7A3E9D"/>
                </a:solidFill>
                <a:ea typeface="Times New Roman" panose="02020603050405020304" pitchFamily="18" charset="0"/>
                <a:cs typeface="Times New Roman" panose="02020603050405020304" pitchFamily="18" charset="0"/>
              </a:rPr>
              <a:t>: </a:t>
            </a:r>
            <a:r>
              <a:rPr lang="en-CA" dirty="0" err="1">
                <a:solidFill>
                  <a:srgbClr val="7A3E9D"/>
                </a:solidFill>
                <a:ea typeface="Times New Roman" panose="02020603050405020304" pitchFamily="18" charset="0"/>
                <a:cs typeface="Times New Roman" panose="02020603050405020304" pitchFamily="18" charset="0"/>
              </a:rPr>
              <a:t>underline;</a:t>
            </a:r>
            <a:r>
              <a:rPr lang="en-CA" dirty="0" err="1">
                <a:solidFill>
                  <a:srgbClr val="4B69C6"/>
                </a:solidFill>
                <a:ea typeface="Times New Roman" panose="02020603050405020304" pitchFamily="18" charset="0"/>
                <a:cs typeface="Times New Roman" panose="02020603050405020304" pitchFamily="18" charset="0"/>
              </a:rPr>
              <a:t>text-decoration-color</a:t>
            </a:r>
            <a:r>
              <a:rPr lang="en-CA" dirty="0">
                <a:solidFill>
                  <a:srgbClr val="7A3E9D"/>
                </a:solidFill>
                <a:ea typeface="Times New Roman" panose="02020603050405020304" pitchFamily="18" charset="0"/>
                <a:cs typeface="Times New Roman" panose="02020603050405020304" pitchFamily="18" charset="0"/>
              </a:rPr>
              <a:t>: </a:t>
            </a:r>
            <a:r>
              <a:rPr lang="en-CA" dirty="0" err="1">
                <a:solidFill>
                  <a:srgbClr val="7A3E9D"/>
                </a:solidFill>
                <a:ea typeface="Times New Roman" panose="02020603050405020304" pitchFamily="18" charset="0"/>
                <a:cs typeface="Times New Roman" panose="02020603050405020304" pitchFamily="18" charset="0"/>
              </a:rPr>
              <a:t>red;color</a:t>
            </a:r>
            <a:r>
              <a:rPr lang="en-CA" dirty="0">
                <a:solidFill>
                  <a:srgbClr val="7A3E9D"/>
                </a:solidFill>
                <a:ea typeface="Times New Roman" panose="02020603050405020304" pitchFamily="18" charset="0"/>
                <a:cs typeface="Times New Roman" panose="02020603050405020304" pitchFamily="18" charset="0"/>
              </a:rPr>
              <a:t>: blue</a:t>
            </a:r>
            <a:endParaRPr lang="fr-FR" dirty="0">
              <a:ea typeface="Calibri" panose="020F0502020204030204" pitchFamily="34" charset="0"/>
              <a:cs typeface="Arial" panose="020B0604020202020204" pitchFamily="34" charset="0"/>
            </a:endParaRPr>
          </a:p>
          <a:p>
            <a:pPr marL="0" indent="0">
              <a:buNone/>
            </a:pPr>
            <a:r>
              <a:rPr lang="en-CA" dirty="0">
                <a:solidFill>
                  <a:srgbClr val="4B69C6"/>
                </a:solidFill>
                <a:ea typeface="Times New Roman" panose="02020603050405020304" pitchFamily="18" charset="0"/>
                <a:cs typeface="Times New Roman" panose="02020603050405020304" pitchFamily="18" charset="0"/>
              </a:rPr>
              <a:t>background-color</a:t>
            </a:r>
            <a:r>
              <a:rPr lang="en-CA" dirty="0">
                <a:solidFill>
                  <a:srgbClr val="7A3E9D"/>
                </a:solidFill>
                <a:ea typeface="Times New Roman" panose="02020603050405020304" pitchFamily="18" charset="0"/>
                <a:cs typeface="Times New Roman" panose="02020603050405020304" pitchFamily="18" charset="0"/>
              </a:rPr>
              <a:t>: </a:t>
            </a:r>
            <a:r>
              <a:rPr lang="en-CA" dirty="0" err="1">
                <a:solidFill>
                  <a:srgbClr val="7A3E9D"/>
                </a:solidFill>
                <a:ea typeface="Times New Roman" panose="02020603050405020304" pitchFamily="18" charset="0"/>
                <a:cs typeface="Times New Roman" panose="02020603050405020304" pitchFamily="18" charset="0"/>
              </a:rPr>
              <a:t>lightblue</a:t>
            </a:r>
            <a:r>
              <a:rPr lang="en-CA" dirty="0">
                <a:solidFill>
                  <a:srgbClr val="7A3E9D"/>
                </a:solidFill>
                <a:ea typeface="Times New Roman" panose="02020603050405020304" pitchFamily="18" charset="0"/>
                <a:cs typeface="Times New Roman" panose="02020603050405020304" pitchFamily="18" charset="0"/>
              </a:rPr>
              <a:t>;</a:t>
            </a:r>
            <a:endParaRPr lang="fr-FR" dirty="0">
              <a:ea typeface="Calibri" panose="020F0502020204030204" pitchFamily="34" charset="0"/>
              <a:cs typeface="Arial" panose="020B0604020202020204" pitchFamily="34" charset="0"/>
            </a:endParaRPr>
          </a:p>
          <a:p>
            <a:pPr marL="0" indent="0">
              <a:buNone/>
            </a:pPr>
            <a:r>
              <a:rPr lang="en-CA" dirty="0">
                <a:solidFill>
                  <a:srgbClr val="4B69C6"/>
                </a:solidFill>
                <a:ea typeface="Times New Roman" panose="02020603050405020304" pitchFamily="18" charset="0"/>
                <a:cs typeface="Times New Roman" panose="02020603050405020304" pitchFamily="18" charset="0"/>
              </a:rPr>
              <a:t>max-width</a:t>
            </a:r>
            <a:r>
              <a:rPr lang="en-CA" dirty="0">
                <a:solidFill>
                  <a:srgbClr val="7A3E9D"/>
                </a:solidFill>
                <a:ea typeface="Times New Roman" panose="02020603050405020304" pitchFamily="18" charset="0"/>
                <a:cs typeface="Times New Roman" panose="02020603050405020304" pitchFamily="18" charset="0"/>
              </a:rPr>
              <a:t>: 460px;</a:t>
            </a:r>
            <a:endParaRPr lang="fr-FR" dirty="0">
              <a:ea typeface="Calibri" panose="020F0502020204030204" pitchFamily="34" charset="0"/>
              <a:cs typeface="Arial" panose="020B0604020202020204" pitchFamily="34" charset="0"/>
            </a:endParaRPr>
          </a:p>
          <a:p>
            <a:pPr marL="0" indent="0">
              <a:buNone/>
            </a:pPr>
            <a:r>
              <a:rPr lang="en-CA" dirty="0">
                <a:solidFill>
                  <a:srgbClr val="4B69C6"/>
                </a:solidFill>
                <a:ea typeface="Times New Roman" panose="02020603050405020304" pitchFamily="18" charset="0"/>
                <a:cs typeface="Times New Roman" panose="02020603050405020304" pitchFamily="18" charset="0"/>
              </a:rPr>
              <a:t>border-top-right-radius</a:t>
            </a:r>
            <a:r>
              <a:rPr lang="en-CA" dirty="0">
                <a:solidFill>
                  <a:srgbClr val="7A3E9D"/>
                </a:solidFill>
                <a:ea typeface="Times New Roman" panose="02020603050405020304" pitchFamily="18" charset="0"/>
                <a:cs typeface="Times New Roman" panose="02020603050405020304" pitchFamily="18" charset="0"/>
              </a:rPr>
              <a:t>: 120px;</a:t>
            </a:r>
            <a:endParaRPr lang="fr-FR" dirty="0">
              <a:ea typeface="Calibri" panose="020F0502020204030204" pitchFamily="34" charset="0"/>
              <a:cs typeface="Arial" panose="020B0604020202020204" pitchFamily="34" charset="0"/>
            </a:endParaRPr>
          </a:p>
          <a:p>
            <a:pPr marL="0" indent="0">
              <a:buNone/>
            </a:pPr>
            <a:r>
              <a:rPr lang="en-CA" dirty="0">
                <a:solidFill>
                  <a:srgbClr val="4B69C6"/>
                </a:solidFill>
                <a:ea typeface="Times New Roman" panose="02020603050405020304" pitchFamily="18" charset="0"/>
                <a:cs typeface="Times New Roman" panose="02020603050405020304" pitchFamily="18" charset="0"/>
              </a:rPr>
              <a:t>border-radius</a:t>
            </a:r>
            <a:r>
              <a:rPr lang="en-CA" dirty="0">
                <a:solidFill>
                  <a:srgbClr val="7A3E9D"/>
                </a:solidFill>
                <a:ea typeface="Times New Roman" panose="02020603050405020304" pitchFamily="18" charset="0"/>
                <a:cs typeface="Times New Roman" panose="02020603050405020304" pitchFamily="18" charset="0"/>
              </a:rPr>
              <a:t>: 50px;</a:t>
            </a:r>
            <a:endParaRPr lang="fr-FR" dirty="0">
              <a:ea typeface="Calibri" panose="020F0502020204030204" pitchFamily="34" charset="0"/>
              <a:cs typeface="Arial" panose="020B0604020202020204" pitchFamily="34" charset="0"/>
            </a:endParaRPr>
          </a:p>
          <a:p>
            <a:pPr marL="0" indent="0">
              <a:buNone/>
            </a:pPr>
            <a:r>
              <a:rPr lang="en-CA" dirty="0">
                <a:solidFill>
                  <a:srgbClr val="4B69C6"/>
                </a:solidFill>
                <a:ea typeface="Times New Roman" panose="02020603050405020304" pitchFamily="18" charset="0"/>
                <a:cs typeface="Times New Roman" panose="02020603050405020304" pitchFamily="18" charset="0"/>
              </a:rPr>
              <a:t>border-style</a:t>
            </a:r>
            <a:r>
              <a:rPr lang="en-CA" dirty="0">
                <a:solidFill>
                  <a:srgbClr val="7A3E9D"/>
                </a:solidFill>
                <a:ea typeface="Times New Roman" panose="02020603050405020304" pitchFamily="18" charset="0"/>
                <a:cs typeface="Times New Roman" panose="02020603050405020304" pitchFamily="18" charset="0"/>
              </a:rPr>
              <a:t>: </a:t>
            </a:r>
            <a:r>
              <a:rPr lang="en-CA" dirty="0" err="1">
                <a:solidFill>
                  <a:srgbClr val="7A3E9D"/>
                </a:solidFill>
                <a:ea typeface="Times New Roman" panose="02020603050405020304" pitchFamily="18" charset="0"/>
                <a:cs typeface="Times New Roman" panose="02020603050405020304" pitchFamily="18" charset="0"/>
              </a:rPr>
              <a:t>solid;</a:t>
            </a:r>
            <a:r>
              <a:rPr lang="en-CA" dirty="0" err="1">
                <a:solidFill>
                  <a:srgbClr val="4B69C6"/>
                </a:solidFill>
                <a:ea typeface="Times New Roman" panose="02020603050405020304" pitchFamily="18" charset="0"/>
                <a:cs typeface="Times New Roman" panose="02020603050405020304" pitchFamily="18" charset="0"/>
              </a:rPr>
              <a:t>border-left-color</a:t>
            </a:r>
            <a:r>
              <a:rPr lang="en-CA" dirty="0">
                <a:solidFill>
                  <a:srgbClr val="7A3E9D"/>
                </a:solidFill>
                <a:ea typeface="Times New Roman" panose="02020603050405020304" pitchFamily="18" charset="0"/>
                <a:cs typeface="Times New Roman" panose="02020603050405020304" pitchFamily="18" charset="0"/>
              </a:rPr>
              <a:t>: red;</a:t>
            </a:r>
            <a:endParaRPr lang="fr-FR" dirty="0"/>
          </a:p>
        </p:txBody>
      </p:sp>
      <p:pic>
        <p:nvPicPr>
          <p:cNvPr id="6" name="Image 5">
            <a:extLst>
              <a:ext uri="{FF2B5EF4-FFF2-40B4-BE49-F238E27FC236}">
                <a16:creationId xmlns:a16="http://schemas.microsoft.com/office/drawing/2014/main" id="{6351D628-8E6D-4E80-A612-DD8F590EFDD5}"/>
              </a:ext>
            </a:extLst>
          </p:cNvPr>
          <p:cNvPicPr>
            <a:picLocks noChangeAspect="1"/>
          </p:cNvPicPr>
          <p:nvPr/>
        </p:nvPicPr>
        <p:blipFill>
          <a:blip r:embed="rId2"/>
          <a:stretch>
            <a:fillRect/>
          </a:stretch>
        </p:blipFill>
        <p:spPr>
          <a:xfrm>
            <a:off x="7171251" y="2854642"/>
            <a:ext cx="3200400" cy="1148715"/>
          </a:xfrm>
          <a:prstGeom prst="rect">
            <a:avLst/>
          </a:prstGeom>
        </p:spPr>
      </p:pic>
      <p:sp>
        <p:nvSpPr>
          <p:cNvPr id="7" name="Espace réservé du contenu 1">
            <a:extLst>
              <a:ext uri="{FF2B5EF4-FFF2-40B4-BE49-F238E27FC236}">
                <a16:creationId xmlns:a16="http://schemas.microsoft.com/office/drawing/2014/main" id="{11B24999-E9E8-4979-B087-6C359E72068C}"/>
              </a:ext>
            </a:extLst>
          </p:cNvPr>
          <p:cNvSpPr txBox="1">
            <a:spLocks/>
          </p:cNvSpPr>
          <p:nvPr/>
        </p:nvSpPr>
        <p:spPr>
          <a:xfrm>
            <a:off x="720000" y="1943056"/>
            <a:ext cx="10126191" cy="529965"/>
          </a:xfrm>
          <a:prstGeom prst="rect">
            <a:avLst/>
          </a:prstGeom>
        </p:spPr>
        <p:txBody>
          <a:bodyPr/>
          <a:lstStyle>
            <a:lvl1pPr marL="285750" indent="-285750" algn="just" defTabSz="914400" rtl="0" eaLnBrk="1" latinLnBrk="0" hangingPunct="1">
              <a:lnSpc>
                <a:spcPts val="1600"/>
              </a:lnSpc>
              <a:spcBef>
                <a:spcPts val="600"/>
              </a:spcBef>
              <a:buClr>
                <a:srgbClr val="565656"/>
              </a:buClr>
              <a:buFont typeface="Arial" panose="020B0604020202020204" pitchFamily="34" charset="0"/>
              <a:buChar char="•"/>
              <a:defRPr sz="1400" kern="1200">
                <a:solidFill>
                  <a:srgbClr val="565656"/>
                </a:solidFill>
                <a:latin typeface="+mn-lt"/>
                <a:ea typeface="+mn-ea"/>
                <a:cs typeface="Calibri" panose="020F0502020204030204" pitchFamily="34" charset="0"/>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Reprendre le formulaire d’authentification crée précédemment. En utilisant Créer un fichier CSS séparé, produire la mise en forme suivante :</a:t>
            </a:r>
          </a:p>
          <a:p>
            <a:pPr marL="0" indent="0">
              <a:buNone/>
            </a:pPr>
            <a:endParaRPr lang="fr-FR" dirty="0"/>
          </a:p>
        </p:txBody>
      </p:sp>
      <p:sp>
        <p:nvSpPr>
          <p:cNvPr id="8" name="Espace réservé du contenu 2">
            <a:extLst>
              <a:ext uri="{FF2B5EF4-FFF2-40B4-BE49-F238E27FC236}">
                <a16:creationId xmlns:a16="http://schemas.microsoft.com/office/drawing/2014/main" id="{30FB9973-3C54-4E2C-9F54-D1C343BD6253}"/>
              </a:ext>
            </a:extLst>
          </p:cNvPr>
          <p:cNvSpPr>
            <a:spLocks noGrp="1"/>
          </p:cNvSpPr>
          <p:nvPr>
            <p:ph sz="quarter" idx="13"/>
          </p:nvPr>
        </p:nvSpPr>
        <p:spPr>
          <a:xfrm>
            <a:off x="720000" y="1620000"/>
            <a:ext cx="4659947" cy="319714"/>
          </a:xfrm>
        </p:spPr>
        <p:txBody>
          <a:bodyPr/>
          <a:lstStyle/>
          <a:p>
            <a:r>
              <a:rPr lang="fr-FR" dirty="0">
                <a:solidFill>
                  <a:srgbClr val="0059A1"/>
                </a:solidFill>
              </a:rPr>
              <a:t>Réalisation de Synthèse 2</a:t>
            </a:r>
          </a:p>
        </p:txBody>
      </p:sp>
      <p:sp>
        <p:nvSpPr>
          <p:cNvPr id="9" name="ZoneTexte 8">
            <a:extLst>
              <a:ext uri="{FF2B5EF4-FFF2-40B4-BE49-F238E27FC236}">
                <a16:creationId xmlns:a16="http://schemas.microsoft.com/office/drawing/2014/main" id="{814FF2D3-94AA-4965-9B5D-DCEE058C728E}"/>
              </a:ext>
            </a:extLst>
          </p:cNvPr>
          <p:cNvSpPr txBox="1"/>
          <p:nvPr/>
        </p:nvSpPr>
        <p:spPr>
          <a:xfrm>
            <a:off x="6988558" y="4003357"/>
            <a:ext cx="3565786" cy="307777"/>
          </a:xfrm>
          <a:prstGeom prst="rect">
            <a:avLst/>
          </a:prstGeom>
          <a:noFill/>
        </p:spPr>
        <p:txBody>
          <a:bodyPr wrap="square" rtlCol="0">
            <a:spAutoFit/>
          </a:bodyPr>
          <a:lstStyle/>
          <a:p>
            <a:pPr algn="ctr"/>
            <a:r>
              <a:rPr lang="fr-FR" sz="1400" dirty="0"/>
              <a:t>Figure 32 : Travail de synthèse 2</a:t>
            </a:r>
          </a:p>
        </p:txBody>
      </p:sp>
    </p:spTree>
    <p:extLst>
      <p:ext uri="{BB962C8B-B14F-4D97-AF65-F5344CB8AC3E}">
        <p14:creationId xmlns:p14="http://schemas.microsoft.com/office/powerpoint/2010/main" val="35263792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La disposition des conteneurs DIV</a:t>
            </a:r>
          </a:p>
        </p:txBody>
      </p:sp>
      <p:sp>
        <p:nvSpPr>
          <p:cNvPr id="2" name="Espace réservé du contenu 1">
            <a:extLst>
              <a:ext uri="{FF2B5EF4-FFF2-40B4-BE49-F238E27FC236}">
                <a16:creationId xmlns:a16="http://schemas.microsoft.com/office/drawing/2014/main" id="{B2EAA25D-6164-43E9-8580-29B6526DCA62}"/>
              </a:ext>
            </a:extLst>
          </p:cNvPr>
          <p:cNvSpPr>
            <a:spLocks noGrp="1"/>
          </p:cNvSpPr>
          <p:nvPr>
            <p:ph sz="quarter" idx="12"/>
          </p:nvPr>
        </p:nvSpPr>
        <p:spPr>
          <a:xfrm>
            <a:off x="720000" y="1943056"/>
            <a:ext cx="10102252" cy="4374379"/>
          </a:xfrm>
        </p:spPr>
        <p:txBody>
          <a:bodyPr/>
          <a:lstStyle/>
          <a:p>
            <a:pPr marL="0" indent="0">
              <a:buNone/>
            </a:pPr>
            <a:r>
              <a:rPr lang="fr-FR" dirty="0"/>
              <a:t>Donner le code HTML et CSS associé à l’interface ci-dessous :</a:t>
            </a:r>
          </a:p>
          <a:p>
            <a:endParaRPr lang="fr-FR" dirty="0"/>
          </a:p>
          <a:p>
            <a:endParaRPr lang="fr-FR" dirty="0"/>
          </a:p>
          <a:p>
            <a:endParaRPr lang="fr-FR" dirty="0"/>
          </a:p>
          <a:p>
            <a:endParaRPr lang="fr-FR" dirty="0"/>
          </a:p>
          <a:p>
            <a:endParaRPr lang="fr-FR" dirty="0"/>
          </a:p>
          <a:p>
            <a:endParaRPr lang="fr-FR" dirty="0"/>
          </a:p>
          <a:p>
            <a:pPr marL="0" indent="0">
              <a:buNone/>
            </a:pPr>
            <a:r>
              <a:rPr lang="fr-FR" dirty="0"/>
              <a:t>Critères à prendre en compte :</a:t>
            </a:r>
          </a:p>
          <a:p>
            <a:r>
              <a:rPr lang="fr-FR" dirty="0"/>
              <a:t>Bordure du tableau : couleur #FF0000; largeur 4px ;</a:t>
            </a:r>
          </a:p>
          <a:p>
            <a:r>
              <a:rPr lang="fr-FR" dirty="0"/>
              <a:t>En-tête du tableau : Arrière-plan jaune (#FFFF66) ; texte (bleu (#000099) ; italique ; centré)</a:t>
            </a:r>
          </a:p>
          <a:p>
            <a:r>
              <a:rPr lang="fr-FR" dirty="0"/>
              <a:t>Lignes impaires : Arrière-plan #FFCCCC) ; texte (taille (14px) ; police (Times New Roman))</a:t>
            </a:r>
          </a:p>
          <a:p>
            <a:r>
              <a:rPr lang="fr-FR" dirty="0"/>
              <a:t>Lignes paires : Arrière-plan #66FFFF) ; texte (taille (14px) ; police (Times New Roman))</a:t>
            </a:r>
          </a:p>
          <a:p>
            <a:r>
              <a:rPr lang="fr-FR" b="1" dirty="0"/>
              <a:t>NB : N’oubliez pas les « . » pour les classes et « # » pour les identifiants.</a:t>
            </a:r>
          </a:p>
          <a:p>
            <a:endParaRPr lang="fr-FR" dirty="0"/>
          </a:p>
        </p:txBody>
      </p:sp>
      <p:pic>
        <p:nvPicPr>
          <p:cNvPr id="3" name="Image 2">
            <a:extLst>
              <a:ext uri="{FF2B5EF4-FFF2-40B4-BE49-F238E27FC236}">
                <a16:creationId xmlns:a16="http://schemas.microsoft.com/office/drawing/2014/main" id="{16B443B3-FDC1-43E9-9EF1-EC727D20FCA5}"/>
              </a:ext>
            </a:extLst>
          </p:cNvPr>
          <p:cNvPicPr>
            <a:picLocks noChangeAspect="1"/>
          </p:cNvPicPr>
          <p:nvPr/>
        </p:nvPicPr>
        <p:blipFill>
          <a:blip r:embed="rId2"/>
          <a:stretch>
            <a:fillRect/>
          </a:stretch>
        </p:blipFill>
        <p:spPr>
          <a:xfrm>
            <a:off x="4239558" y="2203599"/>
            <a:ext cx="6582694" cy="1505160"/>
          </a:xfrm>
          <a:prstGeom prst="rect">
            <a:avLst/>
          </a:prstGeom>
        </p:spPr>
      </p:pic>
      <p:sp>
        <p:nvSpPr>
          <p:cNvPr id="6" name="Espace réservé du contenu 2">
            <a:extLst>
              <a:ext uri="{FF2B5EF4-FFF2-40B4-BE49-F238E27FC236}">
                <a16:creationId xmlns:a16="http://schemas.microsoft.com/office/drawing/2014/main" id="{2A4C463B-2F5B-4537-94AC-03288C9C5FAA}"/>
              </a:ext>
            </a:extLst>
          </p:cNvPr>
          <p:cNvSpPr>
            <a:spLocks noGrp="1"/>
          </p:cNvSpPr>
          <p:nvPr>
            <p:ph sz="quarter" idx="13"/>
          </p:nvPr>
        </p:nvSpPr>
        <p:spPr>
          <a:xfrm>
            <a:off x="720000" y="1620000"/>
            <a:ext cx="4659947" cy="319714"/>
          </a:xfrm>
        </p:spPr>
        <p:txBody>
          <a:bodyPr/>
          <a:lstStyle/>
          <a:p>
            <a:r>
              <a:rPr lang="fr-FR" dirty="0">
                <a:solidFill>
                  <a:srgbClr val="0059A1"/>
                </a:solidFill>
              </a:rPr>
              <a:t>Réalisation de Synthèse 3</a:t>
            </a:r>
          </a:p>
        </p:txBody>
      </p:sp>
      <p:sp>
        <p:nvSpPr>
          <p:cNvPr id="7" name="ZoneTexte 6">
            <a:extLst>
              <a:ext uri="{FF2B5EF4-FFF2-40B4-BE49-F238E27FC236}">
                <a16:creationId xmlns:a16="http://schemas.microsoft.com/office/drawing/2014/main" id="{A8018864-23E3-4343-B897-4528E80BC254}"/>
              </a:ext>
            </a:extLst>
          </p:cNvPr>
          <p:cNvSpPr txBox="1"/>
          <p:nvPr/>
        </p:nvSpPr>
        <p:spPr>
          <a:xfrm>
            <a:off x="6301565" y="3695580"/>
            <a:ext cx="3565786" cy="307777"/>
          </a:xfrm>
          <a:prstGeom prst="rect">
            <a:avLst/>
          </a:prstGeom>
          <a:noFill/>
        </p:spPr>
        <p:txBody>
          <a:bodyPr wrap="square" rtlCol="0">
            <a:spAutoFit/>
          </a:bodyPr>
          <a:lstStyle/>
          <a:p>
            <a:pPr algn="ctr"/>
            <a:r>
              <a:rPr lang="fr-FR" sz="1400" dirty="0"/>
              <a:t>Figure 33 : Travail de synthèse 3</a:t>
            </a:r>
          </a:p>
        </p:txBody>
      </p:sp>
    </p:spTree>
    <p:extLst>
      <p:ext uri="{BB962C8B-B14F-4D97-AF65-F5344CB8AC3E}">
        <p14:creationId xmlns:p14="http://schemas.microsoft.com/office/powerpoint/2010/main" val="5161402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La disposition des conteneurs DIV</a:t>
            </a:r>
          </a:p>
        </p:txBody>
      </p:sp>
      <p:sp>
        <p:nvSpPr>
          <p:cNvPr id="2" name="Espace réservé du contenu 1">
            <a:extLst>
              <a:ext uri="{FF2B5EF4-FFF2-40B4-BE49-F238E27FC236}">
                <a16:creationId xmlns:a16="http://schemas.microsoft.com/office/drawing/2014/main" id="{D71A7C83-12DB-4F10-8FF4-B3354EFF48C9}"/>
              </a:ext>
            </a:extLst>
          </p:cNvPr>
          <p:cNvSpPr>
            <a:spLocks noGrp="1"/>
          </p:cNvSpPr>
          <p:nvPr>
            <p:ph sz="quarter" idx="12"/>
          </p:nvPr>
        </p:nvSpPr>
        <p:spPr/>
        <p:txBody>
          <a:bodyPr/>
          <a:lstStyle/>
          <a:p>
            <a:pPr marL="0" indent="0">
              <a:buNone/>
            </a:pPr>
            <a:r>
              <a:rPr lang="fr-FR" b="1" dirty="0"/>
              <a:t>Consignes :</a:t>
            </a:r>
          </a:p>
          <a:p>
            <a:r>
              <a:rPr lang="fr-FR" dirty="0"/>
              <a:t>En utilisant les différentes méthodes de positionnement, créer une page similaire à l’image ci-dessous sans utiliser les tableaux.</a:t>
            </a:r>
          </a:p>
          <a:p>
            <a:r>
              <a:rPr lang="fr-FR" b="1" dirty="0"/>
              <a:t>Utilisez les media </a:t>
            </a:r>
            <a:r>
              <a:rPr lang="fr-FR" b="1" dirty="0" err="1"/>
              <a:t>queries</a:t>
            </a:r>
            <a:r>
              <a:rPr lang="fr-FR" b="1" dirty="0"/>
              <a:t> pour rendre le site responsif</a:t>
            </a:r>
          </a:p>
          <a:p>
            <a:r>
              <a:rPr lang="fr-FR" b="1" dirty="0"/>
              <a:t>Ajouter des animations</a:t>
            </a:r>
          </a:p>
          <a:p>
            <a:r>
              <a:rPr lang="fr-FR" dirty="0"/>
              <a:t>Bonus : Personnalisez le thème de la maquette en proposant des données et des images liées à un thème : blog, site e-commerce, ….</a:t>
            </a:r>
          </a:p>
          <a:p>
            <a:endParaRPr lang="fr-FR" dirty="0"/>
          </a:p>
          <a:p>
            <a:endParaRPr lang="fr-FR" dirty="0"/>
          </a:p>
          <a:p>
            <a:endParaRPr lang="fr-FR" dirty="0"/>
          </a:p>
        </p:txBody>
      </p:sp>
      <p:pic>
        <p:nvPicPr>
          <p:cNvPr id="6" name="Image 5">
            <a:extLst>
              <a:ext uri="{FF2B5EF4-FFF2-40B4-BE49-F238E27FC236}">
                <a16:creationId xmlns:a16="http://schemas.microsoft.com/office/drawing/2014/main" id="{3DD7C500-62C4-4144-B58E-439DC86F85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94032"/>
            <a:ext cx="5433225" cy="4468997"/>
          </a:xfrm>
          <a:prstGeom prst="rect">
            <a:avLst/>
          </a:prstGeom>
          <a:noFill/>
          <a:ln>
            <a:noFill/>
          </a:ln>
        </p:spPr>
      </p:pic>
      <p:sp>
        <p:nvSpPr>
          <p:cNvPr id="10" name="Espace réservé du contenu 2">
            <a:extLst>
              <a:ext uri="{FF2B5EF4-FFF2-40B4-BE49-F238E27FC236}">
                <a16:creationId xmlns:a16="http://schemas.microsoft.com/office/drawing/2014/main" id="{C45BE39E-BF50-4E98-84CC-8487EDFFDD27}"/>
              </a:ext>
            </a:extLst>
          </p:cNvPr>
          <p:cNvSpPr>
            <a:spLocks noGrp="1"/>
          </p:cNvSpPr>
          <p:nvPr>
            <p:ph sz="quarter" idx="13"/>
          </p:nvPr>
        </p:nvSpPr>
        <p:spPr>
          <a:xfrm>
            <a:off x="720000" y="1620000"/>
            <a:ext cx="4659947" cy="319714"/>
          </a:xfrm>
        </p:spPr>
        <p:txBody>
          <a:bodyPr/>
          <a:lstStyle/>
          <a:p>
            <a:r>
              <a:rPr lang="fr-FR" dirty="0">
                <a:solidFill>
                  <a:srgbClr val="0059A1"/>
                </a:solidFill>
              </a:rPr>
              <a:t>Projet</a:t>
            </a:r>
          </a:p>
        </p:txBody>
      </p:sp>
      <p:sp>
        <p:nvSpPr>
          <p:cNvPr id="12" name="ZoneTexte 11">
            <a:extLst>
              <a:ext uri="{FF2B5EF4-FFF2-40B4-BE49-F238E27FC236}">
                <a16:creationId xmlns:a16="http://schemas.microsoft.com/office/drawing/2014/main" id="{633E96BB-87E5-430F-8864-74941C65C686}"/>
              </a:ext>
            </a:extLst>
          </p:cNvPr>
          <p:cNvSpPr txBox="1"/>
          <p:nvPr/>
        </p:nvSpPr>
        <p:spPr>
          <a:xfrm>
            <a:off x="6812055" y="6163546"/>
            <a:ext cx="3565786" cy="307777"/>
          </a:xfrm>
          <a:prstGeom prst="rect">
            <a:avLst/>
          </a:prstGeom>
          <a:noFill/>
        </p:spPr>
        <p:txBody>
          <a:bodyPr wrap="square" rtlCol="0">
            <a:spAutoFit/>
          </a:bodyPr>
          <a:lstStyle/>
          <a:p>
            <a:pPr algn="ctr"/>
            <a:r>
              <a:rPr lang="fr-FR" sz="1400" dirty="0"/>
              <a:t>Figure 34 : Maquette du projet</a:t>
            </a:r>
          </a:p>
        </p:txBody>
      </p:sp>
    </p:spTree>
    <p:extLst>
      <p:ext uri="{BB962C8B-B14F-4D97-AF65-F5344CB8AC3E}">
        <p14:creationId xmlns:p14="http://schemas.microsoft.com/office/powerpoint/2010/main" val="4382900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B68CB812-8635-4A8F-BF7D-C142144973D4}"/>
              </a:ext>
            </a:extLst>
          </p:cNvPr>
          <p:cNvSpPr>
            <a:spLocks noGrp="1"/>
          </p:cNvSpPr>
          <p:nvPr>
            <p:ph type="body" sz="quarter" idx="12"/>
          </p:nvPr>
        </p:nvSpPr>
        <p:spPr/>
        <p:txBody>
          <a:bodyPr/>
          <a:lstStyle/>
          <a:p>
            <a:r>
              <a:rPr lang="fr-FR" dirty="0"/>
              <a:t>PARTIE 4</a:t>
            </a:r>
          </a:p>
        </p:txBody>
      </p:sp>
      <p:sp>
        <p:nvSpPr>
          <p:cNvPr id="4" name="Espace réservé du texte 3">
            <a:extLst>
              <a:ext uri="{FF2B5EF4-FFF2-40B4-BE49-F238E27FC236}">
                <a16:creationId xmlns:a16="http://schemas.microsoft.com/office/drawing/2014/main" id="{BA4318F6-5B1A-4817-9DAD-66C74A013922}"/>
              </a:ext>
            </a:extLst>
          </p:cNvPr>
          <p:cNvSpPr>
            <a:spLocks noGrp="1"/>
          </p:cNvSpPr>
          <p:nvPr>
            <p:ph type="body" sz="quarter" idx="13"/>
          </p:nvPr>
        </p:nvSpPr>
        <p:spPr/>
        <p:txBody>
          <a:bodyPr/>
          <a:lstStyle/>
          <a:p>
            <a:r>
              <a:rPr lang="fr-FR" dirty="0"/>
              <a:t>BOOTSTRAP</a:t>
            </a:r>
          </a:p>
        </p:txBody>
      </p:sp>
      <p:sp>
        <p:nvSpPr>
          <p:cNvPr id="15" name="Espace réservé du texte 14">
            <a:extLst>
              <a:ext uri="{FF2B5EF4-FFF2-40B4-BE49-F238E27FC236}">
                <a16:creationId xmlns:a16="http://schemas.microsoft.com/office/drawing/2014/main" id="{B1591D09-FC35-48E6-BEA4-437E250457C2}"/>
              </a:ext>
            </a:extLst>
          </p:cNvPr>
          <p:cNvSpPr>
            <a:spLocks noGrp="1"/>
          </p:cNvSpPr>
          <p:nvPr>
            <p:ph type="body" sz="quarter" idx="14"/>
          </p:nvPr>
        </p:nvSpPr>
        <p:spPr>
          <a:xfrm>
            <a:off x="6300000" y="2880000"/>
            <a:ext cx="5580000" cy="1396578"/>
          </a:xfrm>
        </p:spPr>
        <p:txBody>
          <a:bodyPr/>
          <a:lstStyle/>
          <a:p>
            <a:pPr marL="342900" lvl="0" indent="-342900" algn="just" rtl="0">
              <a:lnSpc>
                <a:spcPct val="150000"/>
              </a:lnSpc>
              <a:spcAft>
                <a:spcPts val="800"/>
              </a:spcAft>
              <a:buFont typeface="Symbol" panose="05050102010706020507" pitchFamily="18" charset="2"/>
              <a:buChar char=""/>
              <a:tabLst>
                <a:tab pos="1733550" algn="l"/>
              </a:tabLst>
            </a:pPr>
            <a:r>
              <a:rPr lang="fr-FR" dirty="0">
                <a:solidFill>
                  <a:schemeClr val="tx1">
                    <a:lumMod val="65000"/>
                    <a:lumOff val="35000"/>
                  </a:schemeClr>
                </a:solidFill>
                <a:ea typeface="Calibri" panose="020F0502020204030204" pitchFamily="34" charset="0"/>
                <a:cs typeface="Calibri" panose="020F0502020204030204" pitchFamily="34" charset="0"/>
              </a:rPr>
              <a:t>M</a:t>
            </a:r>
            <a:r>
              <a:rPr lang="fr-FR"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aitriser des différentes composantes de Bootstrap</a:t>
            </a:r>
          </a:p>
          <a:p>
            <a:pPr marL="342900" lvl="0" indent="-342900" algn="just">
              <a:lnSpc>
                <a:spcPct val="150000"/>
              </a:lnSpc>
              <a:spcAft>
                <a:spcPts val="800"/>
              </a:spcAft>
              <a:buFont typeface="Symbol" panose="05050102010706020507" pitchFamily="18" charset="2"/>
              <a:buChar char=""/>
              <a:tabLst>
                <a:tab pos="1733550" algn="l"/>
              </a:tabLst>
            </a:pPr>
            <a:r>
              <a:rPr lang="fr-FR"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Réaliser une p</a:t>
            </a:r>
            <a:r>
              <a:rPr lang="fr-FR"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roduction adaptée d’une page web avec Bootstrap</a:t>
            </a:r>
          </a:p>
        </p:txBody>
      </p:sp>
      <p:pic>
        <p:nvPicPr>
          <p:cNvPr id="10" name="Espace réservé pour une image  9">
            <a:extLst>
              <a:ext uri="{FF2B5EF4-FFF2-40B4-BE49-F238E27FC236}">
                <a16:creationId xmlns:a16="http://schemas.microsoft.com/office/drawing/2014/main" id="{A82912E9-992E-4D20-9FF7-D0BBE18EEC10}"/>
              </a:ext>
            </a:extLst>
          </p:cNvPr>
          <p:cNvPicPr>
            <a:picLocks noGrp="1" noChangeAspect="1"/>
          </p:cNvPicPr>
          <p:nvPr>
            <p:ph type="pic" sz="quarter" idx="15"/>
          </p:nvPr>
        </p:nvPicPr>
        <p:blipFill>
          <a:blip r:embed="rId2"/>
          <a:srcRect l="88" r="88"/>
          <a:stretch>
            <a:fillRect/>
          </a:stretch>
        </p:blipFill>
        <p:spPr/>
      </p:pic>
      <p:sp>
        <p:nvSpPr>
          <p:cNvPr id="2" name="Espace réservé du texte 1">
            <a:extLst>
              <a:ext uri="{FF2B5EF4-FFF2-40B4-BE49-F238E27FC236}">
                <a16:creationId xmlns:a16="http://schemas.microsoft.com/office/drawing/2014/main" id="{404E4FCB-8F9C-4FF4-9DB7-18BA420BC8A0}"/>
              </a:ext>
            </a:extLst>
          </p:cNvPr>
          <p:cNvSpPr>
            <a:spLocks noGrp="1"/>
          </p:cNvSpPr>
          <p:nvPr>
            <p:ph type="body" sz="quarter" idx="10"/>
          </p:nvPr>
        </p:nvSpPr>
        <p:spPr/>
        <p:txBody>
          <a:bodyPr/>
          <a:lstStyle/>
          <a:p>
            <a:r>
              <a:rPr lang="fr-FR" dirty="0"/>
              <a:t>15 heures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3F56313-2D45-49E4-B2BB-FE9AD47F5EDD}"/>
              </a:ext>
            </a:extLst>
          </p:cNvPr>
          <p:cNvSpPr>
            <a:spLocks noGrp="1"/>
          </p:cNvSpPr>
          <p:nvPr>
            <p:ph type="body" sz="quarter" idx="12"/>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C1E4BB87-987C-487A-ABAB-93FD0E284B10}"/>
              </a:ext>
            </a:extLst>
          </p:cNvPr>
          <p:cNvSpPr>
            <a:spLocks noGrp="1"/>
          </p:cNvSpPr>
          <p:nvPr>
            <p:ph type="body" sz="quarter" idx="13"/>
          </p:nvPr>
        </p:nvSpPr>
        <p:spPr/>
        <p:txBody>
          <a:bodyPr/>
          <a:lstStyle/>
          <a:p>
            <a:r>
              <a:rPr lang="fr-FR" dirty="0"/>
              <a:t>Les grilles Bootstrap</a:t>
            </a:r>
          </a:p>
        </p:txBody>
      </p:sp>
      <p:sp>
        <p:nvSpPr>
          <p:cNvPr id="6" name="Espace réservé du texte 5">
            <a:extLst>
              <a:ext uri="{FF2B5EF4-FFF2-40B4-BE49-F238E27FC236}">
                <a16:creationId xmlns:a16="http://schemas.microsoft.com/office/drawing/2014/main" id="{18A277E6-8B28-4CAD-BF4E-271135689EEA}"/>
              </a:ext>
            </a:extLst>
          </p:cNvPr>
          <p:cNvSpPr>
            <a:spLocks noGrp="1"/>
          </p:cNvSpPr>
          <p:nvPr>
            <p:ph type="body" sz="quarter" idx="14"/>
          </p:nvPr>
        </p:nvSpPr>
        <p:spPr/>
        <p:txBody>
          <a:bodyPr/>
          <a:lstStyle/>
          <a:p>
            <a:r>
              <a:rPr lang="fr-FR" dirty="0"/>
              <a:t>Définir les bonnes dispositions des grilles</a:t>
            </a:r>
          </a:p>
          <a:p>
            <a:r>
              <a:rPr lang="fr-FR" dirty="0"/>
              <a:t>Mettre en place une disposition</a:t>
            </a:r>
          </a:p>
          <a:p>
            <a:r>
              <a:rPr lang="fr-FR" dirty="0"/>
              <a:t>Différencier les différents types de disposition des grilles</a:t>
            </a:r>
          </a:p>
          <a:p>
            <a:endParaRPr lang="fr-FR" dirty="0"/>
          </a:p>
        </p:txBody>
      </p:sp>
      <p:sp>
        <p:nvSpPr>
          <p:cNvPr id="7" name="Espace réservé du texte 6">
            <a:extLst>
              <a:ext uri="{FF2B5EF4-FFF2-40B4-BE49-F238E27FC236}">
                <a16:creationId xmlns:a16="http://schemas.microsoft.com/office/drawing/2014/main" id="{1B27827C-5FE4-4528-BBD1-EE61F9ACC205}"/>
              </a:ext>
            </a:extLst>
          </p:cNvPr>
          <p:cNvSpPr>
            <a:spLocks noGrp="1"/>
          </p:cNvSpPr>
          <p:nvPr>
            <p:ph type="body" sz="quarter" idx="15"/>
          </p:nvPr>
        </p:nvSpPr>
        <p:spPr/>
        <p:txBody>
          <a:bodyPr/>
          <a:lstStyle/>
          <a:p>
            <a:r>
              <a:rPr lang="fr-FR" dirty="0"/>
              <a:t>05 heures</a:t>
            </a:r>
          </a:p>
        </p:txBody>
      </p:sp>
      <p:sp>
        <p:nvSpPr>
          <p:cNvPr id="8" name="Espace réservé du texte 7">
            <a:extLst>
              <a:ext uri="{FF2B5EF4-FFF2-40B4-BE49-F238E27FC236}">
                <a16:creationId xmlns:a16="http://schemas.microsoft.com/office/drawing/2014/main" id="{DA1D26C2-4FD8-49F9-833E-18AF1767F980}"/>
              </a:ext>
            </a:extLst>
          </p:cNvPr>
          <p:cNvSpPr>
            <a:spLocks noGrp="1"/>
          </p:cNvSpPr>
          <p:nvPr>
            <p:ph type="body" sz="quarter" idx="16"/>
          </p:nvPr>
        </p:nvSpPr>
        <p:spPr/>
        <p:txBody>
          <a:bodyPr/>
          <a:lstStyle/>
          <a:p>
            <a:r>
              <a:rPr lang="fr-FR" dirty="0"/>
              <a:t>Révision générale du résumé théorique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115154C-105D-46DE-A44A-60D53ED7B570}"/>
              </a:ext>
            </a:extLst>
          </p:cNvPr>
          <p:cNvSpPr>
            <a:spLocks noGrp="1"/>
          </p:cNvSpPr>
          <p:nvPr>
            <p:ph type="body" sz="quarter" idx="14"/>
          </p:nvPr>
        </p:nvSpPr>
        <p:spPr/>
        <p:txBody>
          <a:bodyPr/>
          <a:lstStyle/>
          <a:p>
            <a:r>
              <a:rPr lang="fr-FR" dirty="0"/>
              <a:t>Rappeler les concepts de base des grilles Bootstrap</a:t>
            </a:r>
          </a:p>
          <a:p>
            <a:r>
              <a:rPr lang="fr-FR" dirty="0"/>
              <a:t>Aider les apprenants dans le cas de blocage sérieux</a:t>
            </a:r>
          </a:p>
          <a:p>
            <a:endParaRPr lang="fr-FR" dirty="0"/>
          </a:p>
        </p:txBody>
      </p:sp>
      <p:sp>
        <p:nvSpPr>
          <p:cNvPr id="5" name="Espace réservé du texte 4">
            <a:extLst>
              <a:ext uri="{FF2B5EF4-FFF2-40B4-BE49-F238E27FC236}">
                <a16:creationId xmlns:a16="http://schemas.microsoft.com/office/drawing/2014/main" id="{7443C219-2355-426B-B9AC-3EF56313317B}"/>
              </a:ext>
            </a:extLst>
          </p:cNvPr>
          <p:cNvSpPr>
            <a:spLocks noGrp="1"/>
          </p:cNvSpPr>
          <p:nvPr>
            <p:ph type="body" sz="quarter" idx="15"/>
          </p:nvPr>
        </p:nvSpPr>
        <p:spPr/>
        <p:txBody>
          <a:bodyPr/>
          <a:lstStyle/>
          <a:p>
            <a:r>
              <a:rPr lang="fr-FR" dirty="0"/>
              <a:t>Suivre les consignes du formateur</a:t>
            </a:r>
          </a:p>
          <a:p>
            <a:r>
              <a:rPr lang="fr-FR" dirty="0"/>
              <a:t>Définir le design souhaité avant la réalisation pratique</a:t>
            </a:r>
          </a:p>
          <a:p>
            <a:endParaRPr lang="fr-FR" dirty="0"/>
          </a:p>
        </p:txBody>
      </p:sp>
      <p:sp>
        <p:nvSpPr>
          <p:cNvPr id="6" name="Espace réservé du texte 5">
            <a:extLst>
              <a:ext uri="{FF2B5EF4-FFF2-40B4-BE49-F238E27FC236}">
                <a16:creationId xmlns:a16="http://schemas.microsoft.com/office/drawing/2014/main" id="{58C31060-10CA-41D3-8BBA-3BA828A1375E}"/>
              </a:ext>
            </a:extLst>
          </p:cNvPr>
          <p:cNvSpPr>
            <a:spLocks noGrp="1"/>
          </p:cNvSpPr>
          <p:nvPr>
            <p:ph type="body" sz="quarter" idx="16"/>
          </p:nvPr>
        </p:nvSpPr>
        <p:spPr/>
        <p:txBody>
          <a:bodyPr/>
          <a:lstStyle/>
          <a:p>
            <a:r>
              <a:rPr lang="fr-FR" dirty="0"/>
              <a:t>Support de résumé théorique accompagnant</a:t>
            </a:r>
          </a:p>
          <a:p>
            <a:r>
              <a:rPr lang="fr-FR" dirty="0"/>
              <a:t>Installation de WAMP Server</a:t>
            </a:r>
          </a:p>
          <a:p>
            <a:endParaRPr lang="fr-FR" dirty="0"/>
          </a:p>
        </p:txBody>
      </p:sp>
      <p:sp>
        <p:nvSpPr>
          <p:cNvPr id="7" name="Espace réservé du texte 6">
            <a:extLst>
              <a:ext uri="{FF2B5EF4-FFF2-40B4-BE49-F238E27FC236}">
                <a16:creationId xmlns:a16="http://schemas.microsoft.com/office/drawing/2014/main" id="{88CBE825-B97B-4B0E-A7B2-2EA57782CB3D}"/>
              </a:ext>
            </a:extLst>
          </p:cNvPr>
          <p:cNvSpPr>
            <a:spLocks noGrp="1"/>
          </p:cNvSpPr>
          <p:nvPr>
            <p:ph type="body" sz="quarter" idx="17"/>
          </p:nvPr>
        </p:nvSpPr>
        <p:spPr/>
        <p:txBody>
          <a:bodyPr/>
          <a:lstStyle/>
          <a:p>
            <a:r>
              <a:rPr lang="fr-FR" dirty="0"/>
              <a:t>Le stagiaire est-il capable de :</a:t>
            </a:r>
          </a:p>
          <a:p>
            <a:pPr lvl="1">
              <a:buFont typeface="Wingdings" panose="05000000000000000000" pitchFamily="2" charset="2"/>
              <a:buChar char="Ø"/>
            </a:pPr>
            <a:r>
              <a:rPr lang="fr-FR" sz="1200" dirty="0">
                <a:solidFill>
                  <a:srgbClr val="565656"/>
                </a:solidFill>
              </a:rPr>
              <a:t>Définir la bonne disposition des grilles</a:t>
            </a:r>
          </a:p>
          <a:p>
            <a:pPr lvl="1">
              <a:buFont typeface="Wingdings" panose="05000000000000000000" pitchFamily="2" charset="2"/>
              <a:buChar char="Ø"/>
            </a:pPr>
            <a:r>
              <a:rPr lang="fr-FR" sz="1200" dirty="0">
                <a:solidFill>
                  <a:srgbClr val="565656"/>
                </a:solidFill>
              </a:rPr>
              <a:t>Différencier les différents types de disposition des grilles</a:t>
            </a:r>
          </a:p>
          <a:p>
            <a:endParaRPr lang="fr-FR" dirty="0"/>
          </a:p>
        </p:txBody>
      </p:sp>
    </p:spTree>
    <p:extLst>
      <p:ext uri="{BB962C8B-B14F-4D97-AF65-F5344CB8AC3E}">
        <p14:creationId xmlns:p14="http://schemas.microsoft.com/office/powerpoint/2010/main" val="10976868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Les grilles Bootstrap</a:t>
            </a:r>
          </a:p>
        </p:txBody>
      </p:sp>
      <p:sp>
        <p:nvSpPr>
          <p:cNvPr id="2" name="Espace réservé du contenu 1">
            <a:extLst>
              <a:ext uri="{FF2B5EF4-FFF2-40B4-BE49-F238E27FC236}">
                <a16:creationId xmlns:a16="http://schemas.microsoft.com/office/drawing/2014/main" id="{D81DAEC5-D3AD-4755-A4DC-7EA97EA14273}"/>
              </a:ext>
            </a:extLst>
          </p:cNvPr>
          <p:cNvSpPr>
            <a:spLocks noGrp="1"/>
          </p:cNvSpPr>
          <p:nvPr>
            <p:ph sz="quarter" idx="12"/>
          </p:nvPr>
        </p:nvSpPr>
        <p:spPr>
          <a:xfrm>
            <a:off x="720000" y="2014135"/>
            <a:ext cx="10660763" cy="4626858"/>
          </a:xfrm>
        </p:spPr>
        <p:txBody>
          <a:bodyPr/>
          <a:lstStyle/>
          <a:p>
            <a:pPr marL="0" indent="0">
              <a:buNone/>
            </a:pPr>
            <a:r>
              <a:rPr lang="fr-FR" dirty="0"/>
              <a:t>En utilisant les concepts vus dans le cours, utiliser la grille de Bootstrap pour obtenir les affichages suivants :</a:t>
            </a:r>
          </a:p>
          <a:p>
            <a:endParaRPr lang="fr-FR" dirty="0"/>
          </a:p>
          <a:p>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endParaRPr lang="fr-FR" dirty="0"/>
          </a:p>
        </p:txBody>
      </p:sp>
      <p:pic>
        <p:nvPicPr>
          <p:cNvPr id="8" name="Image 7">
            <a:extLst>
              <a:ext uri="{FF2B5EF4-FFF2-40B4-BE49-F238E27FC236}">
                <a16:creationId xmlns:a16="http://schemas.microsoft.com/office/drawing/2014/main" id="{86BFC4F7-85BD-4150-B580-BA3EB6666A13}"/>
              </a:ext>
            </a:extLst>
          </p:cNvPr>
          <p:cNvPicPr>
            <a:picLocks noChangeAspect="1"/>
          </p:cNvPicPr>
          <p:nvPr/>
        </p:nvPicPr>
        <p:blipFill>
          <a:blip r:embed="rId2"/>
          <a:stretch>
            <a:fillRect/>
          </a:stretch>
        </p:blipFill>
        <p:spPr>
          <a:xfrm>
            <a:off x="3167194" y="2342789"/>
            <a:ext cx="5760720" cy="911225"/>
          </a:xfrm>
          <a:prstGeom prst="rect">
            <a:avLst/>
          </a:prstGeom>
        </p:spPr>
      </p:pic>
      <p:pic>
        <p:nvPicPr>
          <p:cNvPr id="9" name="Image 8">
            <a:extLst>
              <a:ext uri="{FF2B5EF4-FFF2-40B4-BE49-F238E27FC236}">
                <a16:creationId xmlns:a16="http://schemas.microsoft.com/office/drawing/2014/main" id="{48C09B65-1E26-4094-ABD0-77111C864C4D}"/>
              </a:ext>
            </a:extLst>
          </p:cNvPr>
          <p:cNvPicPr>
            <a:picLocks noChangeAspect="1"/>
          </p:cNvPicPr>
          <p:nvPr/>
        </p:nvPicPr>
        <p:blipFill rotWithShape="1">
          <a:blip r:embed="rId3"/>
          <a:srcRect t="6353"/>
          <a:stretch/>
        </p:blipFill>
        <p:spPr bwMode="auto">
          <a:xfrm>
            <a:off x="3167194" y="3663524"/>
            <a:ext cx="5760720" cy="2527300"/>
          </a:xfrm>
          <a:prstGeom prst="rect">
            <a:avLst/>
          </a:prstGeom>
          <a:ln>
            <a:noFill/>
          </a:ln>
          <a:extLst>
            <a:ext uri="{53640926-AAD7-44D8-BBD7-CCE9431645EC}">
              <a14:shadowObscured xmlns:a14="http://schemas.microsoft.com/office/drawing/2010/main"/>
            </a:ext>
          </a:extLst>
        </p:spPr>
      </p:pic>
      <p:sp>
        <p:nvSpPr>
          <p:cNvPr id="7" name="Espace réservé du contenu 2">
            <a:extLst>
              <a:ext uri="{FF2B5EF4-FFF2-40B4-BE49-F238E27FC236}">
                <a16:creationId xmlns:a16="http://schemas.microsoft.com/office/drawing/2014/main" id="{41CDBFF6-3FEF-4714-BFC8-5800EE6FE951}"/>
              </a:ext>
            </a:extLst>
          </p:cNvPr>
          <p:cNvSpPr>
            <a:spLocks noGrp="1"/>
          </p:cNvSpPr>
          <p:nvPr>
            <p:ph sz="quarter" idx="13"/>
          </p:nvPr>
        </p:nvSpPr>
        <p:spPr>
          <a:xfrm>
            <a:off x="720000" y="1620000"/>
            <a:ext cx="4659947" cy="319714"/>
          </a:xfrm>
        </p:spPr>
        <p:txBody>
          <a:bodyPr/>
          <a:lstStyle/>
          <a:p>
            <a:r>
              <a:rPr lang="fr-FR" dirty="0">
                <a:solidFill>
                  <a:srgbClr val="565656"/>
                </a:solidFill>
              </a:rPr>
              <a:t>Exercice 01</a:t>
            </a:r>
          </a:p>
        </p:txBody>
      </p:sp>
      <p:sp>
        <p:nvSpPr>
          <p:cNvPr id="10" name="ZoneTexte 9">
            <a:extLst>
              <a:ext uri="{FF2B5EF4-FFF2-40B4-BE49-F238E27FC236}">
                <a16:creationId xmlns:a16="http://schemas.microsoft.com/office/drawing/2014/main" id="{512A80CE-49A6-4821-A037-4964570D02EE}"/>
              </a:ext>
            </a:extLst>
          </p:cNvPr>
          <p:cNvSpPr txBox="1"/>
          <p:nvPr/>
        </p:nvSpPr>
        <p:spPr>
          <a:xfrm>
            <a:off x="3305908" y="3295931"/>
            <a:ext cx="5622006" cy="307777"/>
          </a:xfrm>
          <a:prstGeom prst="rect">
            <a:avLst/>
          </a:prstGeom>
          <a:noFill/>
        </p:spPr>
        <p:txBody>
          <a:bodyPr wrap="square" rtlCol="0">
            <a:spAutoFit/>
          </a:bodyPr>
          <a:lstStyle/>
          <a:p>
            <a:pPr algn="ctr"/>
            <a:r>
              <a:rPr lang="fr-FR" sz="1400" dirty="0"/>
              <a:t>Figure 35 : Exemple Bootstrap 1</a:t>
            </a:r>
          </a:p>
        </p:txBody>
      </p:sp>
      <p:sp>
        <p:nvSpPr>
          <p:cNvPr id="11" name="ZoneTexte 10">
            <a:extLst>
              <a:ext uri="{FF2B5EF4-FFF2-40B4-BE49-F238E27FC236}">
                <a16:creationId xmlns:a16="http://schemas.microsoft.com/office/drawing/2014/main" id="{3EE071F4-3B73-4D16-9B87-215C93C0340F}"/>
              </a:ext>
            </a:extLst>
          </p:cNvPr>
          <p:cNvSpPr txBox="1"/>
          <p:nvPr/>
        </p:nvSpPr>
        <p:spPr>
          <a:xfrm>
            <a:off x="3305908" y="6164687"/>
            <a:ext cx="5514535" cy="307777"/>
          </a:xfrm>
          <a:prstGeom prst="rect">
            <a:avLst/>
          </a:prstGeom>
          <a:noFill/>
        </p:spPr>
        <p:txBody>
          <a:bodyPr wrap="square" rtlCol="0">
            <a:spAutoFit/>
          </a:bodyPr>
          <a:lstStyle/>
          <a:p>
            <a:pPr algn="ctr"/>
            <a:r>
              <a:rPr lang="fr-FR" sz="1400" dirty="0"/>
              <a:t>Figure 36 : Exemple Bootstrap 2</a:t>
            </a:r>
          </a:p>
        </p:txBody>
      </p:sp>
    </p:spTree>
    <p:extLst>
      <p:ext uri="{BB962C8B-B14F-4D97-AF65-F5344CB8AC3E}">
        <p14:creationId xmlns:p14="http://schemas.microsoft.com/office/powerpoint/2010/main" val="3320236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L’IDE Visual Studio Code</a:t>
            </a:r>
          </a:p>
        </p:txBody>
      </p:sp>
      <p:sp>
        <p:nvSpPr>
          <p:cNvPr id="2" name="Espace réservé du contenu 1">
            <a:extLst>
              <a:ext uri="{FF2B5EF4-FFF2-40B4-BE49-F238E27FC236}">
                <a16:creationId xmlns:a16="http://schemas.microsoft.com/office/drawing/2014/main" id="{D26D3B00-2064-4B96-AC64-0BBEB76FEAE9}"/>
              </a:ext>
            </a:extLst>
          </p:cNvPr>
          <p:cNvSpPr>
            <a:spLocks noGrp="1"/>
          </p:cNvSpPr>
          <p:nvPr>
            <p:ph sz="quarter" idx="12"/>
          </p:nvPr>
        </p:nvSpPr>
        <p:spPr>
          <a:xfrm>
            <a:off x="720000" y="2107744"/>
            <a:ext cx="10752000" cy="4374379"/>
          </a:xfrm>
        </p:spPr>
        <p:txBody>
          <a:bodyPr/>
          <a:lstStyle/>
          <a:p>
            <a:r>
              <a:rPr lang="fr-FR" dirty="0"/>
              <a:t>Étape 1 : Télécharger VS Code depuis le site officiel  </a:t>
            </a:r>
            <a:r>
              <a:rPr lang="fr-FR" dirty="0">
                <a:hlinkClick r:id="rId2"/>
              </a:rPr>
              <a:t>https://code.visualstudio.com/download</a:t>
            </a:r>
            <a:endParaRPr lang="fr-FR" dirty="0"/>
          </a:p>
          <a:p>
            <a:r>
              <a:rPr lang="fr-FR" dirty="0"/>
              <a:t>Étape 2 : Double cliquer sur le fichier téléchargé pour démarrer l’installation.</a:t>
            </a:r>
          </a:p>
          <a:p>
            <a:endParaRPr lang="fr-FR" dirty="0"/>
          </a:p>
        </p:txBody>
      </p:sp>
      <p:pic>
        <p:nvPicPr>
          <p:cNvPr id="4" name="Image 3">
            <a:extLst>
              <a:ext uri="{FF2B5EF4-FFF2-40B4-BE49-F238E27FC236}">
                <a16:creationId xmlns:a16="http://schemas.microsoft.com/office/drawing/2014/main" id="{28FD90E1-B4CB-48DF-8945-3721D36CBD39}"/>
              </a:ext>
            </a:extLst>
          </p:cNvPr>
          <p:cNvPicPr>
            <a:picLocks noChangeAspect="1"/>
          </p:cNvPicPr>
          <p:nvPr/>
        </p:nvPicPr>
        <p:blipFill>
          <a:blip r:embed="rId3"/>
          <a:stretch>
            <a:fillRect/>
          </a:stretch>
        </p:blipFill>
        <p:spPr>
          <a:xfrm>
            <a:off x="2013099" y="2836388"/>
            <a:ext cx="7060563" cy="2857847"/>
          </a:xfrm>
          <a:prstGeom prst="rect">
            <a:avLst/>
          </a:prstGeom>
          <a:ln>
            <a:solidFill>
              <a:schemeClr val="accent1"/>
            </a:solidFill>
          </a:ln>
        </p:spPr>
      </p:pic>
      <p:sp>
        <p:nvSpPr>
          <p:cNvPr id="8" name="ZoneTexte 7">
            <a:extLst>
              <a:ext uri="{FF2B5EF4-FFF2-40B4-BE49-F238E27FC236}">
                <a16:creationId xmlns:a16="http://schemas.microsoft.com/office/drawing/2014/main" id="{D83E8985-6B61-47E7-8E39-BCF1919BB469}"/>
              </a:ext>
            </a:extLst>
          </p:cNvPr>
          <p:cNvSpPr txBox="1"/>
          <p:nvPr/>
        </p:nvSpPr>
        <p:spPr>
          <a:xfrm>
            <a:off x="720000" y="1577631"/>
            <a:ext cx="5064661" cy="338554"/>
          </a:xfrm>
          <a:prstGeom prst="rect">
            <a:avLst/>
          </a:prstGeom>
          <a:noFill/>
        </p:spPr>
        <p:txBody>
          <a:bodyPr wrap="square" rtlCol="0">
            <a:spAutoFit/>
          </a:bodyPr>
          <a:lstStyle/>
          <a:p>
            <a:r>
              <a:rPr lang="fr-FR" sz="1600" b="1" dirty="0">
                <a:solidFill>
                  <a:srgbClr val="007842"/>
                </a:solidFill>
              </a:rPr>
              <a:t>Téléchargement et installation de VS Code</a:t>
            </a:r>
          </a:p>
        </p:txBody>
      </p:sp>
      <p:sp>
        <p:nvSpPr>
          <p:cNvPr id="11" name="ZoneTexte 10">
            <a:extLst>
              <a:ext uri="{FF2B5EF4-FFF2-40B4-BE49-F238E27FC236}">
                <a16:creationId xmlns:a16="http://schemas.microsoft.com/office/drawing/2014/main" id="{A50D3B8B-A355-48CB-A8D8-15DDDEDC64C5}"/>
              </a:ext>
            </a:extLst>
          </p:cNvPr>
          <p:cNvSpPr txBox="1"/>
          <p:nvPr/>
        </p:nvSpPr>
        <p:spPr>
          <a:xfrm>
            <a:off x="3474720" y="5776064"/>
            <a:ext cx="4093698" cy="307777"/>
          </a:xfrm>
          <a:prstGeom prst="rect">
            <a:avLst/>
          </a:prstGeom>
          <a:noFill/>
        </p:spPr>
        <p:txBody>
          <a:bodyPr wrap="square" rtlCol="0">
            <a:spAutoFit/>
          </a:bodyPr>
          <a:lstStyle/>
          <a:p>
            <a:pPr algn="ctr"/>
            <a:r>
              <a:rPr lang="fr-FR" sz="1400" dirty="0"/>
              <a:t>Figure 1 : Téléchargement du logiciel VS Code</a:t>
            </a:r>
          </a:p>
        </p:txBody>
      </p:sp>
    </p:spTree>
    <p:extLst>
      <p:ext uri="{BB962C8B-B14F-4D97-AF65-F5344CB8AC3E}">
        <p14:creationId xmlns:p14="http://schemas.microsoft.com/office/powerpoint/2010/main" val="18283952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Les grilles Bootstrap</a:t>
            </a:r>
          </a:p>
        </p:txBody>
      </p:sp>
      <p:sp>
        <p:nvSpPr>
          <p:cNvPr id="2" name="Espace réservé du contenu 1">
            <a:extLst>
              <a:ext uri="{FF2B5EF4-FFF2-40B4-BE49-F238E27FC236}">
                <a16:creationId xmlns:a16="http://schemas.microsoft.com/office/drawing/2014/main" id="{29663737-F797-43A6-B1FE-4F747EC76E66}"/>
              </a:ext>
            </a:extLst>
          </p:cNvPr>
          <p:cNvSpPr>
            <a:spLocks noGrp="1"/>
          </p:cNvSpPr>
          <p:nvPr>
            <p:ph sz="quarter" idx="12"/>
          </p:nvPr>
        </p:nvSpPr>
        <p:spPr>
          <a:xfrm>
            <a:off x="719999" y="1945758"/>
            <a:ext cx="10013649" cy="4371677"/>
          </a:xfrm>
        </p:spPr>
        <p:txBody>
          <a:bodyPr/>
          <a:lstStyle/>
          <a:p>
            <a:pPr marL="0" indent="0">
              <a:buNone/>
            </a:pPr>
            <a:r>
              <a:rPr lang="fr-FR" dirty="0"/>
              <a:t>Utiliser la grille de Bootstrap pour produire les affichages suivants :</a:t>
            </a:r>
          </a:p>
          <a:p>
            <a:endParaRPr lang="fr-FR" dirty="0"/>
          </a:p>
          <a:p>
            <a:endParaRPr lang="fr-FR" dirty="0"/>
          </a:p>
        </p:txBody>
      </p:sp>
      <p:pic>
        <p:nvPicPr>
          <p:cNvPr id="6" name="Image 5">
            <a:extLst>
              <a:ext uri="{FF2B5EF4-FFF2-40B4-BE49-F238E27FC236}">
                <a16:creationId xmlns:a16="http://schemas.microsoft.com/office/drawing/2014/main" id="{09B5FF4D-F260-446C-A4A2-F49E5D692B0A}"/>
              </a:ext>
            </a:extLst>
          </p:cNvPr>
          <p:cNvPicPr>
            <a:picLocks noChangeAspect="1"/>
          </p:cNvPicPr>
          <p:nvPr/>
        </p:nvPicPr>
        <p:blipFill>
          <a:blip r:embed="rId2"/>
          <a:stretch>
            <a:fillRect/>
          </a:stretch>
        </p:blipFill>
        <p:spPr>
          <a:xfrm>
            <a:off x="2411059" y="2336863"/>
            <a:ext cx="6631528" cy="1279961"/>
          </a:xfrm>
          <a:prstGeom prst="rect">
            <a:avLst/>
          </a:prstGeom>
        </p:spPr>
      </p:pic>
      <p:sp>
        <p:nvSpPr>
          <p:cNvPr id="7" name="Espace réservé du contenu 2">
            <a:extLst>
              <a:ext uri="{FF2B5EF4-FFF2-40B4-BE49-F238E27FC236}">
                <a16:creationId xmlns:a16="http://schemas.microsoft.com/office/drawing/2014/main" id="{A941B998-8D89-4552-99AD-BE10995A7589}"/>
              </a:ext>
            </a:extLst>
          </p:cNvPr>
          <p:cNvSpPr>
            <a:spLocks noGrp="1"/>
          </p:cNvSpPr>
          <p:nvPr>
            <p:ph sz="quarter" idx="13"/>
          </p:nvPr>
        </p:nvSpPr>
        <p:spPr>
          <a:xfrm>
            <a:off x="720000" y="1620000"/>
            <a:ext cx="4659947" cy="319714"/>
          </a:xfrm>
        </p:spPr>
        <p:txBody>
          <a:bodyPr/>
          <a:lstStyle/>
          <a:p>
            <a:r>
              <a:rPr lang="fr-FR" dirty="0">
                <a:solidFill>
                  <a:srgbClr val="565656"/>
                </a:solidFill>
              </a:rPr>
              <a:t>Exercice 02</a:t>
            </a:r>
          </a:p>
        </p:txBody>
      </p:sp>
      <p:sp>
        <p:nvSpPr>
          <p:cNvPr id="8" name="ZoneTexte 7">
            <a:extLst>
              <a:ext uri="{FF2B5EF4-FFF2-40B4-BE49-F238E27FC236}">
                <a16:creationId xmlns:a16="http://schemas.microsoft.com/office/drawing/2014/main" id="{AFF60920-9111-4218-89B1-A9BC6B47D8D1}"/>
              </a:ext>
            </a:extLst>
          </p:cNvPr>
          <p:cNvSpPr txBox="1"/>
          <p:nvPr/>
        </p:nvSpPr>
        <p:spPr>
          <a:xfrm>
            <a:off x="2411059" y="3665999"/>
            <a:ext cx="6631527" cy="307777"/>
          </a:xfrm>
          <a:prstGeom prst="rect">
            <a:avLst/>
          </a:prstGeom>
          <a:noFill/>
        </p:spPr>
        <p:txBody>
          <a:bodyPr wrap="square" rtlCol="0">
            <a:spAutoFit/>
          </a:bodyPr>
          <a:lstStyle/>
          <a:p>
            <a:pPr algn="ctr"/>
            <a:r>
              <a:rPr lang="fr-FR" sz="1400" dirty="0"/>
              <a:t>Figure 37 : Exemple Bootstrap 3</a:t>
            </a:r>
          </a:p>
        </p:txBody>
      </p:sp>
      <p:pic>
        <p:nvPicPr>
          <p:cNvPr id="9" name="Image 8">
            <a:extLst>
              <a:ext uri="{FF2B5EF4-FFF2-40B4-BE49-F238E27FC236}">
                <a16:creationId xmlns:a16="http://schemas.microsoft.com/office/drawing/2014/main" id="{A55A1798-E45C-4954-A2F9-86E16AD5E244}"/>
              </a:ext>
            </a:extLst>
          </p:cNvPr>
          <p:cNvPicPr>
            <a:picLocks noChangeAspect="1"/>
          </p:cNvPicPr>
          <p:nvPr/>
        </p:nvPicPr>
        <p:blipFill>
          <a:blip r:embed="rId3"/>
          <a:stretch>
            <a:fillRect/>
          </a:stretch>
        </p:blipFill>
        <p:spPr>
          <a:xfrm>
            <a:off x="2267910" y="4214958"/>
            <a:ext cx="6774677" cy="1279960"/>
          </a:xfrm>
          <a:prstGeom prst="rect">
            <a:avLst/>
          </a:prstGeom>
        </p:spPr>
      </p:pic>
      <p:sp>
        <p:nvSpPr>
          <p:cNvPr id="10" name="ZoneTexte 9">
            <a:extLst>
              <a:ext uri="{FF2B5EF4-FFF2-40B4-BE49-F238E27FC236}">
                <a16:creationId xmlns:a16="http://schemas.microsoft.com/office/drawing/2014/main" id="{AC4D540E-0DC5-4DA9-A62D-FC0CFA136107}"/>
              </a:ext>
            </a:extLst>
          </p:cNvPr>
          <p:cNvSpPr txBox="1"/>
          <p:nvPr/>
        </p:nvSpPr>
        <p:spPr>
          <a:xfrm>
            <a:off x="2267910" y="5731794"/>
            <a:ext cx="6774676" cy="307777"/>
          </a:xfrm>
          <a:prstGeom prst="rect">
            <a:avLst/>
          </a:prstGeom>
          <a:noFill/>
        </p:spPr>
        <p:txBody>
          <a:bodyPr wrap="square" rtlCol="0">
            <a:spAutoFit/>
          </a:bodyPr>
          <a:lstStyle/>
          <a:p>
            <a:pPr algn="ctr"/>
            <a:r>
              <a:rPr lang="fr-FR" sz="1400" dirty="0"/>
              <a:t>Figure 38 : Exemple Bootstrap 4</a:t>
            </a:r>
          </a:p>
        </p:txBody>
      </p:sp>
    </p:spTree>
    <p:extLst>
      <p:ext uri="{BB962C8B-B14F-4D97-AF65-F5344CB8AC3E}">
        <p14:creationId xmlns:p14="http://schemas.microsoft.com/office/powerpoint/2010/main" val="12086221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Les grilles Bootstrap</a:t>
            </a:r>
          </a:p>
        </p:txBody>
      </p:sp>
      <p:sp>
        <p:nvSpPr>
          <p:cNvPr id="2" name="Espace réservé du contenu 1">
            <a:extLst>
              <a:ext uri="{FF2B5EF4-FFF2-40B4-BE49-F238E27FC236}">
                <a16:creationId xmlns:a16="http://schemas.microsoft.com/office/drawing/2014/main" id="{9B2BD182-BE10-4D21-845E-94161312A02C}"/>
              </a:ext>
            </a:extLst>
          </p:cNvPr>
          <p:cNvSpPr>
            <a:spLocks noGrp="1"/>
          </p:cNvSpPr>
          <p:nvPr>
            <p:ph sz="quarter" idx="12"/>
          </p:nvPr>
        </p:nvSpPr>
        <p:spPr/>
        <p:txBody>
          <a:bodyPr/>
          <a:lstStyle/>
          <a:p>
            <a:pPr marL="0" lvl="0" indent="0">
              <a:buNone/>
            </a:pPr>
            <a:r>
              <a:rPr lang="fr-FR" dirty="0"/>
              <a:t>En utilisant la grille de Bootstrap, donner le code html/</a:t>
            </a:r>
            <a:r>
              <a:rPr lang="fr-FR" dirty="0" err="1"/>
              <a:t>css</a:t>
            </a:r>
            <a:r>
              <a:rPr lang="fr-FR" dirty="0"/>
              <a:t> qui permet d’obtenir la page suivante.</a:t>
            </a:r>
          </a:p>
          <a:p>
            <a:pPr marL="0" indent="0">
              <a:buNone/>
            </a:pPr>
            <a:r>
              <a:rPr lang="fr-FR" b="1" dirty="0"/>
              <a:t>Consignes :</a:t>
            </a:r>
          </a:p>
          <a:p>
            <a:pPr lvl="0"/>
            <a:r>
              <a:rPr lang="fr-FR" dirty="0"/>
              <a:t>Le header est une ligne (</a:t>
            </a:r>
            <a:r>
              <a:rPr lang="fr-FR" dirty="0" err="1"/>
              <a:t>row</a:t>
            </a:r>
            <a:r>
              <a:rPr lang="fr-FR" dirty="0"/>
              <a:t>), sur 12 colonnes. Idem pour le </a:t>
            </a:r>
            <a:r>
              <a:rPr lang="fr-FR" dirty="0" err="1"/>
              <a:t>footer</a:t>
            </a:r>
            <a:r>
              <a:rPr lang="fr-FR" dirty="0"/>
              <a:t>.</a:t>
            </a:r>
          </a:p>
          <a:p>
            <a:pPr lvl="0"/>
            <a:r>
              <a:rPr lang="fr-FR" dirty="0"/>
              <a:t>On définit une ligne (</a:t>
            </a:r>
            <a:r>
              <a:rPr lang="fr-FR" dirty="0" err="1"/>
              <a:t>row</a:t>
            </a:r>
            <a:r>
              <a:rPr lang="fr-FR" dirty="0"/>
              <a:t>) qui contiendra le menu (</a:t>
            </a:r>
            <a:r>
              <a:rPr lang="fr-FR" dirty="0" err="1"/>
              <a:t>nav</a:t>
            </a:r>
            <a:r>
              <a:rPr lang="fr-FR" dirty="0"/>
              <a:t>) sur 2 colonnes, et la section sur 10 colonnes.</a:t>
            </a:r>
          </a:p>
          <a:p>
            <a:pPr lvl="0"/>
            <a:r>
              <a:rPr lang="fr-FR" dirty="0"/>
              <a:t>Dans la section, on définit une ligne qui contient les six articles sur 10 colonnes, et div pour les </a:t>
            </a:r>
            <a:r>
              <a:rPr lang="fr-FR" dirty="0" err="1"/>
              <a:t>asides</a:t>
            </a:r>
            <a:r>
              <a:rPr lang="fr-FR" dirty="0"/>
              <a:t> de 2 colonnes.</a:t>
            </a:r>
          </a:p>
          <a:p>
            <a:pPr lvl="0"/>
            <a:r>
              <a:rPr lang="fr-FR" dirty="0"/>
              <a:t>Dans le div des </a:t>
            </a:r>
            <a:r>
              <a:rPr lang="fr-FR" dirty="0" err="1"/>
              <a:t>asides</a:t>
            </a:r>
            <a:r>
              <a:rPr lang="fr-FR" dirty="0"/>
              <a:t>, on place les </a:t>
            </a:r>
            <a:r>
              <a:rPr lang="fr-FR" dirty="0" err="1"/>
              <a:t>aside</a:t>
            </a:r>
            <a:r>
              <a:rPr lang="fr-FR" dirty="0"/>
              <a:t>, sur 12 colonnes chacun.</a:t>
            </a:r>
          </a:p>
          <a:p>
            <a:pPr lvl="0"/>
            <a:r>
              <a:rPr lang="fr-FR" dirty="0"/>
              <a:t>Dans la section, on définit une ligne qui contient les huit articles sur 12 colonnes, et la positionner vers la droite.</a:t>
            </a:r>
          </a:p>
          <a:p>
            <a:pPr lvl="0"/>
            <a:r>
              <a:rPr lang="fr-FR" dirty="0"/>
              <a:t>Pour le </a:t>
            </a:r>
            <a:r>
              <a:rPr lang="fr-FR" dirty="0" err="1"/>
              <a:t>footer</a:t>
            </a:r>
            <a:r>
              <a:rPr lang="fr-FR" dirty="0"/>
              <a:t>, on choisit de ne pas mettre de ligne, mais de le placer sur 12 colonnes.</a:t>
            </a:r>
          </a:p>
          <a:p>
            <a:pPr lvl="0"/>
            <a:endParaRPr lang="fr-FR" dirty="0"/>
          </a:p>
          <a:p>
            <a:pPr lvl="0"/>
            <a:endParaRPr lang="fr-FR" dirty="0"/>
          </a:p>
          <a:p>
            <a:pPr lvl="0"/>
            <a:endParaRPr lang="fr-FR" dirty="0"/>
          </a:p>
          <a:p>
            <a:endParaRPr lang="fr-FR" dirty="0"/>
          </a:p>
        </p:txBody>
      </p:sp>
      <p:pic>
        <p:nvPicPr>
          <p:cNvPr id="6" name="Image 5" descr="TP la grille Bootstrap">
            <a:extLst>
              <a:ext uri="{FF2B5EF4-FFF2-40B4-BE49-F238E27FC236}">
                <a16:creationId xmlns:a16="http://schemas.microsoft.com/office/drawing/2014/main" id="{68848EE1-972E-480C-B127-5A1C4FD1A0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94664" y="1943056"/>
            <a:ext cx="5220438" cy="4115583"/>
          </a:xfrm>
          <a:prstGeom prst="rect">
            <a:avLst/>
          </a:prstGeom>
          <a:noFill/>
          <a:ln>
            <a:noFill/>
          </a:ln>
        </p:spPr>
      </p:pic>
      <p:sp>
        <p:nvSpPr>
          <p:cNvPr id="7" name="Espace réservé du contenu 2">
            <a:extLst>
              <a:ext uri="{FF2B5EF4-FFF2-40B4-BE49-F238E27FC236}">
                <a16:creationId xmlns:a16="http://schemas.microsoft.com/office/drawing/2014/main" id="{DF19BF6D-C168-414B-BAED-5B6703457523}"/>
              </a:ext>
            </a:extLst>
          </p:cNvPr>
          <p:cNvSpPr>
            <a:spLocks noGrp="1"/>
          </p:cNvSpPr>
          <p:nvPr>
            <p:ph sz="quarter" idx="13"/>
          </p:nvPr>
        </p:nvSpPr>
        <p:spPr>
          <a:xfrm>
            <a:off x="720000" y="1620000"/>
            <a:ext cx="4659947" cy="319714"/>
          </a:xfrm>
        </p:spPr>
        <p:txBody>
          <a:bodyPr/>
          <a:lstStyle/>
          <a:p>
            <a:r>
              <a:rPr lang="fr-FR" dirty="0">
                <a:solidFill>
                  <a:srgbClr val="565656"/>
                </a:solidFill>
              </a:rPr>
              <a:t>Exercice 03</a:t>
            </a:r>
          </a:p>
        </p:txBody>
      </p:sp>
      <p:sp>
        <p:nvSpPr>
          <p:cNvPr id="8" name="ZoneTexte 7">
            <a:extLst>
              <a:ext uri="{FF2B5EF4-FFF2-40B4-BE49-F238E27FC236}">
                <a16:creationId xmlns:a16="http://schemas.microsoft.com/office/drawing/2014/main" id="{027345F4-A8FC-49C5-A0FE-91880A96B9A9}"/>
              </a:ext>
            </a:extLst>
          </p:cNvPr>
          <p:cNvSpPr txBox="1"/>
          <p:nvPr/>
        </p:nvSpPr>
        <p:spPr>
          <a:xfrm>
            <a:off x="5994664" y="6130659"/>
            <a:ext cx="5220438" cy="307777"/>
          </a:xfrm>
          <a:prstGeom prst="rect">
            <a:avLst/>
          </a:prstGeom>
          <a:noFill/>
        </p:spPr>
        <p:txBody>
          <a:bodyPr wrap="square" rtlCol="0">
            <a:spAutoFit/>
          </a:bodyPr>
          <a:lstStyle/>
          <a:p>
            <a:pPr algn="ctr"/>
            <a:r>
              <a:rPr lang="fr-FR" sz="1400" dirty="0"/>
              <a:t>Figure 39 : Exemple Bootstrap 5</a:t>
            </a:r>
          </a:p>
        </p:txBody>
      </p:sp>
    </p:spTree>
    <p:extLst>
      <p:ext uri="{BB962C8B-B14F-4D97-AF65-F5344CB8AC3E}">
        <p14:creationId xmlns:p14="http://schemas.microsoft.com/office/powerpoint/2010/main" val="7905208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6514E16-664B-49B9-ACF5-0A4D13933925}"/>
              </a:ext>
            </a:extLst>
          </p:cNvPr>
          <p:cNvSpPr>
            <a:spLocks noGrp="1"/>
          </p:cNvSpPr>
          <p:nvPr>
            <p:ph type="body" sz="quarter" idx="12"/>
          </p:nvPr>
        </p:nvSpPr>
        <p:spPr/>
        <p:txBody>
          <a:bodyPr/>
          <a:lstStyle/>
          <a:p>
            <a:r>
              <a:rPr lang="fr-FR" dirty="0"/>
              <a:t>Activité 2</a:t>
            </a:r>
          </a:p>
        </p:txBody>
      </p:sp>
      <p:sp>
        <p:nvSpPr>
          <p:cNvPr id="3" name="Espace réservé du texte 2">
            <a:extLst>
              <a:ext uri="{FF2B5EF4-FFF2-40B4-BE49-F238E27FC236}">
                <a16:creationId xmlns:a16="http://schemas.microsoft.com/office/drawing/2014/main" id="{F382A64F-3FFF-41F7-AAFA-BE000CA42588}"/>
              </a:ext>
            </a:extLst>
          </p:cNvPr>
          <p:cNvSpPr>
            <a:spLocks noGrp="1"/>
          </p:cNvSpPr>
          <p:nvPr>
            <p:ph type="body" sz="quarter" idx="13"/>
          </p:nvPr>
        </p:nvSpPr>
        <p:spPr/>
        <p:txBody>
          <a:bodyPr/>
          <a:lstStyle/>
          <a:p>
            <a:r>
              <a:rPr lang="fr-FR" dirty="0"/>
              <a:t>Intégrer les éléments Bootstrap</a:t>
            </a:r>
          </a:p>
        </p:txBody>
      </p:sp>
      <p:sp>
        <p:nvSpPr>
          <p:cNvPr id="6" name="Espace réservé du texte 5">
            <a:extLst>
              <a:ext uri="{FF2B5EF4-FFF2-40B4-BE49-F238E27FC236}">
                <a16:creationId xmlns:a16="http://schemas.microsoft.com/office/drawing/2014/main" id="{E5F6F444-19F5-40C1-AF07-9240507C1FB0}"/>
              </a:ext>
            </a:extLst>
          </p:cNvPr>
          <p:cNvSpPr>
            <a:spLocks noGrp="1"/>
          </p:cNvSpPr>
          <p:nvPr>
            <p:ph type="body" sz="quarter" idx="14"/>
          </p:nvPr>
        </p:nvSpPr>
        <p:spPr/>
        <p:txBody>
          <a:bodyPr/>
          <a:lstStyle/>
          <a:p>
            <a:r>
              <a:rPr lang="fr-FR" dirty="0"/>
              <a:t>Intégrer les éléments Bootstrap</a:t>
            </a:r>
          </a:p>
          <a:p>
            <a:r>
              <a:rPr lang="fr-FR" dirty="0"/>
              <a:t>Déposer les éléments intégrés dans les blocs adéquats</a:t>
            </a:r>
          </a:p>
          <a:p>
            <a:endParaRPr lang="fr-FR" dirty="0"/>
          </a:p>
        </p:txBody>
      </p:sp>
      <p:sp>
        <p:nvSpPr>
          <p:cNvPr id="7" name="Espace réservé du texte 6">
            <a:extLst>
              <a:ext uri="{FF2B5EF4-FFF2-40B4-BE49-F238E27FC236}">
                <a16:creationId xmlns:a16="http://schemas.microsoft.com/office/drawing/2014/main" id="{FEC6834C-E33D-4B6E-AD8E-74256C1A22BE}"/>
              </a:ext>
            </a:extLst>
          </p:cNvPr>
          <p:cNvSpPr>
            <a:spLocks noGrp="1"/>
          </p:cNvSpPr>
          <p:nvPr>
            <p:ph type="body" sz="quarter" idx="15"/>
          </p:nvPr>
        </p:nvSpPr>
        <p:spPr/>
        <p:txBody>
          <a:bodyPr/>
          <a:lstStyle/>
          <a:p>
            <a:r>
              <a:rPr lang="fr-FR" dirty="0"/>
              <a:t>10 heures</a:t>
            </a:r>
          </a:p>
        </p:txBody>
      </p:sp>
      <p:sp>
        <p:nvSpPr>
          <p:cNvPr id="8" name="Espace réservé du texte 7">
            <a:extLst>
              <a:ext uri="{FF2B5EF4-FFF2-40B4-BE49-F238E27FC236}">
                <a16:creationId xmlns:a16="http://schemas.microsoft.com/office/drawing/2014/main" id="{468F3830-33DE-4634-9742-AEB56811ECAD}"/>
              </a:ext>
            </a:extLst>
          </p:cNvPr>
          <p:cNvSpPr>
            <a:spLocks noGrp="1"/>
          </p:cNvSpPr>
          <p:nvPr>
            <p:ph type="body" sz="quarter" idx="16"/>
          </p:nvPr>
        </p:nvSpPr>
        <p:spPr/>
        <p:txBody>
          <a:bodyPr/>
          <a:lstStyle/>
          <a:p>
            <a:r>
              <a:rPr lang="fr-FR" dirty="0"/>
              <a:t>Bonne révision du résumé théorique</a:t>
            </a:r>
          </a:p>
          <a:p>
            <a:endParaRPr lang="fr-FR" dirty="0"/>
          </a:p>
        </p:txBody>
      </p:sp>
    </p:spTree>
    <p:extLst>
      <p:ext uri="{BB962C8B-B14F-4D97-AF65-F5344CB8AC3E}">
        <p14:creationId xmlns:p14="http://schemas.microsoft.com/office/powerpoint/2010/main" val="7234396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25F9CA3C-4A0C-4399-B7E6-A63A3B3F6273}"/>
              </a:ext>
            </a:extLst>
          </p:cNvPr>
          <p:cNvSpPr>
            <a:spLocks noGrp="1"/>
          </p:cNvSpPr>
          <p:nvPr>
            <p:ph type="body" sz="quarter" idx="14"/>
          </p:nvPr>
        </p:nvSpPr>
        <p:spPr/>
        <p:txBody>
          <a:bodyPr/>
          <a:lstStyle/>
          <a:p>
            <a:r>
              <a:rPr lang="fr-FR" dirty="0"/>
              <a:t>Rappeler les concepts de base des éléments Bootstrap</a:t>
            </a:r>
          </a:p>
          <a:p>
            <a:r>
              <a:rPr lang="fr-FR" dirty="0"/>
              <a:t>Aider les apprenants dans le cas de blocage sérieux</a:t>
            </a:r>
          </a:p>
          <a:p>
            <a:endParaRPr lang="fr-FR" dirty="0"/>
          </a:p>
        </p:txBody>
      </p:sp>
      <p:sp>
        <p:nvSpPr>
          <p:cNvPr id="5" name="Espace réservé du texte 4">
            <a:extLst>
              <a:ext uri="{FF2B5EF4-FFF2-40B4-BE49-F238E27FC236}">
                <a16:creationId xmlns:a16="http://schemas.microsoft.com/office/drawing/2014/main" id="{4469C0DE-B4D1-40B7-B022-2EADB033814E}"/>
              </a:ext>
            </a:extLst>
          </p:cNvPr>
          <p:cNvSpPr>
            <a:spLocks noGrp="1"/>
          </p:cNvSpPr>
          <p:nvPr>
            <p:ph type="body" sz="quarter" idx="15"/>
          </p:nvPr>
        </p:nvSpPr>
        <p:spPr/>
        <p:txBody>
          <a:bodyPr/>
          <a:lstStyle/>
          <a:p>
            <a:r>
              <a:rPr lang="fr-FR" dirty="0"/>
              <a:t>Suivre les consignes du formateur</a:t>
            </a:r>
          </a:p>
          <a:p>
            <a:r>
              <a:rPr lang="fr-FR" dirty="0"/>
              <a:t>Définir le design souhaité avant la réalisation pratique</a:t>
            </a:r>
          </a:p>
          <a:p>
            <a:endParaRPr lang="fr-FR" dirty="0"/>
          </a:p>
        </p:txBody>
      </p:sp>
      <p:sp>
        <p:nvSpPr>
          <p:cNvPr id="6" name="Espace réservé du texte 5">
            <a:extLst>
              <a:ext uri="{FF2B5EF4-FFF2-40B4-BE49-F238E27FC236}">
                <a16:creationId xmlns:a16="http://schemas.microsoft.com/office/drawing/2014/main" id="{6E8BB7D4-426D-458E-890B-95F4713A7A4B}"/>
              </a:ext>
            </a:extLst>
          </p:cNvPr>
          <p:cNvSpPr>
            <a:spLocks noGrp="1"/>
          </p:cNvSpPr>
          <p:nvPr>
            <p:ph type="body" sz="quarter" idx="16"/>
          </p:nvPr>
        </p:nvSpPr>
        <p:spPr/>
        <p:txBody>
          <a:bodyPr/>
          <a:lstStyle/>
          <a:p>
            <a:r>
              <a:rPr lang="fr-FR" dirty="0"/>
              <a:t>Support de résumé théorique accompagnant</a:t>
            </a:r>
          </a:p>
          <a:p>
            <a:r>
              <a:rPr lang="fr-FR" dirty="0"/>
              <a:t>Installation de WAMP Server</a:t>
            </a:r>
          </a:p>
          <a:p>
            <a:endParaRPr lang="fr-FR" dirty="0"/>
          </a:p>
        </p:txBody>
      </p:sp>
      <p:sp>
        <p:nvSpPr>
          <p:cNvPr id="7" name="Espace réservé du texte 6">
            <a:extLst>
              <a:ext uri="{FF2B5EF4-FFF2-40B4-BE49-F238E27FC236}">
                <a16:creationId xmlns:a16="http://schemas.microsoft.com/office/drawing/2014/main" id="{A7558261-5529-4324-8BDD-28BC6AC35752}"/>
              </a:ext>
            </a:extLst>
          </p:cNvPr>
          <p:cNvSpPr>
            <a:spLocks noGrp="1"/>
          </p:cNvSpPr>
          <p:nvPr>
            <p:ph type="body" sz="quarter" idx="17"/>
          </p:nvPr>
        </p:nvSpPr>
        <p:spPr/>
        <p:txBody>
          <a:bodyPr/>
          <a:lstStyle/>
          <a:p>
            <a:r>
              <a:rPr lang="fr-FR" dirty="0"/>
              <a:t>Le stagiaire est-il capable de :</a:t>
            </a:r>
          </a:p>
          <a:p>
            <a:pPr lvl="1">
              <a:buFont typeface="Wingdings" panose="05000000000000000000" pitchFamily="2" charset="2"/>
              <a:buChar char="Ø"/>
            </a:pPr>
            <a:r>
              <a:rPr lang="fr-FR" sz="1200" dirty="0">
                <a:solidFill>
                  <a:srgbClr val="565656"/>
                </a:solidFill>
              </a:rPr>
              <a:t>Intégrer les composants Bootstrap</a:t>
            </a:r>
          </a:p>
          <a:p>
            <a:pPr lvl="1">
              <a:buFont typeface="Wingdings" panose="05000000000000000000" pitchFamily="2" charset="2"/>
              <a:buChar char="Ø"/>
            </a:pPr>
            <a:r>
              <a:rPr lang="fr-FR" sz="1200" dirty="0">
                <a:solidFill>
                  <a:srgbClr val="565656"/>
                </a:solidFill>
              </a:rPr>
              <a:t>Analyser le code Bootstrap</a:t>
            </a:r>
          </a:p>
          <a:p>
            <a:endParaRPr lang="fr-FR" dirty="0"/>
          </a:p>
        </p:txBody>
      </p:sp>
    </p:spTree>
    <p:extLst>
      <p:ext uri="{BB962C8B-B14F-4D97-AF65-F5344CB8AC3E}">
        <p14:creationId xmlns:p14="http://schemas.microsoft.com/office/powerpoint/2010/main" val="1801087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Intégrer les éléments Bootstrap</a:t>
            </a:r>
          </a:p>
        </p:txBody>
      </p:sp>
      <p:sp>
        <p:nvSpPr>
          <p:cNvPr id="2" name="Espace réservé du contenu 1">
            <a:extLst>
              <a:ext uri="{FF2B5EF4-FFF2-40B4-BE49-F238E27FC236}">
                <a16:creationId xmlns:a16="http://schemas.microsoft.com/office/drawing/2014/main" id="{1C3589DB-EA3D-4418-8E09-47754B54525C}"/>
              </a:ext>
            </a:extLst>
          </p:cNvPr>
          <p:cNvSpPr>
            <a:spLocks noGrp="1"/>
          </p:cNvSpPr>
          <p:nvPr>
            <p:ph sz="quarter" idx="12"/>
          </p:nvPr>
        </p:nvSpPr>
        <p:spPr>
          <a:xfrm>
            <a:off x="720000" y="1943056"/>
            <a:ext cx="4766400" cy="4374379"/>
          </a:xfrm>
        </p:spPr>
        <p:txBody>
          <a:bodyPr/>
          <a:lstStyle/>
          <a:p>
            <a:pPr lvl="0"/>
            <a:r>
              <a:rPr lang="fr-FR" dirty="0"/>
              <a:t>Ecrire le code nécessaire pour obtenir l’interface suivante :</a:t>
            </a:r>
          </a:p>
          <a:p>
            <a:pPr lvl="0"/>
            <a:r>
              <a:rPr lang="fr-FR" dirty="0"/>
              <a:t>Respecter la structure de la page</a:t>
            </a:r>
          </a:p>
          <a:p>
            <a:pPr lvl="0"/>
            <a:r>
              <a:rPr lang="fr-FR" dirty="0"/>
              <a:t>Utilisez les propriétés nécessaires pour créer une page </a:t>
            </a:r>
            <a:r>
              <a:rPr lang="fr-FR" dirty="0" err="1"/>
              <a:t>ressonsive</a:t>
            </a:r>
            <a:endParaRPr lang="fr-FR" dirty="0"/>
          </a:p>
          <a:p>
            <a:pPr lvl="0"/>
            <a:endParaRPr lang="fr-FR" dirty="0"/>
          </a:p>
          <a:p>
            <a:pPr lvl="0"/>
            <a:endParaRPr lang="fr-FR" dirty="0"/>
          </a:p>
          <a:p>
            <a:endParaRPr lang="fr-FR" dirty="0"/>
          </a:p>
        </p:txBody>
      </p:sp>
      <p:pic>
        <p:nvPicPr>
          <p:cNvPr id="8" name="Image 7">
            <a:extLst>
              <a:ext uri="{FF2B5EF4-FFF2-40B4-BE49-F238E27FC236}">
                <a16:creationId xmlns:a16="http://schemas.microsoft.com/office/drawing/2014/main" id="{21009782-FD8D-4ECF-9BEB-2F2B361460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67258" y="1779857"/>
            <a:ext cx="5781675" cy="4200525"/>
          </a:xfrm>
          <a:prstGeom prst="rect">
            <a:avLst/>
          </a:prstGeom>
          <a:noFill/>
          <a:ln>
            <a:noFill/>
          </a:ln>
        </p:spPr>
      </p:pic>
      <p:sp>
        <p:nvSpPr>
          <p:cNvPr id="6" name="Espace réservé du contenu 2">
            <a:extLst>
              <a:ext uri="{FF2B5EF4-FFF2-40B4-BE49-F238E27FC236}">
                <a16:creationId xmlns:a16="http://schemas.microsoft.com/office/drawing/2014/main" id="{F01466BF-0825-4A3E-8941-156589B458F4}"/>
              </a:ext>
            </a:extLst>
          </p:cNvPr>
          <p:cNvSpPr>
            <a:spLocks noGrp="1"/>
          </p:cNvSpPr>
          <p:nvPr>
            <p:ph sz="quarter" idx="13"/>
          </p:nvPr>
        </p:nvSpPr>
        <p:spPr>
          <a:xfrm>
            <a:off x="720000" y="1620000"/>
            <a:ext cx="4659947" cy="319714"/>
          </a:xfrm>
        </p:spPr>
        <p:txBody>
          <a:bodyPr/>
          <a:lstStyle/>
          <a:p>
            <a:r>
              <a:rPr lang="fr-FR" dirty="0">
                <a:solidFill>
                  <a:srgbClr val="565656"/>
                </a:solidFill>
              </a:rPr>
              <a:t>Exercice 04</a:t>
            </a:r>
          </a:p>
        </p:txBody>
      </p:sp>
      <p:sp>
        <p:nvSpPr>
          <p:cNvPr id="7" name="ZoneTexte 6">
            <a:extLst>
              <a:ext uri="{FF2B5EF4-FFF2-40B4-BE49-F238E27FC236}">
                <a16:creationId xmlns:a16="http://schemas.microsoft.com/office/drawing/2014/main" id="{30C14B2B-D6D4-4D60-980A-2C9E885C2AA7}"/>
              </a:ext>
            </a:extLst>
          </p:cNvPr>
          <p:cNvSpPr txBox="1"/>
          <p:nvPr/>
        </p:nvSpPr>
        <p:spPr>
          <a:xfrm>
            <a:off x="5994664" y="6130659"/>
            <a:ext cx="5220438" cy="307777"/>
          </a:xfrm>
          <a:prstGeom prst="rect">
            <a:avLst/>
          </a:prstGeom>
          <a:noFill/>
        </p:spPr>
        <p:txBody>
          <a:bodyPr wrap="square" rtlCol="0">
            <a:spAutoFit/>
          </a:bodyPr>
          <a:lstStyle/>
          <a:p>
            <a:pPr algn="ctr"/>
            <a:r>
              <a:rPr lang="fr-FR" sz="1400" dirty="0"/>
              <a:t>Figure 40 : Exemple Bootstrap 6</a:t>
            </a:r>
          </a:p>
        </p:txBody>
      </p:sp>
    </p:spTree>
    <p:extLst>
      <p:ext uri="{BB962C8B-B14F-4D97-AF65-F5344CB8AC3E}">
        <p14:creationId xmlns:p14="http://schemas.microsoft.com/office/powerpoint/2010/main" val="4875655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Intégrer les éléments Bootstrap</a:t>
            </a:r>
          </a:p>
        </p:txBody>
      </p:sp>
      <p:pic>
        <p:nvPicPr>
          <p:cNvPr id="6" name="Image 5">
            <a:extLst>
              <a:ext uri="{FF2B5EF4-FFF2-40B4-BE49-F238E27FC236}">
                <a16:creationId xmlns:a16="http://schemas.microsoft.com/office/drawing/2014/main" id="{6D2D7D55-DDED-4A88-8DE7-B048987BA5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35444" y="1727496"/>
            <a:ext cx="5222773" cy="4374380"/>
          </a:xfrm>
          <a:prstGeom prst="rect">
            <a:avLst/>
          </a:prstGeom>
          <a:noFill/>
          <a:ln>
            <a:noFill/>
          </a:ln>
        </p:spPr>
      </p:pic>
      <p:sp>
        <p:nvSpPr>
          <p:cNvPr id="7" name="ZoneTexte 6">
            <a:extLst>
              <a:ext uri="{FF2B5EF4-FFF2-40B4-BE49-F238E27FC236}">
                <a16:creationId xmlns:a16="http://schemas.microsoft.com/office/drawing/2014/main" id="{4F620AB4-34ED-4289-ACB3-29294B5C0E47}"/>
              </a:ext>
            </a:extLst>
          </p:cNvPr>
          <p:cNvSpPr txBox="1"/>
          <p:nvPr/>
        </p:nvSpPr>
        <p:spPr>
          <a:xfrm>
            <a:off x="5994664" y="6130659"/>
            <a:ext cx="5220438" cy="307777"/>
          </a:xfrm>
          <a:prstGeom prst="rect">
            <a:avLst/>
          </a:prstGeom>
          <a:noFill/>
        </p:spPr>
        <p:txBody>
          <a:bodyPr wrap="square" rtlCol="0">
            <a:spAutoFit/>
          </a:bodyPr>
          <a:lstStyle/>
          <a:p>
            <a:pPr algn="ctr"/>
            <a:r>
              <a:rPr lang="fr-FR" sz="1400" dirty="0"/>
              <a:t>Figure 41 : Exemple Bootstrap 7</a:t>
            </a:r>
          </a:p>
        </p:txBody>
      </p:sp>
      <p:sp>
        <p:nvSpPr>
          <p:cNvPr id="9" name="Espace réservé du contenu 1">
            <a:extLst>
              <a:ext uri="{FF2B5EF4-FFF2-40B4-BE49-F238E27FC236}">
                <a16:creationId xmlns:a16="http://schemas.microsoft.com/office/drawing/2014/main" id="{33C7E345-8B86-4EE8-856F-DA1C9D05C7A3}"/>
              </a:ext>
            </a:extLst>
          </p:cNvPr>
          <p:cNvSpPr>
            <a:spLocks noGrp="1"/>
          </p:cNvSpPr>
          <p:nvPr>
            <p:ph sz="quarter" idx="12"/>
          </p:nvPr>
        </p:nvSpPr>
        <p:spPr>
          <a:xfrm>
            <a:off x="720000" y="1943056"/>
            <a:ext cx="4766400" cy="4374379"/>
          </a:xfrm>
        </p:spPr>
        <p:txBody>
          <a:bodyPr/>
          <a:lstStyle/>
          <a:p>
            <a:pPr lvl="0"/>
            <a:r>
              <a:rPr lang="fr-FR" dirty="0"/>
              <a:t>Ecrire le code nécessaire pour obtenir l’interface suivante :</a:t>
            </a:r>
          </a:p>
          <a:p>
            <a:pPr lvl="0"/>
            <a:r>
              <a:rPr lang="fr-FR" dirty="0"/>
              <a:t>Respecter la structure de la page</a:t>
            </a:r>
          </a:p>
          <a:p>
            <a:pPr lvl="0"/>
            <a:r>
              <a:rPr lang="fr-FR" dirty="0"/>
              <a:t>Utilisez les propriétés nécessaires pour créer une page responsive</a:t>
            </a:r>
          </a:p>
          <a:p>
            <a:pPr lvl="0"/>
            <a:endParaRPr lang="fr-FR" dirty="0"/>
          </a:p>
          <a:p>
            <a:pPr lvl="0"/>
            <a:endParaRPr lang="fr-FR" dirty="0"/>
          </a:p>
          <a:p>
            <a:endParaRPr lang="fr-FR" dirty="0"/>
          </a:p>
        </p:txBody>
      </p:sp>
      <p:sp>
        <p:nvSpPr>
          <p:cNvPr id="10" name="Espace réservé du contenu 2">
            <a:extLst>
              <a:ext uri="{FF2B5EF4-FFF2-40B4-BE49-F238E27FC236}">
                <a16:creationId xmlns:a16="http://schemas.microsoft.com/office/drawing/2014/main" id="{16CCF14A-F568-4DC3-9D18-A08B8F0DF128}"/>
              </a:ext>
            </a:extLst>
          </p:cNvPr>
          <p:cNvSpPr>
            <a:spLocks noGrp="1"/>
          </p:cNvSpPr>
          <p:nvPr>
            <p:ph sz="quarter" idx="13"/>
          </p:nvPr>
        </p:nvSpPr>
        <p:spPr>
          <a:xfrm>
            <a:off x="720000" y="1620000"/>
            <a:ext cx="4659947" cy="319714"/>
          </a:xfrm>
        </p:spPr>
        <p:txBody>
          <a:bodyPr/>
          <a:lstStyle/>
          <a:p>
            <a:r>
              <a:rPr lang="fr-FR" dirty="0">
                <a:solidFill>
                  <a:srgbClr val="565656"/>
                </a:solidFill>
              </a:rPr>
              <a:t>Exercice 05</a:t>
            </a:r>
          </a:p>
        </p:txBody>
      </p:sp>
    </p:spTree>
    <p:extLst>
      <p:ext uri="{BB962C8B-B14F-4D97-AF65-F5344CB8AC3E}">
        <p14:creationId xmlns:p14="http://schemas.microsoft.com/office/powerpoint/2010/main" val="19085323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Intégrer les éléments Bootstrap</a:t>
            </a:r>
          </a:p>
        </p:txBody>
      </p:sp>
      <p:sp>
        <p:nvSpPr>
          <p:cNvPr id="2" name="Espace réservé du contenu 1">
            <a:extLst>
              <a:ext uri="{FF2B5EF4-FFF2-40B4-BE49-F238E27FC236}">
                <a16:creationId xmlns:a16="http://schemas.microsoft.com/office/drawing/2014/main" id="{5D8058B1-F1CD-4699-8E52-6A19B311B747}"/>
              </a:ext>
            </a:extLst>
          </p:cNvPr>
          <p:cNvSpPr>
            <a:spLocks noGrp="1"/>
          </p:cNvSpPr>
          <p:nvPr>
            <p:ph sz="quarter" idx="12"/>
          </p:nvPr>
        </p:nvSpPr>
        <p:spPr>
          <a:xfrm>
            <a:off x="720000" y="1943056"/>
            <a:ext cx="10755720" cy="4374379"/>
          </a:xfrm>
        </p:spPr>
        <p:txBody>
          <a:bodyPr/>
          <a:lstStyle/>
          <a:p>
            <a:pPr lvl="0"/>
            <a:r>
              <a:rPr lang="fr-FR" dirty="0"/>
              <a:t>Préparer l’espace de travail en créant un dossier « TP06 ».</a:t>
            </a:r>
          </a:p>
          <a:p>
            <a:pPr lvl="0"/>
            <a:r>
              <a:rPr lang="fr-FR" dirty="0"/>
              <a:t>Créer une page html nommée « index.html » en utilisant le </a:t>
            </a:r>
            <a:r>
              <a:rPr lang="fr-FR" dirty="0" err="1"/>
              <a:t>framework</a:t>
            </a:r>
            <a:r>
              <a:rPr lang="fr-FR" dirty="0"/>
              <a:t> </a:t>
            </a:r>
            <a:r>
              <a:rPr lang="fr-FR" dirty="0" err="1"/>
              <a:t>bootstrap</a:t>
            </a:r>
            <a:r>
              <a:rPr lang="fr-FR" dirty="0"/>
              <a:t>.</a:t>
            </a:r>
          </a:p>
          <a:p>
            <a:pPr lvl="0"/>
            <a:r>
              <a:rPr lang="fr-FR" dirty="0"/>
              <a:t>La zone d’en-tête de la page doit contenir deux barres de navigation à deux niveaux : écrire le code nécessaire pour que l’entête (</a:t>
            </a:r>
            <a:r>
              <a:rPr lang="fr-FR" dirty="0" err="1"/>
              <a:t>head</a:t>
            </a:r>
            <a:r>
              <a:rPr lang="fr-FR" dirty="0"/>
              <a:t>) de la page ressemble à la figure suivante :</a:t>
            </a:r>
          </a:p>
          <a:p>
            <a:pPr lvl="0"/>
            <a:endParaRPr lang="fr-FR" dirty="0"/>
          </a:p>
          <a:p>
            <a:pPr lvl="0"/>
            <a:endParaRPr lang="fr-FR" dirty="0"/>
          </a:p>
          <a:p>
            <a:endParaRPr lang="fr-FR" dirty="0"/>
          </a:p>
        </p:txBody>
      </p:sp>
      <p:pic>
        <p:nvPicPr>
          <p:cNvPr id="3" name="Image 2">
            <a:extLst>
              <a:ext uri="{FF2B5EF4-FFF2-40B4-BE49-F238E27FC236}">
                <a16:creationId xmlns:a16="http://schemas.microsoft.com/office/drawing/2014/main" id="{C7ED0326-FAF4-4D95-A468-250FC2706B82}"/>
              </a:ext>
            </a:extLst>
          </p:cNvPr>
          <p:cNvPicPr>
            <a:picLocks noChangeAspect="1"/>
          </p:cNvPicPr>
          <p:nvPr/>
        </p:nvPicPr>
        <p:blipFill>
          <a:blip r:embed="rId2"/>
          <a:stretch>
            <a:fillRect/>
          </a:stretch>
        </p:blipFill>
        <p:spPr>
          <a:xfrm>
            <a:off x="2228109" y="3612893"/>
            <a:ext cx="7459116" cy="1438476"/>
          </a:xfrm>
          <a:prstGeom prst="rect">
            <a:avLst/>
          </a:prstGeom>
        </p:spPr>
      </p:pic>
      <p:sp>
        <p:nvSpPr>
          <p:cNvPr id="6" name="Espace réservé du contenu 2">
            <a:extLst>
              <a:ext uri="{FF2B5EF4-FFF2-40B4-BE49-F238E27FC236}">
                <a16:creationId xmlns:a16="http://schemas.microsoft.com/office/drawing/2014/main" id="{DC21975F-1DD5-4912-8C68-D6E395E5E7C0}"/>
              </a:ext>
            </a:extLst>
          </p:cNvPr>
          <p:cNvSpPr>
            <a:spLocks noGrp="1"/>
          </p:cNvSpPr>
          <p:nvPr>
            <p:ph sz="quarter" idx="13"/>
          </p:nvPr>
        </p:nvSpPr>
        <p:spPr>
          <a:xfrm>
            <a:off x="720000" y="1620000"/>
            <a:ext cx="4659947" cy="319714"/>
          </a:xfrm>
        </p:spPr>
        <p:txBody>
          <a:bodyPr/>
          <a:lstStyle/>
          <a:p>
            <a:r>
              <a:rPr lang="fr-FR" dirty="0">
                <a:solidFill>
                  <a:srgbClr val="565656"/>
                </a:solidFill>
              </a:rPr>
              <a:t>Exercice 06</a:t>
            </a:r>
          </a:p>
        </p:txBody>
      </p:sp>
      <p:sp>
        <p:nvSpPr>
          <p:cNvPr id="7" name="ZoneTexte 6">
            <a:extLst>
              <a:ext uri="{FF2B5EF4-FFF2-40B4-BE49-F238E27FC236}">
                <a16:creationId xmlns:a16="http://schemas.microsoft.com/office/drawing/2014/main" id="{A1229210-CF05-4D94-8CF3-4F64880D11E9}"/>
              </a:ext>
            </a:extLst>
          </p:cNvPr>
          <p:cNvSpPr txBox="1"/>
          <p:nvPr/>
        </p:nvSpPr>
        <p:spPr>
          <a:xfrm>
            <a:off x="2377440" y="5222736"/>
            <a:ext cx="7160454" cy="307777"/>
          </a:xfrm>
          <a:prstGeom prst="rect">
            <a:avLst/>
          </a:prstGeom>
          <a:noFill/>
        </p:spPr>
        <p:txBody>
          <a:bodyPr wrap="square" rtlCol="0">
            <a:spAutoFit/>
          </a:bodyPr>
          <a:lstStyle/>
          <a:p>
            <a:pPr algn="ctr"/>
            <a:r>
              <a:rPr lang="fr-FR" sz="1400" dirty="0"/>
              <a:t>Figure 42 : Page « index.html »</a:t>
            </a:r>
          </a:p>
        </p:txBody>
      </p:sp>
    </p:spTree>
    <p:extLst>
      <p:ext uri="{BB962C8B-B14F-4D97-AF65-F5344CB8AC3E}">
        <p14:creationId xmlns:p14="http://schemas.microsoft.com/office/powerpoint/2010/main" val="28014389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pPr lvl="0"/>
            <a:r>
              <a:rPr lang="fr-FR" dirty="0"/>
              <a:t>Intégrer les éléments Bootstrap</a:t>
            </a:r>
          </a:p>
        </p:txBody>
      </p:sp>
      <p:sp>
        <p:nvSpPr>
          <p:cNvPr id="2" name="Espace réservé du contenu 1">
            <a:extLst>
              <a:ext uri="{FF2B5EF4-FFF2-40B4-BE49-F238E27FC236}">
                <a16:creationId xmlns:a16="http://schemas.microsoft.com/office/drawing/2014/main" id="{F9B283D8-7B96-4FBB-9C13-F8DACAC092D8}"/>
              </a:ext>
            </a:extLst>
          </p:cNvPr>
          <p:cNvSpPr>
            <a:spLocks noGrp="1"/>
          </p:cNvSpPr>
          <p:nvPr>
            <p:ph sz="quarter" idx="12"/>
          </p:nvPr>
        </p:nvSpPr>
        <p:spPr>
          <a:xfrm>
            <a:off x="720000" y="1943056"/>
            <a:ext cx="10351274" cy="4374379"/>
          </a:xfrm>
        </p:spPr>
        <p:txBody>
          <a:bodyPr/>
          <a:lstStyle/>
          <a:p>
            <a:pPr lvl="0"/>
            <a:r>
              <a:rPr lang="fr-FR" dirty="0"/>
              <a:t>Écrire le code nécessaire pour que le corps (body) de la page ressemble à la figure suivante:</a:t>
            </a:r>
          </a:p>
          <a:p>
            <a:r>
              <a:rPr lang="fr-FR" dirty="0"/>
              <a:t>La liste gouvernorat sera remplie avec les régions du pays.</a:t>
            </a:r>
          </a:p>
          <a:p>
            <a:r>
              <a:rPr lang="fr-FR" dirty="0"/>
              <a:t>La liste groupe sera remplie avec la liste des groupes du centre.</a:t>
            </a:r>
          </a:p>
          <a:p>
            <a:r>
              <a:rPr lang="fr-FR" dirty="0"/>
              <a:t>Empêcher ce formulaire d’être envoyé si la saisie contient des erreurs. Noter que tous les champs sont obligatoires.</a:t>
            </a:r>
          </a:p>
          <a:p>
            <a:pPr lvl="0"/>
            <a:endParaRPr lang="fr-FR" dirty="0"/>
          </a:p>
          <a:p>
            <a:endParaRPr lang="fr-FR" dirty="0"/>
          </a:p>
        </p:txBody>
      </p:sp>
      <p:pic>
        <p:nvPicPr>
          <p:cNvPr id="6" name="Image 5">
            <a:extLst>
              <a:ext uri="{FF2B5EF4-FFF2-40B4-BE49-F238E27FC236}">
                <a16:creationId xmlns:a16="http://schemas.microsoft.com/office/drawing/2014/main" id="{00DBC3BB-0C47-46E7-90FA-3E1245DCF18A}"/>
              </a:ext>
            </a:extLst>
          </p:cNvPr>
          <p:cNvPicPr>
            <a:picLocks noChangeAspect="1"/>
          </p:cNvPicPr>
          <p:nvPr/>
        </p:nvPicPr>
        <p:blipFill>
          <a:blip r:embed="rId2"/>
          <a:stretch>
            <a:fillRect/>
          </a:stretch>
        </p:blipFill>
        <p:spPr>
          <a:xfrm>
            <a:off x="2900362" y="3202870"/>
            <a:ext cx="6391275" cy="2877185"/>
          </a:xfrm>
          <a:prstGeom prst="rect">
            <a:avLst/>
          </a:prstGeom>
        </p:spPr>
      </p:pic>
      <p:sp>
        <p:nvSpPr>
          <p:cNvPr id="7" name="Espace réservé du contenu 2">
            <a:extLst>
              <a:ext uri="{FF2B5EF4-FFF2-40B4-BE49-F238E27FC236}">
                <a16:creationId xmlns:a16="http://schemas.microsoft.com/office/drawing/2014/main" id="{74523A36-023A-434F-885C-7191A08E445C}"/>
              </a:ext>
            </a:extLst>
          </p:cNvPr>
          <p:cNvSpPr>
            <a:spLocks noGrp="1"/>
          </p:cNvSpPr>
          <p:nvPr>
            <p:ph sz="quarter" idx="13"/>
          </p:nvPr>
        </p:nvSpPr>
        <p:spPr>
          <a:xfrm>
            <a:off x="720000" y="1620000"/>
            <a:ext cx="4659947" cy="319714"/>
          </a:xfrm>
        </p:spPr>
        <p:txBody>
          <a:bodyPr/>
          <a:lstStyle/>
          <a:p>
            <a:r>
              <a:rPr lang="fr-FR" dirty="0">
                <a:solidFill>
                  <a:srgbClr val="565656"/>
                </a:solidFill>
              </a:rPr>
              <a:t>Exercice 06</a:t>
            </a:r>
          </a:p>
        </p:txBody>
      </p:sp>
      <p:sp>
        <p:nvSpPr>
          <p:cNvPr id="8" name="ZoneTexte 7">
            <a:extLst>
              <a:ext uri="{FF2B5EF4-FFF2-40B4-BE49-F238E27FC236}">
                <a16:creationId xmlns:a16="http://schemas.microsoft.com/office/drawing/2014/main" id="{2695DC4D-22A0-41F4-BC1E-871934A71C42}"/>
              </a:ext>
            </a:extLst>
          </p:cNvPr>
          <p:cNvSpPr txBox="1"/>
          <p:nvPr/>
        </p:nvSpPr>
        <p:spPr>
          <a:xfrm>
            <a:off x="2900362" y="6163546"/>
            <a:ext cx="6391275" cy="307777"/>
          </a:xfrm>
          <a:prstGeom prst="rect">
            <a:avLst/>
          </a:prstGeom>
          <a:noFill/>
        </p:spPr>
        <p:txBody>
          <a:bodyPr wrap="square" rtlCol="0">
            <a:spAutoFit/>
          </a:bodyPr>
          <a:lstStyle/>
          <a:p>
            <a:pPr algn="ctr"/>
            <a:r>
              <a:rPr lang="fr-FR" sz="1400" dirty="0"/>
              <a:t>Figure 43 : Page « index.html » (suite)</a:t>
            </a:r>
          </a:p>
        </p:txBody>
      </p:sp>
    </p:spTree>
    <p:extLst>
      <p:ext uri="{BB962C8B-B14F-4D97-AF65-F5344CB8AC3E}">
        <p14:creationId xmlns:p14="http://schemas.microsoft.com/office/powerpoint/2010/main" val="15769087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Intégrer les éléments Bootstrap</a:t>
            </a:r>
          </a:p>
        </p:txBody>
      </p:sp>
      <p:sp>
        <p:nvSpPr>
          <p:cNvPr id="2" name="Espace réservé du contenu 1">
            <a:extLst>
              <a:ext uri="{FF2B5EF4-FFF2-40B4-BE49-F238E27FC236}">
                <a16:creationId xmlns:a16="http://schemas.microsoft.com/office/drawing/2014/main" id="{81796D5B-54F4-42FD-B241-948A6A2A77DE}"/>
              </a:ext>
            </a:extLst>
          </p:cNvPr>
          <p:cNvSpPr>
            <a:spLocks noGrp="1"/>
          </p:cNvSpPr>
          <p:nvPr>
            <p:ph sz="quarter" idx="12"/>
          </p:nvPr>
        </p:nvSpPr>
        <p:spPr>
          <a:xfrm>
            <a:off x="720000" y="1943056"/>
            <a:ext cx="10309071" cy="4374379"/>
          </a:xfrm>
        </p:spPr>
        <p:txBody>
          <a:bodyPr/>
          <a:lstStyle/>
          <a:p>
            <a:r>
              <a:rPr lang="fr-FR" dirty="0"/>
              <a:t>Dans le dossier " TP06 ",créer les quatre pages HTML suivantes:</a:t>
            </a:r>
          </a:p>
          <a:p>
            <a:pPr lvl="1" algn="just"/>
            <a:r>
              <a:rPr lang="fr-FR" b="1" dirty="0"/>
              <a:t>modificationApprenant.html</a:t>
            </a:r>
          </a:p>
          <a:p>
            <a:pPr lvl="1" algn="just"/>
            <a:r>
              <a:rPr lang="fr-FR" b="1" dirty="0"/>
              <a:t>affichageApprenant.html</a:t>
            </a:r>
          </a:p>
          <a:p>
            <a:pPr lvl="1" algn="just"/>
            <a:r>
              <a:rPr lang="fr-FR" b="1" dirty="0"/>
              <a:t>chercherApprenant.html</a:t>
            </a:r>
          </a:p>
          <a:p>
            <a:pPr lvl="1" algn="just"/>
            <a:r>
              <a:rPr lang="fr-FR" b="1" dirty="0"/>
              <a:t>contact.html: </a:t>
            </a:r>
            <a:r>
              <a:rPr lang="fr-FR" dirty="0"/>
              <a:t>cette page contient les informations de contact telles que le numéro de téléphone, l’adresse e-mail, l’adresse postale, etc. Inclure également la carte Google qui aide le demandeur de formation à trouver l’emplacement du centre . Ajouter aussi la partie qui dit «Contactez-nous».</a:t>
            </a:r>
          </a:p>
          <a:p>
            <a:pPr lvl="1" algn="just"/>
            <a:endParaRPr lang="fr-FR" dirty="0"/>
          </a:p>
          <a:p>
            <a:r>
              <a:rPr lang="fr-FR" dirty="0"/>
              <a:t>Pour chacune des pages, modifiez le menu pour qu’il pointe vers chacune des pages du site.</a:t>
            </a:r>
          </a:p>
          <a:p>
            <a:r>
              <a:rPr lang="fr-FR" dirty="0"/>
              <a:t>Pour l’affichage des apprenants, ajouter une pagination, </a:t>
            </a:r>
          </a:p>
          <a:p>
            <a:r>
              <a:rPr lang="fr-FR" dirty="0"/>
              <a:t>Attacher un pied de page au bas de la fenêtre pour toutes les pages.</a:t>
            </a:r>
          </a:p>
          <a:p>
            <a:r>
              <a:rPr lang="fr-FR" dirty="0"/>
              <a:t>Valider vos pages : </a:t>
            </a:r>
            <a:r>
              <a:rPr lang="fr-FR" dirty="0">
                <a:hlinkClick r:id="rId2"/>
              </a:rPr>
              <a:t>http://validator.w3.org/</a:t>
            </a:r>
            <a:r>
              <a:rPr lang="fr-FR" dirty="0"/>
              <a:t>. Corriger les erreurs éventuelles en vous aidant des recommandations du validateur.</a:t>
            </a:r>
          </a:p>
          <a:p>
            <a:pPr lvl="1" algn="just"/>
            <a:endParaRPr lang="fr-FR" dirty="0"/>
          </a:p>
          <a:p>
            <a:endParaRPr lang="fr-FR" dirty="0"/>
          </a:p>
        </p:txBody>
      </p:sp>
      <p:sp>
        <p:nvSpPr>
          <p:cNvPr id="6" name="Espace réservé du contenu 2">
            <a:extLst>
              <a:ext uri="{FF2B5EF4-FFF2-40B4-BE49-F238E27FC236}">
                <a16:creationId xmlns:a16="http://schemas.microsoft.com/office/drawing/2014/main" id="{DA307440-E4C4-4F8A-9C68-376961420FC9}"/>
              </a:ext>
            </a:extLst>
          </p:cNvPr>
          <p:cNvSpPr>
            <a:spLocks noGrp="1"/>
          </p:cNvSpPr>
          <p:nvPr>
            <p:ph sz="quarter" idx="13"/>
          </p:nvPr>
        </p:nvSpPr>
        <p:spPr>
          <a:xfrm>
            <a:off x="720000" y="1620000"/>
            <a:ext cx="4659947" cy="319714"/>
          </a:xfrm>
        </p:spPr>
        <p:txBody>
          <a:bodyPr/>
          <a:lstStyle/>
          <a:p>
            <a:r>
              <a:rPr lang="fr-FR" dirty="0">
                <a:solidFill>
                  <a:srgbClr val="565656"/>
                </a:solidFill>
              </a:rPr>
              <a:t>Exercice 06</a:t>
            </a:r>
          </a:p>
        </p:txBody>
      </p:sp>
    </p:spTree>
    <p:extLst>
      <p:ext uri="{BB962C8B-B14F-4D97-AF65-F5344CB8AC3E}">
        <p14:creationId xmlns:p14="http://schemas.microsoft.com/office/powerpoint/2010/main" val="15961249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2</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Intégrer les éléments Bootstrap</a:t>
            </a:r>
          </a:p>
        </p:txBody>
      </p:sp>
      <p:sp>
        <p:nvSpPr>
          <p:cNvPr id="6" name="Espace réservé du contenu 2">
            <a:extLst>
              <a:ext uri="{FF2B5EF4-FFF2-40B4-BE49-F238E27FC236}">
                <a16:creationId xmlns:a16="http://schemas.microsoft.com/office/drawing/2014/main" id="{DA307440-E4C4-4F8A-9C68-376961420FC9}"/>
              </a:ext>
            </a:extLst>
          </p:cNvPr>
          <p:cNvSpPr>
            <a:spLocks noGrp="1"/>
          </p:cNvSpPr>
          <p:nvPr>
            <p:ph sz="quarter" idx="13"/>
          </p:nvPr>
        </p:nvSpPr>
        <p:spPr>
          <a:xfrm>
            <a:off x="720000" y="1620000"/>
            <a:ext cx="4659947" cy="319714"/>
          </a:xfrm>
        </p:spPr>
        <p:txBody>
          <a:bodyPr/>
          <a:lstStyle/>
          <a:p>
            <a:r>
              <a:rPr lang="fr-FR" dirty="0">
                <a:solidFill>
                  <a:srgbClr val="565656"/>
                </a:solidFill>
              </a:rPr>
              <a:t>Projet</a:t>
            </a:r>
          </a:p>
        </p:txBody>
      </p:sp>
      <p:sp>
        <p:nvSpPr>
          <p:cNvPr id="9" name="Espace réservé du contenu 1">
            <a:extLst>
              <a:ext uri="{FF2B5EF4-FFF2-40B4-BE49-F238E27FC236}">
                <a16:creationId xmlns:a16="http://schemas.microsoft.com/office/drawing/2014/main" id="{9DD1FFA8-312C-4302-8FAA-EC214FF4DFB5}"/>
              </a:ext>
            </a:extLst>
          </p:cNvPr>
          <p:cNvSpPr>
            <a:spLocks noGrp="1"/>
          </p:cNvSpPr>
          <p:nvPr>
            <p:ph sz="quarter" idx="12"/>
          </p:nvPr>
        </p:nvSpPr>
        <p:spPr>
          <a:xfrm>
            <a:off x="720000" y="1943056"/>
            <a:ext cx="10309071" cy="4374379"/>
          </a:xfrm>
        </p:spPr>
        <p:txBody>
          <a:bodyPr/>
          <a:lstStyle/>
          <a:p>
            <a:r>
              <a:rPr lang="fr-FR" dirty="0"/>
              <a:t>Créer un site web responsif d’une agence de voyage</a:t>
            </a:r>
          </a:p>
          <a:p>
            <a:pPr lvl="1" algn="just"/>
            <a:endParaRPr lang="fr-FR" dirty="0"/>
          </a:p>
          <a:p>
            <a:endParaRPr lang="fr-FR" dirty="0"/>
          </a:p>
        </p:txBody>
      </p:sp>
    </p:spTree>
    <p:extLst>
      <p:ext uri="{BB962C8B-B14F-4D97-AF65-F5344CB8AC3E}">
        <p14:creationId xmlns:p14="http://schemas.microsoft.com/office/powerpoint/2010/main" val="306308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L’IDE Visual Studio Code</a:t>
            </a:r>
          </a:p>
        </p:txBody>
      </p:sp>
      <p:sp>
        <p:nvSpPr>
          <p:cNvPr id="2" name="Espace réservé du contenu 1">
            <a:extLst>
              <a:ext uri="{FF2B5EF4-FFF2-40B4-BE49-F238E27FC236}">
                <a16:creationId xmlns:a16="http://schemas.microsoft.com/office/drawing/2014/main" id="{D26D3B00-2064-4B96-AC64-0BBEB76FEAE9}"/>
              </a:ext>
            </a:extLst>
          </p:cNvPr>
          <p:cNvSpPr>
            <a:spLocks noGrp="1"/>
          </p:cNvSpPr>
          <p:nvPr>
            <p:ph sz="quarter" idx="12"/>
          </p:nvPr>
        </p:nvSpPr>
        <p:spPr>
          <a:xfrm>
            <a:off x="720000" y="2107744"/>
            <a:ext cx="10752000" cy="4374379"/>
          </a:xfrm>
        </p:spPr>
        <p:txBody>
          <a:bodyPr/>
          <a:lstStyle/>
          <a:p>
            <a:r>
              <a:rPr lang="fr-FR" dirty="0"/>
              <a:t>Installer l’extension « </a:t>
            </a:r>
            <a:r>
              <a:rPr lang="fr-FR" b="1" dirty="0"/>
              <a:t>HTML </a:t>
            </a:r>
            <a:r>
              <a:rPr lang="fr-FR" b="1" dirty="0" err="1"/>
              <a:t>Snippets</a:t>
            </a:r>
            <a:r>
              <a:rPr lang="fr-FR" b="1" dirty="0"/>
              <a:t> </a:t>
            </a:r>
            <a:r>
              <a:rPr lang="fr-FR" dirty="0"/>
              <a:t>» pour bénéficier de la propriété d’</a:t>
            </a:r>
            <a:r>
              <a:rPr lang="fr-FR" dirty="0" err="1"/>
              <a:t>auto-complétion</a:t>
            </a:r>
            <a:r>
              <a:rPr lang="fr-FR" dirty="0"/>
              <a:t> du code HTML</a:t>
            </a:r>
          </a:p>
          <a:p>
            <a:pPr marL="0" indent="0">
              <a:buNone/>
            </a:pPr>
            <a:endParaRPr lang="fr-FR" dirty="0"/>
          </a:p>
        </p:txBody>
      </p:sp>
      <p:sp>
        <p:nvSpPr>
          <p:cNvPr id="8" name="ZoneTexte 7">
            <a:extLst>
              <a:ext uri="{FF2B5EF4-FFF2-40B4-BE49-F238E27FC236}">
                <a16:creationId xmlns:a16="http://schemas.microsoft.com/office/drawing/2014/main" id="{D83E8985-6B61-47E7-8E39-BCF1919BB469}"/>
              </a:ext>
            </a:extLst>
          </p:cNvPr>
          <p:cNvSpPr txBox="1"/>
          <p:nvPr/>
        </p:nvSpPr>
        <p:spPr>
          <a:xfrm>
            <a:off x="720000" y="1577631"/>
            <a:ext cx="5064661" cy="338554"/>
          </a:xfrm>
          <a:prstGeom prst="rect">
            <a:avLst/>
          </a:prstGeom>
          <a:noFill/>
        </p:spPr>
        <p:txBody>
          <a:bodyPr wrap="square" rtlCol="0">
            <a:spAutoFit/>
          </a:bodyPr>
          <a:lstStyle/>
          <a:p>
            <a:r>
              <a:rPr lang="fr-FR" sz="1600" b="1" dirty="0">
                <a:solidFill>
                  <a:srgbClr val="007842"/>
                </a:solidFill>
              </a:rPr>
              <a:t>Ajout des extensions à VS Code</a:t>
            </a:r>
          </a:p>
        </p:txBody>
      </p:sp>
      <p:sp>
        <p:nvSpPr>
          <p:cNvPr id="11" name="ZoneTexte 10">
            <a:extLst>
              <a:ext uri="{FF2B5EF4-FFF2-40B4-BE49-F238E27FC236}">
                <a16:creationId xmlns:a16="http://schemas.microsoft.com/office/drawing/2014/main" id="{A50D3B8B-A355-48CB-A8D8-15DDDEDC64C5}"/>
              </a:ext>
            </a:extLst>
          </p:cNvPr>
          <p:cNvSpPr txBox="1"/>
          <p:nvPr/>
        </p:nvSpPr>
        <p:spPr>
          <a:xfrm>
            <a:off x="4049151" y="6159203"/>
            <a:ext cx="4093698" cy="307777"/>
          </a:xfrm>
          <a:prstGeom prst="rect">
            <a:avLst/>
          </a:prstGeom>
          <a:noFill/>
        </p:spPr>
        <p:txBody>
          <a:bodyPr wrap="square" rtlCol="0">
            <a:spAutoFit/>
          </a:bodyPr>
          <a:lstStyle/>
          <a:p>
            <a:pPr algn="ctr"/>
            <a:r>
              <a:rPr lang="fr-FR" sz="1400" dirty="0"/>
              <a:t>Figure 2: Installation de l’extension « HTML </a:t>
            </a:r>
            <a:r>
              <a:rPr lang="fr-FR" sz="1400" dirty="0" err="1"/>
              <a:t>Snippets</a:t>
            </a:r>
            <a:r>
              <a:rPr lang="fr-FR" sz="1400" dirty="0"/>
              <a:t> »</a:t>
            </a:r>
          </a:p>
        </p:txBody>
      </p:sp>
      <p:pic>
        <p:nvPicPr>
          <p:cNvPr id="9" name="Image 8">
            <a:extLst>
              <a:ext uri="{FF2B5EF4-FFF2-40B4-BE49-F238E27FC236}">
                <a16:creationId xmlns:a16="http://schemas.microsoft.com/office/drawing/2014/main" id="{FFDA5455-621B-4D2B-989A-6800A7F006C4}"/>
              </a:ext>
            </a:extLst>
          </p:cNvPr>
          <p:cNvPicPr>
            <a:picLocks noChangeAspect="1"/>
          </p:cNvPicPr>
          <p:nvPr/>
        </p:nvPicPr>
        <p:blipFill>
          <a:blip r:embed="rId2"/>
          <a:stretch>
            <a:fillRect/>
          </a:stretch>
        </p:blipFill>
        <p:spPr>
          <a:xfrm>
            <a:off x="2830128" y="2479564"/>
            <a:ext cx="6749600" cy="3630737"/>
          </a:xfrm>
          <a:prstGeom prst="rect">
            <a:avLst/>
          </a:prstGeom>
        </p:spPr>
      </p:pic>
    </p:spTree>
    <p:extLst>
      <p:ext uri="{BB962C8B-B14F-4D97-AF65-F5344CB8AC3E}">
        <p14:creationId xmlns:p14="http://schemas.microsoft.com/office/powerpoint/2010/main" val="33761479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C736CA-C243-4CA6-90EC-37880CC8A304}"/>
              </a:ext>
            </a:extLst>
          </p:cNvPr>
          <p:cNvSpPr>
            <a:spLocks noGrp="1"/>
          </p:cNvSpPr>
          <p:nvPr>
            <p:ph type="body" sz="quarter" idx="12"/>
          </p:nvPr>
        </p:nvSpPr>
        <p:spPr/>
        <p:txBody>
          <a:bodyPr/>
          <a:lstStyle/>
          <a:p>
            <a:r>
              <a:rPr lang="fr-FR" dirty="0"/>
              <a:t>PARTIE 5</a:t>
            </a:r>
          </a:p>
        </p:txBody>
      </p:sp>
      <p:sp>
        <p:nvSpPr>
          <p:cNvPr id="4" name="Espace réservé du texte 3">
            <a:extLst>
              <a:ext uri="{FF2B5EF4-FFF2-40B4-BE49-F238E27FC236}">
                <a16:creationId xmlns:a16="http://schemas.microsoft.com/office/drawing/2014/main" id="{8C186FF4-8FF7-4804-8A77-F3BCBF4010BC}"/>
              </a:ext>
            </a:extLst>
          </p:cNvPr>
          <p:cNvSpPr>
            <a:spLocks noGrp="1"/>
          </p:cNvSpPr>
          <p:nvPr>
            <p:ph type="body" sz="quarter" idx="13"/>
          </p:nvPr>
        </p:nvSpPr>
        <p:spPr/>
        <p:txBody>
          <a:bodyPr/>
          <a:lstStyle/>
          <a:p>
            <a:r>
              <a:rPr lang="fr-FR" dirty="0"/>
              <a:t>Héberger un site web</a:t>
            </a:r>
          </a:p>
        </p:txBody>
      </p:sp>
      <p:sp>
        <p:nvSpPr>
          <p:cNvPr id="8" name="Espace réservé du texte 7">
            <a:extLst>
              <a:ext uri="{FF2B5EF4-FFF2-40B4-BE49-F238E27FC236}">
                <a16:creationId xmlns:a16="http://schemas.microsoft.com/office/drawing/2014/main" id="{359B6512-8F62-46CF-82EC-6867D00E5D22}"/>
              </a:ext>
            </a:extLst>
          </p:cNvPr>
          <p:cNvSpPr>
            <a:spLocks noGrp="1"/>
          </p:cNvSpPr>
          <p:nvPr>
            <p:ph type="body" sz="quarter" idx="14"/>
          </p:nvPr>
        </p:nvSpPr>
        <p:spPr>
          <a:xfrm>
            <a:off x="6300000" y="2296521"/>
            <a:ext cx="5580000" cy="1700291"/>
          </a:xfrm>
        </p:spPr>
        <p:txBody>
          <a:bodyPr/>
          <a:lstStyle/>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Installer un serveur Web</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Utiliser les protocoles de transfert de fichiers</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Créer des comptes FTP</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Mettre à jour du contenu</a:t>
            </a:r>
          </a:p>
          <a:p>
            <a:endParaRPr lang="fr-FR" dirty="0"/>
          </a:p>
        </p:txBody>
      </p:sp>
      <p:pic>
        <p:nvPicPr>
          <p:cNvPr id="10" name="Espace réservé pour une image  9">
            <a:extLst>
              <a:ext uri="{FF2B5EF4-FFF2-40B4-BE49-F238E27FC236}">
                <a16:creationId xmlns:a16="http://schemas.microsoft.com/office/drawing/2014/main" id="{E4B316C5-B5FD-4E31-B577-45ED5D4970EC}"/>
              </a:ext>
            </a:extLst>
          </p:cNvPr>
          <p:cNvPicPr>
            <a:picLocks noGrp="1" noChangeAspect="1"/>
          </p:cNvPicPr>
          <p:nvPr>
            <p:ph type="pic" sz="quarter" idx="15"/>
          </p:nvPr>
        </p:nvPicPr>
        <p:blipFill>
          <a:blip r:embed="rId2"/>
          <a:srcRect l="88" r="88"/>
          <a:stretch>
            <a:fillRect/>
          </a:stretch>
        </p:blipFill>
        <p:spPr/>
      </p:pic>
      <p:sp>
        <p:nvSpPr>
          <p:cNvPr id="2" name="Espace réservé du texte 1">
            <a:extLst>
              <a:ext uri="{FF2B5EF4-FFF2-40B4-BE49-F238E27FC236}">
                <a16:creationId xmlns:a16="http://schemas.microsoft.com/office/drawing/2014/main" id="{A9E07DC0-6C91-4DE4-8C77-1EA4C2B75A70}"/>
              </a:ext>
            </a:extLst>
          </p:cNvPr>
          <p:cNvSpPr>
            <a:spLocks noGrp="1"/>
          </p:cNvSpPr>
          <p:nvPr>
            <p:ph type="body" sz="quarter" idx="10"/>
          </p:nvPr>
        </p:nvSpPr>
        <p:spPr/>
        <p:txBody>
          <a:bodyPr/>
          <a:lstStyle/>
          <a:p>
            <a:r>
              <a:rPr lang="fr-FR"/>
              <a:t>02 </a:t>
            </a:r>
            <a:r>
              <a:rPr lang="fr-FR" dirty="0"/>
              <a:t>heures</a:t>
            </a:r>
          </a:p>
        </p:txBody>
      </p:sp>
    </p:spTree>
    <p:extLst>
      <p:ext uri="{BB962C8B-B14F-4D97-AF65-F5344CB8AC3E}">
        <p14:creationId xmlns:p14="http://schemas.microsoft.com/office/powerpoint/2010/main" val="11041851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DB3755C-D1BA-4FEC-A33B-87C9E6211046}"/>
              </a:ext>
            </a:extLst>
          </p:cNvPr>
          <p:cNvSpPr>
            <a:spLocks noGrp="1"/>
          </p:cNvSpPr>
          <p:nvPr>
            <p:ph type="body" sz="quarter" idx="12"/>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C3591B00-5612-46AC-9B00-EB82D485D765}"/>
              </a:ext>
            </a:extLst>
          </p:cNvPr>
          <p:cNvSpPr>
            <a:spLocks noGrp="1"/>
          </p:cNvSpPr>
          <p:nvPr>
            <p:ph type="body" sz="quarter" idx="13"/>
          </p:nvPr>
        </p:nvSpPr>
        <p:spPr/>
        <p:txBody>
          <a:bodyPr/>
          <a:lstStyle/>
          <a:p>
            <a:r>
              <a:rPr lang="fr-FR" dirty="0"/>
              <a:t>Héberger un site web en utilisant votre PC en tant que serveur WAMP</a:t>
            </a:r>
          </a:p>
          <a:p>
            <a:endParaRPr lang="fr-FR" dirty="0"/>
          </a:p>
        </p:txBody>
      </p:sp>
      <p:sp>
        <p:nvSpPr>
          <p:cNvPr id="6" name="Espace réservé du texte 5">
            <a:extLst>
              <a:ext uri="{FF2B5EF4-FFF2-40B4-BE49-F238E27FC236}">
                <a16:creationId xmlns:a16="http://schemas.microsoft.com/office/drawing/2014/main" id="{154622C2-C91D-4108-942D-F44D267B11AD}"/>
              </a:ext>
            </a:extLst>
          </p:cNvPr>
          <p:cNvSpPr>
            <a:spLocks noGrp="1"/>
          </p:cNvSpPr>
          <p:nvPr>
            <p:ph type="body" sz="quarter" idx="14"/>
          </p:nvPr>
        </p:nvSpPr>
        <p:spPr/>
        <p:txBody>
          <a:bodyPr/>
          <a:lstStyle/>
          <a:p>
            <a:r>
              <a:rPr lang="fr-FR" dirty="0"/>
              <a:t>Installer et configurer le serveur web Apache</a:t>
            </a:r>
          </a:p>
          <a:p>
            <a:r>
              <a:rPr lang="fr-FR" dirty="0"/>
              <a:t>Rendre un site web public</a:t>
            </a:r>
          </a:p>
          <a:p>
            <a:endParaRPr lang="fr-FR" dirty="0"/>
          </a:p>
        </p:txBody>
      </p:sp>
      <p:sp>
        <p:nvSpPr>
          <p:cNvPr id="13" name="Espace réservé du texte 12">
            <a:extLst>
              <a:ext uri="{FF2B5EF4-FFF2-40B4-BE49-F238E27FC236}">
                <a16:creationId xmlns:a16="http://schemas.microsoft.com/office/drawing/2014/main" id="{09551B48-4D62-421E-B619-95C0109EF103}"/>
              </a:ext>
            </a:extLst>
          </p:cNvPr>
          <p:cNvSpPr>
            <a:spLocks noGrp="1"/>
          </p:cNvSpPr>
          <p:nvPr>
            <p:ph type="body" sz="quarter" idx="15"/>
          </p:nvPr>
        </p:nvSpPr>
        <p:spPr/>
        <p:txBody>
          <a:bodyPr/>
          <a:lstStyle/>
          <a:p>
            <a:r>
              <a:rPr lang="fr-FR" dirty="0"/>
              <a:t>02 heures</a:t>
            </a:r>
          </a:p>
        </p:txBody>
      </p:sp>
      <p:sp>
        <p:nvSpPr>
          <p:cNvPr id="8" name="Espace réservé du texte 7">
            <a:extLst>
              <a:ext uri="{FF2B5EF4-FFF2-40B4-BE49-F238E27FC236}">
                <a16:creationId xmlns:a16="http://schemas.microsoft.com/office/drawing/2014/main" id="{F9C4318F-1F9E-4DE1-A6CE-6806EE080A6A}"/>
              </a:ext>
            </a:extLst>
          </p:cNvPr>
          <p:cNvSpPr>
            <a:spLocks noGrp="1"/>
          </p:cNvSpPr>
          <p:nvPr>
            <p:ph type="body" sz="quarter" idx="16"/>
          </p:nvPr>
        </p:nvSpPr>
        <p:spPr/>
        <p:txBody>
          <a:bodyPr/>
          <a:lstStyle/>
          <a:p>
            <a:r>
              <a:rPr lang="fr-FR" dirty="0"/>
              <a:t>Bonne révision du résumé théorique</a:t>
            </a:r>
          </a:p>
          <a:p>
            <a:endParaRPr lang="fr-FR" dirty="0"/>
          </a:p>
        </p:txBody>
      </p:sp>
    </p:spTree>
    <p:extLst>
      <p:ext uri="{BB962C8B-B14F-4D97-AF65-F5344CB8AC3E}">
        <p14:creationId xmlns:p14="http://schemas.microsoft.com/office/powerpoint/2010/main" val="15083399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370D06F-1616-4388-89A8-C5504705E8AE}"/>
              </a:ext>
            </a:extLst>
          </p:cNvPr>
          <p:cNvSpPr>
            <a:spLocks noGrp="1"/>
          </p:cNvSpPr>
          <p:nvPr>
            <p:ph type="body" sz="quarter" idx="14"/>
          </p:nvPr>
        </p:nvSpPr>
        <p:spPr/>
        <p:txBody>
          <a:bodyPr/>
          <a:lstStyle/>
          <a:p>
            <a:r>
              <a:rPr lang="fr-FR" dirty="0"/>
              <a:t>Guider les apprenants pour installer et configurer Apache</a:t>
            </a:r>
          </a:p>
          <a:p>
            <a:endParaRPr lang="fr-FR" dirty="0"/>
          </a:p>
        </p:txBody>
      </p:sp>
      <p:sp>
        <p:nvSpPr>
          <p:cNvPr id="5" name="Espace réservé du texte 4">
            <a:extLst>
              <a:ext uri="{FF2B5EF4-FFF2-40B4-BE49-F238E27FC236}">
                <a16:creationId xmlns:a16="http://schemas.microsoft.com/office/drawing/2014/main" id="{4A43DED8-D880-4B7E-9C18-1DC4A0F931DD}"/>
              </a:ext>
            </a:extLst>
          </p:cNvPr>
          <p:cNvSpPr>
            <a:spLocks noGrp="1"/>
          </p:cNvSpPr>
          <p:nvPr>
            <p:ph type="body" sz="quarter" idx="15"/>
          </p:nvPr>
        </p:nvSpPr>
        <p:spPr/>
        <p:txBody>
          <a:bodyPr/>
          <a:lstStyle/>
          <a:p>
            <a:r>
              <a:rPr lang="fr-FR" dirty="0"/>
              <a:t>Suivre la procédure d'installation et de configuration</a:t>
            </a:r>
          </a:p>
          <a:p>
            <a:r>
              <a:rPr lang="fr-FR" dirty="0"/>
              <a:t>Tester l'hébergement de son site</a:t>
            </a:r>
          </a:p>
          <a:p>
            <a:endParaRPr lang="fr-FR" dirty="0"/>
          </a:p>
        </p:txBody>
      </p:sp>
      <p:sp>
        <p:nvSpPr>
          <p:cNvPr id="6" name="Espace réservé du texte 5">
            <a:extLst>
              <a:ext uri="{FF2B5EF4-FFF2-40B4-BE49-F238E27FC236}">
                <a16:creationId xmlns:a16="http://schemas.microsoft.com/office/drawing/2014/main" id="{900882D8-B93B-4E21-979C-A65518D3CF1D}"/>
              </a:ext>
            </a:extLst>
          </p:cNvPr>
          <p:cNvSpPr>
            <a:spLocks noGrp="1"/>
          </p:cNvSpPr>
          <p:nvPr>
            <p:ph type="body" sz="quarter" idx="16"/>
          </p:nvPr>
        </p:nvSpPr>
        <p:spPr/>
        <p:txBody>
          <a:bodyPr/>
          <a:lstStyle/>
          <a:p>
            <a:r>
              <a:rPr lang="fr-FR" dirty="0"/>
              <a:t>Support de résumé théorique accompagnant</a:t>
            </a:r>
          </a:p>
          <a:p>
            <a:r>
              <a:rPr lang="fr-FR" dirty="0"/>
              <a:t>Installation de WAMP Server</a:t>
            </a:r>
          </a:p>
          <a:p>
            <a:endParaRPr lang="fr-FR" dirty="0"/>
          </a:p>
        </p:txBody>
      </p:sp>
      <p:sp>
        <p:nvSpPr>
          <p:cNvPr id="7" name="Espace réservé du texte 6">
            <a:extLst>
              <a:ext uri="{FF2B5EF4-FFF2-40B4-BE49-F238E27FC236}">
                <a16:creationId xmlns:a16="http://schemas.microsoft.com/office/drawing/2014/main" id="{3CE9033C-F9AE-400F-8F0D-1D4249E2AEE0}"/>
              </a:ext>
            </a:extLst>
          </p:cNvPr>
          <p:cNvSpPr>
            <a:spLocks noGrp="1"/>
          </p:cNvSpPr>
          <p:nvPr>
            <p:ph type="body" sz="quarter" idx="17"/>
          </p:nvPr>
        </p:nvSpPr>
        <p:spPr/>
        <p:txBody>
          <a:bodyPr/>
          <a:lstStyle/>
          <a:p>
            <a:r>
              <a:rPr lang="fr-FR" dirty="0"/>
              <a:t>Le stagiaire est-il capable de :</a:t>
            </a:r>
          </a:p>
          <a:p>
            <a:pPr lvl="1">
              <a:buFont typeface="Wingdings" panose="05000000000000000000" pitchFamily="2" charset="2"/>
              <a:buChar char="Ø"/>
            </a:pPr>
            <a:r>
              <a:rPr lang="fr-FR" sz="1200" dirty="0">
                <a:solidFill>
                  <a:srgbClr val="565656"/>
                </a:solidFill>
              </a:rPr>
              <a:t>Configurer Apache Server</a:t>
            </a:r>
          </a:p>
          <a:p>
            <a:pPr lvl="1">
              <a:buFont typeface="Wingdings" panose="05000000000000000000" pitchFamily="2" charset="2"/>
              <a:buChar char="Ø"/>
            </a:pPr>
            <a:r>
              <a:rPr lang="fr-FR" sz="1200" dirty="0">
                <a:solidFill>
                  <a:srgbClr val="565656"/>
                </a:solidFill>
              </a:rPr>
              <a:t>Rendre son site public</a:t>
            </a:r>
          </a:p>
          <a:p>
            <a:endParaRPr lang="fr-FR" dirty="0"/>
          </a:p>
        </p:txBody>
      </p:sp>
    </p:spTree>
    <p:extLst>
      <p:ext uri="{BB962C8B-B14F-4D97-AF65-F5344CB8AC3E}">
        <p14:creationId xmlns:p14="http://schemas.microsoft.com/office/powerpoint/2010/main" val="39084173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7D553AA-2FC0-4E36-A13C-7C843E9969FF}"/>
              </a:ext>
            </a:extLst>
          </p:cNvPr>
          <p:cNvGraphicFramePr>
            <a:graphicFrameLocks noChangeAspect="1"/>
          </p:cNvGraphicFramePr>
          <p:nvPr>
            <p:custDataLst>
              <p:tags r:id="rId2"/>
            </p:custDataLst>
            <p:extLst>
              <p:ext uri="{D42A27DB-BD31-4B8C-83A1-F6EECF244321}">
                <p14:modId xmlns:p14="http://schemas.microsoft.com/office/powerpoint/2010/main" val="23488917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42"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a:xfrm>
            <a:off x="180000" y="385555"/>
            <a:ext cx="5075172" cy="415143"/>
          </a:xfrm>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a:xfrm>
            <a:off x="190510" y="711270"/>
            <a:ext cx="5064662" cy="444906"/>
          </a:xfrm>
        </p:spPr>
        <p:txBody>
          <a:bodyPr/>
          <a:lstStyle/>
          <a:p>
            <a:r>
              <a:rPr lang="fr-FR" dirty="0"/>
              <a:t>Héberger un site web en utilisant votre PC en tant que serveur WAMP</a:t>
            </a:r>
          </a:p>
        </p:txBody>
      </p:sp>
      <p:sp>
        <p:nvSpPr>
          <p:cNvPr id="2" name="Espace réservé du contenu 1">
            <a:extLst>
              <a:ext uri="{FF2B5EF4-FFF2-40B4-BE49-F238E27FC236}">
                <a16:creationId xmlns:a16="http://schemas.microsoft.com/office/drawing/2014/main" id="{0FA24F48-43EA-4BF4-8489-38912C42F75D}"/>
              </a:ext>
            </a:extLst>
          </p:cNvPr>
          <p:cNvSpPr>
            <a:spLocks noGrp="1"/>
          </p:cNvSpPr>
          <p:nvPr>
            <p:ph sz="quarter" idx="12"/>
          </p:nvPr>
        </p:nvSpPr>
        <p:spPr>
          <a:xfrm>
            <a:off x="720000" y="1943056"/>
            <a:ext cx="10606761" cy="4374379"/>
          </a:xfrm>
        </p:spPr>
        <p:txBody>
          <a:bodyPr/>
          <a:lstStyle/>
          <a:p>
            <a:pPr lvl="0"/>
            <a:r>
              <a:rPr lang="fr-FR" dirty="0"/>
              <a:t>Le package WampServer est livré avec les dernières versions de Apache, MySQL et PHP.</a:t>
            </a:r>
          </a:p>
          <a:p>
            <a:r>
              <a:rPr lang="fr-FR" dirty="0"/>
              <a:t>Téléchargez le fichier binaire WAMP 32 bits ou 64 bits et lancer l’installation. </a:t>
            </a:r>
          </a:p>
          <a:p>
            <a:r>
              <a:rPr lang="fr-FR" dirty="0"/>
              <a:t>Suivre les instructions à l’écran, puis lancez WampServer.</a:t>
            </a:r>
          </a:p>
          <a:p>
            <a:pPr lvl="0"/>
            <a:endParaRPr lang="fr-FR" dirty="0"/>
          </a:p>
        </p:txBody>
      </p:sp>
      <p:sp>
        <p:nvSpPr>
          <p:cNvPr id="4" name="Espace réservé du contenu 3">
            <a:extLst>
              <a:ext uri="{FF2B5EF4-FFF2-40B4-BE49-F238E27FC236}">
                <a16:creationId xmlns:a16="http://schemas.microsoft.com/office/drawing/2014/main" id="{DC2A6E0D-0104-4B35-A519-8AC401EA6FB6}"/>
              </a:ext>
            </a:extLst>
          </p:cNvPr>
          <p:cNvSpPr>
            <a:spLocks noGrp="1"/>
          </p:cNvSpPr>
          <p:nvPr>
            <p:ph sz="quarter" idx="13"/>
          </p:nvPr>
        </p:nvSpPr>
        <p:spPr/>
        <p:txBody>
          <a:bodyPr/>
          <a:lstStyle/>
          <a:p>
            <a:r>
              <a:rPr lang="fr-FR" dirty="0">
                <a:solidFill>
                  <a:srgbClr val="08ACA2"/>
                </a:solidFill>
              </a:rPr>
              <a:t>Étape 1 : Installation du logiciel WAMP</a:t>
            </a:r>
          </a:p>
        </p:txBody>
      </p:sp>
    </p:spTree>
    <p:extLst>
      <p:ext uri="{BB962C8B-B14F-4D97-AF65-F5344CB8AC3E}">
        <p14:creationId xmlns:p14="http://schemas.microsoft.com/office/powerpoint/2010/main" val="27824496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447E8BE-9556-4D86-9C24-B36BD82F1BEA}"/>
              </a:ext>
            </a:extLst>
          </p:cNvPr>
          <p:cNvGraphicFramePr>
            <a:graphicFrameLocks noChangeAspect="1"/>
          </p:cNvGraphicFramePr>
          <p:nvPr>
            <p:custDataLst>
              <p:tags r:id="rId2"/>
            </p:custDataLst>
            <p:extLst>
              <p:ext uri="{D42A27DB-BD31-4B8C-83A1-F6EECF244321}">
                <p14:modId xmlns:p14="http://schemas.microsoft.com/office/powerpoint/2010/main" val="16029277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6"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a:xfrm>
            <a:off x="180000" y="385555"/>
            <a:ext cx="5075172" cy="415143"/>
          </a:xfrm>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a:xfrm>
            <a:off x="190510" y="711270"/>
            <a:ext cx="5064662" cy="444906"/>
          </a:xfrm>
        </p:spPr>
        <p:txBody>
          <a:bodyPr/>
          <a:lstStyle/>
          <a:p>
            <a:r>
              <a:rPr lang="fr-FR" dirty="0"/>
              <a:t>Héberger un site web en utilisant votre PC en tant que serveur WAMP</a:t>
            </a:r>
          </a:p>
        </p:txBody>
      </p:sp>
      <p:sp>
        <p:nvSpPr>
          <p:cNvPr id="2" name="Espace réservé du contenu 1">
            <a:extLst>
              <a:ext uri="{FF2B5EF4-FFF2-40B4-BE49-F238E27FC236}">
                <a16:creationId xmlns:a16="http://schemas.microsoft.com/office/drawing/2014/main" id="{40510EF0-1B1D-4234-B536-A6FFBC8DA04D}"/>
              </a:ext>
            </a:extLst>
          </p:cNvPr>
          <p:cNvSpPr>
            <a:spLocks noGrp="1"/>
          </p:cNvSpPr>
          <p:nvPr>
            <p:ph sz="quarter" idx="12"/>
          </p:nvPr>
        </p:nvSpPr>
        <p:spPr>
          <a:xfrm>
            <a:off x="720000" y="1943056"/>
            <a:ext cx="10415032" cy="4374379"/>
          </a:xfrm>
        </p:spPr>
        <p:txBody>
          <a:bodyPr/>
          <a:lstStyle/>
          <a:p>
            <a:pPr lvl="0"/>
            <a:r>
              <a:rPr lang="fr-FR" dirty="0"/>
              <a:t>Lors de l’installation, un répertoire </a:t>
            </a:r>
            <a:r>
              <a:rPr lang="fr-FR" b="1" dirty="0"/>
              <a:t>www</a:t>
            </a:r>
            <a:r>
              <a:rPr lang="fr-FR" dirty="0"/>
              <a:t> sera créé automatiquement. Ce répertoire est accessible sur « </a:t>
            </a:r>
            <a:r>
              <a:rPr lang="fr-FR" b="1" dirty="0"/>
              <a:t>c:\wamp\www </a:t>
            </a:r>
            <a:r>
              <a:rPr lang="fr-FR" dirty="0"/>
              <a:t>»</a:t>
            </a:r>
          </a:p>
          <a:p>
            <a:pPr lvl="0"/>
            <a:r>
              <a:rPr lang="fr-FR" dirty="0"/>
              <a:t>À partir de ce répertoire, on peut créer des sous-répertoires (appelés « projets » dans WampServer) et placer tous les fichiers HTML ou PHP dans ces sous-répertoires.</a:t>
            </a:r>
          </a:p>
          <a:p>
            <a:pPr lvl="0"/>
            <a:r>
              <a:rPr lang="fr-FR" dirty="0"/>
              <a:t>Le clic sur le lien </a:t>
            </a:r>
            <a:r>
              <a:rPr lang="fr-FR" b="1" dirty="0"/>
              <a:t>localhost</a:t>
            </a:r>
            <a:r>
              <a:rPr lang="fr-FR" dirty="0"/>
              <a:t> dans le menu </a:t>
            </a:r>
            <a:r>
              <a:rPr lang="fr-FR" b="1" dirty="0" err="1"/>
              <a:t>WampSever</a:t>
            </a:r>
            <a:r>
              <a:rPr lang="fr-FR" dirty="0"/>
              <a:t> affiche l’écran principal de WampServer dans le navigateur (</a:t>
            </a:r>
            <a:r>
              <a:rPr lang="fr-FR" b="1" dirty="0"/>
              <a:t>http://localhost</a:t>
            </a:r>
            <a:r>
              <a:rPr lang="fr-FR" dirty="0"/>
              <a:t>).</a:t>
            </a:r>
          </a:p>
          <a:p>
            <a:pPr lvl="0"/>
            <a:endParaRPr lang="fr-FR" dirty="0"/>
          </a:p>
        </p:txBody>
      </p:sp>
      <p:sp>
        <p:nvSpPr>
          <p:cNvPr id="4" name="Espace réservé du contenu 3">
            <a:extLst>
              <a:ext uri="{FF2B5EF4-FFF2-40B4-BE49-F238E27FC236}">
                <a16:creationId xmlns:a16="http://schemas.microsoft.com/office/drawing/2014/main" id="{6B87DEB4-EFD3-464D-A47E-6D8C22748438}"/>
              </a:ext>
            </a:extLst>
          </p:cNvPr>
          <p:cNvSpPr>
            <a:spLocks noGrp="1"/>
          </p:cNvSpPr>
          <p:nvPr>
            <p:ph sz="quarter" idx="13"/>
          </p:nvPr>
        </p:nvSpPr>
        <p:spPr/>
        <p:txBody>
          <a:bodyPr/>
          <a:lstStyle/>
          <a:p>
            <a:r>
              <a:rPr lang="fr-FR" dirty="0">
                <a:solidFill>
                  <a:srgbClr val="08ACA2"/>
                </a:solidFill>
              </a:rPr>
              <a:t>Étape 2 : Utilisation de WampServer</a:t>
            </a:r>
          </a:p>
        </p:txBody>
      </p:sp>
      <p:pic>
        <p:nvPicPr>
          <p:cNvPr id="9" name="Image 8">
            <a:extLst>
              <a:ext uri="{FF2B5EF4-FFF2-40B4-BE49-F238E27FC236}">
                <a16:creationId xmlns:a16="http://schemas.microsoft.com/office/drawing/2014/main" id="{8FC83C7C-45BB-4451-8640-DFCCE885EE6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029088" y="3423710"/>
            <a:ext cx="5055918" cy="2676761"/>
          </a:xfrm>
          <a:prstGeom prst="rect">
            <a:avLst/>
          </a:prstGeom>
          <a:noFill/>
          <a:ln>
            <a:noFill/>
          </a:ln>
        </p:spPr>
      </p:pic>
      <p:sp>
        <p:nvSpPr>
          <p:cNvPr id="10" name="ZoneTexte 9">
            <a:extLst>
              <a:ext uri="{FF2B5EF4-FFF2-40B4-BE49-F238E27FC236}">
                <a16:creationId xmlns:a16="http://schemas.microsoft.com/office/drawing/2014/main" id="{2ABF4140-93A4-44E0-A996-F574D71FE5EA}"/>
              </a:ext>
            </a:extLst>
          </p:cNvPr>
          <p:cNvSpPr txBox="1"/>
          <p:nvPr/>
        </p:nvSpPr>
        <p:spPr>
          <a:xfrm>
            <a:off x="2900362" y="6163546"/>
            <a:ext cx="6391275" cy="307777"/>
          </a:xfrm>
          <a:prstGeom prst="rect">
            <a:avLst/>
          </a:prstGeom>
          <a:noFill/>
        </p:spPr>
        <p:txBody>
          <a:bodyPr wrap="square" rtlCol="0">
            <a:spAutoFit/>
          </a:bodyPr>
          <a:lstStyle/>
          <a:p>
            <a:pPr algn="ctr"/>
            <a:r>
              <a:rPr lang="fr-FR" sz="1400" dirty="0"/>
              <a:t>Figure 44 : Page d’accueil de WampServer</a:t>
            </a:r>
          </a:p>
        </p:txBody>
      </p:sp>
    </p:spTree>
    <p:extLst>
      <p:ext uri="{BB962C8B-B14F-4D97-AF65-F5344CB8AC3E}">
        <p14:creationId xmlns:p14="http://schemas.microsoft.com/office/powerpoint/2010/main" val="1198841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2EF953B-1A24-48FB-BDD0-D9BA497010C0}"/>
              </a:ext>
            </a:extLst>
          </p:cNvPr>
          <p:cNvGraphicFramePr>
            <a:graphicFrameLocks noChangeAspect="1"/>
          </p:cNvGraphicFramePr>
          <p:nvPr>
            <p:custDataLst>
              <p:tags r:id="rId2"/>
            </p:custDataLst>
            <p:extLst>
              <p:ext uri="{D42A27DB-BD31-4B8C-83A1-F6EECF244321}">
                <p14:modId xmlns:p14="http://schemas.microsoft.com/office/powerpoint/2010/main" val="7448794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90"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a:xfrm>
            <a:off x="180000" y="385555"/>
            <a:ext cx="5075172" cy="415143"/>
          </a:xfrm>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a:xfrm>
            <a:off x="190510" y="711270"/>
            <a:ext cx="5064662" cy="444906"/>
          </a:xfrm>
        </p:spPr>
        <p:txBody>
          <a:bodyPr/>
          <a:lstStyle/>
          <a:p>
            <a:pPr lvl="0"/>
            <a:r>
              <a:rPr lang="fr-FR" dirty="0"/>
              <a:t>Héberger un site web en utilisant votre PC en tant que serveur WAMP</a:t>
            </a:r>
          </a:p>
        </p:txBody>
      </p:sp>
      <p:sp>
        <p:nvSpPr>
          <p:cNvPr id="2" name="Espace réservé du contenu 1">
            <a:extLst>
              <a:ext uri="{FF2B5EF4-FFF2-40B4-BE49-F238E27FC236}">
                <a16:creationId xmlns:a16="http://schemas.microsoft.com/office/drawing/2014/main" id="{7453B4CC-58C5-4FF8-88E9-DE6487B8CF05}"/>
              </a:ext>
            </a:extLst>
          </p:cNvPr>
          <p:cNvSpPr>
            <a:spLocks noGrp="1"/>
          </p:cNvSpPr>
          <p:nvPr>
            <p:ph sz="quarter" idx="12"/>
          </p:nvPr>
        </p:nvSpPr>
        <p:spPr>
          <a:xfrm>
            <a:off x="720000" y="1943056"/>
            <a:ext cx="10329000" cy="4374379"/>
          </a:xfrm>
        </p:spPr>
        <p:txBody>
          <a:bodyPr/>
          <a:lstStyle/>
          <a:p>
            <a:pPr lvl="0"/>
            <a:r>
              <a:rPr lang="fr-FR" dirty="0"/>
              <a:t>Afin de tester le serveur WampServer, placer un fichier exemple appelé « </a:t>
            </a:r>
            <a:r>
              <a:rPr lang="fr-FR" dirty="0" err="1"/>
              <a:t>info.php</a:t>
            </a:r>
            <a:r>
              <a:rPr lang="fr-FR" dirty="0"/>
              <a:t> » dans le répertoire www.</a:t>
            </a:r>
          </a:p>
          <a:p>
            <a:pPr lvl="0"/>
            <a:r>
              <a:rPr lang="fr-FR" dirty="0"/>
              <a:t>Accéder directement à ce répertoire en cliquant sur  « www directory » dans le menu WampServer.</a:t>
            </a:r>
          </a:p>
          <a:p>
            <a:pPr lvl="0"/>
            <a:r>
              <a:rPr lang="fr-FR" dirty="0"/>
              <a:t>À partir de là, créez un nouveau fichier avec le contenu ci-dessous et enregistrez-le :</a:t>
            </a:r>
          </a:p>
          <a:p>
            <a:endParaRPr lang="fr-FR" dirty="0"/>
          </a:p>
          <a:p>
            <a:endParaRPr lang="fr-FR" dirty="0"/>
          </a:p>
          <a:p>
            <a:r>
              <a:rPr lang="fr-FR" dirty="0"/>
              <a:t>Les détails de l’installation PHP sont disponibles sur </a:t>
            </a:r>
            <a:r>
              <a:rPr lang="fr-FR" dirty="0">
                <a:hlinkClick r:id="rId6"/>
              </a:rPr>
              <a:t>http://localhost/info.php</a:t>
            </a:r>
            <a:endParaRPr lang="fr-FR" dirty="0"/>
          </a:p>
        </p:txBody>
      </p:sp>
      <p:sp>
        <p:nvSpPr>
          <p:cNvPr id="6" name="Espace réservé du contenu 5">
            <a:extLst>
              <a:ext uri="{FF2B5EF4-FFF2-40B4-BE49-F238E27FC236}">
                <a16:creationId xmlns:a16="http://schemas.microsoft.com/office/drawing/2014/main" id="{53E44C0F-AD6B-4F5B-B7DF-19C3B74F1610}"/>
              </a:ext>
            </a:extLst>
          </p:cNvPr>
          <p:cNvSpPr>
            <a:spLocks noGrp="1"/>
          </p:cNvSpPr>
          <p:nvPr>
            <p:ph sz="quarter" idx="13"/>
          </p:nvPr>
        </p:nvSpPr>
        <p:spPr/>
        <p:txBody>
          <a:bodyPr/>
          <a:lstStyle/>
          <a:p>
            <a:r>
              <a:rPr lang="fr-FR" dirty="0">
                <a:solidFill>
                  <a:srgbClr val="08ACA2"/>
                </a:solidFill>
              </a:rPr>
              <a:t>Étape 3 : Création d’une page HTML</a:t>
            </a:r>
          </a:p>
        </p:txBody>
      </p:sp>
      <p:graphicFrame>
        <p:nvGraphicFramePr>
          <p:cNvPr id="4" name="Tableau 3">
            <a:extLst>
              <a:ext uri="{FF2B5EF4-FFF2-40B4-BE49-F238E27FC236}">
                <a16:creationId xmlns:a16="http://schemas.microsoft.com/office/drawing/2014/main" id="{6CE174DF-DCD9-47D4-BAE2-F9D22D7D2D72}"/>
              </a:ext>
            </a:extLst>
          </p:cNvPr>
          <p:cNvGraphicFramePr>
            <a:graphicFrameLocks noGrp="1"/>
          </p:cNvGraphicFramePr>
          <p:nvPr>
            <p:extLst>
              <p:ext uri="{D42A27DB-BD31-4B8C-83A1-F6EECF244321}">
                <p14:modId xmlns:p14="http://schemas.microsoft.com/office/powerpoint/2010/main" val="1736709990"/>
              </p:ext>
            </p:extLst>
          </p:nvPr>
        </p:nvGraphicFramePr>
        <p:xfrm>
          <a:off x="4235718" y="2921447"/>
          <a:ext cx="2288457" cy="313980"/>
        </p:xfrm>
        <a:graphic>
          <a:graphicData uri="http://schemas.openxmlformats.org/drawingml/2006/table">
            <a:tbl>
              <a:tblPr firstRow="1" firstCol="1" bandRow="1">
                <a:tableStyleId>{5C22544A-7EE6-4342-B048-85BDC9FD1C3A}</a:tableStyleId>
              </a:tblPr>
              <a:tblGrid>
                <a:gridCol w="2288457">
                  <a:extLst>
                    <a:ext uri="{9D8B030D-6E8A-4147-A177-3AD203B41FA5}">
                      <a16:colId xmlns:a16="http://schemas.microsoft.com/office/drawing/2014/main" val="551945511"/>
                    </a:ext>
                  </a:extLst>
                </a:gridCol>
              </a:tblGrid>
              <a:tr h="313980">
                <a:tc>
                  <a:txBody>
                    <a:bodyPr/>
                    <a:lstStyle/>
                    <a:p>
                      <a:pPr algn="just">
                        <a:lnSpc>
                          <a:spcPct val="115000"/>
                        </a:lnSpc>
                        <a:spcAft>
                          <a:spcPts val="800"/>
                        </a:spcAft>
                      </a:pPr>
                      <a:r>
                        <a:rPr lang="fr-FR" sz="1400" dirty="0">
                          <a:effectLst/>
                        </a:rPr>
                        <a:t>&lt;</a:t>
                      </a:r>
                      <a:r>
                        <a:rPr lang="fr-FR" sz="1400" dirty="0" err="1">
                          <a:effectLst/>
                        </a:rPr>
                        <a:t>title</a:t>
                      </a:r>
                      <a:r>
                        <a:rPr lang="fr-FR" sz="1400" dirty="0">
                          <a:effectLst/>
                        </a:rPr>
                        <a:t>&gt;PHP Test&lt;/</a:t>
                      </a:r>
                      <a:r>
                        <a:rPr lang="fr-FR" sz="1400" dirty="0" err="1">
                          <a:effectLst/>
                        </a:rPr>
                        <a:t>title</a:t>
                      </a:r>
                      <a:r>
                        <a:rPr lang="fr-FR" sz="1400" dirty="0">
                          <a:effectLst/>
                        </a:rPr>
                        <a:t>&gt;</a:t>
                      </a:r>
                      <a:endParaRPr lang="fr-FR" sz="1800" dirty="0">
                        <a:effectLst/>
                        <a:latin typeface="Calibri" panose="020F0502020204030204" pitchFamily="34" charset="0"/>
                        <a:ea typeface="Calibri" panose="020F0502020204030204" pitchFamily="34" charset="0"/>
                        <a:cs typeface="Arial" panose="020B0604020202020204" pitchFamily="34" charset="0"/>
                      </a:endParaRPr>
                    </a:p>
                  </a:txBody>
                  <a:tcPr marL="76200" marR="0" marT="0" marB="0"/>
                </a:tc>
                <a:extLst>
                  <a:ext uri="{0D108BD9-81ED-4DB2-BD59-A6C34878D82A}">
                    <a16:rowId xmlns:a16="http://schemas.microsoft.com/office/drawing/2014/main" val="3447068254"/>
                  </a:ext>
                </a:extLst>
              </a:tr>
            </a:tbl>
          </a:graphicData>
        </a:graphic>
      </p:graphicFrame>
    </p:spTree>
    <p:extLst>
      <p:ext uri="{BB962C8B-B14F-4D97-AF65-F5344CB8AC3E}">
        <p14:creationId xmlns:p14="http://schemas.microsoft.com/office/powerpoint/2010/main" val="4006548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D3DB227-71D7-4344-B41B-92D2964E5C81}"/>
              </a:ext>
            </a:extLst>
          </p:cNvPr>
          <p:cNvGraphicFramePr>
            <a:graphicFrameLocks noChangeAspect="1"/>
          </p:cNvGraphicFramePr>
          <p:nvPr>
            <p:custDataLst>
              <p:tags r:id="rId2"/>
            </p:custDataLst>
            <p:extLst>
              <p:ext uri="{D42A27DB-BD31-4B8C-83A1-F6EECF244321}">
                <p14:modId xmlns:p14="http://schemas.microsoft.com/office/powerpoint/2010/main" val="31679874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7"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a:xfrm>
            <a:off x="180000" y="385555"/>
            <a:ext cx="5075172" cy="415143"/>
          </a:xfrm>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a:xfrm>
            <a:off x="190510" y="711270"/>
            <a:ext cx="5064662" cy="444906"/>
          </a:xfrm>
        </p:spPr>
        <p:txBody>
          <a:bodyPr/>
          <a:lstStyle/>
          <a:p>
            <a:pPr lvl="0"/>
            <a:r>
              <a:rPr lang="fr-FR" dirty="0"/>
              <a:t>Héberger un site web en utilisant votre PC en tant que serveur WAMP</a:t>
            </a:r>
            <a:endParaRPr lang="fr-FR" noProof="0" dirty="0"/>
          </a:p>
        </p:txBody>
      </p:sp>
      <p:sp>
        <p:nvSpPr>
          <p:cNvPr id="2" name="Espace réservé du contenu 1">
            <a:extLst>
              <a:ext uri="{FF2B5EF4-FFF2-40B4-BE49-F238E27FC236}">
                <a16:creationId xmlns:a16="http://schemas.microsoft.com/office/drawing/2014/main" id="{205B3E02-5753-4687-A7C6-E96FDD25A3D2}"/>
              </a:ext>
            </a:extLst>
          </p:cNvPr>
          <p:cNvSpPr>
            <a:spLocks noGrp="1"/>
          </p:cNvSpPr>
          <p:nvPr>
            <p:ph sz="quarter" idx="12"/>
          </p:nvPr>
        </p:nvSpPr>
        <p:spPr>
          <a:xfrm>
            <a:off x="720000" y="1943056"/>
            <a:ext cx="10659200" cy="4374379"/>
          </a:xfrm>
        </p:spPr>
        <p:txBody>
          <a:bodyPr/>
          <a:lstStyle/>
          <a:p>
            <a:pPr lvl="0"/>
            <a:r>
              <a:rPr lang="fr-FR" dirty="0"/>
              <a:t>Par défaut, le fichier de configuration Apache est configuré pour refuser toute connexion HTTP entrante, sauf dans le cas d’une personne venant de l’hébergement local.</a:t>
            </a:r>
          </a:p>
          <a:p>
            <a:pPr lvl="0"/>
            <a:r>
              <a:rPr lang="fr-FR" dirty="0"/>
              <a:t>Pour rendre votre site accessible au public, il faut modifier le fichier de configuration Apache (</a:t>
            </a:r>
            <a:r>
              <a:rPr lang="fr-FR" dirty="0" err="1"/>
              <a:t>httpd.conf</a:t>
            </a:r>
            <a:r>
              <a:rPr lang="fr-FR" dirty="0"/>
              <a:t>). </a:t>
            </a:r>
          </a:p>
          <a:p>
            <a:pPr lvl="0"/>
            <a:r>
              <a:rPr lang="fr-FR" dirty="0"/>
              <a:t>Remplacez les deux lignes </a:t>
            </a:r>
            <a:r>
              <a:rPr lang="fr-FR" b="1" dirty="0" err="1"/>
              <a:t>Order</a:t>
            </a:r>
            <a:r>
              <a:rPr lang="fr-FR" b="1" dirty="0"/>
              <a:t> </a:t>
            </a:r>
            <a:r>
              <a:rPr lang="fr-FR" b="1" dirty="0" err="1"/>
              <a:t>Deny,Allow</a:t>
            </a:r>
            <a:r>
              <a:rPr lang="fr-FR" dirty="0"/>
              <a:t> et </a:t>
            </a:r>
            <a:r>
              <a:rPr lang="fr-FR" b="1" dirty="0" err="1"/>
              <a:t>Deny</a:t>
            </a:r>
            <a:r>
              <a:rPr lang="fr-FR" b="1" dirty="0"/>
              <a:t> </a:t>
            </a:r>
            <a:r>
              <a:rPr lang="fr-FR" b="1" dirty="0" err="1"/>
              <a:t>from</a:t>
            </a:r>
            <a:r>
              <a:rPr lang="fr-FR" b="1" dirty="0"/>
              <a:t> all </a:t>
            </a:r>
            <a:r>
              <a:rPr lang="fr-FR" dirty="0"/>
              <a:t>par celles ci-dessous : </a:t>
            </a:r>
            <a:r>
              <a:rPr lang="fr-FR" b="1" dirty="0" err="1"/>
              <a:t>Order</a:t>
            </a:r>
            <a:r>
              <a:rPr lang="fr-FR" b="1" dirty="0"/>
              <a:t> </a:t>
            </a:r>
            <a:r>
              <a:rPr lang="fr-FR" b="1" dirty="0" err="1"/>
              <a:t>Allow</a:t>
            </a:r>
            <a:r>
              <a:rPr lang="fr-FR" b="1" dirty="0"/>
              <a:t>, </a:t>
            </a:r>
            <a:r>
              <a:rPr lang="fr-FR" b="1" dirty="0" err="1"/>
              <a:t>Deny</a:t>
            </a:r>
            <a:r>
              <a:rPr lang="fr-FR" b="1" dirty="0"/>
              <a:t> </a:t>
            </a:r>
            <a:r>
              <a:rPr lang="fr-FR" dirty="0"/>
              <a:t>et </a:t>
            </a:r>
            <a:r>
              <a:rPr lang="fr-FR" b="1" dirty="0" err="1"/>
              <a:t>Allow</a:t>
            </a:r>
            <a:r>
              <a:rPr lang="fr-FR" b="1" dirty="0"/>
              <a:t> </a:t>
            </a:r>
            <a:r>
              <a:rPr lang="fr-FR" b="1" dirty="0" err="1"/>
              <a:t>from</a:t>
            </a:r>
            <a:r>
              <a:rPr lang="fr-FR" b="1" dirty="0"/>
              <a:t> all</a:t>
            </a:r>
          </a:p>
          <a:p>
            <a:pPr lvl="0"/>
            <a:r>
              <a:rPr lang="fr-FR" dirty="0"/>
              <a:t>Redémarrer tous les services WampServer en cliquant sur « Redémarrer tous les services » dans le menu.</a:t>
            </a:r>
          </a:p>
          <a:p>
            <a:pPr lvl="0"/>
            <a:r>
              <a:rPr lang="fr-FR" dirty="0"/>
              <a:t>Le site devrait maintenant être accessible à partir de l’hébergement local. </a:t>
            </a:r>
          </a:p>
          <a:p>
            <a:pPr lvl="0"/>
            <a:r>
              <a:rPr lang="fr-FR" dirty="0"/>
              <a:t>Vérifier qu’un pare-feu de PC ne bloque pas les requêtes web. </a:t>
            </a:r>
          </a:p>
          <a:p>
            <a:endParaRPr lang="fr-FR" dirty="0"/>
          </a:p>
        </p:txBody>
      </p:sp>
      <p:sp>
        <p:nvSpPr>
          <p:cNvPr id="4" name="Espace réservé du contenu 3">
            <a:extLst>
              <a:ext uri="{FF2B5EF4-FFF2-40B4-BE49-F238E27FC236}">
                <a16:creationId xmlns:a16="http://schemas.microsoft.com/office/drawing/2014/main" id="{D1DC0CF0-10B1-4252-9853-26FB9F18A609}"/>
              </a:ext>
            </a:extLst>
          </p:cNvPr>
          <p:cNvSpPr>
            <a:spLocks noGrp="1"/>
          </p:cNvSpPr>
          <p:nvPr>
            <p:ph sz="quarter" idx="13"/>
          </p:nvPr>
        </p:nvSpPr>
        <p:spPr/>
        <p:txBody>
          <a:bodyPr/>
          <a:lstStyle/>
          <a:p>
            <a:r>
              <a:rPr lang="fr-FR" dirty="0">
                <a:solidFill>
                  <a:srgbClr val="08ACA2"/>
                </a:solidFill>
              </a:rPr>
              <a:t>Étape 4 : Rendre le site public</a:t>
            </a:r>
          </a:p>
        </p:txBody>
      </p:sp>
    </p:spTree>
    <p:extLst>
      <p:ext uri="{BB962C8B-B14F-4D97-AF65-F5344CB8AC3E}">
        <p14:creationId xmlns:p14="http://schemas.microsoft.com/office/powerpoint/2010/main" val="25262671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CCD14B7-10DD-4C44-A413-9E7D55713CE3}"/>
              </a:ext>
            </a:extLst>
          </p:cNvPr>
          <p:cNvGraphicFramePr>
            <a:graphicFrameLocks noChangeAspect="1"/>
          </p:cNvGraphicFramePr>
          <p:nvPr>
            <p:custDataLst>
              <p:tags r:id="rId2"/>
            </p:custDataLst>
            <p:extLst>
              <p:ext uri="{D42A27DB-BD31-4B8C-83A1-F6EECF244321}">
                <p14:modId xmlns:p14="http://schemas.microsoft.com/office/powerpoint/2010/main" val="41736212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60"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a:xfrm>
            <a:off x="180000" y="385555"/>
            <a:ext cx="5075172" cy="415143"/>
          </a:xfrm>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a:xfrm>
            <a:off x="190510" y="711270"/>
            <a:ext cx="5064662" cy="444906"/>
          </a:xfrm>
        </p:spPr>
        <p:txBody>
          <a:bodyPr/>
          <a:lstStyle/>
          <a:p>
            <a:pPr lvl="0"/>
            <a:r>
              <a:rPr lang="fr-FR" dirty="0"/>
              <a:t>Héberger un site web en utilisant votre PC en tant que serveur WAMP</a:t>
            </a:r>
            <a:endParaRPr lang="fr-FR" noProof="0" dirty="0"/>
          </a:p>
        </p:txBody>
      </p:sp>
      <p:sp>
        <p:nvSpPr>
          <p:cNvPr id="2" name="Espace réservé du contenu 1">
            <a:extLst>
              <a:ext uri="{FF2B5EF4-FFF2-40B4-BE49-F238E27FC236}">
                <a16:creationId xmlns:a16="http://schemas.microsoft.com/office/drawing/2014/main" id="{46775BB3-6678-4465-8CA5-619A59207DBB}"/>
              </a:ext>
            </a:extLst>
          </p:cNvPr>
          <p:cNvSpPr>
            <a:spLocks noGrp="1"/>
          </p:cNvSpPr>
          <p:nvPr>
            <p:ph sz="quarter" idx="12"/>
          </p:nvPr>
        </p:nvSpPr>
        <p:spPr/>
        <p:txBody>
          <a:bodyPr/>
          <a:lstStyle/>
          <a:p>
            <a:pPr lvl="0"/>
            <a:r>
              <a:rPr lang="fr-FR" dirty="0"/>
              <a:t>Pour utiliser un nom de domaine, tel que exemple.com, avec une installation WAMP, il faut d’abord configurer certains fichiers. </a:t>
            </a:r>
          </a:p>
          <a:p>
            <a:pPr lvl="0"/>
            <a:r>
              <a:rPr lang="fr-FR" dirty="0"/>
              <a:t>Supposons que le domaine exemple.com a un enregistrement A dans le DNS avec l’adresse IP 100.100.100.100.</a:t>
            </a:r>
          </a:p>
          <a:p>
            <a:pPr lvl="0"/>
            <a:r>
              <a:rPr lang="fr-FR" dirty="0"/>
              <a:t>Premièrement, ajouter la ligne suivante au fichier C:\Windows\system32\drivers\etc\hosts :</a:t>
            </a:r>
          </a:p>
          <a:p>
            <a:pPr marL="0" lvl="0" indent="0" algn="ctr">
              <a:buNone/>
            </a:pPr>
            <a:r>
              <a:rPr lang="fr-FR" b="1" dirty="0"/>
              <a:t>100.100.100.100 example.com</a:t>
            </a:r>
          </a:p>
          <a:p>
            <a:pPr lvl="0"/>
            <a:r>
              <a:rPr lang="fr-FR" dirty="0"/>
              <a:t>Éditer à nouveau </a:t>
            </a:r>
            <a:r>
              <a:rPr lang="fr-FR" dirty="0" err="1"/>
              <a:t>httpd.conf</a:t>
            </a:r>
            <a:r>
              <a:rPr lang="fr-FR" dirty="0"/>
              <a:t> (accessible via le menu WampServer) pour ajouter un hébergement virtuel. Une fois ce fichier ouvert, rechercher « hébergements virtuels », puis décommentez la ligne qui se trouve après, comme ceci :</a:t>
            </a:r>
          </a:p>
          <a:p>
            <a:pPr marL="0" lvl="0" indent="0" algn="ctr">
              <a:buNone/>
            </a:pPr>
            <a:r>
              <a:rPr lang="fr-FR" b="1" dirty="0"/>
              <a:t># Virtual hosts</a:t>
            </a:r>
          </a:p>
          <a:p>
            <a:pPr marL="0" lvl="0" indent="0" algn="ctr">
              <a:buNone/>
            </a:pPr>
            <a:r>
              <a:rPr lang="fr-FR" b="1" dirty="0" err="1"/>
              <a:t>Include</a:t>
            </a:r>
            <a:r>
              <a:rPr lang="fr-FR" b="1" dirty="0"/>
              <a:t> conf/extra/</a:t>
            </a:r>
            <a:r>
              <a:rPr lang="fr-FR" b="1" dirty="0" err="1"/>
              <a:t>httpd-vhosts.conf</a:t>
            </a:r>
            <a:endParaRPr lang="fr-FR" b="1" dirty="0"/>
          </a:p>
          <a:p>
            <a:pPr marL="0" lvl="0" indent="0" algn="ctr">
              <a:buNone/>
            </a:pPr>
            <a:endParaRPr lang="fr-FR" b="1" dirty="0"/>
          </a:p>
        </p:txBody>
      </p:sp>
      <p:sp>
        <p:nvSpPr>
          <p:cNvPr id="4" name="Espace réservé du contenu 3">
            <a:extLst>
              <a:ext uri="{FF2B5EF4-FFF2-40B4-BE49-F238E27FC236}">
                <a16:creationId xmlns:a16="http://schemas.microsoft.com/office/drawing/2014/main" id="{678E2CE6-2684-4775-98B3-81858D273D52}"/>
              </a:ext>
            </a:extLst>
          </p:cNvPr>
          <p:cNvSpPr>
            <a:spLocks noGrp="1"/>
          </p:cNvSpPr>
          <p:nvPr>
            <p:ph sz="quarter" idx="13"/>
          </p:nvPr>
        </p:nvSpPr>
        <p:spPr/>
        <p:txBody>
          <a:bodyPr/>
          <a:lstStyle/>
          <a:p>
            <a:r>
              <a:rPr lang="fr-FR" dirty="0">
                <a:solidFill>
                  <a:srgbClr val="08ACA2"/>
                </a:solidFill>
              </a:rPr>
              <a:t>Étape 5 : Utiliser un nom de domaine</a:t>
            </a:r>
          </a:p>
        </p:txBody>
      </p:sp>
      <p:sp>
        <p:nvSpPr>
          <p:cNvPr id="6" name="Espace réservé du contenu 5">
            <a:extLst>
              <a:ext uri="{FF2B5EF4-FFF2-40B4-BE49-F238E27FC236}">
                <a16:creationId xmlns:a16="http://schemas.microsoft.com/office/drawing/2014/main" id="{87D8566A-C92C-4BF2-862B-545BF9C96762}"/>
              </a:ext>
            </a:extLst>
          </p:cNvPr>
          <p:cNvSpPr>
            <a:spLocks noGrp="1"/>
          </p:cNvSpPr>
          <p:nvPr>
            <p:ph sz="quarter" idx="14"/>
          </p:nvPr>
        </p:nvSpPr>
        <p:spPr/>
        <p:txBody>
          <a:bodyPr/>
          <a:lstStyle/>
          <a:p>
            <a:pPr lvl="0"/>
            <a:r>
              <a:rPr lang="fr-FR" dirty="0"/>
              <a:t>Ajouter manuellement un fichier dans « C:\wamp\bin\apache\Apache-VERSION\conf\extra\ » (VERSION est la version d’Apache).</a:t>
            </a:r>
          </a:p>
          <a:p>
            <a:pPr lvl="0"/>
            <a:r>
              <a:rPr lang="fr-FR" dirty="0"/>
              <a:t>Créer ensuite un fichier dans le Bloc-notes avec le contenu suivant et enregistrez-le dans ce répertoire Apache.</a:t>
            </a:r>
          </a:p>
          <a:p>
            <a:pPr lvl="1"/>
            <a:r>
              <a:rPr lang="fr-FR" dirty="0" err="1"/>
              <a:t>ServerAdmin</a:t>
            </a:r>
            <a:r>
              <a:rPr lang="fr-FR" dirty="0"/>
              <a:t> mail@example.com</a:t>
            </a:r>
          </a:p>
          <a:p>
            <a:pPr lvl="1"/>
            <a:r>
              <a:rPr lang="fr-FR" dirty="0" err="1"/>
              <a:t>DocumentRoot</a:t>
            </a:r>
            <a:r>
              <a:rPr lang="fr-FR" dirty="0"/>
              <a:t> "c:\wamp\www"</a:t>
            </a:r>
          </a:p>
          <a:p>
            <a:pPr lvl="1"/>
            <a:r>
              <a:rPr lang="fr-FR" dirty="0" err="1"/>
              <a:t>ServerName</a:t>
            </a:r>
            <a:r>
              <a:rPr lang="fr-FR" dirty="0"/>
              <a:t> </a:t>
            </a:r>
            <a:r>
              <a:rPr lang="fr-FR" dirty="0" err="1"/>
              <a:t>mysite.local</a:t>
            </a:r>
            <a:endParaRPr lang="fr-FR" dirty="0"/>
          </a:p>
          <a:p>
            <a:pPr lvl="1"/>
            <a:r>
              <a:rPr lang="fr-FR" dirty="0" err="1"/>
              <a:t>ErrorLog</a:t>
            </a:r>
            <a:r>
              <a:rPr lang="fr-FR" dirty="0"/>
              <a:t> "logs/example.com.log"</a:t>
            </a:r>
          </a:p>
          <a:p>
            <a:pPr lvl="1"/>
            <a:r>
              <a:rPr lang="fr-FR" dirty="0" err="1"/>
              <a:t>CustomLog</a:t>
            </a:r>
            <a:r>
              <a:rPr lang="fr-FR" dirty="0"/>
              <a:t> "logs/example.com-access.log" </a:t>
            </a:r>
            <a:r>
              <a:rPr lang="fr-FR" dirty="0" err="1"/>
              <a:t>common</a:t>
            </a:r>
            <a:endParaRPr lang="fr-FR" dirty="0"/>
          </a:p>
          <a:p>
            <a:pPr lvl="0"/>
            <a:r>
              <a:rPr lang="fr-FR" dirty="0"/>
              <a:t>Cliquer sur « Redémarrer tous les services » dans le menu WampServer pour activer ces modifications.</a:t>
            </a:r>
          </a:p>
          <a:p>
            <a:pPr lvl="0"/>
            <a:r>
              <a:rPr lang="fr-FR" dirty="0"/>
              <a:t>Désormais, le site devrait également être accessible via son nom de domaine.</a:t>
            </a:r>
          </a:p>
          <a:p>
            <a:endParaRPr lang="fr-FR" dirty="0"/>
          </a:p>
        </p:txBody>
      </p:sp>
    </p:spTree>
    <p:extLst>
      <p:ext uri="{BB962C8B-B14F-4D97-AF65-F5344CB8AC3E}">
        <p14:creationId xmlns:p14="http://schemas.microsoft.com/office/powerpoint/2010/main" val="371603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L’IDE Visual Studio Code</a:t>
            </a:r>
          </a:p>
        </p:txBody>
      </p:sp>
      <p:sp>
        <p:nvSpPr>
          <p:cNvPr id="2" name="Espace réservé du contenu 1">
            <a:extLst>
              <a:ext uri="{FF2B5EF4-FFF2-40B4-BE49-F238E27FC236}">
                <a16:creationId xmlns:a16="http://schemas.microsoft.com/office/drawing/2014/main" id="{D26D3B00-2064-4B96-AC64-0BBEB76FEAE9}"/>
              </a:ext>
            </a:extLst>
          </p:cNvPr>
          <p:cNvSpPr>
            <a:spLocks noGrp="1"/>
          </p:cNvSpPr>
          <p:nvPr>
            <p:ph sz="quarter" idx="12"/>
          </p:nvPr>
        </p:nvSpPr>
        <p:spPr>
          <a:xfrm>
            <a:off x="720000" y="2107744"/>
            <a:ext cx="10752000" cy="4374379"/>
          </a:xfrm>
        </p:spPr>
        <p:txBody>
          <a:bodyPr/>
          <a:lstStyle/>
          <a:p>
            <a:r>
              <a:rPr lang="fr-FR" b="1" dirty="0"/>
              <a:t>Astuce</a:t>
            </a:r>
            <a:r>
              <a:rPr lang="fr-FR" dirty="0"/>
              <a:t> : Taper le symbole « ! » puis « Entrer » dans un fichier HTML vide pour ajouter le code de base d’une page HTML (Figure 2)</a:t>
            </a:r>
          </a:p>
          <a:p>
            <a:r>
              <a:rPr lang="fr-FR" b="1" dirty="0"/>
              <a:t>Bonne pratique </a:t>
            </a:r>
            <a:r>
              <a:rPr lang="fr-FR" dirty="0"/>
              <a:t>: créer un dossier de travail et l’ouvrir dans VS Code pour gérer bien gérer les fichiers du projet.</a:t>
            </a:r>
          </a:p>
          <a:p>
            <a:endParaRPr lang="fr-FR" dirty="0"/>
          </a:p>
          <a:p>
            <a:pPr marL="0" indent="0">
              <a:buNone/>
            </a:pPr>
            <a:endParaRPr lang="fr-FR" dirty="0"/>
          </a:p>
        </p:txBody>
      </p:sp>
      <p:sp>
        <p:nvSpPr>
          <p:cNvPr id="8" name="ZoneTexte 7">
            <a:extLst>
              <a:ext uri="{FF2B5EF4-FFF2-40B4-BE49-F238E27FC236}">
                <a16:creationId xmlns:a16="http://schemas.microsoft.com/office/drawing/2014/main" id="{D83E8985-6B61-47E7-8E39-BCF1919BB469}"/>
              </a:ext>
            </a:extLst>
          </p:cNvPr>
          <p:cNvSpPr txBox="1"/>
          <p:nvPr/>
        </p:nvSpPr>
        <p:spPr>
          <a:xfrm>
            <a:off x="720000" y="1577631"/>
            <a:ext cx="5064661" cy="338554"/>
          </a:xfrm>
          <a:prstGeom prst="rect">
            <a:avLst/>
          </a:prstGeom>
          <a:noFill/>
        </p:spPr>
        <p:txBody>
          <a:bodyPr wrap="square" rtlCol="0">
            <a:spAutoFit/>
          </a:bodyPr>
          <a:lstStyle/>
          <a:p>
            <a:r>
              <a:rPr lang="fr-FR" sz="1600" b="1" dirty="0">
                <a:solidFill>
                  <a:srgbClr val="007842"/>
                </a:solidFill>
              </a:rPr>
              <a:t>Astuces et bonnes pratiques</a:t>
            </a:r>
          </a:p>
        </p:txBody>
      </p:sp>
      <p:sp>
        <p:nvSpPr>
          <p:cNvPr id="11" name="ZoneTexte 10">
            <a:extLst>
              <a:ext uri="{FF2B5EF4-FFF2-40B4-BE49-F238E27FC236}">
                <a16:creationId xmlns:a16="http://schemas.microsoft.com/office/drawing/2014/main" id="{A50D3B8B-A355-48CB-A8D8-15DDDEDC64C5}"/>
              </a:ext>
            </a:extLst>
          </p:cNvPr>
          <p:cNvSpPr txBox="1"/>
          <p:nvPr/>
        </p:nvSpPr>
        <p:spPr>
          <a:xfrm>
            <a:off x="4049151" y="5829517"/>
            <a:ext cx="4093698" cy="307777"/>
          </a:xfrm>
          <a:prstGeom prst="rect">
            <a:avLst/>
          </a:prstGeom>
          <a:noFill/>
        </p:spPr>
        <p:txBody>
          <a:bodyPr wrap="square" rtlCol="0">
            <a:spAutoFit/>
          </a:bodyPr>
          <a:lstStyle/>
          <a:p>
            <a:pPr algn="ctr"/>
            <a:r>
              <a:rPr lang="fr-FR" sz="1400" dirty="0"/>
              <a:t>Figure 3: Code HTML généré par VS Code</a:t>
            </a:r>
          </a:p>
        </p:txBody>
      </p:sp>
      <p:pic>
        <p:nvPicPr>
          <p:cNvPr id="12" name="Image 11">
            <a:extLst>
              <a:ext uri="{FF2B5EF4-FFF2-40B4-BE49-F238E27FC236}">
                <a16:creationId xmlns:a16="http://schemas.microsoft.com/office/drawing/2014/main" id="{C77FEA44-88A7-4C2B-802B-0699A77C8307}"/>
              </a:ext>
            </a:extLst>
          </p:cNvPr>
          <p:cNvPicPr>
            <a:picLocks noChangeAspect="1"/>
          </p:cNvPicPr>
          <p:nvPr/>
        </p:nvPicPr>
        <p:blipFill>
          <a:blip r:embed="rId2"/>
          <a:stretch>
            <a:fillRect/>
          </a:stretch>
        </p:blipFill>
        <p:spPr>
          <a:xfrm>
            <a:off x="2843116" y="3016118"/>
            <a:ext cx="5883090" cy="2621840"/>
          </a:xfrm>
          <a:prstGeom prst="rect">
            <a:avLst/>
          </a:prstGeom>
        </p:spPr>
      </p:pic>
    </p:spTree>
    <p:extLst>
      <p:ext uri="{BB962C8B-B14F-4D97-AF65-F5344CB8AC3E}">
        <p14:creationId xmlns:p14="http://schemas.microsoft.com/office/powerpoint/2010/main" val="2853413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112C64-C217-2E4A-A54A-7C53178F89E1}"/>
              </a:ext>
            </a:extLst>
          </p:cNvPr>
          <p:cNvSpPr>
            <a:spLocks noGrp="1"/>
          </p:cNvSpPr>
          <p:nvPr>
            <p:ph type="title"/>
          </p:nvPr>
        </p:nvSpPr>
        <p:spPr/>
        <p:txBody>
          <a:bodyPr/>
          <a:lstStyle/>
          <a:p>
            <a:r>
              <a:rPr lang="fr-FR" dirty="0"/>
              <a:t>Activité 1</a:t>
            </a:r>
          </a:p>
        </p:txBody>
      </p:sp>
      <p:sp>
        <p:nvSpPr>
          <p:cNvPr id="18" name="Espace réservé du texte 17">
            <a:extLst>
              <a:ext uri="{FF2B5EF4-FFF2-40B4-BE49-F238E27FC236}">
                <a16:creationId xmlns:a16="http://schemas.microsoft.com/office/drawing/2014/main" id="{9B375D29-5F16-D647-8BE5-570121927FB6}"/>
              </a:ext>
            </a:extLst>
          </p:cNvPr>
          <p:cNvSpPr>
            <a:spLocks noGrp="1"/>
          </p:cNvSpPr>
          <p:nvPr>
            <p:ph type="body" sz="quarter" idx="11"/>
          </p:nvPr>
        </p:nvSpPr>
        <p:spPr/>
        <p:txBody>
          <a:bodyPr/>
          <a:lstStyle/>
          <a:p>
            <a:r>
              <a:rPr lang="fr-FR" dirty="0"/>
              <a:t>Les éléments HTML de base</a:t>
            </a:r>
          </a:p>
        </p:txBody>
      </p:sp>
      <p:sp>
        <p:nvSpPr>
          <p:cNvPr id="2" name="Espace réservé du contenu 1">
            <a:extLst>
              <a:ext uri="{FF2B5EF4-FFF2-40B4-BE49-F238E27FC236}">
                <a16:creationId xmlns:a16="http://schemas.microsoft.com/office/drawing/2014/main" id="{44E837B5-8CED-42C1-A8CE-BE0C7D72ED18}"/>
              </a:ext>
            </a:extLst>
          </p:cNvPr>
          <p:cNvSpPr>
            <a:spLocks noGrp="1"/>
          </p:cNvSpPr>
          <p:nvPr>
            <p:ph sz="quarter" idx="12"/>
          </p:nvPr>
        </p:nvSpPr>
        <p:spPr>
          <a:xfrm>
            <a:off x="720000" y="1943056"/>
            <a:ext cx="10709323" cy="4374379"/>
          </a:xfrm>
        </p:spPr>
        <p:txBody>
          <a:bodyPr/>
          <a:lstStyle/>
          <a:p>
            <a:pPr marL="0" indent="0">
              <a:buNone/>
            </a:pPr>
            <a:r>
              <a:rPr lang="fr-FR" b="1" dirty="0"/>
              <a:t>Étape 1 </a:t>
            </a:r>
            <a:r>
              <a:rPr lang="fr-FR" dirty="0"/>
              <a:t>: Cliquer sur le menu « Fichier », puis sur « Ajouter un dossier à l’espace de travail » (Figure 4)</a:t>
            </a:r>
          </a:p>
          <a:p>
            <a:pPr marL="0" indent="0">
              <a:buNone/>
            </a:pPr>
            <a:r>
              <a:rPr lang="fr-FR" b="1" dirty="0"/>
              <a:t>Étape 2 </a:t>
            </a:r>
            <a:r>
              <a:rPr lang="fr-FR" dirty="0"/>
              <a:t>: Ajouter le dossier « HTML » créé préalablement dans l’explorateur des fichiers. Puis ajouter un le fichier « index.html » dans le dossier (Figure 5)</a:t>
            </a:r>
          </a:p>
          <a:p>
            <a:pPr marL="0" indent="0">
              <a:buNone/>
            </a:pPr>
            <a:r>
              <a:rPr lang="fr-FR" b="1" dirty="0"/>
              <a:t>Étape 3 </a:t>
            </a:r>
            <a:r>
              <a:rPr lang="fr-FR" dirty="0"/>
              <a:t>: Utilisez le symbole « ! » afin de générer automatiquement le code html de base (Figure 6)</a:t>
            </a:r>
          </a:p>
          <a:p>
            <a:pPr marL="0" indent="0">
              <a:buNone/>
            </a:pPr>
            <a:endParaRPr lang="fr-FR" dirty="0"/>
          </a:p>
        </p:txBody>
      </p:sp>
      <p:sp>
        <p:nvSpPr>
          <p:cNvPr id="3" name="Espace réservé du contenu 2">
            <a:extLst>
              <a:ext uri="{FF2B5EF4-FFF2-40B4-BE49-F238E27FC236}">
                <a16:creationId xmlns:a16="http://schemas.microsoft.com/office/drawing/2014/main" id="{BBA5EAF2-3E98-4771-9A8E-F8B1AD165B24}"/>
              </a:ext>
            </a:extLst>
          </p:cNvPr>
          <p:cNvSpPr>
            <a:spLocks noGrp="1"/>
          </p:cNvSpPr>
          <p:nvPr>
            <p:ph sz="quarter" idx="13"/>
          </p:nvPr>
        </p:nvSpPr>
        <p:spPr>
          <a:xfrm>
            <a:off x="720000" y="1620000"/>
            <a:ext cx="4659947" cy="300339"/>
          </a:xfrm>
          <a:noFill/>
        </p:spPr>
        <p:txBody>
          <a:bodyPr wrap="square" rtlCol="0">
            <a:spAutoFit/>
          </a:bodyPr>
          <a:lstStyle/>
          <a:p>
            <a:r>
              <a:rPr lang="fr-FR" dirty="0">
                <a:solidFill>
                  <a:srgbClr val="007842"/>
                </a:solidFill>
              </a:rPr>
              <a:t>Préparation de l’environnement</a:t>
            </a:r>
          </a:p>
        </p:txBody>
      </p:sp>
      <p:pic>
        <p:nvPicPr>
          <p:cNvPr id="6" name="Image 5">
            <a:extLst>
              <a:ext uri="{FF2B5EF4-FFF2-40B4-BE49-F238E27FC236}">
                <a16:creationId xmlns:a16="http://schemas.microsoft.com/office/drawing/2014/main" id="{3BA138EF-3880-4B70-9AF4-0838F50D3096}"/>
              </a:ext>
            </a:extLst>
          </p:cNvPr>
          <p:cNvPicPr>
            <a:picLocks noChangeAspect="1"/>
          </p:cNvPicPr>
          <p:nvPr/>
        </p:nvPicPr>
        <p:blipFill rotWithShape="1">
          <a:blip r:embed="rId2"/>
          <a:srcRect r="11384"/>
          <a:stretch/>
        </p:blipFill>
        <p:spPr>
          <a:xfrm>
            <a:off x="762677" y="3294312"/>
            <a:ext cx="3156717" cy="2434051"/>
          </a:xfrm>
          <a:prstGeom prst="rect">
            <a:avLst/>
          </a:prstGeom>
        </p:spPr>
      </p:pic>
      <p:pic>
        <p:nvPicPr>
          <p:cNvPr id="8" name="Image 7">
            <a:extLst>
              <a:ext uri="{FF2B5EF4-FFF2-40B4-BE49-F238E27FC236}">
                <a16:creationId xmlns:a16="http://schemas.microsoft.com/office/drawing/2014/main" id="{DA2368F1-410D-4ED3-96F4-981D752A97AD}"/>
              </a:ext>
            </a:extLst>
          </p:cNvPr>
          <p:cNvPicPr>
            <a:picLocks noChangeAspect="1"/>
          </p:cNvPicPr>
          <p:nvPr/>
        </p:nvPicPr>
        <p:blipFill>
          <a:blip r:embed="rId3"/>
          <a:stretch>
            <a:fillRect/>
          </a:stretch>
        </p:blipFill>
        <p:spPr>
          <a:xfrm>
            <a:off x="4321803" y="3294312"/>
            <a:ext cx="3359157" cy="2434051"/>
          </a:xfrm>
          <a:prstGeom prst="rect">
            <a:avLst/>
          </a:prstGeom>
        </p:spPr>
      </p:pic>
      <p:pic>
        <p:nvPicPr>
          <p:cNvPr id="9" name="Image 8">
            <a:extLst>
              <a:ext uri="{FF2B5EF4-FFF2-40B4-BE49-F238E27FC236}">
                <a16:creationId xmlns:a16="http://schemas.microsoft.com/office/drawing/2014/main" id="{FC048AA8-6A31-480D-B2B3-C9B566716C5F}"/>
              </a:ext>
            </a:extLst>
          </p:cNvPr>
          <p:cNvPicPr>
            <a:picLocks noChangeAspect="1"/>
          </p:cNvPicPr>
          <p:nvPr/>
        </p:nvPicPr>
        <p:blipFill>
          <a:blip r:embed="rId4"/>
          <a:stretch>
            <a:fillRect/>
          </a:stretch>
        </p:blipFill>
        <p:spPr>
          <a:xfrm>
            <a:off x="7914283" y="3294311"/>
            <a:ext cx="3557717" cy="2434051"/>
          </a:xfrm>
          <a:prstGeom prst="rect">
            <a:avLst/>
          </a:prstGeom>
        </p:spPr>
      </p:pic>
      <p:sp>
        <p:nvSpPr>
          <p:cNvPr id="10" name="ZoneTexte 9">
            <a:extLst>
              <a:ext uri="{FF2B5EF4-FFF2-40B4-BE49-F238E27FC236}">
                <a16:creationId xmlns:a16="http://schemas.microsoft.com/office/drawing/2014/main" id="{0627CECD-A3F7-462A-AB1F-4C87F8665177}"/>
              </a:ext>
            </a:extLst>
          </p:cNvPr>
          <p:cNvSpPr txBox="1"/>
          <p:nvPr/>
        </p:nvSpPr>
        <p:spPr>
          <a:xfrm>
            <a:off x="720000" y="5926166"/>
            <a:ext cx="3199394" cy="523220"/>
          </a:xfrm>
          <a:prstGeom prst="rect">
            <a:avLst/>
          </a:prstGeom>
          <a:noFill/>
        </p:spPr>
        <p:txBody>
          <a:bodyPr wrap="square" rtlCol="0">
            <a:spAutoFit/>
          </a:bodyPr>
          <a:lstStyle/>
          <a:p>
            <a:pPr algn="ctr"/>
            <a:r>
              <a:rPr lang="fr-FR" sz="1400" dirty="0"/>
              <a:t>Figure 4 : Ajout du dossier HTML à l’espace de travail VS Code</a:t>
            </a:r>
          </a:p>
        </p:txBody>
      </p:sp>
      <p:sp>
        <p:nvSpPr>
          <p:cNvPr id="11" name="ZoneTexte 10">
            <a:extLst>
              <a:ext uri="{FF2B5EF4-FFF2-40B4-BE49-F238E27FC236}">
                <a16:creationId xmlns:a16="http://schemas.microsoft.com/office/drawing/2014/main" id="{0F143326-B7E6-4050-88E2-248A0EEB8965}"/>
              </a:ext>
            </a:extLst>
          </p:cNvPr>
          <p:cNvSpPr txBox="1"/>
          <p:nvPr/>
        </p:nvSpPr>
        <p:spPr>
          <a:xfrm>
            <a:off x="4318984" y="5937891"/>
            <a:ext cx="3359157" cy="523220"/>
          </a:xfrm>
          <a:prstGeom prst="rect">
            <a:avLst/>
          </a:prstGeom>
          <a:noFill/>
        </p:spPr>
        <p:txBody>
          <a:bodyPr wrap="square" rtlCol="0">
            <a:spAutoFit/>
          </a:bodyPr>
          <a:lstStyle/>
          <a:p>
            <a:pPr algn="ctr"/>
            <a:r>
              <a:rPr lang="fr-FR" sz="1400" dirty="0"/>
              <a:t>Figure 5 : Création du fichier « index.html » dans le dossier HTML</a:t>
            </a:r>
          </a:p>
        </p:txBody>
      </p:sp>
      <p:sp>
        <p:nvSpPr>
          <p:cNvPr id="12" name="ZoneTexte 11">
            <a:extLst>
              <a:ext uri="{FF2B5EF4-FFF2-40B4-BE49-F238E27FC236}">
                <a16:creationId xmlns:a16="http://schemas.microsoft.com/office/drawing/2014/main" id="{F5653CF7-99F6-41C5-B345-B020CAC2C891}"/>
              </a:ext>
            </a:extLst>
          </p:cNvPr>
          <p:cNvSpPr txBox="1"/>
          <p:nvPr/>
        </p:nvSpPr>
        <p:spPr>
          <a:xfrm>
            <a:off x="7932037" y="5935545"/>
            <a:ext cx="3359157" cy="523220"/>
          </a:xfrm>
          <a:prstGeom prst="rect">
            <a:avLst/>
          </a:prstGeom>
          <a:noFill/>
        </p:spPr>
        <p:txBody>
          <a:bodyPr wrap="square" rtlCol="0">
            <a:spAutoFit/>
          </a:bodyPr>
          <a:lstStyle/>
          <a:p>
            <a:pPr algn="ctr"/>
            <a:r>
              <a:rPr lang="fr-FR" sz="1400" dirty="0"/>
              <a:t>Figure 6 : Génération du code html dans le fichier «  index.html » </a:t>
            </a:r>
          </a:p>
        </p:txBody>
      </p:sp>
    </p:spTree>
    <p:extLst>
      <p:ext uri="{BB962C8B-B14F-4D97-AF65-F5344CB8AC3E}">
        <p14:creationId xmlns:p14="http://schemas.microsoft.com/office/powerpoint/2010/main" val="40110710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hème T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ème TP" id="{BC8C299F-33E4-40EC-9E26-E30E7CE15EC5}" vid="{E1B6B507-989F-4B2C-BD9F-120BCA71803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 TP</Template>
  <TotalTime>10157</TotalTime>
  <Words>6278</Words>
  <Application>Microsoft Macintosh PowerPoint</Application>
  <PresentationFormat>Grand écran</PresentationFormat>
  <Paragraphs>824</Paragraphs>
  <Slides>77</Slides>
  <Notes>2</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1</vt:i4>
      </vt:variant>
      <vt:variant>
        <vt:lpstr>Titres des diapositives</vt:lpstr>
      </vt:variant>
      <vt:variant>
        <vt:i4>77</vt:i4>
      </vt:variant>
    </vt:vector>
  </HeadingPairs>
  <TitlesOfParts>
    <vt:vector size="84" baseType="lpstr">
      <vt:lpstr>Arial</vt:lpstr>
      <vt:lpstr>Calibri</vt:lpstr>
      <vt:lpstr>Consolas</vt:lpstr>
      <vt:lpstr>Symbol</vt:lpstr>
      <vt:lpstr>Wingdings</vt:lpstr>
      <vt:lpstr>Thème TP</vt:lpstr>
      <vt:lpstr>think-cell Slide</vt:lpstr>
      <vt:lpstr>Présentation PowerPoint</vt:lpstr>
      <vt:lpstr>Présentation PowerPoint</vt:lpstr>
      <vt:lpstr>Présentation PowerPoint</vt:lpstr>
      <vt:lpstr>Présentation PowerPoint</vt:lpstr>
      <vt:lpstr>Présentation PowerPoint</vt:lpstr>
      <vt:lpstr>Activité 1</vt:lpstr>
      <vt:lpstr>Activité 1</vt:lpstr>
      <vt:lpstr>Activité 1</vt:lpstr>
      <vt:lpstr>Activité 1</vt:lpstr>
      <vt:lpstr>Activité 1</vt:lpstr>
      <vt:lpstr>Activité 1</vt:lpstr>
      <vt:lpstr>Activité 1</vt:lpstr>
      <vt:lpstr>Activité 1</vt:lpstr>
      <vt:lpstr>Activité 1</vt:lpstr>
      <vt:lpstr>Activité 1</vt:lpstr>
      <vt:lpstr>Activité 1</vt:lpstr>
      <vt:lpstr>Activité 1</vt:lpstr>
      <vt:lpstr>Activité 1</vt:lpstr>
      <vt:lpstr>Activité 1</vt:lpstr>
      <vt:lpstr>Activité 1</vt:lpstr>
      <vt:lpstr>Activité 2</vt:lpstr>
      <vt:lpstr>Présentation PowerPoint</vt:lpstr>
      <vt:lpstr>Présentation PowerPoint</vt:lpstr>
      <vt:lpstr>Présentation PowerPoint</vt:lpstr>
      <vt:lpstr>Activité 1</vt:lpstr>
      <vt:lpstr>Activité 1</vt:lpstr>
      <vt:lpstr>Activité 1</vt:lpstr>
      <vt:lpstr>Présentation PowerPoint</vt:lpstr>
      <vt:lpstr>Présentation PowerPoint</vt:lpstr>
      <vt:lpstr>Activité 2</vt:lpstr>
      <vt:lpstr>Activité 2</vt:lpstr>
      <vt:lpstr>Activité 2</vt:lpstr>
      <vt:lpstr>Activité 2</vt:lpstr>
      <vt:lpstr>Activité 2</vt:lpstr>
      <vt:lpstr>Présentation PowerPoint</vt:lpstr>
      <vt:lpstr>Présentation PowerPoint</vt:lpstr>
      <vt:lpstr>Présentation PowerPoint</vt:lpstr>
      <vt:lpstr>Activité 1</vt:lpstr>
      <vt:lpstr>Activité 1</vt:lpstr>
      <vt:lpstr>Activité 1</vt:lpstr>
      <vt:lpstr>Activité 1</vt:lpstr>
      <vt:lpstr>Présentation PowerPoint</vt:lpstr>
      <vt:lpstr>Présentation PowerPoint</vt:lpstr>
      <vt:lpstr>Activité 2</vt:lpstr>
      <vt:lpstr>Activité 2</vt:lpstr>
      <vt:lpstr>Activité 2</vt:lpstr>
      <vt:lpstr>Activité 2</vt:lpstr>
      <vt:lpstr>Activité 2</vt:lpstr>
      <vt:lpstr>Activité 2</vt:lpstr>
      <vt:lpstr>Activité 2</vt:lpstr>
      <vt:lpstr>Activité 2</vt:lpstr>
      <vt:lpstr>Activité 2</vt:lpstr>
      <vt:lpstr>Activité 2</vt:lpstr>
      <vt:lpstr>Activité 2</vt:lpstr>
      <vt:lpstr>Activité 2</vt:lpstr>
      <vt:lpstr>Présentation PowerPoint</vt:lpstr>
      <vt:lpstr>Présentation PowerPoint</vt:lpstr>
      <vt:lpstr>Présentation PowerPoint</vt:lpstr>
      <vt:lpstr>Activité 1</vt:lpstr>
      <vt:lpstr>Activité 1</vt:lpstr>
      <vt:lpstr>Activité 1</vt:lpstr>
      <vt:lpstr>Présentation PowerPoint</vt:lpstr>
      <vt:lpstr>Présentation PowerPoint</vt:lpstr>
      <vt:lpstr>Activité 2</vt:lpstr>
      <vt:lpstr>Activité 2</vt:lpstr>
      <vt:lpstr>Activité 2</vt:lpstr>
      <vt:lpstr>Activité 2</vt:lpstr>
      <vt:lpstr>Activité 2</vt:lpstr>
      <vt:lpstr>Activité 2</vt:lpstr>
      <vt:lpstr>Présentation PowerPoint</vt:lpstr>
      <vt:lpstr>Présentation PowerPoint</vt:lpstr>
      <vt:lpstr>Présentation PowerPoint</vt:lpstr>
      <vt:lpstr>Activité 1</vt:lpstr>
      <vt:lpstr>Activité 1</vt:lpstr>
      <vt:lpstr>Activité 1</vt:lpstr>
      <vt:lpstr>Activité 1</vt:lpstr>
      <vt:lpstr>Activité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dc:creator>
  <cp:lastModifiedBy>saida boudiaf</cp:lastModifiedBy>
  <cp:revision>366</cp:revision>
  <cp:lastPrinted>2021-10-13T15:00:59Z</cp:lastPrinted>
  <dcterms:created xsi:type="dcterms:W3CDTF">2021-10-08T20:06:36Z</dcterms:created>
  <dcterms:modified xsi:type="dcterms:W3CDTF">2022-01-04T10:21:52Z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0d5c4f4-7a29-4385-b7a5-afbe2154ae6f_Enabled">
    <vt:lpwstr>true</vt:lpwstr>
  </property>
  <property fmtid="{D5CDD505-2E9C-101B-9397-08002B2CF9AE}" pid="3" name="MSIP_Label_b0d5c4f4-7a29-4385-b7a5-afbe2154ae6f_SetDate">
    <vt:lpwstr>2021-11-26T13:52:24Z</vt:lpwstr>
  </property>
  <property fmtid="{D5CDD505-2E9C-101B-9397-08002B2CF9AE}" pid="4" name="MSIP_Label_b0d5c4f4-7a29-4385-b7a5-afbe2154ae6f_Method">
    <vt:lpwstr>Standard</vt:lpwstr>
  </property>
  <property fmtid="{D5CDD505-2E9C-101B-9397-08002B2CF9AE}" pid="5" name="MSIP_Label_b0d5c4f4-7a29-4385-b7a5-afbe2154ae6f_Name">
    <vt:lpwstr>Confidential</vt:lpwstr>
  </property>
  <property fmtid="{D5CDD505-2E9C-101B-9397-08002B2CF9AE}" pid="6" name="MSIP_Label_b0d5c4f4-7a29-4385-b7a5-afbe2154ae6f_SiteId">
    <vt:lpwstr>2dfb2f0b-4d21-4268-9559-72926144c918</vt:lpwstr>
  </property>
  <property fmtid="{D5CDD505-2E9C-101B-9397-08002B2CF9AE}" pid="7" name="MSIP_Label_b0d5c4f4-7a29-4385-b7a5-afbe2154ae6f_ActionId">
    <vt:lpwstr>64e97858-faf8-4b2b-a322-084fbfe1e60d</vt:lpwstr>
  </property>
  <property fmtid="{D5CDD505-2E9C-101B-9397-08002B2CF9AE}" pid="8" name="MSIP_Label_b0d5c4f4-7a29-4385-b7a5-afbe2154ae6f_ContentBits">
    <vt:lpwstr>0</vt:lpwstr>
  </property>
  <property fmtid="{D5CDD505-2E9C-101B-9397-08002B2CF9AE}" pid="9" name="bcgClassification">
    <vt:lpwstr>bcgConfidential</vt:lpwstr>
  </property>
</Properties>
</file>