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58" r:id="rId5"/>
    <p:sldId id="259" r:id="rId6"/>
    <p:sldId id="266" r:id="rId7"/>
    <p:sldId id="261" r:id="rId8"/>
    <p:sldId id="262" r:id="rId9"/>
    <p:sldId id="267" r:id="rId10"/>
    <p:sldId id="263" r:id="rId11"/>
    <p:sldId id="26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4" autoAdjust="0"/>
    <p:restoredTop sz="94660"/>
  </p:normalViewPr>
  <p:slideViewPr>
    <p:cSldViewPr snapToGrid="0">
      <p:cViewPr>
        <p:scale>
          <a:sx n="96" d="100"/>
          <a:sy n="96" d="100"/>
        </p:scale>
        <p:origin x="564" y="2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68520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40621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06236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40402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645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01885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194337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36801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00752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92126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697B27-5F6C-4F06-B10C-C171196EF73D}" type="datetimeFigureOut">
              <a:rPr lang="en-ID" smtClean="0"/>
              <a:t>30/05/2025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45098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697B27-5F6C-4F06-B10C-C171196EF73D}" type="datetimeFigureOut">
              <a:rPr lang="en-ID" smtClean="0"/>
              <a:t>30/05/2025</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55130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697B27-5F6C-4F06-B10C-C171196EF73D}" type="datetimeFigureOut">
              <a:rPr lang="en-ID" smtClean="0"/>
              <a:t>30/05/2025</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257154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97B27-5F6C-4F06-B10C-C171196EF73D}" type="datetimeFigureOut">
              <a:rPr lang="en-ID" smtClean="0"/>
              <a:t>30/05/2025</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08399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697B27-5F6C-4F06-B10C-C171196EF73D}" type="datetimeFigureOut">
              <a:rPr lang="en-ID" smtClean="0"/>
              <a:t>30/05/2025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247990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697B27-5F6C-4F06-B10C-C171196EF73D}" type="datetimeFigureOut">
              <a:rPr lang="en-ID" smtClean="0"/>
              <a:t>30/05/2025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257665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697B27-5F6C-4F06-B10C-C171196EF73D}" type="datetimeFigureOut">
              <a:rPr lang="en-ID" smtClean="0"/>
              <a:t>30/05/2025</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B3E236-B828-47E3-824D-D3963A7472DB}" type="slidenum">
              <a:rPr lang="en-ID" smtClean="0"/>
              <a:t>‹#›</a:t>
            </a:fld>
            <a:endParaRPr lang="en-ID"/>
          </a:p>
        </p:txBody>
      </p:sp>
    </p:spTree>
    <p:extLst>
      <p:ext uri="{BB962C8B-B14F-4D97-AF65-F5344CB8AC3E}">
        <p14:creationId xmlns:p14="http://schemas.microsoft.com/office/powerpoint/2010/main" val="35313355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29F8-3914-382E-4C14-D9A70D6B2CCA}"/>
              </a:ext>
            </a:extLst>
          </p:cNvPr>
          <p:cNvSpPr>
            <a:spLocks noGrp="1"/>
          </p:cNvSpPr>
          <p:nvPr>
            <p:ph type="ctrTitle"/>
          </p:nvPr>
        </p:nvSpPr>
        <p:spPr>
          <a:xfrm>
            <a:off x="914400" y="111853"/>
            <a:ext cx="8359603" cy="1646302"/>
          </a:xfrm>
        </p:spPr>
        <p:txBody>
          <a:bodyPr/>
          <a:lstStyle/>
          <a:p>
            <a:pPr algn="ctr"/>
            <a:r>
              <a:rPr lang="en-US" sz="4400" b="1" dirty="0">
                <a:solidFill>
                  <a:schemeClr val="tx1"/>
                </a:solidFill>
              </a:rPr>
              <a:t>SISTEM LAYANAN PERBANKAN</a:t>
            </a:r>
            <a:endParaRPr lang="en-ID" sz="4400" b="1" dirty="0">
              <a:solidFill>
                <a:schemeClr val="tx1"/>
              </a:solidFill>
            </a:endParaRPr>
          </a:p>
        </p:txBody>
      </p:sp>
      <p:pic>
        <p:nvPicPr>
          <p:cNvPr id="3" name="Google Shape;56;p13">
            <a:extLst>
              <a:ext uri="{FF2B5EF4-FFF2-40B4-BE49-F238E27FC236}">
                <a16:creationId xmlns:a16="http://schemas.microsoft.com/office/drawing/2014/main" id="{9E16F5C9-60DA-9EE8-5395-981CCC1916EC}"/>
              </a:ext>
            </a:extLst>
          </p:cNvPr>
          <p:cNvPicPr preferRelativeResize="0"/>
          <p:nvPr/>
        </p:nvPicPr>
        <p:blipFill rotWithShape="1">
          <a:blip r:embed="rId2">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2083903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EB655A-A851-A9D1-1614-F17ABB76C81B}"/>
              </a:ext>
            </a:extLst>
          </p:cNvPr>
          <p:cNvSpPr>
            <a:spLocks noGrp="1"/>
          </p:cNvSpPr>
          <p:nvPr>
            <p:ph type="title"/>
          </p:nvPr>
        </p:nvSpPr>
        <p:spPr>
          <a:xfrm>
            <a:off x="677334" y="609600"/>
            <a:ext cx="8596668" cy="871282"/>
          </a:xfrm>
        </p:spPr>
        <p:txBody>
          <a:bodyPr/>
          <a:lstStyle/>
          <a:p>
            <a:pPr algn="ctr"/>
            <a:r>
              <a:rPr lang="en-US" b="1" dirty="0">
                <a:solidFill>
                  <a:schemeClr val="tx1"/>
                </a:solidFill>
              </a:rPr>
              <a:t>HASIL PENGUJIAN</a:t>
            </a:r>
            <a:endParaRPr lang="en-ID" b="1" dirty="0">
              <a:solidFill>
                <a:schemeClr val="tx1"/>
              </a:solidFill>
            </a:endParaRPr>
          </a:p>
        </p:txBody>
      </p:sp>
      <p:sp>
        <p:nvSpPr>
          <p:cNvPr id="7" name="Title 1">
            <a:extLst>
              <a:ext uri="{FF2B5EF4-FFF2-40B4-BE49-F238E27FC236}">
                <a16:creationId xmlns:a16="http://schemas.microsoft.com/office/drawing/2014/main" id="{FB8339BD-4DD3-0429-9A6F-0D1D1D2AA661}"/>
              </a:ext>
            </a:extLst>
          </p:cNvPr>
          <p:cNvSpPr txBox="1">
            <a:spLocks/>
          </p:cNvSpPr>
          <p:nvPr/>
        </p:nvSpPr>
        <p:spPr>
          <a:xfrm>
            <a:off x="829734" y="1176820"/>
            <a:ext cx="8596668" cy="55384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err="1">
                <a:solidFill>
                  <a:schemeClr val="tx1"/>
                </a:solidFill>
              </a:rPr>
              <a:t>Transaksi</a:t>
            </a:r>
            <a:endParaRPr lang="en-ID" sz="2800" b="1" dirty="0">
              <a:solidFill>
                <a:schemeClr val="tx1"/>
              </a:solidFill>
            </a:endParaRPr>
          </a:p>
        </p:txBody>
      </p:sp>
      <p:pic>
        <p:nvPicPr>
          <p:cNvPr id="2" name="Google Shape;56;p13">
            <a:extLst>
              <a:ext uri="{FF2B5EF4-FFF2-40B4-BE49-F238E27FC236}">
                <a16:creationId xmlns:a16="http://schemas.microsoft.com/office/drawing/2014/main" id="{1FE9CBBE-9575-5746-11CF-E85E577DBF72}"/>
              </a:ext>
            </a:extLst>
          </p:cNvPr>
          <p:cNvPicPr preferRelativeResize="0"/>
          <p:nvPr/>
        </p:nvPicPr>
        <p:blipFill rotWithShape="1">
          <a:blip r:embed="rId2">
            <a:alphaModFix/>
          </a:blip>
          <a:srcRect t="34204" b="33891"/>
          <a:stretch/>
        </p:blipFill>
        <p:spPr>
          <a:xfrm>
            <a:off x="10520985" y="60417"/>
            <a:ext cx="1447153" cy="461701"/>
          </a:xfrm>
          <a:prstGeom prst="rect">
            <a:avLst/>
          </a:prstGeom>
          <a:noFill/>
          <a:ln>
            <a:noFill/>
          </a:ln>
        </p:spPr>
      </p:pic>
      <p:pic>
        <p:nvPicPr>
          <p:cNvPr id="5" name="Picture 4">
            <a:extLst>
              <a:ext uri="{FF2B5EF4-FFF2-40B4-BE49-F238E27FC236}">
                <a16:creationId xmlns:a16="http://schemas.microsoft.com/office/drawing/2014/main" id="{9BA17C77-80CD-91E7-8B5A-E8290B46B183}"/>
              </a:ext>
            </a:extLst>
          </p:cNvPr>
          <p:cNvPicPr>
            <a:picLocks noChangeAspect="1"/>
          </p:cNvPicPr>
          <p:nvPr/>
        </p:nvPicPr>
        <p:blipFill>
          <a:blip r:embed="rId3"/>
          <a:stretch>
            <a:fillRect/>
          </a:stretch>
        </p:blipFill>
        <p:spPr>
          <a:xfrm>
            <a:off x="399292" y="1730669"/>
            <a:ext cx="3650904" cy="2996087"/>
          </a:xfrm>
          <a:prstGeom prst="rect">
            <a:avLst/>
          </a:prstGeom>
        </p:spPr>
      </p:pic>
      <p:pic>
        <p:nvPicPr>
          <p:cNvPr id="10" name="Picture 9">
            <a:extLst>
              <a:ext uri="{FF2B5EF4-FFF2-40B4-BE49-F238E27FC236}">
                <a16:creationId xmlns:a16="http://schemas.microsoft.com/office/drawing/2014/main" id="{209222F2-158B-A9DD-475F-8B3D7331809B}"/>
              </a:ext>
            </a:extLst>
          </p:cNvPr>
          <p:cNvPicPr>
            <a:picLocks noChangeAspect="1"/>
          </p:cNvPicPr>
          <p:nvPr/>
        </p:nvPicPr>
        <p:blipFill>
          <a:blip r:embed="rId4"/>
          <a:stretch>
            <a:fillRect/>
          </a:stretch>
        </p:blipFill>
        <p:spPr>
          <a:xfrm>
            <a:off x="399293" y="4855055"/>
            <a:ext cx="4576376" cy="904882"/>
          </a:xfrm>
          <a:prstGeom prst="rect">
            <a:avLst/>
          </a:prstGeom>
        </p:spPr>
      </p:pic>
      <p:pic>
        <p:nvPicPr>
          <p:cNvPr id="12" name="Picture 11">
            <a:extLst>
              <a:ext uri="{FF2B5EF4-FFF2-40B4-BE49-F238E27FC236}">
                <a16:creationId xmlns:a16="http://schemas.microsoft.com/office/drawing/2014/main" id="{86BBA08E-64B9-72F1-0772-F18EC47DEC70}"/>
              </a:ext>
            </a:extLst>
          </p:cNvPr>
          <p:cNvPicPr>
            <a:picLocks noChangeAspect="1"/>
          </p:cNvPicPr>
          <p:nvPr/>
        </p:nvPicPr>
        <p:blipFill>
          <a:blip r:embed="rId5"/>
          <a:stretch>
            <a:fillRect/>
          </a:stretch>
        </p:blipFill>
        <p:spPr>
          <a:xfrm>
            <a:off x="4050196" y="1774004"/>
            <a:ext cx="3568147" cy="2699868"/>
          </a:xfrm>
          <a:prstGeom prst="rect">
            <a:avLst/>
          </a:prstGeom>
        </p:spPr>
      </p:pic>
      <p:pic>
        <p:nvPicPr>
          <p:cNvPr id="14" name="Picture 13">
            <a:extLst>
              <a:ext uri="{FF2B5EF4-FFF2-40B4-BE49-F238E27FC236}">
                <a16:creationId xmlns:a16="http://schemas.microsoft.com/office/drawing/2014/main" id="{70C3812B-4D58-9621-6502-6D9160A54E1E}"/>
              </a:ext>
            </a:extLst>
          </p:cNvPr>
          <p:cNvPicPr>
            <a:picLocks noChangeAspect="1"/>
          </p:cNvPicPr>
          <p:nvPr/>
        </p:nvPicPr>
        <p:blipFill>
          <a:blip r:embed="rId6"/>
          <a:stretch>
            <a:fillRect/>
          </a:stretch>
        </p:blipFill>
        <p:spPr>
          <a:xfrm>
            <a:off x="5011781" y="4877306"/>
            <a:ext cx="4743476" cy="857256"/>
          </a:xfrm>
          <a:prstGeom prst="rect">
            <a:avLst/>
          </a:prstGeom>
        </p:spPr>
      </p:pic>
      <p:pic>
        <p:nvPicPr>
          <p:cNvPr id="16" name="Picture 15">
            <a:extLst>
              <a:ext uri="{FF2B5EF4-FFF2-40B4-BE49-F238E27FC236}">
                <a16:creationId xmlns:a16="http://schemas.microsoft.com/office/drawing/2014/main" id="{D02BE408-D578-BCA0-5694-1A0F5012CB36}"/>
              </a:ext>
            </a:extLst>
          </p:cNvPr>
          <p:cNvPicPr>
            <a:picLocks noChangeAspect="1"/>
          </p:cNvPicPr>
          <p:nvPr/>
        </p:nvPicPr>
        <p:blipFill>
          <a:blip r:embed="rId7"/>
          <a:stretch>
            <a:fillRect/>
          </a:stretch>
        </p:blipFill>
        <p:spPr>
          <a:xfrm>
            <a:off x="7618343" y="1774004"/>
            <a:ext cx="2675283" cy="2802966"/>
          </a:xfrm>
          <a:prstGeom prst="rect">
            <a:avLst/>
          </a:prstGeom>
        </p:spPr>
      </p:pic>
    </p:spTree>
    <p:extLst>
      <p:ext uri="{BB962C8B-B14F-4D97-AF65-F5344CB8AC3E}">
        <p14:creationId xmlns:p14="http://schemas.microsoft.com/office/powerpoint/2010/main" val="396939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91BBC8-7579-0AD0-51CF-B5C048FDD3C2}"/>
              </a:ext>
            </a:extLst>
          </p:cNvPr>
          <p:cNvSpPr>
            <a:spLocks noGrp="1"/>
          </p:cNvSpPr>
          <p:nvPr>
            <p:ph type="title"/>
          </p:nvPr>
        </p:nvSpPr>
        <p:spPr>
          <a:xfrm>
            <a:off x="677334" y="609600"/>
            <a:ext cx="8596668" cy="871282"/>
          </a:xfrm>
        </p:spPr>
        <p:txBody>
          <a:bodyPr>
            <a:normAutofit fontScale="90000"/>
          </a:bodyPr>
          <a:lstStyle/>
          <a:p>
            <a:pPr algn="ctr"/>
            <a:r>
              <a:rPr lang="en-US" b="1" dirty="0">
                <a:solidFill>
                  <a:schemeClr val="tx1"/>
                </a:solidFill>
              </a:rPr>
              <a:t>GIT</a:t>
            </a:r>
            <a:br>
              <a:rPr lang="en-US" b="1" dirty="0">
                <a:solidFill>
                  <a:schemeClr val="tx1"/>
                </a:solidFill>
              </a:rPr>
            </a:br>
            <a:r>
              <a:rPr lang="en-ID" sz="1800" dirty="0">
                <a:solidFill>
                  <a:prstClr val="black"/>
                </a:solidFill>
                <a:latin typeface="Lucida Console" panose="020B0609040504020204" pitchFamily="49" charset="0"/>
              </a:rPr>
              <a:t> </a:t>
            </a:r>
            <a:r>
              <a:rPr lang="en-ID" sz="1800" b="1" dirty="0">
                <a:solidFill>
                  <a:prstClr val="black"/>
                </a:solidFill>
                <a:latin typeface="Lucida Console" panose="020B0609040504020204" pitchFamily="49" charset="0"/>
              </a:rPr>
              <a:t>https://github.com/maryouga/tabungan.git</a:t>
            </a:r>
            <a:endParaRPr lang="en-ID" b="1" dirty="0">
              <a:solidFill>
                <a:schemeClr val="tx1"/>
              </a:solidFill>
            </a:endParaRPr>
          </a:p>
        </p:txBody>
      </p:sp>
      <p:pic>
        <p:nvPicPr>
          <p:cNvPr id="6" name="Picture 5">
            <a:extLst>
              <a:ext uri="{FF2B5EF4-FFF2-40B4-BE49-F238E27FC236}">
                <a16:creationId xmlns:a16="http://schemas.microsoft.com/office/drawing/2014/main" id="{AB16612C-B188-5DA5-EDEE-A15BC63E901A}"/>
              </a:ext>
            </a:extLst>
          </p:cNvPr>
          <p:cNvPicPr>
            <a:picLocks noChangeAspect="1"/>
          </p:cNvPicPr>
          <p:nvPr/>
        </p:nvPicPr>
        <p:blipFill>
          <a:blip r:embed="rId2"/>
          <a:stretch>
            <a:fillRect/>
          </a:stretch>
        </p:blipFill>
        <p:spPr>
          <a:xfrm>
            <a:off x="1784684" y="1813891"/>
            <a:ext cx="6381968" cy="3811344"/>
          </a:xfrm>
          <a:prstGeom prst="rect">
            <a:avLst/>
          </a:prstGeom>
        </p:spPr>
      </p:pic>
    </p:spTree>
    <p:extLst>
      <p:ext uri="{BB962C8B-B14F-4D97-AF65-F5344CB8AC3E}">
        <p14:creationId xmlns:p14="http://schemas.microsoft.com/office/powerpoint/2010/main" val="148802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10F2-3CF6-9217-A455-BD7704717772}"/>
              </a:ext>
            </a:extLst>
          </p:cNvPr>
          <p:cNvSpPr>
            <a:spLocks noGrp="1"/>
          </p:cNvSpPr>
          <p:nvPr>
            <p:ph type="title"/>
          </p:nvPr>
        </p:nvSpPr>
        <p:spPr>
          <a:xfrm>
            <a:off x="757623" y="1694986"/>
            <a:ext cx="8596668" cy="1855562"/>
          </a:xfrm>
        </p:spPr>
        <p:txBody>
          <a:bodyPr>
            <a:noAutofit/>
          </a:bodyPr>
          <a:lstStyle/>
          <a:p>
            <a:r>
              <a:rPr lang="en-ID" sz="1800" dirty="0" err="1">
                <a:solidFill>
                  <a:schemeClr val="tx1"/>
                </a:solidFill>
              </a:rPr>
              <a:t>Sistem</a:t>
            </a:r>
            <a:r>
              <a:rPr lang="en-ID" sz="1800" dirty="0">
                <a:solidFill>
                  <a:schemeClr val="tx1"/>
                </a:solidFill>
              </a:rPr>
              <a:t> </a:t>
            </a:r>
            <a:r>
              <a:rPr lang="en-ID" sz="1800" dirty="0" err="1">
                <a:solidFill>
                  <a:schemeClr val="tx1"/>
                </a:solidFill>
              </a:rPr>
              <a:t>pencatatan</a:t>
            </a:r>
            <a:r>
              <a:rPr lang="en-ID" sz="1800" dirty="0">
                <a:solidFill>
                  <a:schemeClr val="tx1"/>
                </a:solidFill>
              </a:rPr>
              <a:t> manual </a:t>
            </a:r>
            <a:r>
              <a:rPr lang="en-ID" sz="1800" dirty="0" err="1">
                <a:solidFill>
                  <a:schemeClr val="tx1"/>
                </a:solidFill>
              </a:rPr>
              <a:t>berbasis</a:t>
            </a:r>
            <a:r>
              <a:rPr lang="en-ID" sz="1800" dirty="0">
                <a:solidFill>
                  <a:schemeClr val="tx1"/>
                </a:solidFill>
              </a:rPr>
              <a:t> </a:t>
            </a:r>
            <a:r>
              <a:rPr lang="en-ID" sz="1800" dirty="0" err="1">
                <a:solidFill>
                  <a:schemeClr val="tx1"/>
                </a:solidFill>
              </a:rPr>
              <a:t>teknologi</a:t>
            </a:r>
            <a:r>
              <a:rPr lang="en-ID" sz="1800" dirty="0">
                <a:solidFill>
                  <a:schemeClr val="tx1"/>
                </a:solidFill>
              </a:rPr>
              <a:t> </a:t>
            </a:r>
            <a:r>
              <a:rPr lang="en-ID" sz="1800" dirty="0" err="1">
                <a:solidFill>
                  <a:schemeClr val="tx1"/>
                </a:solidFill>
              </a:rPr>
              <a:t>ini</a:t>
            </a:r>
            <a:r>
              <a:rPr lang="en-ID" sz="1800" dirty="0">
                <a:solidFill>
                  <a:schemeClr val="tx1"/>
                </a:solidFill>
              </a:rPr>
              <a:t> </a:t>
            </a:r>
            <a:r>
              <a:rPr lang="en-ID" sz="1800" dirty="0" err="1">
                <a:solidFill>
                  <a:schemeClr val="tx1"/>
                </a:solidFill>
              </a:rPr>
              <a:t>dirancang</a:t>
            </a:r>
            <a:r>
              <a:rPr lang="en-ID" sz="1800" dirty="0">
                <a:solidFill>
                  <a:schemeClr val="tx1"/>
                </a:solidFill>
              </a:rPr>
              <a:t> </a:t>
            </a:r>
            <a:r>
              <a:rPr lang="en-ID" sz="1800" dirty="0" err="1">
                <a:solidFill>
                  <a:schemeClr val="tx1"/>
                </a:solidFill>
              </a:rPr>
              <a:t>untuk</a:t>
            </a:r>
            <a:r>
              <a:rPr lang="en-ID" sz="1800" dirty="0">
                <a:solidFill>
                  <a:schemeClr val="tx1"/>
                </a:solidFill>
              </a:rPr>
              <a:t> </a:t>
            </a:r>
            <a:r>
              <a:rPr lang="en-ID" sz="1800" dirty="0" err="1">
                <a:solidFill>
                  <a:schemeClr val="tx1"/>
                </a:solidFill>
              </a:rPr>
              <a:t>membantu</a:t>
            </a:r>
            <a:r>
              <a:rPr lang="en-ID" sz="1800" dirty="0">
                <a:solidFill>
                  <a:schemeClr val="tx1"/>
                </a:solidFill>
              </a:rPr>
              <a:t> </a:t>
            </a:r>
            <a:r>
              <a:rPr lang="en-ID" sz="1800" dirty="0" err="1">
                <a:solidFill>
                  <a:schemeClr val="tx1"/>
                </a:solidFill>
              </a:rPr>
              <a:t>kegiatan</a:t>
            </a:r>
            <a:r>
              <a:rPr lang="en-ID" sz="1800" dirty="0">
                <a:solidFill>
                  <a:schemeClr val="tx1"/>
                </a:solidFill>
              </a:rPr>
              <a:t> </a:t>
            </a:r>
            <a:r>
              <a:rPr lang="en-ID" sz="1800" dirty="0" err="1">
                <a:solidFill>
                  <a:schemeClr val="tx1"/>
                </a:solidFill>
              </a:rPr>
              <a:t>operasional</a:t>
            </a:r>
            <a:r>
              <a:rPr lang="en-ID" sz="1800" dirty="0">
                <a:solidFill>
                  <a:schemeClr val="tx1"/>
                </a:solidFill>
              </a:rPr>
              <a:t> </a:t>
            </a:r>
            <a:r>
              <a:rPr lang="en-ID" sz="1800" dirty="0" err="1">
                <a:solidFill>
                  <a:schemeClr val="tx1"/>
                </a:solidFill>
              </a:rPr>
              <a:t>perbankan</a:t>
            </a:r>
            <a:r>
              <a:rPr lang="en-ID" sz="1800" dirty="0">
                <a:solidFill>
                  <a:schemeClr val="tx1"/>
                </a:solidFill>
              </a:rPr>
              <a:t>, </a:t>
            </a:r>
            <a:r>
              <a:rPr lang="en-ID" sz="1800" dirty="0" err="1">
                <a:solidFill>
                  <a:schemeClr val="tx1"/>
                </a:solidFill>
              </a:rPr>
              <a:t>khususnya</a:t>
            </a:r>
            <a:r>
              <a:rPr lang="en-ID" sz="1800" dirty="0">
                <a:solidFill>
                  <a:schemeClr val="tx1"/>
                </a:solidFill>
              </a:rPr>
              <a:t> </a:t>
            </a:r>
            <a:r>
              <a:rPr lang="en-ID" sz="1800" dirty="0" err="1">
                <a:solidFill>
                  <a:schemeClr val="tx1"/>
                </a:solidFill>
              </a:rPr>
              <a:t>dalam</a:t>
            </a:r>
            <a:r>
              <a:rPr lang="en-ID" sz="1800" dirty="0">
                <a:solidFill>
                  <a:schemeClr val="tx1"/>
                </a:solidFill>
              </a:rPr>
              <a:t> </a:t>
            </a:r>
            <a:r>
              <a:rPr lang="en-ID" sz="1800" dirty="0" err="1">
                <a:solidFill>
                  <a:schemeClr val="tx1"/>
                </a:solidFill>
              </a:rPr>
              <a:t>mencatat</a:t>
            </a:r>
            <a:r>
              <a:rPr lang="en-ID" sz="1800" dirty="0">
                <a:solidFill>
                  <a:schemeClr val="tx1"/>
                </a:solidFill>
              </a:rPr>
              <a:t> </a:t>
            </a:r>
            <a:r>
              <a:rPr lang="en-ID" sz="1800" dirty="0" err="1">
                <a:solidFill>
                  <a:schemeClr val="tx1"/>
                </a:solidFill>
              </a:rPr>
              <a:t>transaksi</a:t>
            </a:r>
            <a:r>
              <a:rPr lang="en-ID" sz="1800" dirty="0">
                <a:solidFill>
                  <a:schemeClr val="tx1"/>
                </a:solidFill>
              </a:rPr>
              <a:t> </a:t>
            </a:r>
            <a:r>
              <a:rPr lang="en-ID" sz="1800" dirty="0" err="1">
                <a:solidFill>
                  <a:schemeClr val="tx1"/>
                </a:solidFill>
              </a:rPr>
              <a:t>tabungan</a:t>
            </a:r>
            <a:r>
              <a:rPr lang="en-ID" sz="1800" dirty="0">
                <a:solidFill>
                  <a:schemeClr val="tx1"/>
                </a:solidFill>
              </a:rPr>
              <a:t>, </a:t>
            </a:r>
            <a:r>
              <a:rPr lang="en-ID" sz="1800" dirty="0" err="1">
                <a:solidFill>
                  <a:schemeClr val="tx1"/>
                </a:solidFill>
              </a:rPr>
              <a:t>setoran</a:t>
            </a:r>
            <a:r>
              <a:rPr lang="en-ID" sz="1800" dirty="0">
                <a:solidFill>
                  <a:schemeClr val="tx1"/>
                </a:solidFill>
              </a:rPr>
              <a:t>, </a:t>
            </a:r>
            <a:r>
              <a:rPr lang="en-ID" sz="1800" dirty="0" err="1">
                <a:solidFill>
                  <a:schemeClr val="tx1"/>
                </a:solidFill>
              </a:rPr>
              <a:t>penarikan</a:t>
            </a:r>
            <a:r>
              <a:rPr lang="en-ID" sz="1800" dirty="0">
                <a:solidFill>
                  <a:schemeClr val="tx1"/>
                </a:solidFill>
              </a:rPr>
              <a:t>, </a:t>
            </a:r>
            <a:r>
              <a:rPr lang="en-ID" sz="1800" dirty="0" err="1">
                <a:solidFill>
                  <a:schemeClr val="tx1"/>
                </a:solidFill>
              </a:rPr>
              <a:t>serta</a:t>
            </a:r>
            <a:r>
              <a:rPr lang="en-ID" sz="1800" dirty="0">
                <a:solidFill>
                  <a:schemeClr val="tx1"/>
                </a:solidFill>
              </a:rPr>
              <a:t> </a:t>
            </a:r>
            <a:r>
              <a:rPr lang="en-ID" sz="1800" dirty="0" err="1">
                <a:solidFill>
                  <a:schemeClr val="tx1"/>
                </a:solidFill>
              </a:rPr>
              <a:t>pendaftaran</a:t>
            </a:r>
            <a:r>
              <a:rPr lang="en-ID" sz="1800" dirty="0">
                <a:solidFill>
                  <a:schemeClr val="tx1"/>
                </a:solidFill>
              </a:rPr>
              <a:t> </a:t>
            </a:r>
            <a:r>
              <a:rPr lang="en-ID" sz="1800" dirty="0" err="1">
                <a:solidFill>
                  <a:schemeClr val="tx1"/>
                </a:solidFill>
              </a:rPr>
              <a:t>nasabah</a:t>
            </a:r>
            <a:r>
              <a:rPr lang="en-ID" sz="1800" dirty="0">
                <a:solidFill>
                  <a:schemeClr val="tx1"/>
                </a:solidFill>
              </a:rPr>
              <a:t>. </a:t>
            </a:r>
            <a:r>
              <a:rPr lang="en-ID" sz="1800" dirty="0" err="1">
                <a:solidFill>
                  <a:schemeClr val="tx1"/>
                </a:solidFill>
              </a:rPr>
              <a:t>Meskipun</a:t>
            </a:r>
            <a:r>
              <a:rPr lang="en-ID" sz="1800" dirty="0">
                <a:solidFill>
                  <a:schemeClr val="tx1"/>
                </a:solidFill>
              </a:rPr>
              <a:t> </a:t>
            </a:r>
            <a:r>
              <a:rPr lang="en-ID" sz="1800" dirty="0" err="1">
                <a:solidFill>
                  <a:schemeClr val="tx1"/>
                </a:solidFill>
              </a:rPr>
              <a:t>tidak</a:t>
            </a:r>
            <a:r>
              <a:rPr lang="en-ID" sz="1800" dirty="0">
                <a:solidFill>
                  <a:schemeClr val="tx1"/>
                </a:solidFill>
              </a:rPr>
              <a:t> </a:t>
            </a:r>
            <a:r>
              <a:rPr lang="en-ID" sz="1800" dirty="0" err="1">
                <a:solidFill>
                  <a:schemeClr val="tx1"/>
                </a:solidFill>
              </a:rPr>
              <a:t>berbasis</a:t>
            </a:r>
            <a:r>
              <a:rPr lang="en-ID" sz="1800" dirty="0">
                <a:solidFill>
                  <a:schemeClr val="tx1"/>
                </a:solidFill>
              </a:rPr>
              <a:t> online </a:t>
            </a:r>
            <a:r>
              <a:rPr lang="en-ID" sz="1800" dirty="0" err="1">
                <a:solidFill>
                  <a:schemeClr val="tx1"/>
                </a:solidFill>
              </a:rPr>
              <a:t>atau</a:t>
            </a:r>
            <a:r>
              <a:rPr lang="en-ID" sz="1800" dirty="0">
                <a:solidFill>
                  <a:schemeClr val="tx1"/>
                </a:solidFill>
              </a:rPr>
              <a:t> </a:t>
            </a:r>
            <a:r>
              <a:rPr lang="en-ID" sz="1800" dirty="0" err="1">
                <a:solidFill>
                  <a:schemeClr val="tx1"/>
                </a:solidFill>
              </a:rPr>
              <a:t>terhubung</a:t>
            </a:r>
            <a:r>
              <a:rPr lang="en-ID" sz="1800" dirty="0">
                <a:solidFill>
                  <a:schemeClr val="tx1"/>
                </a:solidFill>
              </a:rPr>
              <a:t> </a:t>
            </a:r>
            <a:r>
              <a:rPr lang="en-ID" sz="1800" dirty="0" err="1">
                <a:solidFill>
                  <a:schemeClr val="tx1"/>
                </a:solidFill>
              </a:rPr>
              <a:t>ke</a:t>
            </a:r>
            <a:r>
              <a:rPr lang="en-ID" sz="1800" dirty="0">
                <a:solidFill>
                  <a:schemeClr val="tx1"/>
                </a:solidFill>
              </a:rPr>
              <a:t> </a:t>
            </a:r>
            <a:r>
              <a:rPr lang="en-ID" sz="1800" dirty="0" err="1">
                <a:solidFill>
                  <a:schemeClr val="tx1"/>
                </a:solidFill>
              </a:rPr>
              <a:t>jaringan</a:t>
            </a:r>
            <a:r>
              <a:rPr lang="en-ID" sz="1800" dirty="0">
                <a:solidFill>
                  <a:schemeClr val="tx1"/>
                </a:solidFill>
              </a:rPr>
              <a:t>, </a:t>
            </a:r>
            <a:r>
              <a:rPr lang="en-ID" sz="1800" dirty="0" err="1">
                <a:solidFill>
                  <a:schemeClr val="tx1"/>
                </a:solidFill>
              </a:rPr>
              <a:t>sistem</a:t>
            </a:r>
            <a:r>
              <a:rPr lang="en-ID" sz="1800" dirty="0">
                <a:solidFill>
                  <a:schemeClr val="tx1"/>
                </a:solidFill>
              </a:rPr>
              <a:t> </a:t>
            </a:r>
            <a:r>
              <a:rPr lang="en-ID" sz="1800" dirty="0" err="1">
                <a:solidFill>
                  <a:schemeClr val="tx1"/>
                </a:solidFill>
              </a:rPr>
              <a:t>ini</a:t>
            </a:r>
            <a:r>
              <a:rPr lang="en-ID" sz="1800" dirty="0">
                <a:solidFill>
                  <a:schemeClr val="tx1"/>
                </a:solidFill>
              </a:rPr>
              <a:t> </a:t>
            </a:r>
            <a:r>
              <a:rPr lang="en-ID" sz="1800" dirty="0" err="1">
                <a:solidFill>
                  <a:schemeClr val="tx1"/>
                </a:solidFill>
              </a:rPr>
              <a:t>tetap</a:t>
            </a:r>
            <a:r>
              <a:rPr lang="en-ID" sz="1800" dirty="0">
                <a:solidFill>
                  <a:schemeClr val="tx1"/>
                </a:solidFill>
              </a:rPr>
              <a:t> </a:t>
            </a:r>
            <a:r>
              <a:rPr lang="en-ID" sz="1800" dirty="0" err="1">
                <a:solidFill>
                  <a:schemeClr val="tx1"/>
                </a:solidFill>
              </a:rPr>
              <a:t>memberikan</a:t>
            </a:r>
            <a:r>
              <a:rPr lang="en-ID" sz="1800" dirty="0">
                <a:solidFill>
                  <a:schemeClr val="tx1"/>
                </a:solidFill>
              </a:rPr>
              <a:t> </a:t>
            </a:r>
            <a:r>
              <a:rPr lang="en-ID" sz="1800" dirty="0" err="1">
                <a:solidFill>
                  <a:schemeClr val="tx1"/>
                </a:solidFill>
              </a:rPr>
              <a:t>peningkatan</a:t>
            </a:r>
            <a:r>
              <a:rPr lang="en-ID" sz="1800" dirty="0">
                <a:solidFill>
                  <a:schemeClr val="tx1"/>
                </a:solidFill>
              </a:rPr>
              <a:t> </a:t>
            </a:r>
            <a:r>
              <a:rPr lang="en-ID" sz="1800" dirty="0" err="1">
                <a:solidFill>
                  <a:schemeClr val="tx1"/>
                </a:solidFill>
              </a:rPr>
              <a:t>efisiensi</a:t>
            </a:r>
            <a:r>
              <a:rPr lang="en-ID" sz="1800" dirty="0">
                <a:solidFill>
                  <a:schemeClr val="tx1"/>
                </a:solidFill>
              </a:rPr>
              <a:t> dan </a:t>
            </a:r>
            <a:r>
              <a:rPr lang="en-ID" sz="1800" dirty="0" err="1">
                <a:solidFill>
                  <a:schemeClr val="tx1"/>
                </a:solidFill>
              </a:rPr>
              <a:t>akurasi</a:t>
            </a:r>
            <a:r>
              <a:rPr lang="en-ID" sz="1800" dirty="0">
                <a:solidFill>
                  <a:schemeClr val="tx1"/>
                </a:solidFill>
              </a:rPr>
              <a:t> </a:t>
            </a:r>
            <a:r>
              <a:rPr lang="en-ID" sz="1800" dirty="0" err="1">
                <a:solidFill>
                  <a:schemeClr val="tx1"/>
                </a:solidFill>
              </a:rPr>
              <a:t>dibandingkan</a:t>
            </a:r>
            <a:r>
              <a:rPr lang="en-ID" sz="1800" dirty="0">
                <a:solidFill>
                  <a:schemeClr val="tx1"/>
                </a:solidFill>
              </a:rPr>
              <a:t> </a:t>
            </a:r>
            <a:r>
              <a:rPr lang="en-ID" sz="1800" dirty="0" err="1">
                <a:solidFill>
                  <a:schemeClr val="tx1"/>
                </a:solidFill>
              </a:rPr>
              <a:t>metode</a:t>
            </a:r>
            <a:r>
              <a:rPr lang="en-ID" sz="1800" dirty="0">
                <a:solidFill>
                  <a:schemeClr val="tx1"/>
                </a:solidFill>
              </a:rPr>
              <a:t> </a:t>
            </a:r>
            <a:r>
              <a:rPr lang="en-ID" sz="1800" dirty="0" err="1">
                <a:solidFill>
                  <a:schemeClr val="tx1"/>
                </a:solidFill>
              </a:rPr>
              <a:t>pencatatan</a:t>
            </a:r>
            <a:r>
              <a:rPr lang="en-ID" sz="1800" dirty="0">
                <a:solidFill>
                  <a:schemeClr val="tx1"/>
                </a:solidFill>
              </a:rPr>
              <a:t> </a:t>
            </a:r>
            <a:r>
              <a:rPr lang="en-ID" sz="1800" dirty="0" err="1">
                <a:solidFill>
                  <a:schemeClr val="tx1"/>
                </a:solidFill>
              </a:rPr>
              <a:t>konvensional</a:t>
            </a:r>
            <a:r>
              <a:rPr lang="en-ID" sz="1800" dirty="0">
                <a:solidFill>
                  <a:schemeClr val="tx1"/>
                </a:solidFill>
              </a:rPr>
              <a:t> </a:t>
            </a:r>
            <a:r>
              <a:rPr lang="en-ID" sz="1800" dirty="0" err="1">
                <a:solidFill>
                  <a:schemeClr val="tx1"/>
                </a:solidFill>
              </a:rPr>
              <a:t>menggunakan</a:t>
            </a:r>
            <a:r>
              <a:rPr lang="en-ID" sz="1800" dirty="0">
                <a:solidFill>
                  <a:schemeClr val="tx1"/>
                </a:solidFill>
              </a:rPr>
              <a:t> </a:t>
            </a:r>
            <a:r>
              <a:rPr lang="en-ID" sz="1800" dirty="0" err="1">
                <a:solidFill>
                  <a:schemeClr val="tx1"/>
                </a:solidFill>
              </a:rPr>
              <a:t>buku</a:t>
            </a:r>
            <a:r>
              <a:rPr lang="en-ID" sz="1800" dirty="0">
                <a:solidFill>
                  <a:schemeClr val="tx1"/>
                </a:solidFill>
              </a:rPr>
              <a:t> </a:t>
            </a:r>
            <a:r>
              <a:rPr lang="en-ID" sz="1800" dirty="0" err="1">
                <a:solidFill>
                  <a:schemeClr val="tx1"/>
                </a:solidFill>
              </a:rPr>
              <a:t>tulis</a:t>
            </a:r>
            <a:r>
              <a:rPr lang="en-ID" sz="1800" dirty="0">
                <a:solidFill>
                  <a:schemeClr val="tx1"/>
                </a:solidFill>
              </a:rPr>
              <a:t> </a:t>
            </a:r>
            <a:r>
              <a:rPr lang="en-ID" sz="1800" dirty="0" err="1">
                <a:solidFill>
                  <a:schemeClr val="tx1"/>
                </a:solidFill>
              </a:rPr>
              <a:t>atau</a:t>
            </a:r>
            <a:r>
              <a:rPr lang="en-ID" sz="1800" dirty="0">
                <a:solidFill>
                  <a:schemeClr val="tx1"/>
                </a:solidFill>
              </a:rPr>
              <a:t> </a:t>
            </a:r>
            <a:r>
              <a:rPr lang="en-ID" sz="1800" dirty="0" err="1">
                <a:solidFill>
                  <a:schemeClr val="tx1"/>
                </a:solidFill>
              </a:rPr>
              <a:t>dokumen</a:t>
            </a:r>
            <a:r>
              <a:rPr lang="en-ID" sz="1800" dirty="0">
                <a:solidFill>
                  <a:schemeClr val="tx1"/>
                </a:solidFill>
              </a:rPr>
              <a:t> </a:t>
            </a:r>
            <a:r>
              <a:rPr lang="en-ID" sz="1800" dirty="0" err="1">
                <a:solidFill>
                  <a:schemeClr val="tx1"/>
                </a:solidFill>
              </a:rPr>
              <a:t>kertas</a:t>
            </a:r>
            <a:r>
              <a:rPr lang="en-ID" sz="1800" dirty="0">
                <a:solidFill>
                  <a:schemeClr val="tx1"/>
                </a:solidFill>
              </a:rPr>
              <a:t>.</a:t>
            </a:r>
            <a:br>
              <a:rPr lang="en-ID" sz="2000" dirty="0">
                <a:solidFill>
                  <a:schemeClr val="tx1"/>
                </a:solidFill>
              </a:rPr>
            </a:br>
            <a:br>
              <a:rPr lang="en-ID" sz="2000" dirty="0">
                <a:solidFill>
                  <a:schemeClr val="tx1"/>
                </a:solidFill>
              </a:rPr>
            </a:br>
            <a:endParaRPr lang="en-ID" sz="2000" dirty="0">
              <a:solidFill>
                <a:schemeClr val="tx1"/>
              </a:solidFill>
            </a:endParaRPr>
          </a:p>
        </p:txBody>
      </p:sp>
      <p:sp>
        <p:nvSpPr>
          <p:cNvPr id="4" name="Title 1">
            <a:extLst>
              <a:ext uri="{FF2B5EF4-FFF2-40B4-BE49-F238E27FC236}">
                <a16:creationId xmlns:a16="http://schemas.microsoft.com/office/drawing/2014/main" id="{DB890FF6-025E-9C6B-FA07-E6A9F1FC0FD1}"/>
              </a:ext>
            </a:extLst>
          </p:cNvPr>
          <p:cNvSpPr txBox="1">
            <a:spLocks/>
          </p:cNvSpPr>
          <p:nvPr/>
        </p:nvSpPr>
        <p:spPr>
          <a:xfrm>
            <a:off x="677334" y="609600"/>
            <a:ext cx="8596668" cy="8712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tx1"/>
                </a:solidFill>
              </a:rPr>
              <a:t>KESIMPULAN</a:t>
            </a:r>
            <a:endParaRPr lang="en-ID" b="1" dirty="0">
              <a:solidFill>
                <a:schemeClr val="tx1"/>
              </a:solidFill>
            </a:endParaRPr>
          </a:p>
        </p:txBody>
      </p:sp>
      <p:sp>
        <p:nvSpPr>
          <p:cNvPr id="5" name="Title 1">
            <a:extLst>
              <a:ext uri="{FF2B5EF4-FFF2-40B4-BE49-F238E27FC236}">
                <a16:creationId xmlns:a16="http://schemas.microsoft.com/office/drawing/2014/main" id="{982D440A-5E81-D8D4-4F3A-6710A1F299B2}"/>
              </a:ext>
            </a:extLst>
          </p:cNvPr>
          <p:cNvSpPr txBox="1">
            <a:spLocks/>
          </p:cNvSpPr>
          <p:nvPr/>
        </p:nvSpPr>
        <p:spPr>
          <a:xfrm>
            <a:off x="829734" y="3496283"/>
            <a:ext cx="8596668" cy="70996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D" b="1" dirty="0" err="1">
                <a:solidFill>
                  <a:schemeClr val="tx1"/>
                </a:solidFill>
              </a:rPr>
              <a:t>Rencana</a:t>
            </a:r>
            <a:r>
              <a:rPr lang="en-ID" b="1" dirty="0">
                <a:solidFill>
                  <a:schemeClr val="tx1"/>
                </a:solidFill>
              </a:rPr>
              <a:t> </a:t>
            </a:r>
            <a:r>
              <a:rPr lang="en-ID" b="1" dirty="0" err="1">
                <a:solidFill>
                  <a:schemeClr val="tx1"/>
                </a:solidFill>
              </a:rPr>
              <a:t>Pengembangan</a:t>
            </a:r>
            <a:r>
              <a:rPr lang="en-ID" b="1" dirty="0">
                <a:solidFill>
                  <a:schemeClr val="tx1"/>
                </a:solidFill>
              </a:rPr>
              <a:t> </a:t>
            </a:r>
            <a:r>
              <a:rPr lang="en-ID" b="1" dirty="0" err="1">
                <a:solidFill>
                  <a:schemeClr val="tx1"/>
                </a:solidFill>
              </a:rPr>
              <a:t>Sistem</a:t>
            </a:r>
            <a:endParaRPr lang="en-ID" b="1" dirty="0">
              <a:solidFill>
                <a:schemeClr val="tx1"/>
              </a:solidFill>
            </a:endParaRPr>
          </a:p>
        </p:txBody>
      </p:sp>
      <p:sp>
        <p:nvSpPr>
          <p:cNvPr id="6" name="Title 1">
            <a:extLst>
              <a:ext uri="{FF2B5EF4-FFF2-40B4-BE49-F238E27FC236}">
                <a16:creationId xmlns:a16="http://schemas.microsoft.com/office/drawing/2014/main" id="{8C4DBCDF-0844-DFA4-336C-552D77B47399}"/>
              </a:ext>
            </a:extLst>
          </p:cNvPr>
          <p:cNvSpPr txBox="1">
            <a:spLocks/>
          </p:cNvSpPr>
          <p:nvPr/>
        </p:nvSpPr>
        <p:spPr>
          <a:xfrm>
            <a:off x="910023" y="4273146"/>
            <a:ext cx="8596668" cy="169125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None/>
            </a:pPr>
            <a:r>
              <a:rPr lang="en-ID" sz="1400" b="1" dirty="0" err="1">
                <a:solidFill>
                  <a:schemeClr val="tx1"/>
                </a:solidFill>
              </a:rPr>
              <a:t>Penambahan</a:t>
            </a:r>
            <a:r>
              <a:rPr lang="en-ID" sz="1400" b="1" dirty="0">
                <a:solidFill>
                  <a:schemeClr val="tx1"/>
                </a:solidFill>
              </a:rPr>
              <a:t> </a:t>
            </a:r>
            <a:r>
              <a:rPr lang="en-ID" sz="1400" b="1" dirty="0" err="1">
                <a:solidFill>
                  <a:schemeClr val="tx1"/>
                </a:solidFill>
              </a:rPr>
              <a:t>Otorisasi</a:t>
            </a:r>
            <a:r>
              <a:rPr lang="en-ID" sz="1400" b="1" dirty="0">
                <a:solidFill>
                  <a:schemeClr val="tx1"/>
                </a:solidFill>
              </a:rPr>
              <a:t> </a:t>
            </a:r>
            <a:r>
              <a:rPr lang="en-ID" sz="1400" b="1" dirty="0" err="1">
                <a:solidFill>
                  <a:schemeClr val="tx1"/>
                </a:solidFill>
              </a:rPr>
              <a:t>Pengguna</a:t>
            </a:r>
            <a:endParaRPr lang="en-ID" sz="1400" dirty="0">
              <a:solidFill>
                <a:schemeClr val="tx1"/>
              </a:solidFill>
            </a:endParaRPr>
          </a:p>
          <a:p>
            <a:pPr>
              <a:buFont typeface="Arial" panose="020B0604020202020204" pitchFamily="34" charset="0"/>
              <a:buChar char="•"/>
            </a:pPr>
            <a:r>
              <a:rPr lang="en-ID" sz="1400" dirty="0" err="1">
                <a:solidFill>
                  <a:schemeClr val="tx1"/>
                </a:solidFill>
              </a:rPr>
              <a:t>Membuat</a:t>
            </a:r>
            <a:r>
              <a:rPr lang="en-ID" sz="1400" dirty="0">
                <a:solidFill>
                  <a:schemeClr val="tx1"/>
                </a:solidFill>
              </a:rPr>
              <a:t> </a:t>
            </a:r>
            <a:r>
              <a:rPr lang="en-ID" sz="1400" dirty="0" err="1">
                <a:solidFill>
                  <a:schemeClr val="tx1"/>
                </a:solidFill>
              </a:rPr>
              <a:t>sistem</a:t>
            </a:r>
            <a:r>
              <a:rPr lang="en-ID" sz="1400" dirty="0">
                <a:solidFill>
                  <a:schemeClr val="tx1"/>
                </a:solidFill>
              </a:rPr>
              <a:t> login </a:t>
            </a:r>
            <a:r>
              <a:rPr lang="en-ID" sz="1400" dirty="0" err="1">
                <a:solidFill>
                  <a:schemeClr val="tx1"/>
                </a:solidFill>
              </a:rPr>
              <a:t>dengan</a:t>
            </a:r>
            <a:r>
              <a:rPr lang="en-ID" sz="1400" dirty="0">
                <a:solidFill>
                  <a:schemeClr val="tx1"/>
                </a:solidFill>
              </a:rPr>
              <a:t> </a:t>
            </a:r>
            <a:r>
              <a:rPr lang="en-ID" sz="1400" dirty="0" err="1">
                <a:solidFill>
                  <a:schemeClr val="tx1"/>
                </a:solidFill>
              </a:rPr>
              <a:t>hak</a:t>
            </a:r>
            <a:r>
              <a:rPr lang="en-ID" sz="1400" dirty="0">
                <a:solidFill>
                  <a:schemeClr val="tx1"/>
                </a:solidFill>
              </a:rPr>
              <a:t> </a:t>
            </a:r>
            <a:r>
              <a:rPr lang="en-ID" sz="1400" dirty="0" err="1">
                <a:solidFill>
                  <a:schemeClr val="tx1"/>
                </a:solidFill>
              </a:rPr>
              <a:t>akses</a:t>
            </a:r>
            <a:r>
              <a:rPr lang="en-ID" sz="1400" dirty="0">
                <a:solidFill>
                  <a:schemeClr val="tx1"/>
                </a:solidFill>
              </a:rPr>
              <a:t> </a:t>
            </a:r>
            <a:r>
              <a:rPr lang="en-ID" sz="1400" dirty="0" err="1">
                <a:solidFill>
                  <a:schemeClr val="tx1"/>
                </a:solidFill>
              </a:rPr>
              <a:t>berbeda</a:t>
            </a:r>
            <a:r>
              <a:rPr lang="en-ID" sz="1400" dirty="0">
                <a:solidFill>
                  <a:schemeClr val="tx1"/>
                </a:solidFill>
              </a:rPr>
              <a:t> (</a:t>
            </a:r>
            <a:r>
              <a:rPr lang="en-ID" sz="1400" dirty="0" err="1">
                <a:solidFill>
                  <a:schemeClr val="tx1"/>
                </a:solidFill>
              </a:rPr>
              <a:t>misal</a:t>
            </a:r>
            <a:r>
              <a:rPr lang="en-ID" sz="1400" dirty="0">
                <a:solidFill>
                  <a:schemeClr val="tx1"/>
                </a:solidFill>
              </a:rPr>
              <a:t>: admin, teller, auditor).</a:t>
            </a:r>
          </a:p>
          <a:p>
            <a:endParaRPr lang="en-ID" sz="2800" dirty="0">
              <a:solidFill>
                <a:schemeClr val="tx1"/>
              </a:solidFill>
            </a:endParaRPr>
          </a:p>
        </p:txBody>
      </p:sp>
    </p:spTree>
    <p:extLst>
      <p:ext uri="{BB962C8B-B14F-4D97-AF65-F5344CB8AC3E}">
        <p14:creationId xmlns:p14="http://schemas.microsoft.com/office/powerpoint/2010/main" val="90240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43B4-D376-A35C-50EA-3AB4BAE53A02}"/>
              </a:ext>
            </a:extLst>
          </p:cNvPr>
          <p:cNvSpPr>
            <a:spLocks noGrp="1"/>
          </p:cNvSpPr>
          <p:nvPr>
            <p:ph type="title"/>
          </p:nvPr>
        </p:nvSpPr>
        <p:spPr>
          <a:xfrm>
            <a:off x="677334" y="609599"/>
            <a:ext cx="8596668" cy="2396770"/>
          </a:xfrm>
        </p:spPr>
        <p:txBody>
          <a:bodyPr>
            <a:normAutofit/>
          </a:bodyPr>
          <a:lstStyle/>
          <a:p>
            <a:pPr>
              <a:buNone/>
            </a:pPr>
            <a:r>
              <a:rPr lang="en-ID" sz="2400" b="1" dirty="0">
                <a:solidFill>
                  <a:schemeClr val="tx1"/>
                </a:solidFill>
                <a:latin typeface="Arial Narrow" panose="020B0606020202030204" pitchFamily="34" charset="0"/>
              </a:rPr>
              <a:t>Latar </a:t>
            </a:r>
            <a:r>
              <a:rPr lang="en-ID" sz="2400" b="1" dirty="0" err="1">
                <a:solidFill>
                  <a:schemeClr val="tx1"/>
                </a:solidFill>
                <a:latin typeface="Arial Narrow" panose="020B0606020202030204" pitchFamily="34" charset="0"/>
              </a:rPr>
              <a:t>Belakang</a:t>
            </a:r>
            <a:r>
              <a:rPr lang="en-ID" sz="2400" b="1" dirty="0">
                <a:solidFill>
                  <a:schemeClr val="tx1"/>
                </a:solidFill>
                <a:latin typeface="Arial Narrow" panose="020B0606020202030204" pitchFamily="34" charset="0"/>
              </a:rPr>
              <a:t> :</a:t>
            </a:r>
            <a:br>
              <a:rPr lang="en-ID" dirty="0">
                <a:solidFill>
                  <a:schemeClr val="tx1"/>
                </a:solidFill>
                <a:latin typeface="Arial Narrow" panose="020B0606020202030204" pitchFamily="34" charset="0"/>
              </a:rPr>
            </a:br>
            <a:r>
              <a:rPr lang="en-ID" sz="1400" dirty="0">
                <a:solidFill>
                  <a:schemeClr val="tx1"/>
                </a:solidFill>
                <a:latin typeface="Arial Narrow" panose="020B0606020202030204" pitchFamily="34" charset="0"/>
              </a:rPr>
              <a:t>Dalam </a:t>
            </a:r>
            <a:r>
              <a:rPr lang="en-ID" sz="1400" dirty="0" err="1">
                <a:solidFill>
                  <a:schemeClr val="tx1"/>
                </a:solidFill>
                <a:latin typeface="Arial Narrow" panose="020B0606020202030204" pitchFamily="34" charset="0"/>
              </a:rPr>
              <a:t>kegiatan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operasional</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perbankan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transaksi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seperti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penarikan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setoran</a:t>
            </a:r>
            <a:r>
              <a:rPr lang="en-ID" sz="1400" dirty="0">
                <a:solidFill>
                  <a:schemeClr val="tx1"/>
                </a:solidFill>
                <a:latin typeface="Arial Narrow" panose="020B0606020202030204" pitchFamily="34" charset="0"/>
              </a:rPr>
              <a:t>, dan </a:t>
            </a:r>
            <a:r>
              <a:rPr lang="en-ID" sz="1400" dirty="0" err="1">
                <a:solidFill>
                  <a:schemeClr val="tx1"/>
                </a:solidFill>
                <a:latin typeface="Arial Narrow" panose="020B0606020202030204" pitchFamily="34" charset="0"/>
              </a:rPr>
              <a:t>pendaftaran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nasabah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merupakan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bagian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penting</a:t>
            </a:r>
            <a:r>
              <a:rPr lang="en-ID" sz="1400" dirty="0">
                <a:solidFill>
                  <a:schemeClr val="tx1"/>
                </a:solidFill>
                <a:latin typeface="Arial Narrow" panose="020B0606020202030204" pitchFamily="34" charset="0"/>
              </a:rPr>
              <a:t> yang </a:t>
            </a:r>
            <a:r>
              <a:rPr lang="en-ID" sz="1400" dirty="0" err="1">
                <a:solidFill>
                  <a:schemeClr val="tx1"/>
                </a:solidFill>
                <a:latin typeface="Arial Narrow" panose="020B0606020202030204" pitchFamily="34" charset="0"/>
              </a:rPr>
              <a:t>memerlukan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yang </a:t>
            </a:r>
            <a:r>
              <a:rPr lang="en-ID" sz="1400" dirty="0" err="1">
                <a:solidFill>
                  <a:schemeClr val="tx1"/>
                </a:solidFill>
                <a:latin typeface="Arial Narrow" panose="020B0606020202030204" pitchFamily="34" charset="0"/>
              </a:rPr>
              <a:t>rapi</a:t>
            </a:r>
            <a:r>
              <a:rPr lang="en-ID" sz="1400" dirty="0">
                <a:solidFill>
                  <a:schemeClr val="tx1"/>
                </a:solidFill>
                <a:latin typeface="Arial Narrow" panose="020B0606020202030204" pitchFamily="34" charset="0"/>
              </a:rPr>
              <a:t> dan </a:t>
            </a:r>
            <a:r>
              <a:rPr lang="en-ID" sz="1400" dirty="0" err="1">
                <a:solidFill>
                  <a:schemeClr val="tx1"/>
                </a:solidFill>
                <a:latin typeface="Arial Narrow" panose="020B0606020202030204" pitchFamily="34" charset="0"/>
              </a:rPr>
              <a:t>terorganisir</a:t>
            </a:r>
            <a:r>
              <a:rPr lang="en-ID" sz="1400" dirty="0">
                <a:solidFill>
                  <a:schemeClr val="tx1"/>
                </a:solidFill>
                <a:latin typeface="Arial Narrow" panose="020B0606020202030204" pitchFamily="34" charset="0"/>
              </a:rPr>
              <a:t>. Pada </a:t>
            </a:r>
            <a:r>
              <a:rPr lang="en-ID" sz="1400" dirty="0" err="1">
                <a:solidFill>
                  <a:schemeClr val="tx1"/>
                </a:solidFill>
                <a:latin typeface="Arial Narrow" panose="020B0606020202030204" pitchFamily="34" charset="0"/>
              </a:rPr>
              <a:t>banyak</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kasus</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transaksi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tersebut</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masih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dilakukan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secara</a:t>
            </a:r>
            <a:r>
              <a:rPr lang="en-ID" sz="1400" dirty="0">
                <a:solidFill>
                  <a:schemeClr val="tx1"/>
                </a:solidFill>
                <a:latin typeface="Arial Narrow" panose="020B0606020202030204" pitchFamily="34" charset="0"/>
              </a:rPr>
              <a:t> manual </a:t>
            </a:r>
            <a:r>
              <a:rPr lang="en-ID" sz="1400" dirty="0" err="1">
                <a:solidFill>
                  <a:schemeClr val="tx1"/>
                </a:solidFill>
                <a:latin typeface="Arial Narrow" panose="020B0606020202030204" pitchFamily="34" charset="0"/>
              </a:rPr>
              <a:t>menggunakan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buku</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besar</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atau</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dokumen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kertas</a:t>
            </a:r>
            <a:r>
              <a:rPr lang="en-ID" sz="1400" dirty="0">
                <a:solidFill>
                  <a:schemeClr val="tx1"/>
                </a:solidFill>
                <a:latin typeface="Arial Narrow" panose="020B0606020202030204" pitchFamily="34" charset="0"/>
              </a:rPr>
              <a:t>. Cara </a:t>
            </a:r>
            <a:r>
              <a:rPr lang="en-ID" sz="1400" dirty="0" err="1">
                <a:solidFill>
                  <a:schemeClr val="tx1"/>
                </a:solidFill>
                <a:latin typeface="Arial Narrow" panose="020B0606020202030204" pitchFamily="34" charset="0"/>
              </a:rPr>
              <a:t>ini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sering</a:t>
            </a:r>
            <a:r>
              <a:rPr lang="en-ID" sz="1400" dirty="0">
                <a:solidFill>
                  <a:schemeClr val="tx1"/>
                </a:solidFill>
                <a:latin typeface="Arial Narrow" panose="020B0606020202030204" pitchFamily="34" charset="0"/>
              </a:rPr>
              <a:t> kali </a:t>
            </a:r>
            <a:r>
              <a:rPr lang="en-ID" sz="1400" dirty="0" err="1">
                <a:solidFill>
                  <a:schemeClr val="tx1"/>
                </a:solidFill>
                <a:latin typeface="Arial Narrow" panose="020B0606020202030204" pitchFamily="34" charset="0"/>
              </a:rPr>
              <a:t>menimbulkan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berbagai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kendala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seperti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keterlambatan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risiko</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kehilangan</a:t>
            </a:r>
            <a:r>
              <a:rPr lang="en-ID" sz="1400" dirty="0">
                <a:solidFill>
                  <a:schemeClr val="tx1"/>
                </a:solidFill>
                <a:latin typeface="Arial Narrow" panose="020B0606020202030204" pitchFamily="34" charset="0"/>
              </a:rPr>
              <a:t> data, </a:t>
            </a:r>
            <a:r>
              <a:rPr lang="en-ID" sz="1400" dirty="0" err="1">
                <a:solidFill>
                  <a:schemeClr val="tx1"/>
                </a:solidFill>
                <a:latin typeface="Arial Narrow" panose="020B0606020202030204" pitchFamily="34" charset="0"/>
              </a:rPr>
              <a:t>hingga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kesalahan</a:t>
            </a:r>
            <a:r>
              <a:rPr lang="en-ID" sz="1400" dirty="0">
                <a:solidFill>
                  <a:schemeClr val="tx1"/>
                </a:solidFill>
                <a:latin typeface="Arial Narrow" panose="020B0606020202030204" pitchFamily="34" charset="0"/>
              </a:rPr>
              <a:t> input yang </a:t>
            </a:r>
            <a:r>
              <a:rPr lang="en-ID" sz="1400" dirty="0" err="1">
                <a:solidFill>
                  <a:schemeClr val="tx1"/>
                </a:solidFill>
                <a:latin typeface="Arial Narrow" panose="020B0606020202030204" pitchFamily="34" charset="0"/>
              </a:rPr>
              <a:t>bisa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berdampak</a:t>
            </a:r>
            <a:r>
              <a:rPr lang="en-ID" sz="1400" dirty="0">
                <a:solidFill>
                  <a:schemeClr val="tx1"/>
                </a:solidFill>
                <a:latin typeface="Arial Narrow" panose="020B0606020202030204" pitchFamily="34" charset="0"/>
              </a:rPr>
              <a:t> pada </a:t>
            </a:r>
            <a:r>
              <a:rPr lang="en-ID" sz="1400" dirty="0" err="1">
                <a:solidFill>
                  <a:schemeClr val="tx1"/>
                </a:solidFill>
                <a:latin typeface="Arial Narrow" panose="020B0606020202030204" pitchFamily="34" charset="0"/>
              </a:rPr>
              <a:t>akurasi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informasi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keuangan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nasabah</a:t>
            </a:r>
            <a:r>
              <a:rPr lang="en-ID" sz="1400" dirty="0">
                <a:solidFill>
                  <a:schemeClr val="tx1"/>
                </a:solidFill>
                <a:latin typeface="Arial Narrow" panose="020B0606020202030204" pitchFamily="34" charset="0"/>
              </a:rPr>
              <a:t>.</a:t>
            </a:r>
            <a:br>
              <a:rPr lang="en-ID" sz="1400" dirty="0">
                <a:solidFill>
                  <a:schemeClr val="tx1"/>
                </a:solidFill>
                <a:latin typeface="Arial Narrow" panose="020B0606020202030204" pitchFamily="34" charset="0"/>
              </a:rPr>
            </a:br>
            <a:r>
              <a:rPr lang="en-ID" sz="1400" dirty="0" err="1">
                <a:solidFill>
                  <a:schemeClr val="tx1"/>
                </a:solidFill>
                <a:latin typeface="Arial Narrow" panose="020B0606020202030204" pitchFamily="34" charset="0"/>
              </a:rPr>
              <a:t>Untuk</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mengatasi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hal</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tersebut</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dibutuhkan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sebuah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sistem</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yang </a:t>
            </a:r>
            <a:r>
              <a:rPr lang="en-ID" sz="1400" dirty="0" err="1">
                <a:solidFill>
                  <a:schemeClr val="tx1"/>
                </a:solidFill>
                <a:latin typeface="Arial Narrow" panose="020B0606020202030204" pitchFamily="34" charset="0"/>
              </a:rPr>
              <a:t>meskipun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masih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dilakukan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secara</a:t>
            </a:r>
            <a:r>
              <a:rPr lang="en-ID" sz="1400" dirty="0">
                <a:solidFill>
                  <a:schemeClr val="tx1"/>
                </a:solidFill>
                <a:latin typeface="Arial Narrow" panose="020B0606020202030204" pitchFamily="34" charset="0"/>
              </a:rPr>
              <a:t> manual (</a:t>
            </a:r>
            <a:r>
              <a:rPr lang="en-ID" sz="1400" dirty="0" err="1">
                <a:solidFill>
                  <a:schemeClr val="tx1"/>
                </a:solidFill>
                <a:latin typeface="Arial Narrow" panose="020B0606020202030204" pitchFamily="34" charset="0"/>
              </a:rPr>
              <a:t>bukan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berbasis</a:t>
            </a:r>
            <a:r>
              <a:rPr lang="en-ID" sz="1400" dirty="0">
                <a:solidFill>
                  <a:schemeClr val="tx1"/>
                </a:solidFill>
                <a:latin typeface="Arial Narrow" panose="020B0606020202030204" pitchFamily="34" charset="0"/>
              </a:rPr>
              <a:t> online), </a:t>
            </a:r>
            <a:r>
              <a:rPr lang="en-ID" sz="1400" dirty="0" err="1">
                <a:solidFill>
                  <a:schemeClr val="tx1"/>
                </a:solidFill>
                <a:latin typeface="Arial Narrow" panose="020B0606020202030204" pitchFamily="34" charset="0"/>
              </a:rPr>
              <a:t>tetapi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dibantu</a:t>
            </a:r>
            <a:r>
              <a:rPr lang="en-ID" sz="1400" dirty="0">
                <a:solidFill>
                  <a:schemeClr val="tx1"/>
                </a:solidFill>
                <a:latin typeface="Arial Narrow" panose="020B0606020202030204" pitchFamily="34" charset="0"/>
              </a:rPr>
              <a:t> oleh </a:t>
            </a:r>
            <a:r>
              <a:rPr lang="en-ID" sz="1400" dirty="0" err="1">
                <a:solidFill>
                  <a:schemeClr val="tx1"/>
                </a:solidFill>
                <a:latin typeface="Arial Narrow" panose="020B0606020202030204" pitchFamily="34" charset="0"/>
              </a:rPr>
              <a:t>teknologi</a:t>
            </a:r>
            <a:r>
              <a:rPr lang="en-ID" sz="1400" dirty="0">
                <a:solidFill>
                  <a:schemeClr val="tx1"/>
                </a:solidFill>
                <a:latin typeface="Arial Narrow" panose="020B0606020202030204" pitchFamily="34" charset="0"/>
              </a:rPr>
              <a:t> — </a:t>
            </a:r>
            <a:r>
              <a:rPr lang="en-ID" sz="1400" dirty="0" err="1">
                <a:solidFill>
                  <a:schemeClr val="tx1"/>
                </a:solidFill>
                <a:latin typeface="Arial Narrow" panose="020B0606020202030204" pitchFamily="34" charset="0"/>
              </a:rPr>
              <a:t>misalnya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melalui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aplikasi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lokal</a:t>
            </a:r>
            <a:r>
              <a:rPr lang="en-ID" sz="1400" dirty="0">
                <a:solidFill>
                  <a:schemeClr val="tx1"/>
                </a:solidFill>
                <a:latin typeface="Arial Narrow" panose="020B0606020202030204" pitchFamily="34" charset="0"/>
              </a:rPr>
              <a:t> di </a:t>
            </a:r>
            <a:r>
              <a:rPr lang="en-ID" sz="1400" dirty="0" err="1">
                <a:solidFill>
                  <a:schemeClr val="tx1"/>
                </a:solidFill>
                <a:latin typeface="Arial Narrow" panose="020B0606020202030204" pitchFamily="34" charset="0"/>
              </a:rPr>
              <a:t>komputer</a:t>
            </a:r>
            <a:r>
              <a:rPr lang="en-ID" sz="1400" dirty="0">
                <a:solidFill>
                  <a:schemeClr val="tx1"/>
                </a:solidFill>
                <a:latin typeface="Arial Narrow" panose="020B0606020202030204" pitchFamily="34" charset="0"/>
              </a:rPr>
              <a:t> — guna </a:t>
            </a:r>
            <a:r>
              <a:rPr lang="en-ID" sz="1400" dirty="0" err="1">
                <a:solidFill>
                  <a:schemeClr val="tx1"/>
                </a:solidFill>
                <a:latin typeface="Arial Narrow" panose="020B0606020202030204" pitchFamily="34" charset="0"/>
              </a:rPr>
              <a:t>mendukung</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ketertiban</a:t>
            </a:r>
            <a:r>
              <a:rPr lang="en-ID" sz="1400" dirty="0">
                <a:solidFill>
                  <a:schemeClr val="tx1"/>
                </a:solidFill>
                <a:latin typeface="Arial Narrow" panose="020B0606020202030204" pitchFamily="34" charset="0"/>
              </a:rPr>
              <a:t> dan </a:t>
            </a:r>
            <a:r>
              <a:rPr lang="en-ID" sz="1400" dirty="0" err="1">
                <a:solidFill>
                  <a:schemeClr val="tx1"/>
                </a:solidFill>
                <a:latin typeface="Arial Narrow" panose="020B0606020202030204" pitchFamily="34" charset="0"/>
              </a:rPr>
              <a:t>kecepatan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transaksi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perbankan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Sistem</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ini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bertujuan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untuk</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menyederhanakan</a:t>
            </a:r>
            <a:r>
              <a:rPr lang="en-ID" sz="1400" dirty="0">
                <a:solidFill>
                  <a:schemeClr val="tx1"/>
                </a:solidFill>
                <a:latin typeface="Arial Narrow" panose="020B0606020202030204" pitchFamily="34" charset="0"/>
              </a:rPr>
              <a:t> proses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harian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tanpa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harus</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sepenuhnya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mengubah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alur</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kerja</a:t>
            </a:r>
            <a:r>
              <a:rPr lang="en-ID" sz="1400" dirty="0">
                <a:solidFill>
                  <a:schemeClr val="tx1"/>
                </a:solidFill>
                <a:latin typeface="Arial Narrow" panose="020B0606020202030204" pitchFamily="34" charset="0"/>
              </a:rPr>
              <a:t> manual yang </a:t>
            </a:r>
            <a:r>
              <a:rPr lang="en-ID" sz="1400" dirty="0" err="1">
                <a:solidFill>
                  <a:schemeClr val="tx1"/>
                </a:solidFill>
                <a:latin typeface="Arial Narrow" panose="020B0606020202030204" pitchFamily="34" charset="0"/>
              </a:rPr>
              <a:t>sudah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berjalan</a:t>
            </a:r>
            <a:r>
              <a:rPr lang="en-ID" sz="1400" dirty="0">
                <a:solidFill>
                  <a:schemeClr val="tx1"/>
                </a:solidFill>
                <a:latin typeface="Arial Narrow" panose="020B0606020202030204" pitchFamily="34" charset="0"/>
              </a:rPr>
              <a:t> di </a:t>
            </a:r>
            <a:r>
              <a:rPr lang="en-ID" sz="1400" dirty="0" err="1">
                <a:solidFill>
                  <a:schemeClr val="tx1"/>
                </a:solidFill>
                <a:latin typeface="Arial Narrow" panose="020B0606020202030204" pitchFamily="34" charset="0"/>
              </a:rPr>
              <a:t>institusi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perbankan</a:t>
            </a:r>
            <a:endParaRPr lang="en-ID" dirty="0">
              <a:solidFill>
                <a:schemeClr val="tx1"/>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C1741C40-D60E-A9D0-5C9F-DA974F53BFBA}"/>
              </a:ext>
            </a:extLst>
          </p:cNvPr>
          <p:cNvSpPr>
            <a:spLocks noGrp="1"/>
          </p:cNvSpPr>
          <p:nvPr>
            <p:ph idx="1"/>
          </p:nvPr>
        </p:nvSpPr>
        <p:spPr>
          <a:xfrm>
            <a:off x="677334" y="3175867"/>
            <a:ext cx="8596668" cy="3282919"/>
          </a:xfrm>
        </p:spPr>
        <p:txBody>
          <a:bodyPr>
            <a:normAutofit fontScale="47500" lnSpcReduction="20000"/>
          </a:bodyPr>
          <a:lstStyle/>
          <a:p>
            <a:pPr>
              <a:buNone/>
            </a:pPr>
            <a:r>
              <a:rPr lang="en-ID" sz="5100" b="1" dirty="0">
                <a:latin typeface="Arial Narrow" panose="020B0606020202030204" pitchFamily="34" charset="0"/>
              </a:rPr>
              <a:t>Tujuan </a:t>
            </a:r>
            <a:r>
              <a:rPr lang="en-ID" sz="5100" b="1" dirty="0" err="1">
                <a:latin typeface="Arial Narrow" panose="020B0606020202030204" pitchFamily="34" charset="0"/>
              </a:rPr>
              <a:t>Aplikasi</a:t>
            </a:r>
            <a:endParaRPr lang="en-ID" sz="5100" b="1" dirty="0">
              <a:latin typeface="Arial Narrow" panose="020B0606020202030204" pitchFamily="34" charset="0"/>
            </a:endParaRPr>
          </a:p>
          <a:p>
            <a:pPr>
              <a:buFont typeface="+mj-lt"/>
              <a:buAutoNum type="arabicPeriod"/>
            </a:pPr>
            <a:r>
              <a:rPr lang="en-ID" sz="2800" b="1" dirty="0" err="1">
                <a:solidFill>
                  <a:schemeClr val="tx1"/>
                </a:solidFill>
                <a:latin typeface="Arial Narrow" panose="020B0606020202030204" pitchFamily="34" charset="0"/>
              </a:rPr>
              <a:t>Mendukung</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Pencatatan</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Transaksi</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Secara</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Terstruktur</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Menyediakan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sarana</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pencatatan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untuk</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aktivitas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penarikan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setoran</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pendaftaran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nasabah</a:t>
            </a:r>
            <a:r>
              <a:rPr lang="en-ID" sz="2800" dirty="0">
                <a:solidFill>
                  <a:schemeClr val="tx1"/>
                </a:solidFill>
                <a:latin typeface="Arial Narrow" panose="020B0606020202030204" pitchFamily="34" charset="0"/>
              </a:rPr>
              <a:t> agar data </a:t>
            </a:r>
            <a:r>
              <a:rPr lang="en-ID" sz="2800" dirty="0" err="1">
                <a:solidFill>
                  <a:schemeClr val="tx1"/>
                </a:solidFill>
                <a:latin typeface="Arial Narrow" panose="020B0606020202030204" pitchFamily="34" charset="0"/>
              </a:rPr>
              <a:t>tersimpan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lebih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rapi</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mudah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dicari</a:t>
            </a:r>
            <a:r>
              <a:rPr lang="en-ID" sz="2800" dirty="0">
                <a:solidFill>
                  <a:schemeClr val="tx1"/>
                </a:solidFill>
                <a:latin typeface="Arial Narrow" panose="020B0606020202030204" pitchFamily="34" charset="0"/>
              </a:rPr>
              <a:t>.</a:t>
            </a:r>
          </a:p>
          <a:p>
            <a:pPr>
              <a:buFont typeface="+mj-lt"/>
              <a:buAutoNum type="arabicPeriod"/>
            </a:pPr>
            <a:r>
              <a:rPr lang="en-ID" sz="2800" b="1" dirty="0" err="1">
                <a:solidFill>
                  <a:schemeClr val="tx1"/>
                </a:solidFill>
                <a:latin typeface="Arial Narrow" panose="020B0606020202030204" pitchFamily="34" charset="0"/>
              </a:rPr>
              <a:t>Mengurangi</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Risiko</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Kesalahan</a:t>
            </a:r>
            <a:r>
              <a:rPr lang="en-ID" sz="2800" b="1" dirty="0">
                <a:solidFill>
                  <a:schemeClr val="tx1"/>
                </a:solidFill>
                <a:latin typeface="Arial Narrow" panose="020B0606020202030204" pitchFamily="34" charset="0"/>
              </a:rPr>
              <a:t> dan </a:t>
            </a:r>
            <a:r>
              <a:rPr lang="en-ID" sz="2800" b="1" dirty="0" err="1">
                <a:solidFill>
                  <a:schemeClr val="tx1"/>
                </a:solidFill>
                <a:latin typeface="Arial Narrow" panose="020B0606020202030204" pitchFamily="34" charset="0"/>
              </a:rPr>
              <a:t>Kehilangan</a:t>
            </a:r>
            <a:r>
              <a:rPr lang="en-ID" sz="2800" b="1" dirty="0">
                <a:solidFill>
                  <a:schemeClr val="tx1"/>
                </a:solidFill>
                <a:latin typeface="Arial Narrow" panose="020B0606020202030204" pitchFamily="34" charset="0"/>
              </a:rPr>
              <a:t> Data</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Menggantikan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pencatatan</a:t>
            </a:r>
            <a:r>
              <a:rPr lang="en-ID" sz="2800" dirty="0">
                <a:solidFill>
                  <a:schemeClr val="tx1"/>
                </a:solidFill>
                <a:latin typeface="Arial Narrow" panose="020B0606020202030204" pitchFamily="34" charset="0"/>
              </a:rPr>
              <a:t> manual di </a:t>
            </a:r>
            <a:r>
              <a:rPr lang="en-ID" sz="2800" dirty="0" err="1">
                <a:solidFill>
                  <a:schemeClr val="tx1"/>
                </a:solidFill>
                <a:latin typeface="Arial Narrow" panose="020B0606020202030204" pitchFamily="34" charset="0"/>
              </a:rPr>
              <a:t>atas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kertas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dengan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sistem</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berbasis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komputer</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untuk</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meminimalisir</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kesalahan</a:t>
            </a:r>
            <a:r>
              <a:rPr lang="en-ID" sz="2800" dirty="0">
                <a:solidFill>
                  <a:schemeClr val="tx1"/>
                </a:solidFill>
                <a:latin typeface="Arial Narrow" panose="020B0606020202030204" pitchFamily="34" charset="0"/>
              </a:rPr>
              <a:t> input dan </a:t>
            </a:r>
            <a:r>
              <a:rPr lang="en-ID" sz="2800" dirty="0" err="1">
                <a:solidFill>
                  <a:schemeClr val="tx1"/>
                </a:solidFill>
                <a:latin typeface="Arial Narrow" panose="020B0606020202030204" pitchFamily="34" charset="0"/>
              </a:rPr>
              <a:t>kehilangan</a:t>
            </a:r>
            <a:r>
              <a:rPr lang="en-ID" sz="2800" dirty="0">
                <a:solidFill>
                  <a:schemeClr val="tx1"/>
                </a:solidFill>
                <a:latin typeface="Arial Narrow" panose="020B0606020202030204" pitchFamily="34" charset="0"/>
              </a:rPr>
              <a:t> data.</a:t>
            </a:r>
          </a:p>
          <a:p>
            <a:pPr>
              <a:buFont typeface="+mj-lt"/>
              <a:buAutoNum type="arabicPeriod"/>
            </a:pPr>
            <a:r>
              <a:rPr lang="en-ID" sz="2800" b="1" dirty="0" err="1">
                <a:solidFill>
                  <a:schemeClr val="tx1"/>
                </a:solidFill>
                <a:latin typeface="Arial Narrow" panose="020B0606020202030204" pitchFamily="34" charset="0"/>
              </a:rPr>
              <a:t>Meningkatkan</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Efisiensi</a:t>
            </a:r>
            <a:r>
              <a:rPr lang="en-ID" sz="2800" b="1" dirty="0">
                <a:solidFill>
                  <a:schemeClr val="tx1"/>
                </a:solidFill>
                <a:latin typeface="Arial Narrow" panose="020B0606020202030204" pitchFamily="34" charset="0"/>
              </a:rPr>
              <a:t> Waktu dan Tenaga</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Mempermudah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petugas</a:t>
            </a:r>
            <a:r>
              <a:rPr lang="en-ID" sz="2800" dirty="0">
                <a:solidFill>
                  <a:schemeClr val="tx1"/>
                </a:solidFill>
                <a:latin typeface="Arial Narrow" panose="020B0606020202030204" pitchFamily="34" charset="0"/>
              </a:rPr>
              <a:t> bank </a:t>
            </a:r>
            <a:r>
              <a:rPr lang="en-ID" sz="2800" dirty="0" err="1">
                <a:solidFill>
                  <a:schemeClr val="tx1"/>
                </a:solidFill>
                <a:latin typeface="Arial Narrow" panose="020B0606020202030204" pitchFamily="34" charset="0"/>
              </a:rPr>
              <a:t>dalam</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mencatat</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mengakses</a:t>
            </a:r>
            <a:r>
              <a:rPr lang="en-ID" sz="2800" dirty="0">
                <a:solidFill>
                  <a:schemeClr val="tx1"/>
                </a:solidFill>
                <a:latin typeface="Arial Narrow" panose="020B0606020202030204" pitchFamily="34" charset="0"/>
              </a:rPr>
              <a:t> data </a:t>
            </a:r>
            <a:r>
              <a:rPr lang="en-ID" sz="2800" dirty="0" err="1">
                <a:solidFill>
                  <a:schemeClr val="tx1"/>
                </a:solidFill>
                <a:latin typeface="Arial Narrow" panose="020B0606020202030204" pitchFamily="34" charset="0"/>
              </a:rPr>
              <a:t>transaksi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sehingga</a:t>
            </a:r>
            <a:r>
              <a:rPr lang="en-ID" sz="2800" dirty="0">
                <a:solidFill>
                  <a:schemeClr val="tx1"/>
                </a:solidFill>
                <a:latin typeface="Arial Narrow" panose="020B0606020202030204" pitchFamily="34" charset="0"/>
              </a:rPr>
              <a:t> proses </a:t>
            </a:r>
            <a:r>
              <a:rPr lang="en-ID" sz="2800" dirty="0" err="1">
                <a:solidFill>
                  <a:schemeClr val="tx1"/>
                </a:solidFill>
                <a:latin typeface="Arial Narrow" panose="020B0606020202030204" pitchFamily="34" charset="0"/>
              </a:rPr>
              <a:t>pelayanan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bisa</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lebih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cepat</a:t>
            </a:r>
            <a:r>
              <a:rPr lang="en-ID" sz="2800" dirty="0">
                <a:solidFill>
                  <a:schemeClr val="tx1"/>
                </a:solidFill>
                <a:latin typeface="Arial Narrow" panose="020B0606020202030204" pitchFamily="34" charset="0"/>
              </a:rPr>
              <a:t>.</a:t>
            </a:r>
          </a:p>
          <a:p>
            <a:pPr>
              <a:buFont typeface="+mj-lt"/>
              <a:buAutoNum type="arabicPeriod"/>
            </a:pPr>
            <a:r>
              <a:rPr lang="en-ID" sz="2800" b="1" dirty="0" err="1">
                <a:solidFill>
                  <a:schemeClr val="tx1"/>
                </a:solidFill>
                <a:latin typeface="Arial Narrow" panose="020B0606020202030204" pitchFamily="34" charset="0"/>
              </a:rPr>
              <a:t>Menjadi</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Arsip</a:t>
            </a:r>
            <a:r>
              <a:rPr lang="en-ID" sz="2800" b="1" dirty="0">
                <a:solidFill>
                  <a:schemeClr val="tx1"/>
                </a:solidFill>
                <a:latin typeface="Arial Narrow" panose="020B0606020202030204" pitchFamily="34" charset="0"/>
              </a:rPr>
              <a:t> Digital </a:t>
            </a:r>
            <a:r>
              <a:rPr lang="en-ID" sz="2800" b="1" dirty="0" err="1">
                <a:solidFill>
                  <a:schemeClr val="tx1"/>
                </a:solidFill>
                <a:latin typeface="Arial Narrow" panose="020B0606020202030204" pitchFamily="34" charset="0"/>
              </a:rPr>
              <a:t>untuk</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Kebutuhan</a:t>
            </a:r>
            <a:r>
              <a:rPr lang="en-ID" sz="2800" b="1" dirty="0">
                <a:solidFill>
                  <a:schemeClr val="tx1"/>
                </a:solidFill>
                <a:latin typeface="Arial Narrow" panose="020B0606020202030204" pitchFamily="34" charset="0"/>
              </a:rPr>
              <a:t> Audit dan </a:t>
            </a:r>
            <a:r>
              <a:rPr lang="en-ID" sz="2800" b="1" dirty="0" err="1">
                <a:solidFill>
                  <a:schemeClr val="tx1"/>
                </a:solidFill>
                <a:latin typeface="Arial Narrow" panose="020B0606020202030204" pitchFamily="34" charset="0"/>
              </a:rPr>
              <a:t>Laporan</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Menyimpan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riwayat</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transaksi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dalam</a:t>
            </a:r>
            <a:r>
              <a:rPr lang="en-ID" sz="2800" dirty="0">
                <a:solidFill>
                  <a:schemeClr val="tx1"/>
                </a:solidFill>
                <a:latin typeface="Arial Narrow" panose="020B0606020202030204" pitchFamily="34" charset="0"/>
              </a:rPr>
              <a:t> format digital yang </a:t>
            </a:r>
            <a:r>
              <a:rPr lang="en-ID" sz="2800" dirty="0" err="1">
                <a:solidFill>
                  <a:schemeClr val="tx1"/>
                </a:solidFill>
                <a:latin typeface="Arial Narrow" panose="020B0606020202030204" pitchFamily="34" charset="0"/>
              </a:rPr>
              <a:t>bisa</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digunakan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sebagai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acuan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laporan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harian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bulanan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maupun</a:t>
            </a:r>
            <a:r>
              <a:rPr lang="en-ID" sz="2800" dirty="0">
                <a:solidFill>
                  <a:schemeClr val="tx1"/>
                </a:solidFill>
                <a:latin typeface="Arial Narrow" panose="020B0606020202030204" pitchFamily="34" charset="0"/>
              </a:rPr>
              <a:t> audit internal.</a:t>
            </a:r>
          </a:p>
          <a:p>
            <a:pPr>
              <a:buFont typeface="+mj-lt"/>
              <a:buAutoNum type="arabicPeriod"/>
            </a:pPr>
            <a:r>
              <a:rPr lang="en-ID" sz="2800" b="1" dirty="0" err="1">
                <a:solidFill>
                  <a:schemeClr val="tx1"/>
                </a:solidFill>
                <a:latin typeface="Arial Narrow" panose="020B0606020202030204" pitchFamily="34" charset="0"/>
              </a:rPr>
              <a:t>Menyederhanakan</a:t>
            </a:r>
            <a:r>
              <a:rPr lang="en-ID" sz="2800" b="1" dirty="0">
                <a:solidFill>
                  <a:schemeClr val="tx1"/>
                </a:solidFill>
                <a:latin typeface="Arial Narrow" panose="020B0606020202030204" pitchFamily="34" charset="0"/>
              </a:rPr>
              <a:t> Proses </a:t>
            </a:r>
            <a:r>
              <a:rPr lang="en-ID" sz="2800" b="1" dirty="0" err="1">
                <a:solidFill>
                  <a:schemeClr val="tx1"/>
                </a:solidFill>
                <a:latin typeface="Arial Narrow" panose="020B0606020202030204" pitchFamily="34" charset="0"/>
              </a:rPr>
              <a:t>Pendaftaran</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Nasabah</a:t>
            </a:r>
            <a:r>
              <a:rPr lang="en-ID" sz="2800" b="1" dirty="0">
                <a:solidFill>
                  <a:schemeClr val="tx1"/>
                </a:solidFill>
                <a:latin typeface="Arial Narrow" panose="020B0606020202030204" pitchFamily="34" charset="0"/>
              </a:rPr>
              <a:t> Baru</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Mencatat</a:t>
            </a:r>
            <a:r>
              <a:rPr lang="en-ID" sz="2800" dirty="0">
                <a:solidFill>
                  <a:schemeClr val="tx1"/>
                </a:solidFill>
                <a:latin typeface="Arial Narrow" panose="020B0606020202030204" pitchFamily="34" charset="0"/>
              </a:rPr>
              <a:t> data </a:t>
            </a:r>
            <a:r>
              <a:rPr lang="en-ID" sz="2800" dirty="0" err="1">
                <a:solidFill>
                  <a:schemeClr val="tx1"/>
                </a:solidFill>
                <a:latin typeface="Arial Narrow" panose="020B0606020202030204" pitchFamily="34" charset="0"/>
              </a:rPr>
              <a:t>nasabah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dengan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mudah</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sistematis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sebagai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dasar</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untuk</a:t>
            </a:r>
            <a:r>
              <a:rPr lang="en-ID" sz="2800" dirty="0">
                <a:solidFill>
                  <a:schemeClr val="tx1"/>
                </a:solidFill>
                <a:latin typeface="Arial Narrow" panose="020B0606020202030204" pitchFamily="34" charset="0"/>
              </a:rPr>
              <a:t> proses </a:t>
            </a:r>
            <a:r>
              <a:rPr lang="en-ID" sz="2800" dirty="0" err="1">
                <a:solidFill>
                  <a:schemeClr val="tx1"/>
                </a:solidFill>
                <a:latin typeface="Arial Narrow" panose="020B0606020202030204" pitchFamily="34" charset="0"/>
              </a:rPr>
              <a:t>transaksi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selanjutnya</a:t>
            </a:r>
            <a:r>
              <a:rPr lang="en-ID" sz="2800" dirty="0">
                <a:solidFill>
                  <a:schemeClr val="tx1"/>
                </a:solidFill>
                <a:latin typeface="Arial Narrow" panose="020B0606020202030204" pitchFamily="34" charset="0"/>
              </a:rPr>
              <a:t>.</a:t>
            </a:r>
          </a:p>
          <a:p>
            <a:endParaRPr lang="en-ID" dirty="0"/>
          </a:p>
        </p:txBody>
      </p:sp>
      <p:pic>
        <p:nvPicPr>
          <p:cNvPr id="4" name="Google Shape;56;p13">
            <a:extLst>
              <a:ext uri="{FF2B5EF4-FFF2-40B4-BE49-F238E27FC236}">
                <a16:creationId xmlns:a16="http://schemas.microsoft.com/office/drawing/2014/main" id="{6C7793E6-24AE-B753-619A-23DA7F2F8C30}"/>
              </a:ext>
            </a:extLst>
          </p:cNvPr>
          <p:cNvPicPr preferRelativeResize="0"/>
          <p:nvPr/>
        </p:nvPicPr>
        <p:blipFill rotWithShape="1">
          <a:blip r:embed="rId2">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149680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9558B7D-AB4C-3F03-3F56-816A07A68275}"/>
              </a:ext>
            </a:extLst>
          </p:cNvPr>
          <p:cNvPicPr>
            <a:picLocks noChangeAspect="1"/>
          </p:cNvPicPr>
          <p:nvPr/>
        </p:nvPicPr>
        <p:blipFill>
          <a:blip r:embed="rId2"/>
          <a:stretch>
            <a:fillRect/>
          </a:stretch>
        </p:blipFill>
        <p:spPr>
          <a:xfrm>
            <a:off x="3752284" y="766743"/>
            <a:ext cx="2171716" cy="5324514"/>
          </a:xfrm>
          <a:prstGeom prst="rect">
            <a:avLst/>
          </a:prstGeom>
        </p:spPr>
      </p:pic>
      <p:pic>
        <p:nvPicPr>
          <p:cNvPr id="16" name="Picture 15">
            <a:extLst>
              <a:ext uri="{FF2B5EF4-FFF2-40B4-BE49-F238E27FC236}">
                <a16:creationId xmlns:a16="http://schemas.microsoft.com/office/drawing/2014/main" id="{FA042925-A03E-974F-A12A-05858E8B3352}"/>
              </a:ext>
            </a:extLst>
          </p:cNvPr>
          <p:cNvPicPr>
            <a:picLocks noChangeAspect="1"/>
          </p:cNvPicPr>
          <p:nvPr/>
        </p:nvPicPr>
        <p:blipFill>
          <a:blip r:embed="rId3"/>
          <a:stretch>
            <a:fillRect/>
          </a:stretch>
        </p:blipFill>
        <p:spPr>
          <a:xfrm>
            <a:off x="2213788" y="4496889"/>
            <a:ext cx="2019315" cy="504829"/>
          </a:xfrm>
          <a:prstGeom prst="rect">
            <a:avLst/>
          </a:prstGeom>
        </p:spPr>
      </p:pic>
      <p:pic>
        <p:nvPicPr>
          <p:cNvPr id="17" name="Picture 16">
            <a:extLst>
              <a:ext uri="{FF2B5EF4-FFF2-40B4-BE49-F238E27FC236}">
                <a16:creationId xmlns:a16="http://schemas.microsoft.com/office/drawing/2014/main" id="{94077C8B-979A-AE76-F022-7013067BEC38}"/>
              </a:ext>
            </a:extLst>
          </p:cNvPr>
          <p:cNvPicPr>
            <a:picLocks noChangeAspect="1"/>
          </p:cNvPicPr>
          <p:nvPr/>
        </p:nvPicPr>
        <p:blipFill>
          <a:blip r:embed="rId3"/>
          <a:stretch>
            <a:fillRect/>
          </a:stretch>
        </p:blipFill>
        <p:spPr>
          <a:xfrm>
            <a:off x="2116400" y="1856282"/>
            <a:ext cx="2019315" cy="504829"/>
          </a:xfrm>
          <a:prstGeom prst="rect">
            <a:avLst/>
          </a:prstGeom>
        </p:spPr>
      </p:pic>
      <p:pic>
        <p:nvPicPr>
          <p:cNvPr id="19" name="Picture 18">
            <a:extLst>
              <a:ext uri="{FF2B5EF4-FFF2-40B4-BE49-F238E27FC236}">
                <a16:creationId xmlns:a16="http://schemas.microsoft.com/office/drawing/2014/main" id="{F3819038-5AE6-4000-2A34-7C8BAFD3047C}"/>
              </a:ext>
            </a:extLst>
          </p:cNvPr>
          <p:cNvPicPr>
            <a:picLocks noChangeAspect="1"/>
          </p:cNvPicPr>
          <p:nvPr/>
        </p:nvPicPr>
        <p:blipFill>
          <a:blip r:embed="rId4"/>
          <a:stretch>
            <a:fillRect/>
          </a:stretch>
        </p:blipFill>
        <p:spPr>
          <a:xfrm>
            <a:off x="5429779" y="1808657"/>
            <a:ext cx="1457336" cy="552454"/>
          </a:xfrm>
          <a:prstGeom prst="rect">
            <a:avLst/>
          </a:prstGeom>
        </p:spPr>
      </p:pic>
      <p:pic>
        <p:nvPicPr>
          <p:cNvPr id="20" name="Picture 19">
            <a:extLst>
              <a:ext uri="{FF2B5EF4-FFF2-40B4-BE49-F238E27FC236}">
                <a16:creationId xmlns:a16="http://schemas.microsoft.com/office/drawing/2014/main" id="{718CBD4B-8E9A-D69A-7ABE-69DF7015FFE9}"/>
              </a:ext>
            </a:extLst>
          </p:cNvPr>
          <p:cNvPicPr>
            <a:picLocks noChangeAspect="1"/>
          </p:cNvPicPr>
          <p:nvPr/>
        </p:nvPicPr>
        <p:blipFill>
          <a:blip r:embed="rId4"/>
          <a:stretch>
            <a:fillRect/>
          </a:stretch>
        </p:blipFill>
        <p:spPr>
          <a:xfrm>
            <a:off x="5429779" y="4449264"/>
            <a:ext cx="1457336" cy="552454"/>
          </a:xfrm>
          <a:prstGeom prst="rect">
            <a:avLst/>
          </a:prstGeom>
        </p:spPr>
      </p:pic>
      <p:pic>
        <p:nvPicPr>
          <p:cNvPr id="2" name="Google Shape;56;p13">
            <a:extLst>
              <a:ext uri="{FF2B5EF4-FFF2-40B4-BE49-F238E27FC236}">
                <a16:creationId xmlns:a16="http://schemas.microsoft.com/office/drawing/2014/main" id="{735AC84A-1415-0363-A0C8-3B5F2FC30244}"/>
              </a:ext>
            </a:extLst>
          </p:cNvPr>
          <p:cNvPicPr preferRelativeResize="0"/>
          <p:nvPr/>
        </p:nvPicPr>
        <p:blipFill rotWithShape="1">
          <a:blip r:embed="rId5">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246881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F943-B137-22A6-68DF-3B39DD6BF96D}"/>
              </a:ext>
            </a:extLst>
          </p:cNvPr>
          <p:cNvSpPr>
            <a:spLocks noGrp="1"/>
          </p:cNvSpPr>
          <p:nvPr>
            <p:ph type="title"/>
          </p:nvPr>
        </p:nvSpPr>
        <p:spPr>
          <a:xfrm>
            <a:off x="766914" y="1052673"/>
            <a:ext cx="8863649" cy="4817327"/>
          </a:xfrm>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sz="1400" b="1" i="0" u="none" strike="noStrike" cap="none" normalizeH="0" baseline="0" dirty="0" err="1">
                <a:ln>
                  <a:noFill/>
                </a:ln>
                <a:solidFill>
                  <a:schemeClr val="tx1"/>
                </a:solidFill>
                <a:effectLst/>
                <a:latin typeface="Arial" panose="020B0604020202020204" pitchFamily="34" charset="0"/>
              </a:rPr>
              <a:t>Pendaftaran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Nasabah</a:t>
            </a:r>
            <a:r>
              <a:rPr kumimoji="0" lang="en-US" altLang="en-US" sz="1400" b="1" i="0" u="none" strike="noStrike" cap="none" normalizeH="0" baseline="0" dirty="0">
                <a:ln>
                  <a:noFill/>
                </a:ln>
                <a:solidFill>
                  <a:schemeClr val="tx1"/>
                </a:solidFill>
                <a:effectLst/>
                <a:latin typeface="Arial" panose="020B0604020202020204" pitchFamily="34" charset="0"/>
              </a:rPr>
              <a:t> Baru</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Input data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seperti</a:t>
            </a:r>
            <a:r>
              <a:rPr kumimoji="0" lang="en-US" altLang="en-US" sz="1400" b="0" i="0" u="none" strike="noStrike" cap="none" normalizeH="0" baseline="0" dirty="0">
                <a:ln>
                  <a:noFill/>
                </a:ln>
                <a:solidFill>
                  <a:schemeClr val="tx1"/>
                </a:solidFill>
                <a:effectLst/>
                <a:latin typeface="Arial" panose="020B0604020202020204" pitchFamily="34" charset="0"/>
              </a:rPr>
              <a:t> nama, </a:t>
            </a:r>
            <a:r>
              <a:rPr kumimoji="0" lang="en-US" altLang="en-US" sz="1400" b="0" i="0" u="none" strike="noStrike" cap="none" normalizeH="0" baseline="0" dirty="0" err="1">
                <a:ln>
                  <a:noFill/>
                </a:ln>
                <a:solidFill>
                  <a:schemeClr val="tx1"/>
                </a:solidFill>
                <a:effectLst/>
                <a:latin typeface="Arial" panose="020B0604020202020204" pitchFamily="34" charset="0"/>
              </a:rPr>
              <a:t>alamat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nomor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identitas</a:t>
            </a:r>
            <a:r>
              <a:rPr kumimoji="0" lang="en-US" altLang="en-US" sz="1400" b="0" i="0" u="none" strike="noStrike" cap="none" normalizeH="0" baseline="0" dirty="0">
                <a:ln>
                  <a:noFill/>
                </a:ln>
                <a:solidFill>
                  <a:schemeClr val="tx1"/>
                </a:solidFill>
                <a:effectLst/>
                <a:latin typeface="Arial" panose="020B0604020202020204" pitchFamily="34" charset="0"/>
              </a:rPr>
              <a:t>, dan </a:t>
            </a:r>
            <a:r>
              <a:rPr kumimoji="0" lang="en-US" altLang="en-US" sz="1400" b="0" i="0" u="none" strike="noStrike" cap="none" normalizeH="0" baseline="0" dirty="0" err="1">
                <a:ln>
                  <a:noFill/>
                </a:ln>
                <a:solidFill>
                  <a:schemeClr val="tx1"/>
                </a:solidFill>
                <a:effectLst/>
                <a:latin typeface="Arial" panose="020B0604020202020204" pitchFamily="34" charset="0"/>
              </a:rPr>
              <a:t>nomor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rekening</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Otomatisasi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penomoran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rekening</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Menyimpan</a:t>
            </a:r>
            <a:r>
              <a:rPr kumimoji="0" lang="en-US" altLang="en-US" sz="1400" b="0" i="0" u="none" strike="noStrike" cap="none" normalizeH="0" baseline="0" dirty="0">
                <a:ln>
                  <a:noFill/>
                </a:ln>
                <a:solidFill>
                  <a:schemeClr val="tx1"/>
                </a:solidFill>
                <a:effectLst/>
                <a:latin typeface="Arial" panose="020B0604020202020204" pitchFamily="34" charset="0"/>
              </a:rPr>
              <a:t> data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untuk</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kebutuhan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berikutnya</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err="1">
                <a:ln>
                  <a:noFill/>
                </a:ln>
                <a:solidFill>
                  <a:schemeClr val="tx1"/>
                </a:solidFill>
                <a:effectLst/>
                <a:latin typeface="Arial" panose="020B0604020202020204" pitchFamily="34" charset="0"/>
              </a:rPr>
              <a:t>Pencatatan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Setoran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Tunai</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Form input </a:t>
            </a:r>
            <a:r>
              <a:rPr kumimoji="0" lang="en-US" altLang="en-US" sz="1400" b="0" i="0" u="none" strike="noStrike" cap="none" normalizeH="0" baseline="0" dirty="0" err="1">
                <a:ln>
                  <a:noFill/>
                </a:ln>
                <a:solidFill>
                  <a:schemeClr val="tx1"/>
                </a:solidFill>
                <a:effectLst/>
                <a:latin typeface="Arial" panose="020B0604020202020204" pitchFamily="34" charset="0"/>
              </a:rPr>
              <a:t>untuk</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mencatat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setoran</a:t>
            </a:r>
            <a:r>
              <a:rPr kumimoji="0" lang="en-US" altLang="en-US" sz="1400" b="0" i="0" u="none" strike="noStrike" cap="none" normalizeH="0" baseline="0" dirty="0">
                <a:ln>
                  <a:noFill/>
                </a:ln>
                <a:solidFill>
                  <a:schemeClr val="tx1"/>
                </a:solidFill>
                <a:effectLst/>
                <a:latin typeface="Arial" panose="020B0604020202020204" pitchFamily="34" charset="0"/>
              </a:rPr>
              <a:t> yang </a:t>
            </a:r>
            <a:r>
              <a:rPr kumimoji="0" lang="en-US" altLang="en-US" sz="1400" b="0" i="0" u="none" strike="noStrike" cap="none" normalizeH="0" baseline="0" dirty="0" err="1">
                <a:ln>
                  <a:noFill/>
                </a:ln>
                <a:solidFill>
                  <a:schemeClr val="tx1"/>
                </a:solidFill>
                <a:effectLst/>
                <a:latin typeface="Arial" panose="020B0604020202020204" pitchFamily="34" charset="0"/>
              </a:rPr>
              <a:t>dilakukan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Update </a:t>
            </a:r>
            <a:r>
              <a:rPr kumimoji="0" lang="en-US" altLang="en-US" sz="1400" b="0" i="0" u="none" strike="noStrike" cap="none" normalizeH="0" baseline="0" dirty="0" err="1">
                <a:ln>
                  <a:noFill/>
                </a:ln>
                <a:solidFill>
                  <a:schemeClr val="tx1"/>
                </a:solidFill>
                <a:effectLst/>
                <a:latin typeface="Arial" panose="020B0604020202020204" pitchFamily="34" charset="0"/>
              </a:rPr>
              <a:t>otomatis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saldo</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terakhir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Mencatat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tanggal</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jumlah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setoran</a:t>
            </a:r>
            <a:r>
              <a:rPr kumimoji="0" lang="en-US" altLang="en-US" sz="1400" b="0" i="0" u="none" strike="noStrike" cap="none" normalizeH="0" baseline="0" dirty="0">
                <a:ln>
                  <a:noFill/>
                </a:ln>
                <a:solidFill>
                  <a:schemeClr val="tx1"/>
                </a:solidFill>
                <a:effectLst/>
                <a:latin typeface="Arial" panose="020B0604020202020204" pitchFamily="34" charset="0"/>
              </a:rPr>
              <a:t>, dan </a:t>
            </a:r>
            <a:r>
              <a:rPr kumimoji="0" lang="en-US" altLang="en-US" sz="1400" b="0" i="0" u="none" strike="noStrike" cap="none" normalizeH="0" baseline="0" dirty="0" err="1">
                <a:ln>
                  <a:noFill/>
                </a:ln>
                <a:solidFill>
                  <a:schemeClr val="tx1"/>
                </a:solidFill>
                <a:effectLst/>
                <a:latin typeface="Arial" panose="020B0604020202020204" pitchFamily="34" charset="0"/>
              </a:rPr>
              <a:t>keterangan</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err="1">
                <a:ln>
                  <a:noFill/>
                </a:ln>
                <a:solidFill>
                  <a:schemeClr val="tx1"/>
                </a:solidFill>
                <a:effectLst/>
                <a:latin typeface="Arial" panose="020B0604020202020204" pitchFamily="34" charset="0"/>
              </a:rPr>
              <a:t>Pencatatan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Penarikan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Tunai</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Form input </a:t>
            </a:r>
            <a:r>
              <a:rPr kumimoji="0" lang="en-US" altLang="en-US" sz="1400" b="0" i="0" u="none" strike="noStrike" cap="none" normalizeH="0" baseline="0" dirty="0" err="1">
                <a:ln>
                  <a:noFill/>
                </a:ln>
                <a:solidFill>
                  <a:schemeClr val="tx1"/>
                </a:solidFill>
                <a:effectLst/>
                <a:latin typeface="Arial" panose="020B0604020202020204" pitchFamily="34" charset="0"/>
              </a:rPr>
              <a:t>untuk</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mencatat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penarikan</a:t>
            </a:r>
            <a:r>
              <a:rPr kumimoji="0" lang="en-US" altLang="en-US" sz="1400" b="0" i="0" u="none" strike="noStrike" cap="none" normalizeH="0" baseline="0" dirty="0">
                <a:ln>
                  <a:noFill/>
                </a:ln>
                <a:solidFill>
                  <a:schemeClr val="tx1"/>
                </a:solidFill>
                <a:effectLst/>
                <a:latin typeface="Arial" panose="020B0604020202020204" pitchFamily="34" charset="0"/>
              </a:rPr>
              <a:t> dana oleh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Validasi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saldo</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cukup</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sebelum</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dilakukan</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Riwayat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penarikan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disimpan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otomatis</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Riwayat </a:t>
            </a:r>
            <a:r>
              <a:rPr kumimoji="0" lang="en-US" altLang="en-US" sz="1400" b="1" i="0" u="none" strike="noStrike" cap="none" normalizeH="0" baseline="0" dirty="0" err="1">
                <a:ln>
                  <a:noFill/>
                </a:ln>
                <a:solidFill>
                  <a:schemeClr val="tx1"/>
                </a:solidFill>
                <a:effectLst/>
                <a:latin typeface="Arial" panose="020B0604020202020204" pitchFamily="34" charset="0"/>
              </a:rPr>
              <a:t>Transaksi</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Nasabah</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Menampilkan</a:t>
            </a:r>
            <a:r>
              <a:rPr kumimoji="0" lang="en-US" altLang="en-US" sz="1400" b="0" i="0" u="none" strike="noStrike" cap="none" normalizeH="0" baseline="0" dirty="0">
                <a:ln>
                  <a:noFill/>
                </a:ln>
                <a:solidFill>
                  <a:schemeClr val="tx1"/>
                </a:solidFill>
                <a:effectLst/>
                <a:latin typeface="Arial" panose="020B0604020202020204" pitchFamily="34" charset="0"/>
              </a:rPr>
              <a:t> daftar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setoran</a:t>
            </a:r>
            <a:r>
              <a:rPr kumimoji="0" lang="en-US" altLang="en-US" sz="1400" b="0" i="0" u="none" strike="noStrike" cap="none" normalizeH="0" baseline="0" dirty="0">
                <a:ln>
                  <a:noFill/>
                </a:ln>
                <a:solidFill>
                  <a:schemeClr val="tx1"/>
                </a:solidFill>
                <a:effectLst/>
                <a:latin typeface="Arial" panose="020B0604020202020204" pitchFamily="34" charset="0"/>
              </a:rPr>
              <a:t> &amp; </a:t>
            </a:r>
            <a:r>
              <a:rPr kumimoji="0" lang="en-US" altLang="en-US" sz="1400" b="0" i="0" u="none" strike="noStrike" cap="none" normalizeH="0" baseline="0" dirty="0" err="1">
                <a:ln>
                  <a:noFill/>
                </a:ln>
                <a:solidFill>
                  <a:schemeClr val="tx1"/>
                </a:solidFill>
                <a:effectLst/>
                <a:latin typeface="Arial" panose="020B0604020202020204" pitchFamily="34" charset="0"/>
              </a:rPr>
              <a:t>penarikan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berdasarkan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tertentu</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Bisa </a:t>
            </a:r>
            <a:r>
              <a:rPr kumimoji="0" lang="en-US" altLang="en-US" sz="1400" b="0" i="0" u="none" strike="noStrike" cap="none" normalizeH="0" baseline="0" dirty="0" err="1">
                <a:ln>
                  <a:noFill/>
                </a:ln>
                <a:solidFill>
                  <a:schemeClr val="tx1"/>
                </a:solidFill>
                <a:effectLst/>
                <a:latin typeface="Arial" panose="020B0604020202020204" pitchFamily="34" charset="0"/>
              </a:rPr>
              <a:t>disortir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berdasarkan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tanggal</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atau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jenis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err="1">
                <a:ln>
                  <a:noFill/>
                </a:ln>
                <a:solidFill>
                  <a:schemeClr val="tx1"/>
                </a:solidFill>
                <a:effectLst/>
                <a:latin typeface="Arial" panose="020B0604020202020204" pitchFamily="34" charset="0"/>
              </a:rPr>
              <a:t>Pencarian</a:t>
            </a:r>
            <a:r>
              <a:rPr kumimoji="0" lang="en-US" altLang="en-US" sz="1400" b="1" i="0" u="none" strike="noStrike" cap="none" normalizeH="0" baseline="0" dirty="0">
                <a:ln>
                  <a:noFill/>
                </a:ln>
                <a:solidFill>
                  <a:schemeClr val="tx1"/>
                </a:solidFill>
                <a:effectLst/>
                <a:latin typeface="Arial" panose="020B0604020202020204" pitchFamily="34" charset="0"/>
              </a:rPr>
              <a:t> dan Filter Data </a:t>
            </a:r>
            <a:r>
              <a:rPr kumimoji="0" lang="en-US" altLang="en-US" sz="1400" b="1" i="0" u="none" strike="noStrike" cap="none" normalizeH="0" baseline="0" dirty="0" err="1">
                <a:ln>
                  <a:noFill/>
                </a:ln>
                <a:solidFill>
                  <a:schemeClr val="tx1"/>
                </a:solidFill>
                <a:effectLst/>
                <a:latin typeface="Arial" panose="020B0604020202020204" pitchFamily="34" charset="0"/>
              </a:rPr>
              <a:t>Nasabah</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Mencari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berdasarkan</a:t>
            </a:r>
            <a:r>
              <a:rPr kumimoji="0" lang="en-US" altLang="en-US" sz="1400" b="0" i="0" u="none" strike="noStrike" cap="none" normalizeH="0" baseline="0" dirty="0">
                <a:ln>
                  <a:noFill/>
                </a:ln>
                <a:solidFill>
                  <a:schemeClr val="tx1"/>
                </a:solidFill>
                <a:effectLst/>
                <a:latin typeface="Arial" panose="020B0604020202020204" pitchFamily="34" charset="0"/>
              </a:rPr>
              <a:t> nama </a:t>
            </a:r>
            <a:r>
              <a:rPr kumimoji="0" lang="en-US" altLang="en-US" sz="1400" b="0" i="0" u="none" strike="noStrike" cap="none" normalizeH="0" baseline="0" dirty="0" err="1">
                <a:ln>
                  <a:noFill/>
                </a:ln>
                <a:solidFill>
                  <a:schemeClr val="tx1"/>
                </a:solidFill>
                <a:effectLst/>
                <a:latin typeface="Arial" panose="020B0604020202020204" pitchFamily="34" charset="0"/>
              </a:rPr>
              <a:t>atau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nomor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rekening</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Menampilkan</a:t>
            </a:r>
            <a:r>
              <a:rPr kumimoji="0" lang="en-US" altLang="en-US" sz="1400" b="0" i="0" u="none" strike="noStrike" cap="none" normalizeH="0" baseline="0" dirty="0">
                <a:ln>
                  <a:noFill/>
                </a:ln>
                <a:solidFill>
                  <a:schemeClr val="tx1"/>
                </a:solidFill>
                <a:effectLst/>
                <a:latin typeface="Arial" panose="020B0604020202020204" pitchFamily="34" charset="0"/>
              </a:rPr>
              <a:t> data dan </a:t>
            </a:r>
            <a:r>
              <a:rPr kumimoji="0" lang="en-US" altLang="en-US" sz="1400" b="0" i="0" u="none" strike="noStrike" cap="none" normalizeH="0" baseline="0" dirty="0" err="1">
                <a:ln>
                  <a:noFill/>
                </a:ln>
                <a:solidFill>
                  <a:schemeClr val="tx1"/>
                </a:solidFill>
                <a:effectLst/>
                <a:latin typeface="Arial" panose="020B0604020202020204" pitchFamily="34" charset="0"/>
              </a:rPr>
              <a:t>riwayat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secara</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cepat</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endParaRPr lang="en-ID" sz="900" dirty="0"/>
          </a:p>
        </p:txBody>
      </p:sp>
      <p:sp>
        <p:nvSpPr>
          <p:cNvPr id="6" name="Title 1">
            <a:extLst>
              <a:ext uri="{FF2B5EF4-FFF2-40B4-BE49-F238E27FC236}">
                <a16:creationId xmlns:a16="http://schemas.microsoft.com/office/drawing/2014/main" id="{CE9E54FF-D971-FF38-F2CB-5A9AABEDF66D}"/>
              </a:ext>
            </a:extLst>
          </p:cNvPr>
          <p:cNvSpPr txBox="1">
            <a:spLocks/>
          </p:cNvSpPr>
          <p:nvPr/>
        </p:nvSpPr>
        <p:spPr>
          <a:xfrm>
            <a:off x="900730" y="202953"/>
            <a:ext cx="7980101" cy="46165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914400" eaLnBrk="0" fontAlgn="base" hangingPunct="0">
              <a:spcAft>
                <a:spcPct val="0"/>
              </a:spcAft>
            </a:pPr>
            <a:r>
              <a:rPr lang="en-US" altLang="en-US" sz="2400" b="1" dirty="0">
                <a:solidFill>
                  <a:schemeClr val="tx1"/>
                </a:solidFill>
                <a:latin typeface="Arial" panose="020B0604020202020204" pitchFamily="34" charset="0"/>
              </a:rPr>
              <a:t>FITUR UTAMA APLIKASI</a:t>
            </a:r>
            <a:endParaRPr lang="en-ID" sz="2400" b="1" dirty="0"/>
          </a:p>
        </p:txBody>
      </p:sp>
      <p:pic>
        <p:nvPicPr>
          <p:cNvPr id="3" name="Google Shape;56;p13">
            <a:extLst>
              <a:ext uri="{FF2B5EF4-FFF2-40B4-BE49-F238E27FC236}">
                <a16:creationId xmlns:a16="http://schemas.microsoft.com/office/drawing/2014/main" id="{1CAADF42-C92D-0DA1-2B1A-65F02586BBF1}"/>
              </a:ext>
            </a:extLst>
          </p:cNvPr>
          <p:cNvPicPr preferRelativeResize="0"/>
          <p:nvPr/>
        </p:nvPicPr>
        <p:blipFill rotWithShape="1">
          <a:blip r:embed="rId2">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296782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01F2-8555-9639-63C6-965CBFDE2171}"/>
              </a:ext>
            </a:extLst>
          </p:cNvPr>
          <p:cNvSpPr>
            <a:spLocks noGrp="1"/>
          </p:cNvSpPr>
          <p:nvPr>
            <p:ph type="title"/>
          </p:nvPr>
        </p:nvSpPr>
        <p:spPr/>
        <p:txBody>
          <a:bodyPr/>
          <a:lstStyle/>
          <a:p>
            <a:pPr algn="ctr"/>
            <a:r>
              <a:rPr lang="en-US" b="1" dirty="0">
                <a:solidFill>
                  <a:schemeClr val="tx1"/>
                </a:solidFill>
              </a:rPr>
              <a:t>STRUKTUR DATABASE</a:t>
            </a:r>
            <a:endParaRPr lang="en-ID" b="1" dirty="0">
              <a:solidFill>
                <a:schemeClr val="tx1"/>
              </a:solidFill>
            </a:endParaRPr>
          </a:p>
        </p:txBody>
      </p:sp>
      <p:pic>
        <p:nvPicPr>
          <p:cNvPr id="7" name="Picture 6">
            <a:extLst>
              <a:ext uri="{FF2B5EF4-FFF2-40B4-BE49-F238E27FC236}">
                <a16:creationId xmlns:a16="http://schemas.microsoft.com/office/drawing/2014/main" id="{964DBDB1-1328-3F6B-95F2-4D09EBADB57D}"/>
              </a:ext>
            </a:extLst>
          </p:cNvPr>
          <p:cNvPicPr>
            <a:picLocks noChangeAspect="1"/>
          </p:cNvPicPr>
          <p:nvPr/>
        </p:nvPicPr>
        <p:blipFill>
          <a:blip r:embed="rId2">
            <a:extLst>
              <a:ext uri="{28A0092B-C50C-407E-A947-70E740481C1C}">
                <a14:useLocalDpi xmlns:a14="http://schemas.microsoft.com/office/drawing/2010/main" val="0"/>
              </a:ext>
            </a:extLst>
          </a:blip>
          <a:srcRect r="42593" b="43996"/>
          <a:stretch/>
        </p:blipFill>
        <p:spPr>
          <a:xfrm>
            <a:off x="1659978" y="1662770"/>
            <a:ext cx="6346597" cy="3886077"/>
          </a:xfrm>
          <a:prstGeom prst="rect">
            <a:avLst/>
          </a:prstGeom>
        </p:spPr>
      </p:pic>
      <p:pic>
        <p:nvPicPr>
          <p:cNvPr id="3" name="Google Shape;56;p13">
            <a:extLst>
              <a:ext uri="{FF2B5EF4-FFF2-40B4-BE49-F238E27FC236}">
                <a16:creationId xmlns:a16="http://schemas.microsoft.com/office/drawing/2014/main" id="{4B16D986-9372-7433-F925-C0D16F8FF89F}"/>
              </a:ext>
            </a:extLst>
          </p:cNvPr>
          <p:cNvPicPr preferRelativeResize="0"/>
          <p:nvPr/>
        </p:nvPicPr>
        <p:blipFill rotWithShape="1">
          <a:blip r:embed="rId3">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422397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C638-3C13-15BF-A37C-4D12FAE6DCCB}"/>
              </a:ext>
            </a:extLst>
          </p:cNvPr>
          <p:cNvSpPr>
            <a:spLocks noGrp="1"/>
          </p:cNvSpPr>
          <p:nvPr>
            <p:ph type="title"/>
          </p:nvPr>
        </p:nvSpPr>
        <p:spPr/>
        <p:txBody>
          <a:bodyPr/>
          <a:lstStyle/>
          <a:p>
            <a:r>
              <a:rPr lang="id" sz="3600"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sym typeface="DM Sans Black"/>
              </a:rPr>
              <a:t>Integrasi API dan Authentikasi</a:t>
            </a:r>
            <a:br>
              <a:rPr lang="id" sz="3600" b="0" i="0" u="none" strike="noStrike" cap="none"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sym typeface="DM Sans Black"/>
              </a:rPr>
            </a:br>
            <a:endParaRPr lang="en-ID" dirty="0">
              <a:solidFill>
                <a:schemeClr val="tx1"/>
              </a:solidFill>
            </a:endParaRPr>
          </a:p>
        </p:txBody>
      </p:sp>
      <p:pic>
        <p:nvPicPr>
          <p:cNvPr id="5" name="Picture 4">
            <a:extLst>
              <a:ext uri="{FF2B5EF4-FFF2-40B4-BE49-F238E27FC236}">
                <a16:creationId xmlns:a16="http://schemas.microsoft.com/office/drawing/2014/main" id="{1979CC4D-1B71-99CA-465E-DA8B2A1D775B}"/>
              </a:ext>
            </a:extLst>
          </p:cNvPr>
          <p:cNvPicPr>
            <a:picLocks noChangeAspect="1"/>
          </p:cNvPicPr>
          <p:nvPr/>
        </p:nvPicPr>
        <p:blipFill>
          <a:blip r:embed="rId2"/>
          <a:stretch>
            <a:fillRect/>
          </a:stretch>
        </p:blipFill>
        <p:spPr>
          <a:xfrm>
            <a:off x="593244" y="1385460"/>
            <a:ext cx="8078771" cy="2700347"/>
          </a:xfrm>
          <a:prstGeom prst="rect">
            <a:avLst/>
          </a:prstGeom>
        </p:spPr>
      </p:pic>
      <p:pic>
        <p:nvPicPr>
          <p:cNvPr id="7" name="Picture 6">
            <a:extLst>
              <a:ext uri="{FF2B5EF4-FFF2-40B4-BE49-F238E27FC236}">
                <a16:creationId xmlns:a16="http://schemas.microsoft.com/office/drawing/2014/main" id="{89AB051D-5D23-39B3-1714-4BFFC650E3A7}"/>
              </a:ext>
            </a:extLst>
          </p:cNvPr>
          <p:cNvPicPr>
            <a:picLocks noChangeAspect="1"/>
          </p:cNvPicPr>
          <p:nvPr/>
        </p:nvPicPr>
        <p:blipFill>
          <a:blip r:embed="rId3"/>
          <a:stretch>
            <a:fillRect/>
          </a:stretch>
        </p:blipFill>
        <p:spPr>
          <a:xfrm>
            <a:off x="677334" y="4209343"/>
            <a:ext cx="7994681" cy="2652002"/>
          </a:xfrm>
          <a:prstGeom prst="rect">
            <a:avLst/>
          </a:prstGeom>
        </p:spPr>
      </p:pic>
    </p:spTree>
    <p:extLst>
      <p:ext uri="{BB962C8B-B14F-4D97-AF65-F5344CB8AC3E}">
        <p14:creationId xmlns:p14="http://schemas.microsoft.com/office/powerpoint/2010/main" val="4142990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309F-0256-A30A-921A-EAD56AA41527}"/>
              </a:ext>
            </a:extLst>
          </p:cNvPr>
          <p:cNvSpPr>
            <a:spLocks noGrp="1"/>
          </p:cNvSpPr>
          <p:nvPr>
            <p:ph type="title"/>
          </p:nvPr>
        </p:nvSpPr>
        <p:spPr>
          <a:xfrm>
            <a:off x="677334" y="609600"/>
            <a:ext cx="8596668" cy="871282"/>
          </a:xfrm>
        </p:spPr>
        <p:txBody>
          <a:bodyPr/>
          <a:lstStyle/>
          <a:p>
            <a:pPr algn="ctr"/>
            <a:r>
              <a:rPr lang="en-US" b="1" dirty="0">
                <a:solidFill>
                  <a:schemeClr val="tx1"/>
                </a:solidFill>
              </a:rPr>
              <a:t>HASIL PENGUJIAN</a:t>
            </a:r>
            <a:endParaRPr lang="en-ID" b="1" dirty="0">
              <a:solidFill>
                <a:schemeClr val="tx1"/>
              </a:solidFill>
            </a:endParaRPr>
          </a:p>
        </p:txBody>
      </p:sp>
      <p:pic>
        <p:nvPicPr>
          <p:cNvPr id="5" name="Picture 4">
            <a:extLst>
              <a:ext uri="{FF2B5EF4-FFF2-40B4-BE49-F238E27FC236}">
                <a16:creationId xmlns:a16="http://schemas.microsoft.com/office/drawing/2014/main" id="{9CA67035-DB02-3E98-C477-FDE1F76144A3}"/>
              </a:ext>
            </a:extLst>
          </p:cNvPr>
          <p:cNvPicPr>
            <a:picLocks noChangeAspect="1"/>
          </p:cNvPicPr>
          <p:nvPr/>
        </p:nvPicPr>
        <p:blipFill>
          <a:blip r:embed="rId2"/>
          <a:stretch>
            <a:fillRect/>
          </a:stretch>
        </p:blipFill>
        <p:spPr>
          <a:xfrm>
            <a:off x="1228387" y="2080848"/>
            <a:ext cx="6920918" cy="2245822"/>
          </a:xfrm>
          <a:prstGeom prst="rect">
            <a:avLst/>
          </a:prstGeom>
        </p:spPr>
      </p:pic>
      <p:pic>
        <p:nvPicPr>
          <p:cNvPr id="7" name="Picture 6">
            <a:extLst>
              <a:ext uri="{FF2B5EF4-FFF2-40B4-BE49-F238E27FC236}">
                <a16:creationId xmlns:a16="http://schemas.microsoft.com/office/drawing/2014/main" id="{686633CE-C85A-3B4D-7C65-CD038EDF2568}"/>
              </a:ext>
            </a:extLst>
          </p:cNvPr>
          <p:cNvPicPr>
            <a:picLocks noChangeAspect="1"/>
          </p:cNvPicPr>
          <p:nvPr/>
        </p:nvPicPr>
        <p:blipFill>
          <a:blip r:embed="rId3"/>
          <a:srcRect t="7577"/>
          <a:stretch/>
        </p:blipFill>
        <p:spPr>
          <a:xfrm>
            <a:off x="1228387" y="4290989"/>
            <a:ext cx="7161791" cy="2245822"/>
          </a:xfrm>
          <a:prstGeom prst="rect">
            <a:avLst/>
          </a:prstGeom>
        </p:spPr>
      </p:pic>
      <p:sp>
        <p:nvSpPr>
          <p:cNvPr id="8" name="Title 1">
            <a:extLst>
              <a:ext uri="{FF2B5EF4-FFF2-40B4-BE49-F238E27FC236}">
                <a16:creationId xmlns:a16="http://schemas.microsoft.com/office/drawing/2014/main" id="{42AF1B2C-6C79-9312-547F-7EE78B594A50}"/>
              </a:ext>
            </a:extLst>
          </p:cNvPr>
          <p:cNvSpPr txBox="1">
            <a:spLocks/>
          </p:cNvSpPr>
          <p:nvPr/>
        </p:nvSpPr>
        <p:spPr>
          <a:xfrm>
            <a:off x="1146345" y="1587934"/>
            <a:ext cx="8253294" cy="49291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err="1">
                <a:solidFill>
                  <a:schemeClr val="tx1"/>
                </a:solidFill>
              </a:rPr>
              <a:t>Registrasi</a:t>
            </a:r>
            <a:r>
              <a:rPr lang="en-US" sz="2400" b="1" dirty="0">
                <a:solidFill>
                  <a:schemeClr val="tx1"/>
                </a:solidFill>
              </a:rPr>
              <a:t> Dan Login Fitur JWT</a:t>
            </a:r>
            <a:endParaRPr lang="en-ID" sz="2400" b="1" dirty="0">
              <a:solidFill>
                <a:schemeClr val="tx1"/>
              </a:solidFill>
            </a:endParaRPr>
          </a:p>
        </p:txBody>
      </p:sp>
      <p:pic>
        <p:nvPicPr>
          <p:cNvPr id="3" name="Google Shape;56;p13">
            <a:extLst>
              <a:ext uri="{FF2B5EF4-FFF2-40B4-BE49-F238E27FC236}">
                <a16:creationId xmlns:a16="http://schemas.microsoft.com/office/drawing/2014/main" id="{C2DA562F-4B35-CC5E-2BE6-5F4E1CCC4A44}"/>
              </a:ext>
            </a:extLst>
          </p:cNvPr>
          <p:cNvPicPr preferRelativeResize="0"/>
          <p:nvPr/>
        </p:nvPicPr>
        <p:blipFill rotWithShape="1">
          <a:blip r:embed="rId4">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2178919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BA4196-56EC-13BF-6F8D-7EDB173E585A}"/>
              </a:ext>
            </a:extLst>
          </p:cNvPr>
          <p:cNvSpPr>
            <a:spLocks noGrp="1"/>
          </p:cNvSpPr>
          <p:nvPr>
            <p:ph type="title"/>
          </p:nvPr>
        </p:nvSpPr>
        <p:spPr>
          <a:xfrm>
            <a:off x="677334" y="609600"/>
            <a:ext cx="8596668" cy="871282"/>
          </a:xfrm>
        </p:spPr>
        <p:txBody>
          <a:bodyPr/>
          <a:lstStyle/>
          <a:p>
            <a:pPr algn="ctr"/>
            <a:r>
              <a:rPr lang="en-US" b="1" dirty="0">
                <a:solidFill>
                  <a:schemeClr val="tx1"/>
                </a:solidFill>
              </a:rPr>
              <a:t>HASIL PENGUJIAN</a:t>
            </a:r>
            <a:endParaRPr lang="en-ID" b="1" dirty="0">
              <a:solidFill>
                <a:schemeClr val="tx1"/>
              </a:solidFill>
            </a:endParaRPr>
          </a:p>
        </p:txBody>
      </p:sp>
      <p:sp>
        <p:nvSpPr>
          <p:cNvPr id="5" name="Title 1">
            <a:extLst>
              <a:ext uri="{FF2B5EF4-FFF2-40B4-BE49-F238E27FC236}">
                <a16:creationId xmlns:a16="http://schemas.microsoft.com/office/drawing/2014/main" id="{C8819293-0B8C-6419-245F-1BD1FBCAA48B}"/>
              </a:ext>
            </a:extLst>
          </p:cNvPr>
          <p:cNvSpPr txBox="1">
            <a:spLocks/>
          </p:cNvSpPr>
          <p:nvPr/>
        </p:nvSpPr>
        <p:spPr>
          <a:xfrm>
            <a:off x="3443532" y="1320304"/>
            <a:ext cx="3064272" cy="5263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tx1"/>
                </a:solidFill>
              </a:rPr>
              <a:t>CRUD NASABAH</a:t>
            </a:r>
            <a:endParaRPr lang="en-ID" sz="2400" b="1" dirty="0">
              <a:solidFill>
                <a:schemeClr val="tx1"/>
              </a:solidFill>
            </a:endParaRPr>
          </a:p>
        </p:txBody>
      </p:sp>
      <p:pic>
        <p:nvPicPr>
          <p:cNvPr id="2" name="Google Shape;56;p13">
            <a:extLst>
              <a:ext uri="{FF2B5EF4-FFF2-40B4-BE49-F238E27FC236}">
                <a16:creationId xmlns:a16="http://schemas.microsoft.com/office/drawing/2014/main" id="{48F41B50-E413-BF7C-562E-38C3CE1480DD}"/>
              </a:ext>
            </a:extLst>
          </p:cNvPr>
          <p:cNvPicPr preferRelativeResize="0"/>
          <p:nvPr/>
        </p:nvPicPr>
        <p:blipFill rotWithShape="1">
          <a:blip r:embed="rId2">
            <a:alphaModFix/>
          </a:blip>
          <a:srcRect t="34204" b="33891"/>
          <a:stretch/>
        </p:blipFill>
        <p:spPr>
          <a:xfrm>
            <a:off x="10520985" y="60417"/>
            <a:ext cx="1447153" cy="461701"/>
          </a:xfrm>
          <a:prstGeom prst="rect">
            <a:avLst/>
          </a:prstGeom>
          <a:noFill/>
          <a:ln>
            <a:noFill/>
          </a:ln>
        </p:spPr>
      </p:pic>
      <p:pic>
        <p:nvPicPr>
          <p:cNvPr id="6" name="Picture 5">
            <a:extLst>
              <a:ext uri="{FF2B5EF4-FFF2-40B4-BE49-F238E27FC236}">
                <a16:creationId xmlns:a16="http://schemas.microsoft.com/office/drawing/2014/main" id="{93F6525C-025E-E944-CE54-E0F53ED3B234}"/>
              </a:ext>
            </a:extLst>
          </p:cNvPr>
          <p:cNvPicPr>
            <a:picLocks noChangeAspect="1"/>
          </p:cNvPicPr>
          <p:nvPr/>
        </p:nvPicPr>
        <p:blipFill>
          <a:blip r:embed="rId3"/>
          <a:stretch>
            <a:fillRect/>
          </a:stretch>
        </p:blipFill>
        <p:spPr>
          <a:xfrm>
            <a:off x="423246" y="1846642"/>
            <a:ext cx="3274374" cy="2105856"/>
          </a:xfrm>
          <a:prstGeom prst="rect">
            <a:avLst/>
          </a:prstGeom>
        </p:spPr>
      </p:pic>
      <p:pic>
        <p:nvPicPr>
          <p:cNvPr id="9" name="Picture 8">
            <a:extLst>
              <a:ext uri="{FF2B5EF4-FFF2-40B4-BE49-F238E27FC236}">
                <a16:creationId xmlns:a16="http://schemas.microsoft.com/office/drawing/2014/main" id="{951254AF-E0C6-BB76-6FD0-7FDC34682DB3}"/>
              </a:ext>
            </a:extLst>
          </p:cNvPr>
          <p:cNvPicPr>
            <a:picLocks noChangeAspect="1"/>
          </p:cNvPicPr>
          <p:nvPr/>
        </p:nvPicPr>
        <p:blipFill>
          <a:blip r:embed="rId4"/>
          <a:stretch>
            <a:fillRect/>
          </a:stretch>
        </p:blipFill>
        <p:spPr>
          <a:xfrm>
            <a:off x="3855526" y="1846642"/>
            <a:ext cx="3921843" cy="2148145"/>
          </a:xfrm>
          <a:prstGeom prst="rect">
            <a:avLst/>
          </a:prstGeom>
        </p:spPr>
      </p:pic>
      <p:pic>
        <p:nvPicPr>
          <p:cNvPr id="11" name="Picture 10">
            <a:extLst>
              <a:ext uri="{FF2B5EF4-FFF2-40B4-BE49-F238E27FC236}">
                <a16:creationId xmlns:a16="http://schemas.microsoft.com/office/drawing/2014/main" id="{985589BC-B9ED-7F73-0811-8D26910BC716}"/>
              </a:ext>
            </a:extLst>
          </p:cNvPr>
          <p:cNvPicPr>
            <a:picLocks noChangeAspect="1"/>
          </p:cNvPicPr>
          <p:nvPr/>
        </p:nvPicPr>
        <p:blipFill>
          <a:blip r:embed="rId5"/>
          <a:stretch>
            <a:fillRect/>
          </a:stretch>
        </p:blipFill>
        <p:spPr>
          <a:xfrm>
            <a:off x="423246" y="4062810"/>
            <a:ext cx="3426899" cy="2185590"/>
          </a:xfrm>
          <a:prstGeom prst="rect">
            <a:avLst/>
          </a:prstGeom>
        </p:spPr>
      </p:pic>
      <p:pic>
        <p:nvPicPr>
          <p:cNvPr id="13" name="Picture 12">
            <a:extLst>
              <a:ext uri="{FF2B5EF4-FFF2-40B4-BE49-F238E27FC236}">
                <a16:creationId xmlns:a16="http://schemas.microsoft.com/office/drawing/2014/main" id="{B1B8ACEB-D615-EC34-9E8A-BD9F47707EA7}"/>
              </a:ext>
            </a:extLst>
          </p:cNvPr>
          <p:cNvPicPr>
            <a:picLocks noChangeAspect="1"/>
          </p:cNvPicPr>
          <p:nvPr/>
        </p:nvPicPr>
        <p:blipFill>
          <a:blip r:embed="rId6"/>
          <a:stretch>
            <a:fillRect/>
          </a:stretch>
        </p:blipFill>
        <p:spPr>
          <a:xfrm>
            <a:off x="7872386" y="1846642"/>
            <a:ext cx="3502950" cy="2297828"/>
          </a:xfrm>
          <a:prstGeom prst="rect">
            <a:avLst/>
          </a:prstGeom>
        </p:spPr>
      </p:pic>
      <p:pic>
        <p:nvPicPr>
          <p:cNvPr id="15" name="Picture 14">
            <a:extLst>
              <a:ext uri="{FF2B5EF4-FFF2-40B4-BE49-F238E27FC236}">
                <a16:creationId xmlns:a16="http://schemas.microsoft.com/office/drawing/2014/main" id="{D5291A35-913C-DF3D-DB2D-D7CBFC993F29}"/>
              </a:ext>
            </a:extLst>
          </p:cNvPr>
          <p:cNvPicPr>
            <a:picLocks noChangeAspect="1"/>
          </p:cNvPicPr>
          <p:nvPr/>
        </p:nvPicPr>
        <p:blipFill>
          <a:blip r:embed="rId7"/>
          <a:stretch>
            <a:fillRect/>
          </a:stretch>
        </p:blipFill>
        <p:spPr>
          <a:xfrm>
            <a:off x="3899842" y="4144470"/>
            <a:ext cx="5487668" cy="2192275"/>
          </a:xfrm>
          <a:prstGeom prst="rect">
            <a:avLst/>
          </a:prstGeom>
        </p:spPr>
      </p:pic>
    </p:spTree>
    <p:extLst>
      <p:ext uri="{BB962C8B-B14F-4D97-AF65-F5344CB8AC3E}">
        <p14:creationId xmlns:p14="http://schemas.microsoft.com/office/powerpoint/2010/main" val="67521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8FC925-CF39-A853-13BD-ED59BD1AB3BE}"/>
              </a:ext>
            </a:extLst>
          </p:cNvPr>
          <p:cNvSpPr>
            <a:spLocks noGrp="1"/>
          </p:cNvSpPr>
          <p:nvPr>
            <p:ph type="title"/>
          </p:nvPr>
        </p:nvSpPr>
        <p:spPr>
          <a:xfrm>
            <a:off x="677334" y="609600"/>
            <a:ext cx="8596668" cy="871282"/>
          </a:xfrm>
        </p:spPr>
        <p:txBody>
          <a:bodyPr/>
          <a:lstStyle/>
          <a:p>
            <a:pPr algn="ctr"/>
            <a:r>
              <a:rPr lang="en-US" b="1" dirty="0">
                <a:solidFill>
                  <a:schemeClr val="tx1"/>
                </a:solidFill>
              </a:rPr>
              <a:t>HASIL PENGUJIAN</a:t>
            </a:r>
            <a:endParaRPr lang="en-ID" b="1" dirty="0">
              <a:solidFill>
                <a:schemeClr val="tx1"/>
              </a:solidFill>
            </a:endParaRPr>
          </a:p>
        </p:txBody>
      </p:sp>
      <p:sp>
        <p:nvSpPr>
          <p:cNvPr id="7" name="Title 1">
            <a:extLst>
              <a:ext uri="{FF2B5EF4-FFF2-40B4-BE49-F238E27FC236}">
                <a16:creationId xmlns:a16="http://schemas.microsoft.com/office/drawing/2014/main" id="{85548140-32E5-19A2-FB3B-212AC31E9388}"/>
              </a:ext>
            </a:extLst>
          </p:cNvPr>
          <p:cNvSpPr txBox="1">
            <a:spLocks/>
          </p:cNvSpPr>
          <p:nvPr/>
        </p:nvSpPr>
        <p:spPr>
          <a:xfrm>
            <a:off x="3644254" y="1250795"/>
            <a:ext cx="2662828" cy="46017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tx1"/>
                </a:solidFill>
              </a:rPr>
              <a:t>CRUD REKENING</a:t>
            </a:r>
            <a:endParaRPr lang="en-ID" sz="2400" b="1" dirty="0">
              <a:solidFill>
                <a:schemeClr val="tx1"/>
              </a:solidFill>
            </a:endParaRPr>
          </a:p>
        </p:txBody>
      </p:sp>
      <p:pic>
        <p:nvPicPr>
          <p:cNvPr id="17" name="Picture 16">
            <a:extLst>
              <a:ext uri="{FF2B5EF4-FFF2-40B4-BE49-F238E27FC236}">
                <a16:creationId xmlns:a16="http://schemas.microsoft.com/office/drawing/2014/main" id="{2E85104F-DE7E-DC4F-C4E9-20741B9D6B1A}"/>
              </a:ext>
            </a:extLst>
          </p:cNvPr>
          <p:cNvPicPr>
            <a:picLocks noChangeAspect="1"/>
          </p:cNvPicPr>
          <p:nvPr/>
        </p:nvPicPr>
        <p:blipFill>
          <a:blip r:embed="rId2"/>
          <a:stretch>
            <a:fillRect/>
          </a:stretch>
        </p:blipFill>
        <p:spPr>
          <a:xfrm>
            <a:off x="677334" y="1710968"/>
            <a:ext cx="4207800" cy="2472015"/>
          </a:xfrm>
          <a:prstGeom prst="rect">
            <a:avLst/>
          </a:prstGeom>
        </p:spPr>
      </p:pic>
      <p:pic>
        <p:nvPicPr>
          <p:cNvPr id="19" name="Picture 18">
            <a:extLst>
              <a:ext uri="{FF2B5EF4-FFF2-40B4-BE49-F238E27FC236}">
                <a16:creationId xmlns:a16="http://schemas.microsoft.com/office/drawing/2014/main" id="{EC43BB36-985D-047B-E3AC-835208D3E84B}"/>
              </a:ext>
            </a:extLst>
          </p:cNvPr>
          <p:cNvPicPr>
            <a:picLocks noChangeAspect="1"/>
          </p:cNvPicPr>
          <p:nvPr/>
        </p:nvPicPr>
        <p:blipFill>
          <a:blip r:embed="rId3"/>
          <a:stretch>
            <a:fillRect/>
          </a:stretch>
        </p:blipFill>
        <p:spPr>
          <a:xfrm>
            <a:off x="4885134" y="1710968"/>
            <a:ext cx="3816575" cy="2376126"/>
          </a:xfrm>
          <a:prstGeom prst="rect">
            <a:avLst/>
          </a:prstGeom>
        </p:spPr>
      </p:pic>
      <p:pic>
        <p:nvPicPr>
          <p:cNvPr id="21" name="Picture 20">
            <a:extLst>
              <a:ext uri="{FF2B5EF4-FFF2-40B4-BE49-F238E27FC236}">
                <a16:creationId xmlns:a16="http://schemas.microsoft.com/office/drawing/2014/main" id="{2787B048-0BD2-1B03-485A-476508EA9E2B}"/>
              </a:ext>
            </a:extLst>
          </p:cNvPr>
          <p:cNvPicPr>
            <a:picLocks noChangeAspect="1"/>
          </p:cNvPicPr>
          <p:nvPr/>
        </p:nvPicPr>
        <p:blipFill>
          <a:blip r:embed="rId4"/>
          <a:stretch>
            <a:fillRect/>
          </a:stretch>
        </p:blipFill>
        <p:spPr>
          <a:xfrm>
            <a:off x="677335" y="4280539"/>
            <a:ext cx="4207800" cy="2234561"/>
          </a:xfrm>
          <a:prstGeom prst="rect">
            <a:avLst/>
          </a:prstGeom>
        </p:spPr>
      </p:pic>
      <p:pic>
        <p:nvPicPr>
          <p:cNvPr id="23" name="Picture 22">
            <a:extLst>
              <a:ext uri="{FF2B5EF4-FFF2-40B4-BE49-F238E27FC236}">
                <a16:creationId xmlns:a16="http://schemas.microsoft.com/office/drawing/2014/main" id="{4BDCC3B0-2B19-E2FA-5644-4F93E9180CFE}"/>
              </a:ext>
            </a:extLst>
          </p:cNvPr>
          <p:cNvPicPr>
            <a:picLocks noChangeAspect="1"/>
          </p:cNvPicPr>
          <p:nvPr/>
        </p:nvPicPr>
        <p:blipFill>
          <a:blip r:embed="rId5"/>
          <a:stretch>
            <a:fillRect/>
          </a:stretch>
        </p:blipFill>
        <p:spPr>
          <a:xfrm>
            <a:off x="8701709" y="1715938"/>
            <a:ext cx="3438940" cy="2621820"/>
          </a:xfrm>
          <a:prstGeom prst="rect">
            <a:avLst/>
          </a:prstGeom>
        </p:spPr>
      </p:pic>
      <p:pic>
        <p:nvPicPr>
          <p:cNvPr id="25" name="Picture 24">
            <a:extLst>
              <a:ext uri="{FF2B5EF4-FFF2-40B4-BE49-F238E27FC236}">
                <a16:creationId xmlns:a16="http://schemas.microsoft.com/office/drawing/2014/main" id="{4B9857F2-A037-07C1-EF15-9041749A8120}"/>
              </a:ext>
            </a:extLst>
          </p:cNvPr>
          <p:cNvPicPr>
            <a:picLocks noChangeAspect="1"/>
          </p:cNvPicPr>
          <p:nvPr/>
        </p:nvPicPr>
        <p:blipFill>
          <a:blip r:embed="rId6"/>
          <a:stretch>
            <a:fillRect/>
          </a:stretch>
        </p:blipFill>
        <p:spPr>
          <a:xfrm>
            <a:off x="4975668" y="4290498"/>
            <a:ext cx="5688316" cy="2224602"/>
          </a:xfrm>
          <a:prstGeom prst="rect">
            <a:avLst/>
          </a:prstGeom>
        </p:spPr>
      </p:pic>
    </p:spTree>
    <p:extLst>
      <p:ext uri="{BB962C8B-B14F-4D97-AF65-F5344CB8AC3E}">
        <p14:creationId xmlns:p14="http://schemas.microsoft.com/office/powerpoint/2010/main" val="3095004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317</TotalTime>
  <Words>535</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Narrow</vt:lpstr>
      <vt:lpstr>Lucida Console</vt:lpstr>
      <vt:lpstr>Segoe UI Historic</vt:lpstr>
      <vt:lpstr>Trebuchet MS</vt:lpstr>
      <vt:lpstr>Wingdings 3</vt:lpstr>
      <vt:lpstr>Facet</vt:lpstr>
      <vt:lpstr>SISTEM LAYANAN PERBANKAN</vt:lpstr>
      <vt:lpstr>Latar Belakang : Dalam kegiatan operasional perbankan, transaksi seperti penarikan, setoran, dan pendaftaran nasabah merupakan bagian penting yang memerlukan pencatatan yang rapi dan terorganisir. Pada banyak kasus, pencatatan transaksi tersebut masih dilakukan secara manual menggunakan buku besar atau dokumen kertas. Cara ini sering kali menimbulkan berbagai kendala seperti keterlambatan pencatatan, risiko kehilangan data, hingga kesalahan input yang bisa berdampak pada akurasi informasi keuangan nasabah. Untuk mengatasi hal tersebut, dibutuhkan sebuah sistem pencatatan yang meskipun masih dilakukan secara manual (bukan berbasis online), tetapi dibantu oleh teknologi — misalnya melalui aplikasi lokal di komputer — guna mendukung ketertiban dan kecepatan pencatatan transaksi perbankan. Sistem ini bertujuan untuk menyederhanakan proses pencatatan harian tanpa harus sepenuhnya mengubah alur kerja manual yang sudah berjalan di institusi perbankan</vt:lpstr>
      <vt:lpstr>PowerPoint Presentation</vt:lpstr>
      <vt:lpstr>Pendaftaran Nasabah Baru Input data nasabah seperti nama, alamat, nomor identitas, dan nomor rekening. Otomatisasi penomoran rekening. Menyimpan data nasabah untuk kebutuhan transaksi berikutnya.  Pencatatan Setoran Tunai Form input untuk mencatat setoran yang dilakukan nasabah. Update otomatis saldo terakhir nasabah. Mencatat tanggal, jumlah setoran, dan keterangan.  Pencatatan Penarikan Tunai Form input untuk mencatat penarikan dana oleh nasabah. Validasi saldo cukup sebelum transaksi dilakukan. Riwayat transaksi penarikan disimpan otomatis.  Riwayat Transaksi Nasabah Menampilkan daftar transaksi (setoran &amp; penarikan) berdasarkan nasabah tertentu. Bisa disortir berdasarkan tanggal atau jenis transaksi.  Pencarian dan Filter Data Nasabah Mencari nasabah berdasarkan nama atau nomor rekening. Menampilkan data dan riwayat transaksi secara cepat. </vt:lpstr>
      <vt:lpstr>STRUKTUR DATABASE</vt:lpstr>
      <vt:lpstr>Integrasi API dan Authentikasi </vt:lpstr>
      <vt:lpstr>HASIL PENGUJIAN</vt:lpstr>
      <vt:lpstr>HASIL PENGUJIAN</vt:lpstr>
      <vt:lpstr>HASIL PENGUJIAN</vt:lpstr>
      <vt:lpstr>HASIL PENGUJIAN</vt:lpstr>
      <vt:lpstr>GIT  https://github.com/maryouga/tabungan.git</vt:lpstr>
      <vt:lpstr>Sistem pencatatan manual berbasis teknologi ini dirancang untuk membantu kegiatan operasional perbankan, khususnya dalam mencatat transaksi tabungan, setoran, penarikan, serta pendaftaran nasabah. Meskipun tidak berbasis online atau terhubung ke jaringan, sistem ini tetap memberikan peningkatan efisiensi dan akurasi dibandingkan metode pencatatan konvensional menggunakan buku tulis atau dokumen kertas.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yoga</dc:creator>
  <cp:lastModifiedBy>yoga</cp:lastModifiedBy>
  <cp:revision>43</cp:revision>
  <dcterms:created xsi:type="dcterms:W3CDTF">2025-05-29T15:08:25Z</dcterms:created>
  <dcterms:modified xsi:type="dcterms:W3CDTF">2025-05-30T06:03:40Z</dcterms:modified>
</cp:coreProperties>
</file>