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5"/>
  </p:handoutMasterIdLst>
  <p:sldIdLst>
    <p:sldId id="274" r:id="rId5"/>
    <p:sldId id="256" r:id="rId6"/>
    <p:sldId id="287" r:id="rId7"/>
    <p:sldId id="299" r:id="rId8"/>
    <p:sldId id="305" r:id="rId9"/>
    <p:sldId id="303" r:id="rId10"/>
    <p:sldId id="304" r:id="rId11"/>
    <p:sldId id="300" r:id="rId12"/>
    <p:sldId id="302" r:id="rId13"/>
    <p:sldId id="29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A"/>
    <a:srgbClr val="B1F569"/>
    <a:srgbClr val="FFD5A1"/>
    <a:srgbClr val="9ABA77"/>
    <a:srgbClr val="BFF288"/>
    <a:srgbClr val="DBF5BF"/>
    <a:srgbClr val="FFEDC9"/>
    <a:srgbClr val="FDF54F"/>
    <a:srgbClr val="59D3F5"/>
    <a:srgbClr val="0D50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071721-8E9C-44C2-853F-6833A64A3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67CC-5E1C-4C2D-ADBD-93454BDC36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1243D-668E-4487-B89E-3E54B40CB1CB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69C25-1F19-4465-B9A0-58B525B89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EDD73-9419-42D8-9977-0B28351CAF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F3961-D88D-40F3-9802-6645A0D2F0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65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02C1A-17C7-4185-B119-D8A96D3B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B688B1-BA03-4B4C-B83C-4262FB18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EDBD1-39BA-4247-83D5-BA1C444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9B85-6624-45A8-A7C1-9376FD8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229AE-83F4-4493-BA17-9273516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8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B7D22-5C22-4823-AECD-85D4B24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69E028-543D-412C-BA30-6FE3A96C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F6D1A-FFB2-4A78-9AA3-DA392519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FE491-8F03-43AA-AA5D-4BF5A9AD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3B207-B325-4DB1-B2A0-394133E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1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ADEB-72A5-4B46-8442-28003D8B3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E62668-3C4A-4F0D-847F-8AA94ADBA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22DFA-9B35-4B94-8514-B823EC32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5B425C-9FBF-4B68-80FF-C90C6FB9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2291B-9B11-458D-9280-CB10E91C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4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2980F-84FC-435D-BF7A-D96254DB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0FFB5-7AA9-4345-B2EA-CFDC66B9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72C19-7C92-4603-86C2-8F02B27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99FB0F-E5BF-4ED7-B644-116D18C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3421-FE28-45BE-B6F5-A2E7CE69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9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9C20-C647-40AD-BCF4-635FD01F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F08-5209-472E-87A3-E54004232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D924C-997B-4706-A220-EE9F6BF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EC4E-08B6-463A-A6C4-47B2CB96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105B-FE2D-42B3-9DF8-2A238E1E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6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87978-8781-4FEB-9A29-FFC3AC9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07B56-1776-41F5-90CC-049B72AA8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A8BFD-D673-4EAC-A73C-1D9B5124C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5D6A9-B9B1-49AE-BDE6-3761265F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E2E0A-2213-49D1-A648-AEE229B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21FE3-01EE-41BF-83AB-194BAB27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63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1755-88EC-4990-90FA-904AC76D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9ED52-0EE0-4D51-A54E-1E3C83A7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F840B-FEFB-4064-A747-E6E9256BF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F671C5-DEB4-4507-B6BD-F4E522E4E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2F22-4A0E-44BC-86EB-79B17EB7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26EEE3-85BF-4469-9CF5-07AC0EAD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063E1C-0775-4AF4-A151-F5A0BC9E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32A2-B260-4889-801C-DB704B33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8A5C1-1E13-4226-B204-AC736C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57FA8-7544-47BB-8A52-478985E0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510BBE-F7E8-44D6-8A18-7F61BEED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851DF-4BB2-4793-A203-DA341303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3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2A312D-58AD-40D4-9983-BF78C82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EA8F61-7638-49A6-80E5-3D419640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2E32EC-F6EC-4C14-A9AC-65D4BAAD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1DCF-507C-43A7-A20C-8C10AD9CDEBF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93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ADB8-29E6-46D3-AAC5-93AC92F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95A74-51E1-4D6C-B3FC-00F4AFE9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6A4B4E-5930-4750-81D5-3FA6CA95A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875A0-AB97-45DC-A5F5-237A32A0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844C-E558-464B-9FE0-68BECD29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8CBB3-FA58-4F6F-AD79-FB138CAD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868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35BF7-B00D-42ED-9B95-B737E71E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E4D255-B8B4-4CE2-881E-1ECC19DA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30024-4B91-4D6C-9538-5D936ED0C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AC83-2852-40FB-B54A-25BB5C28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95F577-5B4F-44DB-8165-7FB712A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D18C8-7B5F-4AF7-BFEF-95E08DF4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9AB59B-F2A0-42E9-8DF6-EB86CA6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15888-D905-4A73-9CF6-08A3759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6C9DB-296C-4F6C-A750-78C65B13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309-49AB-4F63-BCDF-00F26D01FC82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EFC16-C598-4D65-AA92-1028E7FD4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9DDD8-9858-4633-85D4-FA2B5353A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068-7649-4789-9891-359AE43EC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B5F9C-FE07-47B7-9BBD-2733D7FD5946}"/>
              </a:ext>
            </a:extLst>
          </p:cNvPr>
          <p:cNvSpPr txBox="1"/>
          <p:nvPr/>
        </p:nvSpPr>
        <p:spPr>
          <a:xfrm>
            <a:off x="247024" y="6130071"/>
            <a:ext cx="184731" cy="4542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36290-0D83-2A90-8C11-897338B81CCE}"/>
              </a:ext>
            </a:extLst>
          </p:cNvPr>
          <p:cNvSpPr txBox="1"/>
          <p:nvPr/>
        </p:nvSpPr>
        <p:spPr>
          <a:xfrm>
            <a:off x="9617942" y="541829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60191890 김가연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60191896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김수정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60191917  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박서윤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 descr="만화 영화, 미소, 장난감, 인간의 얼굴이(가) 표시된 사진&#10;&#10;자동 생성된 설명">
            <a:extLst>
              <a:ext uri="{FF2B5EF4-FFF2-40B4-BE49-F238E27FC236}">
                <a16:creationId xmlns:a16="http://schemas.microsoft.com/office/drawing/2014/main" id="{A34667D7-35C7-4D94-443D-49D1F682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0000">
            <a:off x="2178952" y="817794"/>
            <a:ext cx="2251276" cy="2251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07DA2-9519-DB38-B2C5-BEF346E4675C}"/>
              </a:ext>
            </a:extLst>
          </p:cNvPr>
          <p:cNvSpPr txBox="1"/>
          <p:nvPr/>
        </p:nvSpPr>
        <p:spPr>
          <a:xfrm>
            <a:off x="5375372" y="2150960"/>
            <a:ext cx="362505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000" dirty="0">
                <a:solidFill>
                  <a:schemeClr val="bg1"/>
                </a:solidFill>
                <a:latin typeface="+mn-ea"/>
              </a:rPr>
              <a:t>정보통신공학과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99708-5B72-F259-4187-61A7CCC920A5}"/>
              </a:ext>
            </a:extLst>
          </p:cNvPr>
          <p:cNvSpPr txBox="1"/>
          <p:nvPr/>
        </p:nvSpPr>
        <p:spPr>
          <a:xfrm rot="1380000">
            <a:off x="4186177" y="2864732"/>
            <a:ext cx="553655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3500">
                <a:solidFill>
                  <a:schemeClr val="bg1"/>
                </a:solidFill>
              </a:rPr>
              <a:t>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00D71-9B56-1B08-8797-8E46D94E053A}"/>
              </a:ext>
            </a:extLst>
          </p:cNvPr>
          <p:cNvSpPr txBox="1"/>
          <p:nvPr/>
        </p:nvSpPr>
        <p:spPr>
          <a:xfrm rot="21000000">
            <a:off x="2459434" y="4985870"/>
            <a:ext cx="5633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5000">
                <a:solidFill>
                  <a:schemeClr val="bg1"/>
                </a:solidFill>
              </a:rPr>
              <a:t>💡</a:t>
            </a:r>
          </a:p>
        </p:txBody>
      </p:sp>
      <p:pic>
        <p:nvPicPr>
          <p:cNvPr id="12" name="그림 11" descr="미소, 인간의 얼굴, 안경, 만화 영화이(가) 표시된 사진&#10;&#10;자동 생성된 설명">
            <a:extLst>
              <a:ext uri="{FF2B5EF4-FFF2-40B4-BE49-F238E27FC236}">
                <a16:creationId xmlns:a16="http://schemas.microsoft.com/office/drawing/2014/main" id="{05F73529-1C44-56B2-094B-36EAEB07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80000">
            <a:off x="490667" y="2202131"/>
            <a:ext cx="2743199" cy="2752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90FBE-A59D-4013-9F7A-AFE93874FF90}"/>
              </a:ext>
            </a:extLst>
          </p:cNvPr>
          <p:cNvSpPr txBox="1"/>
          <p:nvPr/>
        </p:nvSpPr>
        <p:spPr>
          <a:xfrm>
            <a:off x="5297665" y="2615449"/>
            <a:ext cx="5609229" cy="109260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6500" dirty="0">
                <a:solidFill>
                  <a:schemeClr val="bg1"/>
                </a:solidFill>
                <a:latin typeface="+mj-ea"/>
                <a:ea typeface="+mj-ea"/>
              </a:rPr>
              <a:t>캡스톤디자인2</a:t>
            </a:r>
            <a:endParaRPr lang="ko-KR" sz="6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그림 3" descr="미소, 장난감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28C756B1-A28B-5826-419E-770417540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2922514" y="2977394"/>
            <a:ext cx="2328441" cy="22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E83D0-050B-4728-80AB-903D51944219}"/>
              </a:ext>
            </a:extLst>
          </p:cNvPr>
          <p:cNvSpPr txBox="1"/>
          <p:nvPr/>
        </p:nvSpPr>
        <p:spPr>
          <a:xfrm>
            <a:off x="3182382" y="2705725"/>
            <a:ext cx="5827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177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259F21-DBA3-4B67-9EE4-E6A80294CEE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95EAE-6940-4739-ABD6-7471CFD08D59}"/>
              </a:ext>
            </a:extLst>
          </p:cNvPr>
          <p:cNvSpPr txBox="1"/>
          <p:nvPr/>
        </p:nvSpPr>
        <p:spPr>
          <a:xfrm>
            <a:off x="734607" y="703098"/>
            <a:ext cx="122489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46066B-5975-4530-BBE5-39F8B9D872B9}"/>
              </a:ext>
            </a:extLst>
          </p:cNvPr>
          <p:cNvCxnSpPr/>
          <p:nvPr/>
        </p:nvCxnSpPr>
        <p:spPr>
          <a:xfrm>
            <a:off x="650240" y="1656080"/>
            <a:ext cx="54457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6CE42A-1E22-4CD2-B33B-C1D0F9EF83FD}"/>
              </a:ext>
            </a:extLst>
          </p:cNvPr>
          <p:cNvSpPr txBox="1"/>
          <p:nvPr/>
        </p:nvSpPr>
        <p:spPr>
          <a:xfrm>
            <a:off x="6539355" y="2944445"/>
            <a:ext cx="184731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720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2260C-32E2-4E74-8433-34F40BD4CAE8}"/>
              </a:ext>
            </a:extLst>
          </p:cNvPr>
          <p:cNvGrpSpPr/>
          <p:nvPr/>
        </p:nvGrpSpPr>
        <p:grpSpPr>
          <a:xfrm>
            <a:off x="873760" y="2564953"/>
            <a:ext cx="3213922" cy="461665"/>
            <a:chOff x="873760" y="2564953"/>
            <a:chExt cx="3213922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6BFE5C-7615-4FB3-ABC9-78FEC70F8C87}"/>
                </a:ext>
              </a:extLst>
            </p:cNvPr>
            <p:cNvSpPr txBox="1"/>
            <p:nvPr/>
          </p:nvSpPr>
          <p:spPr>
            <a:xfrm>
              <a:off x="873760" y="2611119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88A3A-A133-426F-83D5-CBB04756EA85}"/>
                </a:ext>
              </a:extLst>
            </p:cNvPr>
            <p:cNvSpPr txBox="1"/>
            <p:nvPr/>
          </p:nvSpPr>
          <p:spPr>
            <a:xfrm>
              <a:off x="1567440" y="2564953"/>
              <a:ext cx="2520242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4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팀명</a:t>
              </a:r>
              <a:r>
                <a:rPr lang="ko-KR" altLang="en-US" sz="2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및 팀원 소개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559FD91-3E3C-45FF-B64E-011A386D190D}"/>
              </a:ext>
            </a:extLst>
          </p:cNvPr>
          <p:cNvGrpSpPr/>
          <p:nvPr/>
        </p:nvGrpSpPr>
        <p:grpSpPr>
          <a:xfrm>
            <a:off x="868295" y="3652604"/>
            <a:ext cx="3786193" cy="461665"/>
            <a:chOff x="873760" y="2564953"/>
            <a:chExt cx="3786193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8BD32-278E-4DAC-ABEE-FFBD0DF21C80}"/>
                </a:ext>
              </a:extLst>
            </p:cNvPr>
            <p:cNvSpPr txBox="1"/>
            <p:nvPr/>
          </p:nvSpPr>
          <p:spPr>
            <a:xfrm>
              <a:off x="873760" y="2611119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ECBF7-265F-4DBB-962F-732FF12E5335}"/>
                </a:ext>
              </a:extLst>
            </p:cNvPr>
            <p:cNvSpPr txBox="1"/>
            <p:nvPr/>
          </p:nvSpPr>
          <p:spPr>
            <a:xfrm>
              <a:off x="1567440" y="2564953"/>
              <a:ext cx="3092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프로젝트 후보 리스트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59B14-EAD0-4787-9BBB-581B1459C835}"/>
              </a:ext>
            </a:extLst>
          </p:cNvPr>
          <p:cNvGrpSpPr/>
          <p:nvPr/>
        </p:nvGrpSpPr>
        <p:grpSpPr>
          <a:xfrm>
            <a:off x="868295" y="4740255"/>
            <a:ext cx="1801676" cy="461665"/>
            <a:chOff x="873760" y="2564953"/>
            <a:chExt cx="1801676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4A661-880E-46B7-A414-B9E3FB24E4F4}"/>
                </a:ext>
              </a:extLst>
            </p:cNvPr>
            <p:cNvSpPr txBox="1"/>
            <p:nvPr/>
          </p:nvSpPr>
          <p:spPr>
            <a:xfrm>
              <a:off x="873760" y="26111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4CFB-9938-4D01-A559-8C59AB5BDA94}"/>
                </a:ext>
              </a:extLst>
            </p:cNvPr>
            <p:cNvSpPr txBox="1"/>
            <p:nvPr/>
          </p:nvSpPr>
          <p:spPr>
            <a:xfrm>
              <a:off x="1567440" y="2564953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2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마무리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7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504EC40-EFFF-4F61-B4E6-2EE0F33FF9A9}"/>
              </a:ext>
            </a:extLst>
          </p:cNvPr>
          <p:cNvSpPr txBox="1"/>
          <p:nvPr/>
        </p:nvSpPr>
        <p:spPr>
          <a:xfrm>
            <a:off x="4832011" y="568933"/>
            <a:ext cx="248497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 spc="-300" dirty="0">
                <a:latin typeface="+mj-ea"/>
                <a:ea typeface="+mj-ea"/>
              </a:rPr>
              <a:t>쌍용 </a:t>
            </a:r>
            <a:r>
              <a:rPr lang="ko-KR" altLang="en-US" sz="3600" b="1" spc="-300" dirty="0" err="1">
                <a:latin typeface="+mj-ea"/>
                <a:ea typeface="+mj-ea"/>
              </a:rPr>
              <a:t>Tiger</a:t>
            </a:r>
            <a:endParaRPr lang="ko-KR" altLang="en-US" sz="3600" b="1" spc="-3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90C4F-43BE-496A-B416-E95FCFF0C4FF}"/>
              </a:ext>
            </a:extLst>
          </p:cNvPr>
          <p:cNvSpPr txBox="1"/>
          <p:nvPr/>
        </p:nvSpPr>
        <p:spPr>
          <a:xfrm>
            <a:off x="388437" y="305525"/>
            <a:ext cx="338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Part 1  | </a:t>
            </a:r>
            <a:r>
              <a:rPr lang="ko-KR" altLang="en-US" sz="1100" dirty="0" err="1">
                <a:latin typeface="+mn-ea"/>
              </a:rPr>
              <a:t>팀명</a:t>
            </a:r>
            <a:r>
              <a:rPr lang="ko-KR" altLang="en-US" sz="1100" dirty="0">
                <a:latin typeface="+mn-ea"/>
              </a:rPr>
              <a:t> 및 팀원 소개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888099" y="105150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75FC7-1759-446F-92AD-BB4124F9E8A1}"/>
              </a:ext>
            </a:extLst>
          </p:cNvPr>
          <p:cNvSpPr/>
          <p:nvPr/>
        </p:nvSpPr>
        <p:spPr>
          <a:xfrm>
            <a:off x="854690" y="1538511"/>
            <a:ext cx="2967171" cy="2967171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2BC47AE-5042-407B-AC35-86DFBCD6821C}"/>
              </a:ext>
            </a:extLst>
          </p:cNvPr>
          <p:cNvSpPr/>
          <p:nvPr/>
        </p:nvSpPr>
        <p:spPr>
          <a:xfrm>
            <a:off x="854276" y="1535900"/>
            <a:ext cx="2910727" cy="29107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C5BE4D4-044D-4303-B0A1-E96DDA69C90B}"/>
              </a:ext>
            </a:extLst>
          </p:cNvPr>
          <p:cNvSpPr/>
          <p:nvPr/>
        </p:nvSpPr>
        <p:spPr>
          <a:xfrm>
            <a:off x="4610590" y="1544416"/>
            <a:ext cx="2967171" cy="2967171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2FB0BF0-FF15-43A8-8A1B-EA8835E9914E}"/>
              </a:ext>
            </a:extLst>
          </p:cNvPr>
          <p:cNvSpPr/>
          <p:nvPr/>
        </p:nvSpPr>
        <p:spPr>
          <a:xfrm>
            <a:off x="4610175" y="1541805"/>
            <a:ext cx="2910727" cy="29107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BAD24C-5F87-47FD-8B84-0A22B88E77E8}"/>
              </a:ext>
            </a:extLst>
          </p:cNvPr>
          <p:cNvSpPr/>
          <p:nvPr/>
        </p:nvSpPr>
        <p:spPr>
          <a:xfrm>
            <a:off x="8366488" y="1550322"/>
            <a:ext cx="2967171" cy="2967171"/>
          </a:xfrm>
          <a:prstGeom prst="ellipse">
            <a:avLst/>
          </a:prstGeom>
          <a:pattFill prst="pct50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E948FF1-B6A3-4EAF-91CB-35753A12EAA1}"/>
              </a:ext>
            </a:extLst>
          </p:cNvPr>
          <p:cNvSpPr/>
          <p:nvPr/>
        </p:nvSpPr>
        <p:spPr>
          <a:xfrm>
            <a:off x="8366073" y="1547711"/>
            <a:ext cx="2910727" cy="29107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40FDFD3-B07C-42C3-81D8-5D27DA3D1D6E}"/>
              </a:ext>
            </a:extLst>
          </p:cNvPr>
          <p:cNvCxnSpPr/>
          <p:nvPr/>
        </p:nvCxnSpPr>
        <p:spPr>
          <a:xfrm>
            <a:off x="9573238" y="4991011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E4740C-E49A-48C8-A99B-9EC9B71032CC}"/>
              </a:ext>
            </a:extLst>
          </p:cNvPr>
          <p:cNvSpPr txBox="1"/>
          <p:nvPr/>
        </p:nvSpPr>
        <p:spPr>
          <a:xfrm>
            <a:off x="9029401" y="5090388"/>
            <a:ext cx="16039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박서윤</a:t>
            </a:r>
            <a:endParaRPr lang="ko-KR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60191917</a:t>
            </a:r>
          </a:p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 | BE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BE63F42-C4E8-4359-99E5-5EEE1A738504}"/>
              </a:ext>
            </a:extLst>
          </p:cNvPr>
          <p:cNvCxnSpPr/>
          <p:nvPr/>
        </p:nvCxnSpPr>
        <p:spPr>
          <a:xfrm>
            <a:off x="5817340" y="4991011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D1D715-BAA2-493F-A7AC-22A2884F5D95}"/>
              </a:ext>
            </a:extLst>
          </p:cNvPr>
          <p:cNvSpPr txBox="1"/>
          <p:nvPr/>
        </p:nvSpPr>
        <p:spPr>
          <a:xfrm>
            <a:off x="4584141" y="5087046"/>
            <a:ext cx="295023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김수정</a:t>
            </a:r>
          </a:p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60191896</a:t>
            </a:r>
          </a:p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FE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E1412-EBAF-4A56-95D8-1A9DFBA784BD}"/>
              </a:ext>
            </a:extLst>
          </p:cNvPr>
          <p:cNvCxnSpPr/>
          <p:nvPr/>
        </p:nvCxnSpPr>
        <p:spPr>
          <a:xfrm>
            <a:off x="2061441" y="4991011"/>
            <a:ext cx="51562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1F23C09-09D9-0E4F-E9C9-77E9584992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05" y="1640056"/>
            <a:ext cx="636334" cy="636334"/>
          </a:xfrm>
          <a:prstGeom prst="rect">
            <a:avLst/>
          </a:prstGeom>
        </p:spPr>
      </p:pic>
      <p:pic>
        <p:nvPicPr>
          <p:cNvPr id="7" name="그림 6" descr="클립아트, 이모티콘, 스마일리, 만화 영화이(가) 표시된 사진&#10;&#10;자동 생성된 설명">
            <a:extLst>
              <a:ext uri="{FF2B5EF4-FFF2-40B4-BE49-F238E27FC236}">
                <a16:creationId xmlns:a16="http://schemas.microsoft.com/office/drawing/2014/main" id="{8D04D340-FEE0-4772-E21E-D2E22A47A6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178" y="1637751"/>
            <a:ext cx="676608" cy="657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5A344-C454-DFF3-37B9-8AFFADEF95F2}"/>
              </a:ext>
            </a:extLst>
          </p:cNvPr>
          <p:cNvSpPr txBox="1"/>
          <p:nvPr/>
        </p:nvSpPr>
        <p:spPr>
          <a:xfrm>
            <a:off x="834520" y="5087045"/>
            <a:ext cx="295023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김가연</a:t>
            </a:r>
          </a:p>
          <a:p>
            <a:pPr algn="ctr"/>
            <a:r>
              <a: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6019189</a:t>
            </a:r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ML</a:t>
            </a:r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 descr="만화 영화, 미소, 사람, 소녀이(가) 표시된 사진&#10;&#10;자동 생성된 설명">
            <a:extLst>
              <a:ext uri="{FF2B5EF4-FFF2-40B4-BE49-F238E27FC236}">
                <a16:creationId xmlns:a16="http://schemas.microsoft.com/office/drawing/2014/main" id="{CBF62656-B918-8E78-2743-50E54DAD8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039" y="2010967"/>
            <a:ext cx="2328441" cy="2328441"/>
          </a:xfrm>
          <a:prstGeom prst="rect">
            <a:avLst/>
          </a:prstGeom>
        </p:spPr>
      </p:pic>
      <p:pic>
        <p:nvPicPr>
          <p:cNvPr id="9" name="그림 8" descr="미소, 애니메이션, 만화 영화, 사람이(가) 표시된 사진&#10;&#10;자동 생성된 설명">
            <a:extLst>
              <a:ext uri="{FF2B5EF4-FFF2-40B4-BE49-F238E27FC236}">
                <a16:creationId xmlns:a16="http://schemas.microsoft.com/office/drawing/2014/main" id="{1B99E4CA-F586-024D-7C56-F8C2CF5B8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975" y="2010966"/>
            <a:ext cx="2328441" cy="2328441"/>
          </a:xfrm>
          <a:prstGeom prst="rect">
            <a:avLst/>
          </a:prstGeom>
        </p:spPr>
      </p:pic>
      <p:pic>
        <p:nvPicPr>
          <p:cNvPr id="10" name="그림 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C57B7E9C-4F33-A16F-7D53-BAC5F5A911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78" y="1640055"/>
            <a:ext cx="636334" cy="636334"/>
          </a:xfrm>
          <a:prstGeom prst="rect">
            <a:avLst/>
          </a:prstGeom>
        </p:spPr>
      </p:pic>
      <p:pic>
        <p:nvPicPr>
          <p:cNvPr id="12" name="그림 11" descr="안경, 애니메이션, 미소, 만화 영화이(가) 표시된 사진&#10;&#10;자동 생성된 설명">
            <a:extLst>
              <a:ext uri="{FF2B5EF4-FFF2-40B4-BE49-F238E27FC236}">
                <a16:creationId xmlns:a16="http://schemas.microsoft.com/office/drawing/2014/main" id="{9AA39439-0F4B-F21F-317E-0966D962F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798" y="2320733"/>
            <a:ext cx="1932974" cy="20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4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5A0E5-EDF8-9414-88EA-BB99B6DEC6D1}"/>
              </a:ext>
            </a:extLst>
          </p:cNvPr>
          <p:cNvSpPr txBox="1"/>
          <p:nvPr/>
        </p:nvSpPr>
        <p:spPr>
          <a:xfrm>
            <a:off x="584521" y="3557490"/>
            <a:ext cx="7948010" cy="209288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65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후보</a:t>
            </a:r>
            <a:r>
              <a:rPr lang="en-US" altLang="ko-KR" sz="65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1.</a:t>
            </a:r>
            <a:endParaRPr lang="en-US" altLang="ko-KR" sz="65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65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Weather Closet</a:t>
            </a:r>
            <a:endParaRPr lang="ko-KR" altLang="en-US" sz="6500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 descr="그래픽, 원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45EF85CD-9E9B-D93F-9419-A2DB0DC50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90" y="3432909"/>
            <a:ext cx="3111531" cy="3111531"/>
          </a:xfrm>
          <a:prstGeom prst="rect">
            <a:avLst/>
          </a:prstGeom>
        </p:spPr>
      </p:pic>
      <p:pic>
        <p:nvPicPr>
          <p:cNvPr id="14" name="그림 13" descr="그래픽, 원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AE7FC9E5-4F5D-9EF1-6F52-45886C35D1C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07629"/>
            <a:ext cx="2996192" cy="29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4469C-920E-B0EC-29A1-2A150F784FEC}"/>
              </a:ext>
            </a:extLst>
          </p:cNvPr>
          <p:cNvSpPr txBox="1"/>
          <p:nvPr/>
        </p:nvSpPr>
        <p:spPr>
          <a:xfrm>
            <a:off x="388437" y="305525"/>
            <a:ext cx="338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Part 2  | </a:t>
            </a:r>
            <a:r>
              <a:rPr lang="en-US" altLang="ko-KR" sz="1100" dirty="0" err="1">
                <a:latin typeface="+mn-ea"/>
              </a:rPr>
              <a:t>프로젝트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후보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리스트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D6474-4EA0-B82F-96DD-D7095BA5B54A}"/>
              </a:ext>
            </a:extLst>
          </p:cNvPr>
          <p:cNvSpPr txBox="1"/>
          <p:nvPr/>
        </p:nvSpPr>
        <p:spPr>
          <a:xfrm>
            <a:off x="1749778" y="1205338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아이디어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693-E3AB-DDA8-462C-5BEF4BC43E53}"/>
              </a:ext>
            </a:extLst>
          </p:cNvPr>
          <p:cNvSpPr txBox="1"/>
          <p:nvPr/>
        </p:nvSpPr>
        <p:spPr>
          <a:xfrm>
            <a:off x="7177852" y="1204147"/>
            <a:ext cx="41095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주제 선정 및 기대효과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FFD1333C-D13A-CF6E-1416-89CB9EFDF9D8}"/>
              </a:ext>
            </a:extLst>
          </p:cNvPr>
          <p:cNvSpPr/>
          <p:nvPr/>
        </p:nvSpPr>
        <p:spPr>
          <a:xfrm>
            <a:off x="1297351" y="1883512"/>
            <a:ext cx="3644094" cy="1027406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오늘은 뭐 입지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?”</a:t>
            </a:r>
            <a:br>
              <a:rPr lang="en-US" altLang="ko-KR" dirty="0">
                <a:solidFill>
                  <a:schemeClr val="tx1"/>
                </a:solidFill>
                <a:latin typeface="+mn-ea"/>
              </a:rPr>
            </a:br>
            <a:r>
              <a:rPr lang="en-US" altLang="ko-KR" dirty="0">
                <a:solidFill>
                  <a:schemeClr val="tx1"/>
                </a:solidFill>
                <a:latin typeface="+mn-ea"/>
              </a:rPr>
              <a:t>“20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도면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더운거야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추운거야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?!”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601C3-23FB-AD70-FDA2-92E729E2FAF9}"/>
              </a:ext>
            </a:extLst>
          </p:cNvPr>
          <p:cNvSpPr txBox="1"/>
          <p:nvPr/>
        </p:nvSpPr>
        <p:spPr>
          <a:xfrm>
            <a:off x="707622" y="3251007"/>
            <a:ext cx="528218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+mn-ea"/>
              </a:rPr>
              <a:t>사용자의 선호 스타일에 따라 날씨에 맞는 옷을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추천해주는 서비스입니다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기상 예보만으로는 오늘 날씨가 얼마나 덥고 </a:t>
            </a:r>
            <a:r>
              <a:rPr lang="ko-KR" altLang="en-US" dirty="0" err="1">
                <a:latin typeface="+mn-ea"/>
              </a:rPr>
              <a:t>습한지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혹은 춥고 건조한지 직관적으로 알기 어렵습니다</a:t>
            </a:r>
            <a:r>
              <a:rPr lang="en-US" altLang="ko-KR" dirty="0">
                <a:latin typeface="+mn-ea"/>
              </a:rPr>
              <a:t>.</a:t>
            </a:r>
            <a:endParaRPr lang="en-US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기온과 습도를 기반으로 사용자의 취향에 따른 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오늘의 코디</a:t>
            </a:r>
            <a:r>
              <a:rPr lang="en-US" altLang="ko-KR" dirty="0">
                <a:latin typeface="+mn-ea"/>
              </a:rPr>
              <a:t>"</a:t>
            </a:r>
            <a:r>
              <a:rPr lang="ko-KR" altLang="en-US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추천해주는 플랫폼을 제안하고자</a:t>
            </a:r>
            <a:endParaRPr lang="ko-KR" altLang="en-US">
              <a:latin typeface="+mn-ea"/>
            </a:endParaRPr>
          </a:p>
          <a:p>
            <a:r>
              <a:rPr lang="ko-KR" altLang="en-US" dirty="0">
                <a:latin typeface="+mn-ea"/>
              </a:rPr>
              <a:t>합니다</a:t>
            </a:r>
            <a:r>
              <a:rPr lang="en-US" altLang="ko-KR" dirty="0">
                <a:latin typeface="+mn-ea"/>
              </a:rPr>
              <a:t>.</a:t>
            </a:r>
            <a:endParaRPr lang="en-US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69973-42EB-1FB3-8500-E4FD1F925ED2}"/>
              </a:ext>
            </a:extLst>
          </p:cNvPr>
          <p:cNvSpPr txBox="1"/>
          <p:nvPr/>
        </p:nvSpPr>
        <p:spPr>
          <a:xfrm>
            <a:off x="6619672" y="2332950"/>
            <a:ext cx="5334944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dirty="0">
                <a:ea typeface="+mn-lt"/>
                <a:cs typeface="+mn-lt"/>
              </a:rPr>
              <a:t>✔️ </a:t>
            </a:r>
            <a:r>
              <a:rPr lang="ko-KR" altLang="en-US" dirty="0">
                <a:ea typeface="G마켓 산스 Light"/>
                <a:cs typeface="+mn-lt"/>
              </a:rPr>
              <a:t>오늘 날씨를 직관적으로 알 수 있습니다</a:t>
            </a:r>
            <a:r>
              <a:rPr lang="en-US" altLang="ko-KR" dirty="0">
                <a:ea typeface="G마켓 산스 Light"/>
                <a:cs typeface="+mn-lt"/>
              </a:rPr>
              <a:t>.</a:t>
            </a:r>
            <a:endParaRPr lang="en-US" altLang="ko-KR" dirty="0">
              <a:ea typeface="G마켓 산스 Light"/>
            </a:endParaRPr>
          </a:p>
          <a:p>
            <a:endParaRPr lang="en-US" altLang="ko-KR" dirty="0">
              <a:ea typeface="G마켓 산스 Light" panose="02000000000000000000" pitchFamily="50" charset="-127"/>
              <a:cs typeface="+mn-lt"/>
            </a:endParaRPr>
          </a:p>
          <a:p>
            <a:r>
              <a:rPr lang="en-US" altLang="ko-KR" dirty="0">
                <a:ea typeface="G마켓 산스 Light"/>
                <a:cs typeface="+mn-lt"/>
              </a:rPr>
              <a:t>✔️ </a:t>
            </a:r>
            <a:r>
              <a:rPr lang="ko-KR" altLang="en-US" dirty="0">
                <a:ea typeface="G마켓 산스 Light"/>
              </a:rPr>
              <a:t>매일 아침 옷 고르는 데 시간과 에너지를 절약할</a:t>
            </a:r>
            <a:endParaRPr lang="en-US" altLang="ko-KR" dirty="0">
              <a:ea typeface="G마켓 산스 Light"/>
            </a:endParaRPr>
          </a:p>
          <a:p>
            <a:r>
              <a:rPr lang="ko-KR" altLang="en-US" dirty="0">
                <a:ea typeface="G마켓 산스 Light"/>
              </a:rPr>
              <a:t>      수</a:t>
            </a:r>
            <a:r>
              <a:rPr lang="en-US" altLang="ko-KR" dirty="0">
                <a:ea typeface="G마켓 산스 Light"/>
              </a:rPr>
              <a:t> </a:t>
            </a:r>
            <a:r>
              <a:rPr lang="ko-KR" altLang="en-US" dirty="0">
                <a:ea typeface="G마켓 산스 Light"/>
              </a:rPr>
              <a:t>있습니다</a:t>
            </a:r>
            <a:r>
              <a:rPr lang="en-US" altLang="ko-KR" dirty="0">
                <a:ea typeface="G마켓 산스 Light"/>
              </a:rPr>
              <a:t>.</a:t>
            </a:r>
          </a:p>
          <a:p>
            <a:endParaRPr lang="en-US" altLang="ko-KR" dirty="0">
              <a:ea typeface="G마켓 산스 Light" panose="02000000000000000000" pitchFamily="50" charset="-127"/>
            </a:endParaRPr>
          </a:p>
          <a:p>
            <a:r>
              <a:rPr lang="en-US" altLang="ko-KR" dirty="0">
                <a:ea typeface="G마켓 산스 Light"/>
                <a:cs typeface="+mn-lt"/>
              </a:rPr>
              <a:t>✔️ </a:t>
            </a:r>
            <a:r>
              <a:rPr lang="ko-KR" altLang="en-US" dirty="0">
                <a:ea typeface="G마켓 산스 Light"/>
                <a:cs typeface="+mn-lt"/>
              </a:rPr>
              <a:t>날씨에 맞는 옷을 계획해서 입고 구매할 수 </a:t>
            </a:r>
            <a:r>
              <a:rPr lang="ko-KR" altLang="en-US" dirty="0" err="1">
                <a:ea typeface="G마켓 산스 Light"/>
                <a:cs typeface="+mn-lt"/>
              </a:rPr>
              <a:t>있으</a:t>
            </a:r>
            <a:br>
              <a:rPr lang="en-US" altLang="ko-KR" dirty="0">
                <a:ea typeface="G마켓 산스 Light"/>
                <a:cs typeface="+mn-lt"/>
              </a:rPr>
            </a:br>
            <a:r>
              <a:rPr lang="en-US" altLang="ko-KR" dirty="0">
                <a:ea typeface="G마켓 산스 Light"/>
                <a:cs typeface="+mn-lt"/>
              </a:rPr>
              <a:t>      </a:t>
            </a:r>
            <a:r>
              <a:rPr lang="ko-KR" altLang="en-US" dirty="0">
                <a:ea typeface="G마켓 산스 Light"/>
                <a:cs typeface="+mn-lt"/>
              </a:rPr>
              <a:t>며</a:t>
            </a:r>
            <a:r>
              <a:rPr lang="en-US" altLang="ko-KR" dirty="0">
                <a:ea typeface="G마켓 산스 Light"/>
                <a:cs typeface="+mn-lt"/>
              </a:rPr>
              <a:t>, </a:t>
            </a:r>
            <a:r>
              <a:rPr lang="ko-KR" altLang="en-US" dirty="0">
                <a:ea typeface="G마켓 산스 Light"/>
                <a:cs typeface="+mn-lt"/>
              </a:rPr>
              <a:t>현명한 소비로 지출을 줄일 수 있습니다</a:t>
            </a:r>
            <a:r>
              <a:rPr lang="en-US" altLang="ko-KR" dirty="0">
                <a:ea typeface="G마켓 산스 Light"/>
                <a:cs typeface="+mn-lt"/>
              </a:rPr>
              <a:t>.</a:t>
            </a:r>
          </a:p>
          <a:p>
            <a:endParaRPr lang="en-US" altLang="ko-KR" dirty="0">
              <a:ea typeface="G마켓 산스 Light" panose="02000000000000000000" pitchFamily="50" charset="-127"/>
            </a:endParaRPr>
          </a:p>
          <a:p>
            <a:r>
              <a:rPr lang="en-US" altLang="ko-KR" dirty="0">
                <a:ea typeface="G마켓 산스 Light"/>
                <a:cs typeface="+mn-lt"/>
              </a:rPr>
              <a:t>✔️ </a:t>
            </a:r>
            <a:r>
              <a:rPr lang="ko-KR" altLang="en-US" dirty="0">
                <a:ea typeface="G마켓 산스 Light"/>
                <a:cs typeface="+mn-lt"/>
              </a:rPr>
              <a:t>옷 소비를 줄여 불필요한 생산을 줄일 수 </a:t>
            </a:r>
            <a:r>
              <a:rPr lang="ko-KR" altLang="en-US" dirty="0" err="1">
                <a:ea typeface="G마켓 산스 Light"/>
                <a:cs typeface="+mn-lt"/>
              </a:rPr>
              <a:t>있습니</a:t>
            </a:r>
            <a:br>
              <a:rPr lang="en-US" altLang="ko-KR" dirty="0">
                <a:ea typeface="G마켓 산스 Light"/>
                <a:cs typeface="+mn-lt"/>
              </a:rPr>
            </a:br>
            <a:r>
              <a:rPr lang="en-US" altLang="ko-KR" dirty="0">
                <a:ea typeface="G마켓 산스 Light"/>
                <a:cs typeface="+mn-lt"/>
              </a:rPr>
              <a:t>      </a:t>
            </a:r>
            <a:r>
              <a:rPr lang="ko-KR" altLang="en-US" dirty="0">
                <a:ea typeface="G마켓 산스 Light"/>
                <a:cs typeface="+mn-lt"/>
              </a:rPr>
              <a:t>다</a:t>
            </a:r>
            <a:r>
              <a:rPr lang="en-US" altLang="ko-KR" dirty="0">
                <a:ea typeface="G마켓 산스 Light"/>
                <a:cs typeface="+mn-lt"/>
              </a:rPr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A8FD6CE-CCF1-D679-154C-678BBEE0F313}"/>
              </a:ext>
            </a:extLst>
          </p:cNvPr>
          <p:cNvCxnSpPr>
            <a:cxnSpLocks/>
          </p:cNvCxnSpPr>
          <p:nvPr/>
        </p:nvCxnSpPr>
        <p:spPr>
          <a:xfrm flipH="1" flipV="1">
            <a:off x="6368389" y="966515"/>
            <a:ext cx="5621" cy="5266479"/>
          </a:xfrm>
          <a:prstGeom prst="line">
            <a:avLst/>
          </a:prstGeom>
          <a:ln>
            <a:solidFill>
              <a:srgbClr val="00A9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래픽, 클립아트, 원, 상징이(가) 표시된 사진&#10;&#10;자동 생성된 설명">
            <a:extLst>
              <a:ext uri="{FF2B5EF4-FFF2-40B4-BE49-F238E27FC236}">
                <a16:creationId xmlns:a16="http://schemas.microsoft.com/office/drawing/2014/main" id="{314B6862-FA28-1D52-1746-B3E91B21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39" y="599019"/>
            <a:ext cx="3722446" cy="3722446"/>
          </a:xfrm>
          <a:prstGeom prst="rect">
            <a:avLst/>
          </a:prstGeom>
        </p:spPr>
      </p:pic>
      <p:pic>
        <p:nvPicPr>
          <p:cNvPr id="4" name="그림 3" descr="클립아트, 그래픽, 만화 영화, 예술이(가) 표시된 사진&#10;&#10;자동 생성된 설명">
            <a:extLst>
              <a:ext uri="{FF2B5EF4-FFF2-40B4-BE49-F238E27FC236}">
                <a16:creationId xmlns:a16="http://schemas.microsoft.com/office/drawing/2014/main" id="{6D9FA742-30F9-60DC-1E78-FBD8AFE6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400" y="3135650"/>
            <a:ext cx="2644525" cy="2634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718B4D-6BB0-E19E-23BC-5E01B23D36E9}"/>
              </a:ext>
            </a:extLst>
          </p:cNvPr>
          <p:cNvSpPr txBox="1"/>
          <p:nvPr/>
        </p:nvSpPr>
        <p:spPr>
          <a:xfrm>
            <a:off x="623849" y="3174041"/>
            <a:ext cx="7061549" cy="255454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후보</a:t>
            </a:r>
            <a:r>
              <a:rPr lang="en-US" altLang="ko-KR" sz="8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2.</a:t>
            </a:r>
            <a:endParaRPr lang="en-US" altLang="ko-KR" sz="8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8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8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오늘도 초록해</a:t>
            </a:r>
          </a:p>
        </p:txBody>
      </p:sp>
    </p:spTree>
    <p:extLst>
      <p:ext uri="{BB962C8B-B14F-4D97-AF65-F5344CB8AC3E}">
        <p14:creationId xmlns:p14="http://schemas.microsoft.com/office/powerpoint/2010/main" val="15820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5021FFA0-4DC3-A188-9A84-797BDDD2E2DD}"/>
              </a:ext>
            </a:extLst>
          </p:cNvPr>
          <p:cNvSpPr/>
          <p:nvPr/>
        </p:nvSpPr>
        <p:spPr>
          <a:xfrm>
            <a:off x="927031" y="1836951"/>
            <a:ext cx="4938840" cy="885737"/>
          </a:xfrm>
          <a:prstGeom prst="wedgeRoundRectCallout">
            <a:avLst/>
          </a:prstGeom>
          <a:solidFill>
            <a:srgbClr val="B1F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"친환경적인 라이프스타일 실천하기가 어려워.."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2850B-A140-40FD-3BBE-1B02148ADFAC}"/>
              </a:ext>
            </a:extLst>
          </p:cNvPr>
          <p:cNvSpPr txBox="1"/>
          <p:nvPr/>
        </p:nvSpPr>
        <p:spPr>
          <a:xfrm>
            <a:off x="975871" y="2967464"/>
            <a:ext cx="506491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'오늘도 </a:t>
            </a:r>
            <a:r>
              <a:rPr lang="ko-KR" altLang="en-US" dirty="0" err="1"/>
              <a:t>초록해'는</a:t>
            </a:r>
            <a:r>
              <a:rPr lang="ko-KR" altLang="en-US" dirty="0"/>
              <a:t> 간단한 게임과 설문조사로 </a:t>
            </a:r>
            <a:br>
              <a:rPr lang="ko-KR" altLang="en-US" dirty="0"/>
            </a:br>
            <a:r>
              <a:rPr lang="ko-KR" altLang="en-US" dirty="0"/>
              <a:t>사용자의 생활 패턴을 분석하고, </a:t>
            </a:r>
            <a:endParaRPr lang="ko-KR" dirty="0"/>
          </a:p>
          <a:p>
            <a:r>
              <a:rPr lang="ko-KR" altLang="en-US" dirty="0"/>
              <a:t>사용자의 생활 패턴에 근거하여 제품과 </a:t>
            </a:r>
            <a:br>
              <a:rPr lang="ko-KR" altLang="en-US" dirty="0"/>
            </a:br>
            <a:r>
              <a:rPr lang="ko-KR" altLang="en-US" dirty="0"/>
              <a:t>친환경 관련 글을 맞춤 제공해줍니다.</a:t>
            </a:r>
            <a:endParaRPr lang="ko-KR" dirty="0"/>
          </a:p>
          <a:p>
            <a:endParaRPr lang="ko-KR" altLang="en-US" dirty="0"/>
          </a:p>
          <a:p>
            <a:r>
              <a:rPr lang="ko-KR" altLang="en-US" dirty="0"/>
              <a:t>사용자가 잘 실천하고 있는지 </a:t>
            </a:r>
            <a:r>
              <a:rPr lang="ko-KR" altLang="en-US" dirty="0" err="1"/>
              <a:t>트래커와</a:t>
            </a:r>
            <a:r>
              <a:rPr lang="ko-KR" altLang="en-US" dirty="0"/>
              <a:t> 알림으로 </a:t>
            </a:r>
            <a:br>
              <a:rPr lang="ko-KR" altLang="en-US" dirty="0"/>
            </a:br>
            <a:r>
              <a:rPr lang="ko-KR" altLang="en-US" dirty="0"/>
              <a:t>확인해줌으로써,</a:t>
            </a:r>
            <a:endParaRPr lang="ko-KR" dirty="0"/>
          </a:p>
          <a:p>
            <a:br>
              <a:rPr lang="ko-KR" altLang="en-US" dirty="0"/>
            </a:br>
            <a:r>
              <a:rPr lang="ko-KR" altLang="en-US" dirty="0"/>
              <a:t>친환경 라이프스타일 습관화를 도와주는 서비스입니다.</a:t>
            </a:r>
            <a:endParaRPr 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DB0DD-7049-93B3-75DA-311F7E77E2FB}"/>
              </a:ext>
            </a:extLst>
          </p:cNvPr>
          <p:cNvSpPr txBox="1"/>
          <p:nvPr/>
        </p:nvSpPr>
        <p:spPr>
          <a:xfrm>
            <a:off x="6699482" y="2279098"/>
            <a:ext cx="524951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+mn-ea"/>
              </a:rPr>
              <a:t>✔️ </a:t>
            </a:r>
            <a:r>
              <a:rPr lang="en-US" altLang="ko-KR" dirty="0" err="1">
                <a:latin typeface="+mn-ea"/>
              </a:rPr>
              <a:t>흩어져있는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정보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제품들을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모아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제공함</a:t>
            </a:r>
            <a:r>
              <a:rPr lang="ko-KR" altLang="en-US" dirty="0">
                <a:latin typeface="+mn-ea"/>
              </a:rPr>
              <a:t>으로써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</a:t>
            </a:r>
            <a:r>
              <a:rPr lang="en-US" altLang="ko-KR" dirty="0" err="1">
                <a:latin typeface="+mn-ea"/>
              </a:rPr>
              <a:t>친환경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라이프스타일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습관화를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돕습니다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  <a:cs typeface="+mn-lt"/>
            </a:endParaRPr>
          </a:p>
          <a:p>
            <a:r>
              <a:rPr lang="en-US" dirty="0">
                <a:latin typeface="+mn-ea"/>
                <a:cs typeface="+mn-lt"/>
              </a:rPr>
              <a:t>✔️ </a:t>
            </a:r>
            <a:r>
              <a:rPr lang="ko-KR" altLang="en-US" dirty="0">
                <a:latin typeface="+mn-ea"/>
                <a:cs typeface="+mn-lt"/>
              </a:rPr>
              <a:t>친환경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제품을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사용함으로써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기후변화와 같은</a:t>
            </a:r>
            <a:br>
              <a:rPr lang="en-US" altLang="ko-KR" dirty="0">
                <a:latin typeface="+mn-ea"/>
                <a:cs typeface="+mn-lt"/>
              </a:rPr>
            </a:br>
            <a:r>
              <a:rPr lang="en-US" altLang="ko-KR" dirty="0">
                <a:latin typeface="+mn-ea"/>
                <a:cs typeface="+mn-lt"/>
              </a:rPr>
              <a:t>      </a:t>
            </a:r>
            <a:r>
              <a:rPr lang="ko-KR" altLang="en-US" dirty="0">
                <a:latin typeface="+mn-ea"/>
                <a:cs typeface="+mn-lt"/>
              </a:rPr>
              <a:t>위기 방지에 도움을 줍니다.</a:t>
            </a:r>
          </a:p>
          <a:p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  <a:cs typeface="+mn-lt"/>
            </a:endParaRPr>
          </a:p>
          <a:p>
            <a:r>
              <a:rPr lang="en-US" altLang="ko-KR" dirty="0">
                <a:latin typeface="+mn-ea"/>
                <a:cs typeface="+mn-lt"/>
              </a:rPr>
              <a:t>✔️ </a:t>
            </a:r>
            <a:r>
              <a:rPr lang="en-US" altLang="ko-KR" dirty="0" err="1">
                <a:latin typeface="+mn-ea"/>
                <a:cs typeface="+mn-lt"/>
              </a:rPr>
              <a:t>친환경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라이프스타일을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실천하고자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하는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사람들</a:t>
            </a:r>
            <a:br>
              <a:rPr lang="en-US" altLang="ko-KR" dirty="0">
                <a:latin typeface="+mn-ea"/>
                <a:cs typeface="+mn-lt"/>
              </a:rPr>
            </a:br>
            <a:r>
              <a:rPr lang="en-US" altLang="ko-KR" dirty="0">
                <a:latin typeface="+mn-ea"/>
                <a:cs typeface="+mn-lt"/>
              </a:rPr>
              <a:t>      의 </a:t>
            </a:r>
            <a:r>
              <a:rPr lang="en-US" altLang="ko-KR" dirty="0" err="1">
                <a:latin typeface="+mn-ea"/>
                <a:cs typeface="+mn-lt"/>
              </a:rPr>
              <a:t>시간과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에너지를</a:t>
            </a:r>
            <a:r>
              <a:rPr lang="en-US" altLang="ko-KR" dirty="0">
                <a:latin typeface="+mn-ea"/>
                <a:cs typeface="+mn-lt"/>
              </a:rPr>
              <a:t> </a:t>
            </a:r>
            <a:r>
              <a:rPr lang="en-US" altLang="ko-KR" dirty="0" err="1">
                <a:latin typeface="+mn-ea"/>
                <a:cs typeface="+mn-lt"/>
              </a:rPr>
              <a:t>절약해줍니다</a:t>
            </a:r>
            <a:r>
              <a:rPr lang="en-US" altLang="ko-KR" dirty="0">
                <a:latin typeface="+mn-ea"/>
                <a:cs typeface="+mn-lt"/>
              </a:rPr>
              <a:t>.</a:t>
            </a:r>
            <a:endParaRPr lang="en-US" altLang="ko-KR" dirty="0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1B13BE-1C1F-B900-EDC9-7C4C534E9D9F}"/>
              </a:ext>
            </a:extLst>
          </p:cNvPr>
          <p:cNvCxnSpPr>
            <a:cxnSpLocks/>
          </p:cNvCxnSpPr>
          <p:nvPr/>
        </p:nvCxnSpPr>
        <p:spPr>
          <a:xfrm flipH="1" flipV="1">
            <a:off x="6368389" y="966515"/>
            <a:ext cx="5621" cy="5266479"/>
          </a:xfrm>
          <a:prstGeom prst="line">
            <a:avLst/>
          </a:prstGeom>
          <a:ln>
            <a:solidFill>
              <a:srgbClr val="B1F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D163E0-A09F-F15C-0BF8-A6E91CCE73A2}"/>
              </a:ext>
            </a:extLst>
          </p:cNvPr>
          <p:cNvSpPr txBox="1"/>
          <p:nvPr/>
        </p:nvSpPr>
        <p:spPr>
          <a:xfrm>
            <a:off x="1924212" y="1205338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아이디어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DB291-D902-4073-2F9D-4F04FFD5DB99}"/>
              </a:ext>
            </a:extLst>
          </p:cNvPr>
          <p:cNvSpPr txBox="1"/>
          <p:nvPr/>
        </p:nvSpPr>
        <p:spPr>
          <a:xfrm>
            <a:off x="7177852" y="1204147"/>
            <a:ext cx="41095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주제 선정 및 기대효과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9B42F-2E9E-9488-14CB-683E45B4C605}"/>
              </a:ext>
            </a:extLst>
          </p:cNvPr>
          <p:cNvSpPr txBox="1"/>
          <p:nvPr/>
        </p:nvSpPr>
        <p:spPr>
          <a:xfrm>
            <a:off x="388437" y="305525"/>
            <a:ext cx="338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Part 2  | </a:t>
            </a:r>
            <a:r>
              <a:rPr lang="en-US" altLang="ko-KR" sz="1100" dirty="0" err="1">
                <a:latin typeface="+mn-ea"/>
              </a:rPr>
              <a:t>프로젝트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후보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리스트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33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5A0E5-EDF8-9414-88EA-BB99B6DEC6D1}"/>
              </a:ext>
            </a:extLst>
          </p:cNvPr>
          <p:cNvSpPr txBox="1"/>
          <p:nvPr/>
        </p:nvSpPr>
        <p:spPr>
          <a:xfrm>
            <a:off x="430430" y="2348839"/>
            <a:ext cx="566713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altLang="ko-KR" sz="6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084E3-C668-25D2-0DED-72A4D441B4DD}"/>
              </a:ext>
            </a:extLst>
          </p:cNvPr>
          <p:cNvSpPr txBox="1"/>
          <p:nvPr/>
        </p:nvSpPr>
        <p:spPr>
          <a:xfrm>
            <a:off x="6863508" y="2135436"/>
            <a:ext cx="6040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 sz="9600"/>
          </a:p>
        </p:txBody>
      </p:sp>
      <p:pic>
        <p:nvPicPr>
          <p:cNvPr id="6" name="그림 5" descr="스크린샷, 텍스트, 직사각형, 그래픽이(가) 표시된 사진&#10;&#10;자동 생성된 설명">
            <a:extLst>
              <a:ext uri="{FF2B5EF4-FFF2-40B4-BE49-F238E27FC236}">
                <a16:creationId xmlns:a16="http://schemas.microsoft.com/office/drawing/2014/main" id="{F7CFADC3-BD43-8AB1-A972-33E3622A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844" y="862659"/>
            <a:ext cx="3288829" cy="3288829"/>
          </a:xfrm>
          <a:prstGeom prst="rect">
            <a:avLst/>
          </a:prstGeom>
        </p:spPr>
      </p:pic>
      <p:pic>
        <p:nvPicPr>
          <p:cNvPr id="5" name="그림 4" descr="클립아트, 그래픽, 디자인이(가) 표시된 사진&#10;&#10;자동 생성된 설명">
            <a:extLst>
              <a:ext uri="{FF2B5EF4-FFF2-40B4-BE49-F238E27FC236}">
                <a16:creationId xmlns:a16="http://schemas.microsoft.com/office/drawing/2014/main" id="{12085EDE-D877-AEC1-0E4C-C452D73DA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64" y="1455212"/>
            <a:ext cx="4389495" cy="4380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A27CD2-CBB1-8180-C274-BEBD787D67A8}"/>
              </a:ext>
            </a:extLst>
          </p:cNvPr>
          <p:cNvSpPr txBox="1"/>
          <p:nvPr/>
        </p:nvSpPr>
        <p:spPr>
          <a:xfrm>
            <a:off x="318101" y="2459977"/>
            <a:ext cx="69487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6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후보</a:t>
            </a:r>
            <a:r>
              <a:rPr lang="en-US" altLang="ko-KR" sz="6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3.</a:t>
            </a:r>
            <a:endParaRPr lang="en-US" altLang="ko-KR" sz="6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6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 Dream Locator</a:t>
            </a:r>
            <a:endParaRPr lang="ko-KR" altLang="en-US" sz="6000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93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73B5FC-F974-4707-9C89-185C3570EC51}"/>
              </a:ext>
            </a:extLst>
          </p:cNvPr>
          <p:cNvSpPr/>
          <p:nvPr/>
        </p:nvSpPr>
        <p:spPr>
          <a:xfrm rot="5400000">
            <a:off x="679977" y="-231021"/>
            <a:ext cx="36000" cy="720000"/>
          </a:xfrm>
          <a:prstGeom prst="rect">
            <a:avLst/>
          </a:prstGeom>
          <a:solidFill>
            <a:srgbClr val="FFD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62A50B2-E576-4231-B29D-486B2470C342}"/>
              </a:ext>
            </a:extLst>
          </p:cNvPr>
          <p:cNvCxnSpPr>
            <a:cxnSpLocks/>
          </p:cNvCxnSpPr>
          <p:nvPr/>
        </p:nvCxnSpPr>
        <p:spPr>
          <a:xfrm>
            <a:off x="1047344" y="128979"/>
            <a:ext cx="11144656" cy="0"/>
          </a:xfrm>
          <a:prstGeom prst="line">
            <a:avLst/>
          </a:prstGeom>
          <a:ln>
            <a:solidFill>
              <a:srgbClr val="FFD5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9712809-CD7C-42B2-B9A4-B1049624D73D}"/>
              </a:ext>
            </a:extLst>
          </p:cNvPr>
          <p:cNvSpPr/>
          <p:nvPr/>
        </p:nvSpPr>
        <p:spPr>
          <a:xfrm>
            <a:off x="6932401" y="962897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r>
              <a:rPr lang="ko-KR" altLang="en-US"/>
              <a:t>‘이곳은 입점하기 좋은 동네일까</a:t>
            </a:r>
            <a:r>
              <a:rPr lang="en-US" altLang="ko-KR"/>
              <a:t>?’ </a:t>
            </a:r>
            <a:r>
              <a:rPr lang="ko-KR" altLang="en-US"/>
              <a:t>라는 고민거리를 해결하는 웹서비스입니다</a:t>
            </a:r>
            <a:r>
              <a:rPr lang="en-US" altLang="ko-KR"/>
              <a:t>.</a:t>
            </a:r>
          </a:p>
          <a:p>
            <a:r>
              <a:rPr lang="ko-KR" altLang="en-US"/>
              <a:t>자영업 점주들이 입점하기를 원하는 지역을 선택하여</a:t>
            </a:r>
            <a:r>
              <a:rPr lang="en-US" altLang="ko-KR"/>
              <a:t>,</a:t>
            </a:r>
          </a:p>
          <a:p>
            <a:r>
              <a:rPr lang="ko-KR" altLang="en-US"/>
              <a:t>얼마나 많은 생활인구가 있는지</a:t>
            </a:r>
            <a:r>
              <a:rPr lang="en-US" altLang="ko-KR"/>
              <a:t>, </a:t>
            </a:r>
            <a:r>
              <a:rPr lang="ko-KR" altLang="en-US"/>
              <a:t>얼마나 혼잡한지</a:t>
            </a:r>
            <a:r>
              <a:rPr lang="en-US" altLang="ko-KR"/>
              <a:t>, </a:t>
            </a:r>
            <a:r>
              <a:rPr lang="ko-KR" altLang="en-US"/>
              <a:t>주변 상가들은 어떤 것들이 있는지 환경을 비교 후 상가가 입점할만한 위치인지 판단합니다</a:t>
            </a:r>
            <a:r>
              <a:rPr lang="en-US" altLang="ko-KR"/>
              <a:t>.</a:t>
            </a:r>
            <a:endParaRPr lang="ko-KR" altLang="en-US" sz="4600" kern="120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E570467E-DBBC-6EFD-8A3F-091DFBE5BD9F}"/>
              </a:ext>
            </a:extLst>
          </p:cNvPr>
          <p:cNvSpPr/>
          <p:nvPr/>
        </p:nvSpPr>
        <p:spPr>
          <a:xfrm>
            <a:off x="1230775" y="1849460"/>
            <a:ext cx="3644094" cy="1027406"/>
          </a:xfrm>
          <a:prstGeom prst="wedgeRoundRectCallout">
            <a:avLst/>
          </a:prstGeom>
          <a:solidFill>
            <a:srgbClr val="FFD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"이곳은 입점하기 좋은 동네일까?"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6D2242-63CE-F496-3D66-45F9CF6CD133}"/>
              </a:ext>
            </a:extLst>
          </p:cNvPr>
          <p:cNvSpPr txBox="1"/>
          <p:nvPr/>
        </p:nvSpPr>
        <p:spPr>
          <a:xfrm>
            <a:off x="279720" y="3250556"/>
            <a:ext cx="608402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+mn-ea"/>
              </a:rPr>
              <a:t>위와 같은 고민거리를 해결해줄 수 있는 아이디어입니다.</a:t>
            </a:r>
          </a:p>
          <a:p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자영업 점주들이 입점하기를 원하는 지역을 선택하여,</a:t>
            </a:r>
          </a:p>
          <a:p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얼마나 많은 생활인구가 있는지, 얼마나 혼잡한지, 주변 상가 업종에는 어떤 것들이 있는지 상가 환경을 비교 후,</a:t>
            </a:r>
          </a:p>
          <a:p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입점할만한 위치인지 판단  편의를 제공하는 서비스입니다.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10091-874E-58CF-AC6C-89DCB3CAE309}"/>
              </a:ext>
            </a:extLst>
          </p:cNvPr>
          <p:cNvSpPr txBox="1"/>
          <p:nvPr/>
        </p:nvSpPr>
        <p:spPr>
          <a:xfrm>
            <a:off x="6711387" y="2457692"/>
            <a:ext cx="519527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✔️ </a:t>
            </a:r>
            <a:r>
              <a:rPr lang="en-US" altLang="ko-KR" dirty="0" err="1">
                <a:latin typeface="+mn-ea"/>
              </a:rPr>
              <a:t>개인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사업자에게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도움을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제공합니다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dirty="0">
                <a:latin typeface="+mn-ea"/>
                <a:cs typeface="+mn-lt"/>
              </a:rPr>
              <a:t>✔️ </a:t>
            </a:r>
            <a:r>
              <a:rPr lang="ko-KR" altLang="en-US" dirty="0">
                <a:latin typeface="+mn-ea"/>
                <a:cs typeface="+mn-lt"/>
              </a:rPr>
              <a:t>자영업의</a:t>
            </a:r>
            <a:r>
              <a:rPr lang="en-US" dirty="0">
                <a:latin typeface="+mn-ea"/>
                <a:cs typeface="+mn-lt"/>
              </a:rPr>
              <a:t> 첫 </a:t>
            </a:r>
            <a:r>
              <a:rPr lang="ko-KR" altLang="en-US" dirty="0">
                <a:latin typeface="+mn-ea"/>
                <a:cs typeface="+mn-lt"/>
              </a:rPr>
              <a:t>시작인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가게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위치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선정을</a:t>
            </a:r>
            <a:r>
              <a:rPr lang="en-US" dirty="0">
                <a:latin typeface="+mn-ea"/>
                <a:cs typeface="+mn-lt"/>
              </a:rPr>
              <a:t> </a:t>
            </a:r>
            <a:endParaRPr lang="en-US" altLang="ko-KR" dirty="0">
              <a:latin typeface="+mn-ea"/>
              <a:cs typeface="+mn-lt"/>
            </a:endParaRPr>
          </a:p>
          <a:p>
            <a:r>
              <a:rPr lang="ko-KR" altLang="en-US" dirty="0">
                <a:latin typeface="+mn-ea"/>
                <a:cs typeface="+mn-lt"/>
              </a:rPr>
              <a:t>       함께합니다</a:t>
            </a:r>
            <a:r>
              <a:rPr lang="en-US" altLang="ko-KR" dirty="0">
                <a:latin typeface="+mn-ea"/>
                <a:cs typeface="+mn-lt"/>
              </a:rPr>
              <a:t>.</a:t>
            </a:r>
            <a:endParaRPr lang="en-US" dirty="0">
              <a:latin typeface="+mn-ea"/>
              <a:cs typeface="+mn-lt"/>
            </a:endParaRPr>
          </a:p>
          <a:p>
            <a:endParaRPr lang="en-US" altLang="ko-KR" dirty="0">
              <a:latin typeface="+mn-ea"/>
              <a:cs typeface="+mn-lt"/>
            </a:endParaRPr>
          </a:p>
          <a:p>
            <a:r>
              <a:rPr lang="en-US" dirty="0">
                <a:latin typeface="+mn-ea"/>
                <a:cs typeface="+mn-lt"/>
              </a:rPr>
              <a:t>✔️ </a:t>
            </a:r>
            <a:r>
              <a:rPr lang="ko-KR" altLang="en-US" dirty="0">
                <a:latin typeface="+mn-ea"/>
                <a:cs typeface="+mn-lt"/>
              </a:rPr>
              <a:t>직접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가보지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않아도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동네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환경을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파악할 </a:t>
            </a:r>
            <a:endParaRPr lang="en-US" altLang="ko-KR" dirty="0">
              <a:latin typeface="+mn-ea"/>
              <a:cs typeface="+mn-lt"/>
            </a:endParaRPr>
          </a:p>
          <a:p>
            <a:r>
              <a:rPr lang="en-US" altLang="ko-KR" dirty="0">
                <a:latin typeface="+mn-ea"/>
                <a:cs typeface="+mn-lt"/>
              </a:rPr>
              <a:t>      </a:t>
            </a:r>
            <a:r>
              <a:rPr lang="ko-KR" altLang="en-US" dirty="0">
                <a:latin typeface="+mn-ea"/>
                <a:cs typeface="+mn-lt"/>
              </a:rPr>
              <a:t>수</a:t>
            </a:r>
            <a:r>
              <a:rPr lang="en-US" dirty="0">
                <a:latin typeface="+mn-ea"/>
                <a:cs typeface="+mn-lt"/>
              </a:rPr>
              <a:t> </a:t>
            </a:r>
            <a:r>
              <a:rPr lang="ko-KR" altLang="en-US" dirty="0">
                <a:latin typeface="+mn-ea"/>
                <a:cs typeface="+mn-lt"/>
              </a:rPr>
              <a:t>있어</a:t>
            </a:r>
            <a:r>
              <a:rPr lang="en-US" dirty="0">
                <a:latin typeface="+mn-ea"/>
                <a:cs typeface="+mn-lt"/>
              </a:rPr>
              <a:t> </a:t>
            </a:r>
            <a:r>
              <a:rPr lang="ko-KR" altLang="en-US" dirty="0">
                <a:latin typeface="+mn-ea"/>
                <a:cs typeface="+mn-lt"/>
              </a:rPr>
              <a:t>시간을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절약해줍니다</a:t>
            </a:r>
            <a:r>
              <a:rPr lang="en-US" altLang="ko-KR" dirty="0">
                <a:latin typeface="+mn-ea"/>
                <a:cs typeface="+mn-lt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dirty="0">
                <a:latin typeface="+mn-ea"/>
                <a:cs typeface="+mn-lt"/>
              </a:rPr>
              <a:t>✔️ </a:t>
            </a:r>
            <a:r>
              <a:rPr lang="ko-KR" altLang="en-US" dirty="0">
                <a:latin typeface="+mn-ea"/>
                <a:cs typeface="+mn-lt"/>
              </a:rPr>
              <a:t>해당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동네에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추가되면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좋을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것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같은</a:t>
            </a:r>
            <a:r>
              <a:rPr lang="en-US" dirty="0">
                <a:latin typeface="+mn-ea"/>
                <a:cs typeface="+mn-lt"/>
              </a:rPr>
              <a:t> </a:t>
            </a:r>
            <a:r>
              <a:rPr lang="ko-KR" altLang="en-US" dirty="0">
                <a:latin typeface="+mn-ea"/>
                <a:cs typeface="+mn-lt"/>
              </a:rPr>
              <a:t>업종을</a:t>
            </a:r>
            <a:br>
              <a:rPr lang="en-US" altLang="ko-KR" dirty="0">
                <a:latin typeface="+mn-ea"/>
                <a:cs typeface="+mn-lt"/>
              </a:rPr>
            </a:br>
            <a:r>
              <a:rPr lang="en-US" altLang="ko-KR" dirty="0">
                <a:latin typeface="+mn-ea"/>
                <a:cs typeface="+mn-lt"/>
              </a:rPr>
              <a:t>      </a:t>
            </a:r>
            <a:r>
              <a:rPr lang="en-US" altLang="ko-KR" dirty="0" err="1">
                <a:latin typeface="+mn-ea"/>
                <a:cs typeface="+mn-lt"/>
              </a:rPr>
              <a:t>추천해줍니다</a:t>
            </a:r>
            <a:r>
              <a:rPr lang="en-US" altLang="ko-KR" dirty="0">
                <a:latin typeface="+mn-ea"/>
                <a:cs typeface="+mn-lt"/>
              </a:rPr>
              <a:t>.</a:t>
            </a:r>
            <a:endParaRPr lang="en-US" dirty="0"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A09C29-1CE1-7137-983A-2406332216B3}"/>
              </a:ext>
            </a:extLst>
          </p:cNvPr>
          <p:cNvCxnSpPr>
            <a:cxnSpLocks/>
          </p:cNvCxnSpPr>
          <p:nvPr/>
        </p:nvCxnSpPr>
        <p:spPr>
          <a:xfrm flipH="1" flipV="1">
            <a:off x="6368389" y="966515"/>
            <a:ext cx="5621" cy="5266479"/>
          </a:xfrm>
          <a:prstGeom prst="line">
            <a:avLst/>
          </a:prstGeom>
          <a:ln>
            <a:solidFill>
              <a:srgbClr val="FFD5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383CFC-554A-790F-52A1-53998119106B}"/>
              </a:ext>
            </a:extLst>
          </p:cNvPr>
          <p:cNvSpPr txBox="1"/>
          <p:nvPr/>
        </p:nvSpPr>
        <p:spPr>
          <a:xfrm>
            <a:off x="388437" y="305525"/>
            <a:ext cx="338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Part 2  | </a:t>
            </a:r>
            <a:r>
              <a:rPr lang="en-US" altLang="ko-KR" sz="1100" dirty="0" err="1">
                <a:latin typeface="+mn-ea"/>
              </a:rPr>
              <a:t>프로젝트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후보</a:t>
            </a:r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err="1">
                <a:latin typeface="+mn-ea"/>
              </a:rPr>
              <a:t>리스트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31288-6AA0-39FF-18DD-3DA6A4D36ED7}"/>
              </a:ext>
            </a:extLst>
          </p:cNvPr>
          <p:cNvSpPr txBox="1"/>
          <p:nvPr/>
        </p:nvSpPr>
        <p:spPr>
          <a:xfrm>
            <a:off x="1749778" y="1205338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아이디어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658F1-E0F3-96EB-36E3-1019A142071A}"/>
              </a:ext>
            </a:extLst>
          </p:cNvPr>
          <p:cNvSpPr txBox="1"/>
          <p:nvPr/>
        </p:nvSpPr>
        <p:spPr>
          <a:xfrm>
            <a:off x="7177852" y="1204147"/>
            <a:ext cx="410958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주제 선정 및 기대효과</a:t>
            </a:r>
          </a:p>
        </p:txBody>
      </p:sp>
    </p:spTree>
    <p:extLst>
      <p:ext uri="{BB962C8B-B14F-4D97-AF65-F5344CB8AC3E}">
        <p14:creationId xmlns:p14="http://schemas.microsoft.com/office/powerpoint/2010/main" val="32173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사용자 지정 10">
      <a:majorFont>
        <a:latin typeface="G마켓 산스 Bold"/>
        <a:ea typeface="G마켓 산스 Bold"/>
        <a:cs typeface=""/>
      </a:majorFont>
      <a:minorFont>
        <a:latin typeface="G마켓 산스 Light"/>
        <a:ea typeface="G마켓 산스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d124a2-c2bf-4eef-968b-b2a07337cf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5E7883DCBA8C4FB3BF7D68B2CF431B" ma:contentTypeVersion="6" ma:contentTypeDescription="새 문서를 만듭니다." ma:contentTypeScope="" ma:versionID="58d92a3a3ed501c0355456a3187782b2">
  <xsd:schema xmlns:xsd="http://www.w3.org/2001/XMLSchema" xmlns:xs="http://www.w3.org/2001/XMLSchema" xmlns:p="http://schemas.microsoft.com/office/2006/metadata/properties" xmlns:ns3="13d124a2-c2bf-4eef-968b-b2a07337cfa0" targetNamespace="http://schemas.microsoft.com/office/2006/metadata/properties" ma:root="true" ma:fieldsID="efac7e19e4db02f98565d66be55a6476" ns3:_="">
    <xsd:import namespace="13d124a2-c2bf-4eef-968b-b2a07337cf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124a2-c2bf-4eef-968b-b2a07337cf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9AF4F-37F3-4785-A818-BDAA66010CBF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13d124a2-c2bf-4eef-968b-b2a07337cfa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73D5B8-F4D7-4F2B-9A73-5148B64F91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C6094A-A38C-4F79-8F73-89A54DE128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d124a2-c2bf-4eef-968b-b2a07337cf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421</Words>
  <Application>Microsoft Office PowerPoint</Application>
  <PresentationFormat>와이드스크린</PresentationFormat>
  <Paragraphs>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G마켓 산스 Light</vt:lpstr>
      <vt:lpstr>맑은 고딕</vt:lpstr>
      <vt:lpstr>G마켓 산스 TTF Bold</vt:lpstr>
      <vt:lpstr>G마켓 산스 Medium</vt:lpstr>
      <vt:lpstr>Arial</vt:lpstr>
      <vt:lpstr>G마켓 산스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김가연</cp:lastModifiedBy>
  <cp:revision>13</cp:revision>
  <dcterms:created xsi:type="dcterms:W3CDTF">2020-02-09T06:06:54Z</dcterms:created>
  <dcterms:modified xsi:type="dcterms:W3CDTF">2023-09-11T07:42:55Z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0x010100995E7883DCBA8C4FB3BF7D68B2CF431B</vt:lpwstr>
  </property>
</Properties>
</file>