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309" r:id="rId8"/>
    <p:sldId id="305" r:id="rId9"/>
    <p:sldId id="311" r:id="rId10"/>
    <p:sldId id="300" r:id="rId11"/>
    <p:sldId id="287" r:id="rId12"/>
    <p:sldId id="312" r:id="rId13"/>
    <p:sldId id="310" r:id="rId14"/>
    <p:sldId id="29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E0FA"/>
    <a:srgbClr val="1F4EF5"/>
    <a:srgbClr val="487FEE"/>
    <a:srgbClr val="83B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B4086-5A73-299D-3746-D6A5DE9DA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DB33CD-ECAC-FA2F-406C-94EF1A4B2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96F4E-E7A2-9B55-0106-8FA2AAAF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5591-762D-4444-8B93-A258202A61C3}" type="datetimeFigureOut">
              <a:rPr kumimoji="1" lang="ko-KR" altLang="en-US" smtClean="0"/>
              <a:t>2023-09-19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F12D1-33E1-7D95-51F8-0DD6C4F1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31FCE-7CE5-8073-85D8-6380B252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E8C8-C283-7844-B32B-3EB797378A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913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730D7-F312-A2FB-9BC4-762280C0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6C50C0-E7B3-CAF4-A57B-6C47C1CC9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D92D1-FC3F-97E1-F986-651A678B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5591-762D-4444-8B93-A258202A61C3}" type="datetimeFigureOut">
              <a:rPr kumimoji="1" lang="ko-KR" altLang="en-US" smtClean="0"/>
              <a:t>2023-09-19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0BC10-6EE2-4F76-7CD3-8DF2771C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BB981-217A-371D-CCAE-F745D42E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E8C8-C283-7844-B32B-3EB797378A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824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57B327-A91B-D2BD-F3D4-F02E23D06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F53110-7EF5-B832-E31C-DC3619D47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2A8C9-F9F2-CF66-2900-AD0406DA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5591-762D-4444-8B93-A258202A61C3}" type="datetimeFigureOut">
              <a:rPr kumimoji="1" lang="ko-KR" altLang="en-US" smtClean="0"/>
              <a:t>2023-09-19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16CD1-4912-4A5C-44D8-C347948D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F2239-FE0B-B805-E638-9D0F21B2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E8C8-C283-7844-B32B-3EB797378A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640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26E76-ADE5-05C0-3814-17BB8157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0D04E-AA6E-22A6-078E-BE12EEEBB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29EE6-F645-DE87-5AC4-1B212D06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5591-762D-4444-8B93-A258202A61C3}" type="datetimeFigureOut">
              <a:rPr kumimoji="1" lang="ko-KR" altLang="en-US" smtClean="0"/>
              <a:t>2023-09-19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B33F9-2C9D-37EA-F0F1-FCCB9EE1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6AA40-1B71-A956-052B-0F666347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E8C8-C283-7844-B32B-3EB797378A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355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A0766-8A2C-EF15-C29A-B8A501F5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A1F8C8-A3F7-C4C0-F6C4-30163CFAB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82B1F-0311-7118-44AC-DD01D6C1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5591-762D-4444-8B93-A258202A61C3}" type="datetimeFigureOut">
              <a:rPr kumimoji="1" lang="ko-KR" altLang="en-US" smtClean="0"/>
              <a:t>2023-09-19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C52B5-0AC2-4B1E-0093-F4A64D5D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EAD39-083B-F735-E2F5-0EB201D1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E8C8-C283-7844-B32B-3EB797378A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981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96F23-8917-CBF4-21C1-F6249422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3FA13-F930-DAAD-435F-C1DE0C803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E1D7C4-1A1E-BA51-118E-F0342C8A7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510E44-2726-5063-3138-7A90CB37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5591-762D-4444-8B93-A258202A61C3}" type="datetimeFigureOut">
              <a:rPr kumimoji="1" lang="ko-KR" altLang="en-US" smtClean="0"/>
              <a:t>2023-09-19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4E4C75-E2E5-E3AE-2D70-BC3DF110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4F3A2-A02A-34DD-2807-54B5A715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E8C8-C283-7844-B32B-3EB797378A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764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F546D-1B64-016D-6DE2-43195E5F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3E0C5B-A6F3-931A-90EE-3187833D0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1A6AA4-943A-7D96-8EC3-DC72FF79C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99CB14-D3AE-6452-531B-A2AFBB2F7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8F111A-7A01-0CD3-4733-6A96E20C9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03D60F-7DA6-8DE4-61CD-FEA4142C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5591-762D-4444-8B93-A258202A61C3}" type="datetimeFigureOut">
              <a:rPr kumimoji="1" lang="ko-KR" altLang="en-US" smtClean="0"/>
              <a:t>2023-09-19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59D685-8C25-2FBB-33E6-6A91B79B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BAEEDD-BF63-E440-E71F-03A57CCB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E8C8-C283-7844-B32B-3EB797378A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742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6BC53-F9C4-8717-7A9B-B2C758DC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04431A-FF85-BB85-6A68-182B0F57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5591-762D-4444-8B93-A258202A61C3}" type="datetimeFigureOut">
              <a:rPr kumimoji="1" lang="ko-KR" altLang="en-US" smtClean="0"/>
              <a:t>2023-09-19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169C58-C0AD-A9A2-51CD-A72495D3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B77499-C2F8-8B6E-A4E5-92BE3A94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E8C8-C283-7844-B32B-3EB797378A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22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06FDB0-5802-6AB2-78B7-153F7A8F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5591-762D-4444-8B93-A258202A61C3}" type="datetimeFigureOut">
              <a:rPr kumimoji="1" lang="ko-KR" altLang="en-US" smtClean="0"/>
              <a:t>2023-09-19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788851-8E9A-75F1-78AE-98C822E1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CA6F1D-846A-0B2A-21C3-9FA9A2A6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E8C8-C283-7844-B32B-3EB797378A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626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E7EC6-C8A3-8D35-ADA0-186F73BF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CC769-986F-8658-766A-AC3F14C7C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CA9C7C-7720-D9CF-D2BF-0763AB28E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776C5-81FE-CAF3-3445-B167DA3A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5591-762D-4444-8B93-A258202A61C3}" type="datetimeFigureOut">
              <a:rPr kumimoji="1" lang="ko-KR" altLang="en-US" smtClean="0"/>
              <a:t>2023-09-19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BB47C-8606-00B2-D163-FCB21683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B27C16-15FE-DF07-FFF2-3DC0C0D4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E8C8-C283-7844-B32B-3EB797378A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195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B85A7-A615-81EF-EEF0-4D6B8D80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F0D26F-9285-F6C0-673D-CD661ED3D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B325D6-555B-4DC2-0D7D-F39747071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1B1623-5B44-7F0D-974D-4A06F1BD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5591-762D-4444-8B93-A258202A61C3}" type="datetimeFigureOut">
              <a:rPr kumimoji="1" lang="ko-KR" altLang="en-US" smtClean="0"/>
              <a:t>2023-09-19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1CC1A6-9B74-C729-EE8D-19D06121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0D5BFA-3E46-9EBA-D441-888BC430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E8C8-C283-7844-B32B-3EB797378A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259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BA09AC-BDB0-C06A-A53C-4FA93911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8BE5C-DF7C-C0CD-AA2A-B9145F271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7D605-722A-8F72-7D8A-F6C438307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5591-762D-4444-8B93-A258202A61C3}" type="datetimeFigureOut">
              <a:rPr kumimoji="1" lang="ko-KR" altLang="en-US" smtClean="0"/>
              <a:t>2023-09-19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BF92A-0C0F-1A7A-85C0-9DB367FE0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FB656-B73D-542F-991D-38D4FFCCD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1E8C8-C283-7844-B32B-3EB797378A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916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seoul.go.kr/dataList/OA-15447/S/1/datasetView.do" TargetMode="External"/><Relationship Id="rId3" Type="http://schemas.openxmlformats.org/officeDocument/2006/relationships/hyperlink" Target="http://data.seoul.go.kr/dataList/OA-15486/S/1/datasetView.do" TargetMode="External"/><Relationship Id="rId7" Type="http://schemas.openxmlformats.org/officeDocument/2006/relationships/hyperlink" Target="https://data.seoul.go.kr/dataList/OA-21062/S/1/datasetView.do" TargetMode="External"/><Relationship Id="rId2" Type="http://schemas.openxmlformats.org/officeDocument/2006/relationships/hyperlink" Target="http://data.seoul.go.kr/dataList/OA-15487/S/1/datasetView.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seoul.go.kr/dataList/OA-21241/S/1/datasetView.do" TargetMode="External"/><Relationship Id="rId5" Type="http://schemas.openxmlformats.org/officeDocument/2006/relationships/hyperlink" Target="https://data.seoul.go.kr/dataList/OA-21780/S/1/datasetView.do" TargetMode="External"/><Relationship Id="rId10" Type="http://schemas.openxmlformats.org/officeDocument/2006/relationships/hyperlink" Target="https://data.seoul.go.kr/dataList/OA-2672/S/1/datasetView.do" TargetMode="External"/><Relationship Id="rId4" Type="http://schemas.openxmlformats.org/officeDocument/2006/relationships/hyperlink" Target="https://data.seoul.go.kr/dataList/OA-21285/F/1/datasetView.do" TargetMode="External"/><Relationship Id="rId9" Type="http://schemas.openxmlformats.org/officeDocument/2006/relationships/hyperlink" Target="https://data.seoul.go.kr/dataList/OA-12929/S/1/datasetView.d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>
            <a:extLst>
              <a:ext uri="{FF2B5EF4-FFF2-40B4-BE49-F238E27FC236}">
                <a16:creationId xmlns:a16="http://schemas.microsoft.com/office/drawing/2014/main" id="{676D551F-9EA1-7A23-7001-793A091299B4}"/>
              </a:ext>
            </a:extLst>
          </p:cNvPr>
          <p:cNvSpPr/>
          <p:nvPr/>
        </p:nvSpPr>
        <p:spPr>
          <a:xfrm>
            <a:off x="153482" y="356616"/>
            <a:ext cx="5879592" cy="6144768"/>
          </a:xfrm>
          <a:custGeom>
            <a:avLst/>
            <a:gdLst>
              <a:gd name="connsiteX0" fmla="*/ 2990088 w 5879592"/>
              <a:gd name="connsiteY0" fmla="*/ 0 h 6144768"/>
              <a:gd name="connsiteX1" fmla="*/ 1801368 w 5879592"/>
              <a:gd name="connsiteY1" fmla="*/ 438912 h 6144768"/>
              <a:gd name="connsiteX2" fmla="*/ 1892808 w 5879592"/>
              <a:gd name="connsiteY2" fmla="*/ 941832 h 6144768"/>
              <a:gd name="connsiteX3" fmla="*/ 1645920 w 5879592"/>
              <a:gd name="connsiteY3" fmla="*/ 1490472 h 6144768"/>
              <a:gd name="connsiteX4" fmla="*/ 1581912 w 5879592"/>
              <a:gd name="connsiteY4" fmla="*/ 1901952 h 6144768"/>
              <a:gd name="connsiteX5" fmla="*/ 667512 w 5879592"/>
              <a:gd name="connsiteY5" fmla="*/ 1965960 h 6144768"/>
              <a:gd name="connsiteX6" fmla="*/ 429768 w 5879592"/>
              <a:gd name="connsiteY6" fmla="*/ 3017520 h 6144768"/>
              <a:gd name="connsiteX7" fmla="*/ 0 w 5879592"/>
              <a:gd name="connsiteY7" fmla="*/ 3218688 h 6144768"/>
              <a:gd name="connsiteX8" fmla="*/ 100584 w 5879592"/>
              <a:gd name="connsiteY8" fmla="*/ 4471416 h 6144768"/>
              <a:gd name="connsiteX9" fmla="*/ 795528 w 5879592"/>
              <a:gd name="connsiteY9" fmla="*/ 4828032 h 6144768"/>
              <a:gd name="connsiteX10" fmla="*/ 1225296 w 5879592"/>
              <a:gd name="connsiteY10" fmla="*/ 4773168 h 6144768"/>
              <a:gd name="connsiteX11" fmla="*/ 1645920 w 5879592"/>
              <a:gd name="connsiteY11" fmla="*/ 5047488 h 6144768"/>
              <a:gd name="connsiteX12" fmla="*/ 1911096 w 5879592"/>
              <a:gd name="connsiteY12" fmla="*/ 5797296 h 6144768"/>
              <a:gd name="connsiteX13" fmla="*/ 3319272 w 5879592"/>
              <a:gd name="connsiteY13" fmla="*/ 6144768 h 6144768"/>
              <a:gd name="connsiteX14" fmla="*/ 4041648 w 5879592"/>
              <a:gd name="connsiteY14" fmla="*/ 5477256 h 6144768"/>
              <a:gd name="connsiteX15" fmla="*/ 5394960 w 5879592"/>
              <a:gd name="connsiteY15" fmla="*/ 5111496 h 6144768"/>
              <a:gd name="connsiteX16" fmla="*/ 5879592 w 5879592"/>
              <a:gd name="connsiteY16" fmla="*/ 3840480 h 6144768"/>
              <a:gd name="connsiteX17" fmla="*/ 5312664 w 5879592"/>
              <a:gd name="connsiteY17" fmla="*/ 2642616 h 6144768"/>
              <a:gd name="connsiteX18" fmla="*/ 5522976 w 5879592"/>
              <a:gd name="connsiteY18" fmla="*/ 2286000 h 6144768"/>
              <a:gd name="connsiteX19" fmla="*/ 5276088 w 5879592"/>
              <a:gd name="connsiteY19" fmla="*/ 1627632 h 6144768"/>
              <a:gd name="connsiteX20" fmla="*/ 4782312 w 5879592"/>
              <a:gd name="connsiteY20" fmla="*/ 1408176 h 6144768"/>
              <a:gd name="connsiteX21" fmla="*/ 4279392 w 5879592"/>
              <a:gd name="connsiteY21" fmla="*/ 1225296 h 6144768"/>
              <a:gd name="connsiteX22" fmla="*/ 4160520 w 5879592"/>
              <a:gd name="connsiteY22" fmla="*/ 621792 h 6144768"/>
              <a:gd name="connsiteX23" fmla="*/ 3465576 w 5879592"/>
              <a:gd name="connsiteY23" fmla="*/ 292608 h 6144768"/>
              <a:gd name="connsiteX24" fmla="*/ 2990088 w 5879592"/>
              <a:gd name="connsiteY24" fmla="*/ 0 h 6144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879592" h="6144768">
                <a:moveTo>
                  <a:pt x="2990088" y="0"/>
                </a:moveTo>
                <a:lnTo>
                  <a:pt x="1801368" y="438912"/>
                </a:lnTo>
                <a:lnTo>
                  <a:pt x="1892808" y="941832"/>
                </a:lnTo>
                <a:lnTo>
                  <a:pt x="1645920" y="1490472"/>
                </a:lnTo>
                <a:lnTo>
                  <a:pt x="1581912" y="1901952"/>
                </a:lnTo>
                <a:lnTo>
                  <a:pt x="667512" y="1965960"/>
                </a:lnTo>
                <a:lnTo>
                  <a:pt x="429768" y="3017520"/>
                </a:lnTo>
                <a:lnTo>
                  <a:pt x="0" y="3218688"/>
                </a:lnTo>
                <a:lnTo>
                  <a:pt x="100584" y="4471416"/>
                </a:lnTo>
                <a:lnTo>
                  <a:pt x="795528" y="4828032"/>
                </a:lnTo>
                <a:lnTo>
                  <a:pt x="1225296" y="4773168"/>
                </a:lnTo>
                <a:lnTo>
                  <a:pt x="1645920" y="5047488"/>
                </a:lnTo>
                <a:lnTo>
                  <a:pt x="1911096" y="5797296"/>
                </a:lnTo>
                <a:lnTo>
                  <a:pt x="3319272" y="6144768"/>
                </a:lnTo>
                <a:lnTo>
                  <a:pt x="4041648" y="5477256"/>
                </a:lnTo>
                <a:lnTo>
                  <a:pt x="5394960" y="5111496"/>
                </a:lnTo>
                <a:lnTo>
                  <a:pt x="5879592" y="3840480"/>
                </a:lnTo>
                <a:lnTo>
                  <a:pt x="5312664" y="2642616"/>
                </a:lnTo>
                <a:lnTo>
                  <a:pt x="5522976" y="2286000"/>
                </a:lnTo>
                <a:lnTo>
                  <a:pt x="5276088" y="1627632"/>
                </a:lnTo>
                <a:lnTo>
                  <a:pt x="4782312" y="1408176"/>
                </a:lnTo>
                <a:lnTo>
                  <a:pt x="4279392" y="1225296"/>
                </a:lnTo>
                <a:lnTo>
                  <a:pt x="4160520" y="621792"/>
                </a:lnTo>
                <a:lnTo>
                  <a:pt x="3465576" y="292608"/>
                </a:lnTo>
                <a:lnTo>
                  <a:pt x="2990088" y="0"/>
                </a:lnTo>
                <a:close/>
              </a:path>
            </a:pathLst>
          </a:custGeom>
          <a:solidFill>
            <a:srgbClr val="83B6FA"/>
          </a:solidFill>
          <a:ln>
            <a:solidFill>
              <a:srgbClr val="83B6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C1FB31-E758-98F1-4816-40FBB5AED772}"/>
              </a:ext>
            </a:extLst>
          </p:cNvPr>
          <p:cNvGrpSpPr/>
          <p:nvPr/>
        </p:nvGrpSpPr>
        <p:grpSpPr>
          <a:xfrm>
            <a:off x="490667" y="817794"/>
            <a:ext cx="4759323" cy="5029850"/>
            <a:chOff x="490667" y="817794"/>
            <a:chExt cx="4759323" cy="5029850"/>
          </a:xfrm>
        </p:grpSpPr>
        <p:pic>
          <p:nvPicPr>
            <p:cNvPr id="4" name="그림 3" descr="만화 영화, 미소, 장난감, 인간의 얼굴이(가) 표시된 사진&#10;&#10;자동 생성된 설명">
              <a:extLst>
                <a:ext uri="{FF2B5EF4-FFF2-40B4-BE49-F238E27FC236}">
                  <a16:creationId xmlns:a16="http://schemas.microsoft.com/office/drawing/2014/main" id="{14BD28FC-49DE-DF4A-4A4B-33FB763B6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360000">
              <a:off x="2178952" y="817794"/>
              <a:ext cx="2251276" cy="225127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A51E26-AFBC-133F-468A-B3C9A5882ABA}"/>
                </a:ext>
              </a:extLst>
            </p:cNvPr>
            <p:cNvSpPr txBox="1"/>
            <p:nvPr/>
          </p:nvSpPr>
          <p:spPr>
            <a:xfrm rot="1380000">
              <a:off x="4186177" y="2788045"/>
              <a:ext cx="553655" cy="63094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3500">
                  <a:solidFill>
                    <a:schemeClr val="bg1"/>
                  </a:solidFill>
                </a:rPr>
                <a:t>💡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14BB59-D520-B5DA-858E-B13B92811E0D}"/>
                </a:ext>
              </a:extLst>
            </p:cNvPr>
            <p:cNvSpPr txBox="1"/>
            <p:nvPr/>
          </p:nvSpPr>
          <p:spPr>
            <a:xfrm rot="21000000">
              <a:off x="2459434" y="4985870"/>
              <a:ext cx="563300" cy="86177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5000">
                  <a:solidFill>
                    <a:schemeClr val="bg1"/>
                  </a:solidFill>
                </a:rPr>
                <a:t>💡</a:t>
              </a:r>
            </a:p>
          </p:txBody>
        </p:sp>
        <p:pic>
          <p:nvPicPr>
            <p:cNvPr id="7" name="그림 6" descr="미소, 인간의 얼굴, 안경, 만화 영화이(가) 표시된 사진&#10;&#10;자동 생성된 설명">
              <a:extLst>
                <a:ext uri="{FF2B5EF4-FFF2-40B4-BE49-F238E27FC236}">
                  <a16:creationId xmlns:a16="http://schemas.microsoft.com/office/drawing/2014/main" id="{1F922860-53E9-5E8B-5EE1-FF05F5F9F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80000">
              <a:off x="490667" y="2202131"/>
              <a:ext cx="2743199" cy="2752845"/>
            </a:xfrm>
            <a:prstGeom prst="rect">
              <a:avLst/>
            </a:prstGeom>
          </p:spPr>
        </p:pic>
        <p:pic>
          <p:nvPicPr>
            <p:cNvPr id="8" name="그림 7" descr="미소, 장난감, 인간의 얼굴, 만화 영화이(가) 표시된 사진&#10;&#10;자동 생성된 설명">
              <a:extLst>
                <a:ext uri="{FF2B5EF4-FFF2-40B4-BE49-F238E27FC236}">
                  <a16:creationId xmlns:a16="http://schemas.microsoft.com/office/drawing/2014/main" id="{2BAA47DA-8D1B-2EB5-E075-59C51013D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000000">
              <a:off x="2921549" y="3070480"/>
              <a:ext cx="2328441" cy="2255728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C66100D-46EA-D828-3BDE-97C6053E2A04}"/>
              </a:ext>
            </a:extLst>
          </p:cNvPr>
          <p:cNvGrpSpPr/>
          <p:nvPr/>
        </p:nvGrpSpPr>
        <p:grpSpPr>
          <a:xfrm>
            <a:off x="5782649" y="2289968"/>
            <a:ext cx="6115668" cy="1507597"/>
            <a:chOff x="5978761" y="2444743"/>
            <a:chExt cx="6115668" cy="15075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92E5E1-EBE4-9583-01AE-6243F8BF6CEB}"/>
                </a:ext>
              </a:extLst>
            </p:cNvPr>
            <p:cNvSpPr txBox="1"/>
            <p:nvPr/>
          </p:nvSpPr>
          <p:spPr>
            <a:xfrm>
              <a:off x="6191701" y="2444743"/>
              <a:ext cx="3625054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3000">
                  <a:solidFill>
                    <a:schemeClr val="bg1"/>
                  </a:solidFill>
                  <a:latin typeface="+mn-ea"/>
                </a:rPr>
                <a:t>정보통신공학과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021C8A-4308-4ABC-AE5D-07BC4F534EE2}"/>
                </a:ext>
              </a:extLst>
            </p:cNvPr>
            <p:cNvSpPr txBox="1"/>
            <p:nvPr/>
          </p:nvSpPr>
          <p:spPr>
            <a:xfrm>
              <a:off x="5978761" y="2859733"/>
              <a:ext cx="6115668" cy="109260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ko-KR" altLang="en-US" sz="6500" b="1" err="1">
                  <a:solidFill>
                    <a:schemeClr val="bg1"/>
                  </a:solidFill>
                  <a:latin typeface="+mj-ea"/>
                  <a:ea typeface="+mj-ea"/>
                </a:rPr>
                <a:t>캡스톤디자인</a:t>
              </a:r>
              <a:r>
                <a:rPr lang="ko-KR" altLang="en-US" sz="6500" b="1">
                  <a:solidFill>
                    <a:schemeClr val="bg1"/>
                  </a:solidFill>
                  <a:latin typeface="+mj-ea"/>
                  <a:ea typeface="+mj-ea"/>
                </a:rPr>
                <a:t> 2</a:t>
              </a:r>
              <a:endParaRPr lang="ko-KR" sz="65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A70E108-FC63-FAC6-C1E0-1403F0A8762F}"/>
              </a:ext>
            </a:extLst>
          </p:cNvPr>
          <p:cNvSpPr txBox="1"/>
          <p:nvPr/>
        </p:nvSpPr>
        <p:spPr>
          <a:xfrm>
            <a:off x="9448616" y="5413086"/>
            <a:ext cx="283384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60191890 김가연</a:t>
            </a:r>
          </a:p>
          <a:p>
            <a:pPr algn="ctr"/>
            <a:r>
              <a:rPr lang="en-US" altLang="ko-KR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60191896 </a:t>
            </a:r>
            <a:r>
              <a:rPr lang="en-US" altLang="ko-KR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김수정</a:t>
            </a:r>
            <a:endParaRPr lang="en-US" altLang="ko-KR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60191917  </a:t>
            </a:r>
            <a:r>
              <a:rPr lang="en-US" altLang="ko-KR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박서윤</a:t>
            </a:r>
            <a:endParaRPr lang="en-US" altLang="ko-KR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13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96F7FAC-D194-01BB-A8B3-9E56BED9A579}"/>
              </a:ext>
            </a:extLst>
          </p:cNvPr>
          <p:cNvGrpSpPr/>
          <p:nvPr/>
        </p:nvGrpSpPr>
        <p:grpSpPr>
          <a:xfrm>
            <a:off x="-750415" y="110978"/>
            <a:ext cx="12942415" cy="449639"/>
            <a:chOff x="-750415" y="110978"/>
            <a:chExt cx="12942415" cy="44963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AC60028-C1F6-88EF-D0CF-AFD53DA7F922}"/>
                </a:ext>
              </a:extLst>
            </p:cNvPr>
            <p:cNvGrpSpPr/>
            <p:nvPr/>
          </p:nvGrpSpPr>
          <p:grpSpPr>
            <a:xfrm>
              <a:off x="313765" y="110978"/>
              <a:ext cx="11878235" cy="45719"/>
              <a:chOff x="313765" y="110978"/>
              <a:chExt cx="11878235" cy="4571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0790ED6-E2EB-30A8-822F-7ECCCB6D5968}"/>
                  </a:ext>
                </a:extLst>
              </p:cNvPr>
              <p:cNvSpPr/>
              <p:nvPr/>
            </p:nvSpPr>
            <p:spPr>
              <a:xfrm rot="5400000">
                <a:off x="663011" y="-238268"/>
                <a:ext cx="45719" cy="744212"/>
              </a:xfrm>
              <a:prstGeom prst="rect">
                <a:avLst/>
              </a:prstGeom>
              <a:solidFill>
                <a:srgbClr val="1F4E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연결선 30">
                <a:extLst>
                  <a:ext uri="{FF2B5EF4-FFF2-40B4-BE49-F238E27FC236}">
                    <a16:creationId xmlns:a16="http://schemas.microsoft.com/office/drawing/2014/main" id="{99BFBC4D-0FF8-6E39-3824-318E5D0F3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344" y="128979"/>
                <a:ext cx="11144656" cy="0"/>
              </a:xfrm>
              <a:prstGeom prst="line">
                <a:avLst/>
              </a:prstGeom>
              <a:ln>
                <a:solidFill>
                  <a:srgbClr val="487F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61ACF6-95E8-86EE-2DE1-770FD6B849A9}"/>
                </a:ext>
              </a:extLst>
            </p:cNvPr>
            <p:cNvSpPr txBox="1"/>
            <p:nvPr/>
          </p:nvSpPr>
          <p:spPr>
            <a:xfrm>
              <a:off x="-750415" y="237452"/>
              <a:ext cx="3342401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/>
                </a:rPr>
                <a:t>05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 </a:t>
              </a:r>
              <a:r>
                <a:rPr lang="en-US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/>
                </a:rPr>
                <a:t>|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 요약</a:t>
              </a:r>
              <a:endPara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/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615429-FD73-A0E9-B7B2-13BA721DD1C3}"/>
              </a:ext>
            </a:extLst>
          </p:cNvPr>
          <p:cNvSpPr/>
          <p:nvPr/>
        </p:nvSpPr>
        <p:spPr>
          <a:xfrm>
            <a:off x="7053022" y="1342217"/>
            <a:ext cx="4116778" cy="1504207"/>
          </a:xfrm>
          <a:prstGeom prst="roundRect">
            <a:avLst/>
          </a:prstGeom>
          <a:solidFill>
            <a:srgbClr val="BDE0FA"/>
          </a:solidFill>
          <a:ln>
            <a:solidFill>
              <a:srgbClr val="BDE0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2030 세대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실외활동을 원하는 모든 이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8C424E1-A194-E9F0-23E0-6B7C48AE49E1}"/>
              </a:ext>
            </a:extLst>
          </p:cNvPr>
          <p:cNvSpPr/>
          <p:nvPr/>
        </p:nvSpPr>
        <p:spPr>
          <a:xfrm>
            <a:off x="7027427" y="3616371"/>
            <a:ext cx="4116778" cy="2226928"/>
          </a:xfrm>
          <a:prstGeom prst="roundRect">
            <a:avLst/>
          </a:prstGeom>
          <a:solidFill>
            <a:srgbClr val="BDE0FA"/>
          </a:solidFill>
          <a:ln>
            <a:solidFill>
              <a:srgbClr val="BDE0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건강한 라이프 스타일 만들어가기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재정 부담 완화하기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자기자신을 위한 시간 만들어가기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480C550-395B-0C33-D0E5-90CA158E0426}"/>
              </a:ext>
            </a:extLst>
          </p:cNvPr>
          <p:cNvSpPr/>
          <p:nvPr/>
        </p:nvSpPr>
        <p:spPr>
          <a:xfrm>
            <a:off x="1581730" y="3611585"/>
            <a:ext cx="4046078" cy="2234784"/>
          </a:xfrm>
          <a:prstGeom prst="roundRect">
            <a:avLst/>
          </a:prstGeom>
          <a:solidFill>
            <a:srgbClr val="BDE0FA"/>
          </a:solidFill>
          <a:ln>
            <a:solidFill>
              <a:srgbClr val="BDE0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ko-KR" altLang="en-US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인원별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어울리는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장소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필터링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다양한 카테고리 필터링</a:t>
            </a:r>
          </a:p>
          <a:p>
            <a:pPr marL="285750" indent="-285750">
              <a:buFont typeface="Arial"/>
              <a:buChar char="•"/>
            </a:pPr>
            <a:r>
              <a:rPr lang="ko-KR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위치별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ko-K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가까운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장소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추천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사용자 취향에 맞는 장소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추천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많은 회원들이 </a:t>
            </a:r>
            <a:r>
              <a:rPr lang="ko-KR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즐겨찾는</a:t>
            </a:r>
            <a:r>
              <a:rPr lang="ko-K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장소 추천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A236D42-3759-CD41-0BFD-77D06B9F646D}"/>
              </a:ext>
            </a:extLst>
          </p:cNvPr>
          <p:cNvSpPr/>
          <p:nvPr/>
        </p:nvSpPr>
        <p:spPr>
          <a:xfrm>
            <a:off x="1558169" y="1365660"/>
            <a:ext cx="4116778" cy="1504207"/>
          </a:xfrm>
          <a:prstGeom prst="roundRect">
            <a:avLst/>
          </a:prstGeom>
          <a:solidFill>
            <a:srgbClr val="BDE0FA"/>
          </a:solidFill>
          <a:ln>
            <a:solidFill>
              <a:srgbClr val="BDE0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2030세대의 우울증 비율 완화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건강하고 활기찬 라이프 스타일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장려 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66F644F-451F-48BB-6649-0CFBEB9173FD}"/>
              </a:ext>
            </a:extLst>
          </p:cNvPr>
          <p:cNvSpPr/>
          <p:nvPr/>
        </p:nvSpPr>
        <p:spPr>
          <a:xfrm>
            <a:off x="665004" y="1371905"/>
            <a:ext cx="893893" cy="1504207"/>
          </a:xfrm>
          <a:prstGeom prst="roundRect">
            <a:avLst/>
          </a:prstGeom>
          <a:solidFill>
            <a:srgbClr val="BDE0FA"/>
          </a:solidFill>
          <a:ln>
            <a:solidFill>
              <a:srgbClr val="BDE0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주제 선정 이유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0E9067C-C816-CEBA-64E1-6FB9899AF7BB}"/>
              </a:ext>
            </a:extLst>
          </p:cNvPr>
          <p:cNvSpPr/>
          <p:nvPr/>
        </p:nvSpPr>
        <p:spPr>
          <a:xfrm>
            <a:off x="6161397" y="1346921"/>
            <a:ext cx="893893" cy="1504207"/>
          </a:xfrm>
          <a:prstGeom prst="roundRect">
            <a:avLst/>
          </a:prstGeom>
          <a:solidFill>
            <a:srgbClr val="BDE0FA"/>
          </a:solidFill>
          <a:ln>
            <a:solidFill>
              <a:srgbClr val="BDE0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타겟층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44AA8E9-77E1-52C9-5580-38B35E7F0D5C}"/>
              </a:ext>
            </a:extLst>
          </p:cNvPr>
          <p:cNvSpPr/>
          <p:nvPr/>
        </p:nvSpPr>
        <p:spPr>
          <a:xfrm>
            <a:off x="683548" y="3614504"/>
            <a:ext cx="893893" cy="2226928"/>
          </a:xfrm>
          <a:prstGeom prst="roundRect">
            <a:avLst/>
          </a:prstGeom>
          <a:solidFill>
            <a:srgbClr val="BDE0FA"/>
          </a:solidFill>
          <a:ln>
            <a:solidFill>
              <a:srgbClr val="BDE0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주요 기능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9B8C6F3-25A0-E22E-9E9B-3703872941BC}"/>
              </a:ext>
            </a:extLst>
          </p:cNvPr>
          <p:cNvSpPr/>
          <p:nvPr/>
        </p:nvSpPr>
        <p:spPr>
          <a:xfrm>
            <a:off x="6129975" y="3614505"/>
            <a:ext cx="893893" cy="2226928"/>
          </a:xfrm>
          <a:prstGeom prst="roundRect">
            <a:avLst/>
          </a:prstGeom>
          <a:solidFill>
            <a:srgbClr val="BDE0FA"/>
          </a:solidFill>
          <a:ln>
            <a:solidFill>
              <a:srgbClr val="BDE0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목표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2" name="그림 1" descr="클립아트, 그래픽, 상징, 원이(가) 표시된 사진&#10;&#10;자동 생성된 설명">
            <a:extLst>
              <a:ext uri="{FF2B5EF4-FFF2-40B4-BE49-F238E27FC236}">
                <a16:creationId xmlns:a16="http://schemas.microsoft.com/office/drawing/2014/main" id="{65D68601-4E4B-B72B-42D0-C63A0F35E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637" y="847626"/>
            <a:ext cx="857840" cy="865696"/>
          </a:xfrm>
          <a:prstGeom prst="rect">
            <a:avLst/>
          </a:prstGeom>
        </p:spPr>
      </p:pic>
      <p:pic>
        <p:nvPicPr>
          <p:cNvPr id="13" name="그림 12" descr="그래픽, 원, 폰트, 스크린샷이(가) 표시된 사진&#10;&#10;자동 생성된 설명">
            <a:extLst>
              <a:ext uri="{FF2B5EF4-FFF2-40B4-BE49-F238E27FC236}">
                <a16:creationId xmlns:a16="http://schemas.microsoft.com/office/drawing/2014/main" id="{334407F5-6858-B434-A749-53E01D168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16" y="3355005"/>
            <a:ext cx="842128" cy="849984"/>
          </a:xfrm>
          <a:prstGeom prst="rect">
            <a:avLst/>
          </a:prstGeom>
        </p:spPr>
      </p:pic>
      <p:pic>
        <p:nvPicPr>
          <p:cNvPr id="20" name="그림 19" descr="클립아트, 창의성, 디자인, 일러스트레이션이(가) 표시된 사진&#10;&#10;자동 생성된 설명">
            <a:extLst>
              <a:ext uri="{FF2B5EF4-FFF2-40B4-BE49-F238E27FC236}">
                <a16:creationId xmlns:a16="http://schemas.microsoft.com/office/drawing/2014/main" id="{F72C2638-209C-6DF6-20DB-B51D70DB9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460" y="3351882"/>
            <a:ext cx="952960" cy="925417"/>
          </a:xfrm>
          <a:prstGeom prst="rect">
            <a:avLst/>
          </a:prstGeom>
        </p:spPr>
      </p:pic>
      <p:pic>
        <p:nvPicPr>
          <p:cNvPr id="21" name="그림 20" descr="스크린샷, 텍스트, 폰트, 상징이(가) 표시된 사진&#10;&#10;자동 생성된 설명">
            <a:extLst>
              <a:ext uri="{FF2B5EF4-FFF2-40B4-BE49-F238E27FC236}">
                <a16:creationId xmlns:a16="http://schemas.microsoft.com/office/drawing/2014/main" id="{3D761367-D41F-86E7-E7F5-FED66F1EF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813" y="800491"/>
            <a:ext cx="857840" cy="86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E83D0-050B-4728-80AB-903D51944219}"/>
              </a:ext>
            </a:extLst>
          </p:cNvPr>
          <p:cNvSpPr txBox="1"/>
          <p:nvPr/>
        </p:nvSpPr>
        <p:spPr>
          <a:xfrm>
            <a:off x="3182382" y="2705725"/>
            <a:ext cx="5827236" cy="144655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8800" b="1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1771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8106A59-A10A-E70B-8A3F-68E6F0160CEA}"/>
              </a:ext>
            </a:extLst>
          </p:cNvPr>
          <p:cNvSpPr txBox="1"/>
          <p:nvPr/>
        </p:nvSpPr>
        <p:spPr>
          <a:xfrm>
            <a:off x="1444752" y="279805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Contents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C534C7E-9A68-B736-3311-ED4161CCFF2A}"/>
              </a:ext>
            </a:extLst>
          </p:cNvPr>
          <p:cNvGrpSpPr/>
          <p:nvPr/>
        </p:nvGrpSpPr>
        <p:grpSpPr>
          <a:xfrm>
            <a:off x="-1116294" y="309744"/>
            <a:ext cx="5808066" cy="630942"/>
            <a:chOff x="-1119525" y="492335"/>
            <a:chExt cx="5808066" cy="630942"/>
          </a:xfrm>
        </p:grpSpPr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203A8E12-7BFD-EC57-3E02-4BA64938BE7E}"/>
                </a:ext>
              </a:extLst>
            </p:cNvPr>
            <p:cNvCxnSpPr/>
            <p:nvPr/>
          </p:nvCxnSpPr>
          <p:spPr>
            <a:xfrm>
              <a:off x="0" y="1123277"/>
              <a:ext cx="4688541" cy="0"/>
            </a:xfrm>
            <a:prstGeom prst="line">
              <a:avLst/>
            </a:prstGeom>
            <a:ln>
              <a:solidFill>
                <a:srgbClr val="1F4E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6B4DF6-A1C4-8686-E988-211A0405A8AC}"/>
                </a:ext>
              </a:extLst>
            </p:cNvPr>
            <p:cNvSpPr txBox="1"/>
            <p:nvPr/>
          </p:nvSpPr>
          <p:spPr>
            <a:xfrm>
              <a:off x="-1119525" y="492335"/>
              <a:ext cx="5609229" cy="63094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US" altLang="ko-KR" sz="3500" b="1">
                  <a:solidFill>
                    <a:srgbClr val="1F4EF5"/>
                  </a:solidFill>
                  <a:latin typeface="+mj-ea"/>
                  <a:ea typeface="+mj-ea"/>
                </a:rPr>
                <a:t>Contents</a:t>
              </a:r>
              <a:endParaRPr lang="ko-KR" sz="3500" b="1">
                <a:solidFill>
                  <a:srgbClr val="1F4EF5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ED0BD8D-AE8A-446E-E9FC-D4F332B57225}"/>
              </a:ext>
            </a:extLst>
          </p:cNvPr>
          <p:cNvGrpSpPr/>
          <p:nvPr/>
        </p:nvGrpSpPr>
        <p:grpSpPr>
          <a:xfrm>
            <a:off x="696320" y="1237741"/>
            <a:ext cx="7229197" cy="831787"/>
            <a:chOff x="604880" y="1292605"/>
            <a:chExt cx="7229197" cy="831787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01A5DE3-7864-10B3-FEDC-F46C76B0B503}"/>
                </a:ext>
              </a:extLst>
            </p:cNvPr>
            <p:cNvGrpSpPr/>
            <p:nvPr/>
          </p:nvGrpSpPr>
          <p:grpSpPr>
            <a:xfrm>
              <a:off x="1506429" y="1292605"/>
              <a:ext cx="6327648" cy="831787"/>
              <a:chOff x="1444753" y="1292605"/>
              <a:chExt cx="6327648" cy="831787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BD5898B9-6BAE-DFDF-6C69-88F297CB9C77}"/>
                  </a:ext>
                </a:extLst>
              </p:cNvPr>
              <p:cNvGrpSpPr/>
              <p:nvPr/>
            </p:nvGrpSpPr>
            <p:grpSpPr>
              <a:xfrm>
                <a:off x="1444753" y="1292605"/>
                <a:ext cx="6327648" cy="831787"/>
                <a:chOff x="1666801" y="1335339"/>
                <a:chExt cx="6599375" cy="831787"/>
              </a:xfrm>
            </p:grpSpPr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51694339-DF56-5210-84E3-65369E91E6FA}"/>
                    </a:ext>
                  </a:extLst>
                </p:cNvPr>
                <p:cNvGrpSpPr/>
                <p:nvPr/>
              </p:nvGrpSpPr>
              <p:grpSpPr>
                <a:xfrm>
                  <a:off x="1666801" y="1335339"/>
                  <a:ext cx="6599375" cy="831787"/>
                  <a:chOff x="1817325" y="1644116"/>
                  <a:chExt cx="6062472" cy="746318"/>
                </a:xfrm>
              </p:grpSpPr>
              <p:sp>
                <p:nvSpPr>
                  <p:cNvPr id="37" name="지연 36">
                    <a:extLst>
                      <a:ext uri="{FF2B5EF4-FFF2-40B4-BE49-F238E27FC236}">
                        <a16:creationId xmlns:a16="http://schemas.microsoft.com/office/drawing/2014/main" id="{3B461C0F-D146-7DA6-909A-2163AB89B982}"/>
                      </a:ext>
                    </a:extLst>
                  </p:cNvPr>
                  <p:cNvSpPr/>
                  <p:nvPr/>
                </p:nvSpPr>
                <p:spPr>
                  <a:xfrm>
                    <a:off x="6892245" y="1644116"/>
                    <a:ext cx="987552" cy="746318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rgbClr val="1F4EF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8" name="지연 37">
                    <a:extLst>
                      <a:ext uri="{FF2B5EF4-FFF2-40B4-BE49-F238E27FC236}">
                        <a16:creationId xmlns:a16="http://schemas.microsoft.com/office/drawing/2014/main" id="{F45D5FD5-DFF4-62BD-63CF-CB65DF7EACEB}"/>
                      </a:ext>
                    </a:extLst>
                  </p:cNvPr>
                  <p:cNvSpPr/>
                  <p:nvPr/>
                </p:nvSpPr>
                <p:spPr>
                  <a:xfrm flipH="1">
                    <a:off x="1817325" y="1644116"/>
                    <a:ext cx="987552" cy="746318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rgbClr val="1F4EF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9" name="직사각형 38">
                    <a:extLst>
                      <a:ext uri="{FF2B5EF4-FFF2-40B4-BE49-F238E27FC236}">
                        <a16:creationId xmlns:a16="http://schemas.microsoft.com/office/drawing/2014/main" id="{BCB288F9-AE15-5E4D-328F-650E5EFF9CB2}"/>
                      </a:ext>
                    </a:extLst>
                  </p:cNvPr>
                  <p:cNvSpPr/>
                  <p:nvPr/>
                </p:nvSpPr>
                <p:spPr>
                  <a:xfrm>
                    <a:off x="2359152" y="1644116"/>
                    <a:ext cx="5020056" cy="7463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cxnSp>
              <p:nvCxnSpPr>
                <p:cNvPr id="47" name="직선 연결선[R] 46">
                  <a:extLst>
                    <a:ext uri="{FF2B5EF4-FFF2-40B4-BE49-F238E27FC236}">
                      <a16:creationId xmlns:a16="http://schemas.microsoft.com/office/drawing/2014/main" id="{5A083B0A-3670-BB93-4EFF-CDAEAA6720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4306" y="1336649"/>
                  <a:ext cx="5524365" cy="0"/>
                </a:xfrm>
                <a:prstGeom prst="line">
                  <a:avLst/>
                </a:prstGeom>
                <a:ln w="12700">
                  <a:solidFill>
                    <a:srgbClr val="1F4EF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[R] 47">
                  <a:extLst>
                    <a:ext uri="{FF2B5EF4-FFF2-40B4-BE49-F238E27FC236}">
                      <a16:creationId xmlns:a16="http://schemas.microsoft.com/office/drawing/2014/main" id="{F0AA59CA-7706-8C6B-395E-533F59E0A4D6}"/>
                    </a:ext>
                  </a:extLst>
                </p:cNvPr>
                <p:cNvCxnSpPr/>
                <p:nvPr/>
              </p:nvCxnSpPr>
              <p:spPr>
                <a:xfrm>
                  <a:off x="2226750" y="2167126"/>
                  <a:ext cx="5524365" cy="0"/>
                </a:xfrm>
                <a:prstGeom prst="line">
                  <a:avLst/>
                </a:prstGeom>
                <a:ln w="12700">
                  <a:solidFill>
                    <a:srgbClr val="1F4EF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550175C0-DB9E-B653-7D0C-19365D77F328}"/>
                  </a:ext>
                </a:extLst>
              </p:cNvPr>
              <p:cNvSpPr/>
              <p:nvPr/>
            </p:nvSpPr>
            <p:spPr>
              <a:xfrm>
                <a:off x="1520332" y="1351396"/>
                <a:ext cx="879587" cy="714204"/>
              </a:xfrm>
              <a:prstGeom prst="ellipse">
                <a:avLst/>
              </a:prstGeom>
              <a:solidFill>
                <a:srgbClr val="1F4EF5"/>
              </a:solidFill>
              <a:ln>
                <a:solidFill>
                  <a:srgbClr val="1F4E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102A4F2-C7C8-2202-242F-6CC6F3B00DC0}"/>
                </a:ext>
              </a:extLst>
            </p:cNvPr>
            <p:cNvSpPr txBox="1"/>
            <p:nvPr/>
          </p:nvSpPr>
          <p:spPr>
            <a:xfrm>
              <a:off x="604880" y="1512695"/>
              <a:ext cx="2833842" cy="477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500">
                  <a:solidFill>
                    <a:schemeClr val="bg1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01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162C81F-9AE4-8CCD-D14B-6D5228222B9F}"/>
              </a:ext>
            </a:extLst>
          </p:cNvPr>
          <p:cNvGrpSpPr/>
          <p:nvPr/>
        </p:nvGrpSpPr>
        <p:grpSpPr>
          <a:xfrm>
            <a:off x="3409040" y="2289617"/>
            <a:ext cx="7229197" cy="831787"/>
            <a:chOff x="604880" y="1292605"/>
            <a:chExt cx="7229197" cy="831787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9780D577-7883-C2F0-4A1B-C8A93C891F46}"/>
                </a:ext>
              </a:extLst>
            </p:cNvPr>
            <p:cNvGrpSpPr/>
            <p:nvPr/>
          </p:nvGrpSpPr>
          <p:grpSpPr>
            <a:xfrm>
              <a:off x="1506429" y="1292605"/>
              <a:ext cx="6327648" cy="831787"/>
              <a:chOff x="1444753" y="1292605"/>
              <a:chExt cx="6327648" cy="831787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56C9210B-86DE-106D-3060-748D43E8FEDC}"/>
                  </a:ext>
                </a:extLst>
              </p:cNvPr>
              <p:cNvGrpSpPr/>
              <p:nvPr/>
            </p:nvGrpSpPr>
            <p:grpSpPr>
              <a:xfrm>
                <a:off x="1444753" y="1292605"/>
                <a:ext cx="6327648" cy="831787"/>
                <a:chOff x="1666801" y="1335339"/>
                <a:chExt cx="6599375" cy="831787"/>
              </a:xfrm>
            </p:grpSpPr>
            <p:grpSp>
              <p:nvGrpSpPr>
                <p:cNvPr id="96" name="그룹 95">
                  <a:extLst>
                    <a:ext uri="{FF2B5EF4-FFF2-40B4-BE49-F238E27FC236}">
                      <a16:creationId xmlns:a16="http://schemas.microsoft.com/office/drawing/2014/main" id="{2D373F85-0D36-4CA0-A62F-65F9362FCC7A}"/>
                    </a:ext>
                  </a:extLst>
                </p:cNvPr>
                <p:cNvGrpSpPr/>
                <p:nvPr/>
              </p:nvGrpSpPr>
              <p:grpSpPr>
                <a:xfrm>
                  <a:off x="1666801" y="1335339"/>
                  <a:ext cx="6599375" cy="831787"/>
                  <a:chOff x="1817325" y="1644116"/>
                  <a:chExt cx="6062472" cy="746318"/>
                </a:xfrm>
              </p:grpSpPr>
              <p:sp>
                <p:nvSpPr>
                  <p:cNvPr id="99" name="지연 98">
                    <a:extLst>
                      <a:ext uri="{FF2B5EF4-FFF2-40B4-BE49-F238E27FC236}">
                        <a16:creationId xmlns:a16="http://schemas.microsoft.com/office/drawing/2014/main" id="{35C6D6E3-1051-8BB3-EFF7-F587CCB87859}"/>
                      </a:ext>
                    </a:extLst>
                  </p:cNvPr>
                  <p:cNvSpPr/>
                  <p:nvPr/>
                </p:nvSpPr>
                <p:spPr>
                  <a:xfrm>
                    <a:off x="6892245" y="1644116"/>
                    <a:ext cx="987552" cy="746318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rgbClr val="1F4EF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00" name="지연 99">
                    <a:extLst>
                      <a:ext uri="{FF2B5EF4-FFF2-40B4-BE49-F238E27FC236}">
                        <a16:creationId xmlns:a16="http://schemas.microsoft.com/office/drawing/2014/main" id="{06B6FAC9-D384-B9A0-F842-1CCFE9DCEA5B}"/>
                      </a:ext>
                    </a:extLst>
                  </p:cNvPr>
                  <p:cNvSpPr/>
                  <p:nvPr/>
                </p:nvSpPr>
                <p:spPr>
                  <a:xfrm flipH="1">
                    <a:off x="1817325" y="1644116"/>
                    <a:ext cx="987552" cy="746318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rgbClr val="1F4EF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01" name="직사각형 100">
                    <a:extLst>
                      <a:ext uri="{FF2B5EF4-FFF2-40B4-BE49-F238E27FC236}">
                        <a16:creationId xmlns:a16="http://schemas.microsoft.com/office/drawing/2014/main" id="{4AFEFA0F-C24D-4CA4-2DAE-6104BB1DBCC8}"/>
                      </a:ext>
                    </a:extLst>
                  </p:cNvPr>
                  <p:cNvSpPr/>
                  <p:nvPr/>
                </p:nvSpPr>
                <p:spPr>
                  <a:xfrm>
                    <a:off x="2359152" y="1644116"/>
                    <a:ext cx="5020056" cy="7463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cxnSp>
              <p:nvCxnSpPr>
                <p:cNvPr id="97" name="직선 연결선[R] 96">
                  <a:extLst>
                    <a:ext uri="{FF2B5EF4-FFF2-40B4-BE49-F238E27FC236}">
                      <a16:creationId xmlns:a16="http://schemas.microsoft.com/office/drawing/2014/main" id="{D81464A6-2651-38A8-5BC2-574238E6AC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4306" y="1336649"/>
                  <a:ext cx="5524365" cy="0"/>
                </a:xfrm>
                <a:prstGeom prst="line">
                  <a:avLst/>
                </a:prstGeom>
                <a:ln w="12700">
                  <a:solidFill>
                    <a:srgbClr val="1F4EF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[R] 97">
                  <a:extLst>
                    <a:ext uri="{FF2B5EF4-FFF2-40B4-BE49-F238E27FC236}">
                      <a16:creationId xmlns:a16="http://schemas.microsoft.com/office/drawing/2014/main" id="{EE73EE88-051C-234C-0A28-217FC30C3B96}"/>
                    </a:ext>
                  </a:extLst>
                </p:cNvPr>
                <p:cNvCxnSpPr/>
                <p:nvPr/>
              </p:nvCxnSpPr>
              <p:spPr>
                <a:xfrm>
                  <a:off x="2226750" y="2167126"/>
                  <a:ext cx="5524365" cy="0"/>
                </a:xfrm>
                <a:prstGeom prst="line">
                  <a:avLst/>
                </a:prstGeom>
                <a:ln w="12700">
                  <a:solidFill>
                    <a:srgbClr val="1F4EF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C93EED95-B167-923A-553A-F570D163B0A4}"/>
                  </a:ext>
                </a:extLst>
              </p:cNvPr>
              <p:cNvSpPr/>
              <p:nvPr/>
            </p:nvSpPr>
            <p:spPr>
              <a:xfrm>
                <a:off x="1520332" y="1351396"/>
                <a:ext cx="879587" cy="714204"/>
              </a:xfrm>
              <a:prstGeom prst="ellipse">
                <a:avLst/>
              </a:prstGeom>
              <a:solidFill>
                <a:srgbClr val="1F4EF5"/>
              </a:solidFill>
              <a:ln>
                <a:solidFill>
                  <a:srgbClr val="1F4E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A9A3BA8-9CFE-A8BB-324D-29827E4DE650}"/>
                </a:ext>
              </a:extLst>
            </p:cNvPr>
            <p:cNvSpPr txBox="1"/>
            <p:nvPr/>
          </p:nvSpPr>
          <p:spPr>
            <a:xfrm>
              <a:off x="604880" y="1512695"/>
              <a:ext cx="2833842" cy="477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500">
                  <a:solidFill>
                    <a:schemeClr val="bg1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02</a:t>
              </a: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C8623C0-3341-9AB8-4FF2-0EA5E9B0BE29}"/>
              </a:ext>
            </a:extLst>
          </p:cNvPr>
          <p:cNvGrpSpPr/>
          <p:nvPr/>
        </p:nvGrpSpPr>
        <p:grpSpPr>
          <a:xfrm>
            <a:off x="696320" y="3245556"/>
            <a:ext cx="7229195" cy="842278"/>
            <a:chOff x="604880" y="1282114"/>
            <a:chExt cx="7229195" cy="842278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1CB7AA8B-E32B-11ED-5B70-F35BDBEA92D1}"/>
                </a:ext>
              </a:extLst>
            </p:cNvPr>
            <p:cNvGrpSpPr/>
            <p:nvPr/>
          </p:nvGrpSpPr>
          <p:grpSpPr>
            <a:xfrm>
              <a:off x="1506429" y="1282114"/>
              <a:ext cx="6327646" cy="842278"/>
              <a:chOff x="1444753" y="1282114"/>
              <a:chExt cx="6327646" cy="842278"/>
            </a:xfrm>
          </p:grpSpPr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30408438-E27A-B61E-A984-B16E657D4298}"/>
                  </a:ext>
                </a:extLst>
              </p:cNvPr>
              <p:cNvGrpSpPr/>
              <p:nvPr/>
            </p:nvGrpSpPr>
            <p:grpSpPr>
              <a:xfrm>
                <a:off x="1444753" y="1282114"/>
                <a:ext cx="6327646" cy="842278"/>
                <a:chOff x="1666801" y="1324848"/>
                <a:chExt cx="6599373" cy="842278"/>
              </a:xfrm>
            </p:grpSpPr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45F46EBA-2CE1-E558-4770-3A9C0E6597FC}"/>
                    </a:ext>
                  </a:extLst>
                </p:cNvPr>
                <p:cNvGrpSpPr/>
                <p:nvPr/>
              </p:nvGrpSpPr>
              <p:grpSpPr>
                <a:xfrm>
                  <a:off x="1666801" y="1335339"/>
                  <a:ext cx="6599373" cy="831787"/>
                  <a:chOff x="1817325" y="1644116"/>
                  <a:chExt cx="6062472" cy="746318"/>
                </a:xfrm>
              </p:grpSpPr>
              <p:sp>
                <p:nvSpPr>
                  <p:cNvPr id="110" name="지연 109">
                    <a:extLst>
                      <a:ext uri="{FF2B5EF4-FFF2-40B4-BE49-F238E27FC236}">
                        <a16:creationId xmlns:a16="http://schemas.microsoft.com/office/drawing/2014/main" id="{94C22818-362E-4AD1-AF5B-269469EE3231}"/>
                      </a:ext>
                    </a:extLst>
                  </p:cNvPr>
                  <p:cNvSpPr/>
                  <p:nvPr/>
                </p:nvSpPr>
                <p:spPr>
                  <a:xfrm>
                    <a:off x="6892245" y="1644116"/>
                    <a:ext cx="987552" cy="746318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rgbClr val="1F4EF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11" name="지연 110">
                    <a:extLst>
                      <a:ext uri="{FF2B5EF4-FFF2-40B4-BE49-F238E27FC236}">
                        <a16:creationId xmlns:a16="http://schemas.microsoft.com/office/drawing/2014/main" id="{0D3D7934-0BB3-7C70-0A67-E9E67572C4C6}"/>
                      </a:ext>
                    </a:extLst>
                  </p:cNvPr>
                  <p:cNvSpPr/>
                  <p:nvPr/>
                </p:nvSpPr>
                <p:spPr>
                  <a:xfrm flipH="1">
                    <a:off x="1817325" y="1644116"/>
                    <a:ext cx="987552" cy="746318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rgbClr val="1F4EF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id="{FEC7B149-2349-5CB2-BBFA-BA668F417C7F}"/>
                      </a:ext>
                    </a:extLst>
                  </p:cNvPr>
                  <p:cNvSpPr/>
                  <p:nvPr/>
                </p:nvSpPr>
                <p:spPr>
                  <a:xfrm>
                    <a:off x="2359152" y="1644116"/>
                    <a:ext cx="5020056" cy="7463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cxnSp>
              <p:nvCxnSpPr>
                <p:cNvPr id="108" name="직선 연결선[R] 107">
                  <a:extLst>
                    <a:ext uri="{FF2B5EF4-FFF2-40B4-BE49-F238E27FC236}">
                      <a16:creationId xmlns:a16="http://schemas.microsoft.com/office/drawing/2014/main" id="{B77DF7B8-E90F-CBED-92A0-62DC75F0F7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4306" y="1324848"/>
                  <a:ext cx="5524365" cy="0"/>
                </a:xfrm>
                <a:prstGeom prst="line">
                  <a:avLst/>
                </a:prstGeom>
                <a:ln w="12700">
                  <a:solidFill>
                    <a:srgbClr val="1F4EF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[R] 108">
                  <a:extLst>
                    <a:ext uri="{FF2B5EF4-FFF2-40B4-BE49-F238E27FC236}">
                      <a16:creationId xmlns:a16="http://schemas.microsoft.com/office/drawing/2014/main" id="{81FB6A6F-4495-3FB7-0E10-4189F92EA4E5}"/>
                    </a:ext>
                  </a:extLst>
                </p:cNvPr>
                <p:cNvCxnSpPr/>
                <p:nvPr/>
              </p:nvCxnSpPr>
              <p:spPr>
                <a:xfrm>
                  <a:off x="2226750" y="2167126"/>
                  <a:ext cx="5524365" cy="0"/>
                </a:xfrm>
                <a:prstGeom prst="line">
                  <a:avLst/>
                </a:prstGeom>
                <a:ln w="12700">
                  <a:solidFill>
                    <a:srgbClr val="1F4EF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D5F3E451-D660-238D-75CC-E3AE3F3D9703}"/>
                  </a:ext>
                </a:extLst>
              </p:cNvPr>
              <p:cNvSpPr/>
              <p:nvPr/>
            </p:nvSpPr>
            <p:spPr>
              <a:xfrm>
                <a:off x="1520332" y="1351396"/>
                <a:ext cx="879587" cy="714204"/>
              </a:xfrm>
              <a:prstGeom prst="ellipse">
                <a:avLst/>
              </a:prstGeom>
              <a:solidFill>
                <a:srgbClr val="1F4EF5"/>
              </a:solidFill>
              <a:ln>
                <a:solidFill>
                  <a:srgbClr val="1F4E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20884AB-902E-3F30-BDAC-80E471155B0A}"/>
                </a:ext>
              </a:extLst>
            </p:cNvPr>
            <p:cNvSpPr txBox="1"/>
            <p:nvPr/>
          </p:nvSpPr>
          <p:spPr>
            <a:xfrm>
              <a:off x="604880" y="1512695"/>
              <a:ext cx="2833842" cy="477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500">
                  <a:solidFill>
                    <a:schemeClr val="bg1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03</a:t>
              </a: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8C745BF-6B33-893D-CA8D-2E32E3BF0E82}"/>
              </a:ext>
            </a:extLst>
          </p:cNvPr>
          <p:cNvGrpSpPr/>
          <p:nvPr/>
        </p:nvGrpSpPr>
        <p:grpSpPr>
          <a:xfrm>
            <a:off x="3409040" y="4307485"/>
            <a:ext cx="7229197" cy="831787"/>
            <a:chOff x="604880" y="1292605"/>
            <a:chExt cx="7229197" cy="831787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4D2A9975-6378-D7B9-CA1B-F1971AC86E68}"/>
                </a:ext>
              </a:extLst>
            </p:cNvPr>
            <p:cNvGrpSpPr/>
            <p:nvPr/>
          </p:nvGrpSpPr>
          <p:grpSpPr>
            <a:xfrm>
              <a:off x="1506429" y="1292605"/>
              <a:ext cx="6327648" cy="831787"/>
              <a:chOff x="1444753" y="1292605"/>
              <a:chExt cx="6327648" cy="831787"/>
            </a:xfrm>
          </p:grpSpPr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0BCCEFEE-0BBD-8944-17DA-56360BEB4531}"/>
                  </a:ext>
                </a:extLst>
              </p:cNvPr>
              <p:cNvGrpSpPr/>
              <p:nvPr/>
            </p:nvGrpSpPr>
            <p:grpSpPr>
              <a:xfrm>
                <a:off x="1444753" y="1292605"/>
                <a:ext cx="6327648" cy="831787"/>
                <a:chOff x="1666801" y="1335339"/>
                <a:chExt cx="6599375" cy="831787"/>
              </a:xfrm>
            </p:grpSpPr>
            <p:grpSp>
              <p:nvGrpSpPr>
                <p:cNvPr id="118" name="그룹 117">
                  <a:extLst>
                    <a:ext uri="{FF2B5EF4-FFF2-40B4-BE49-F238E27FC236}">
                      <a16:creationId xmlns:a16="http://schemas.microsoft.com/office/drawing/2014/main" id="{497B678E-884C-CD7B-EC95-9725286ED7A9}"/>
                    </a:ext>
                  </a:extLst>
                </p:cNvPr>
                <p:cNvGrpSpPr/>
                <p:nvPr/>
              </p:nvGrpSpPr>
              <p:grpSpPr>
                <a:xfrm>
                  <a:off x="1666801" y="1335339"/>
                  <a:ext cx="6599375" cy="831787"/>
                  <a:chOff x="1817325" y="1644116"/>
                  <a:chExt cx="6062472" cy="746318"/>
                </a:xfrm>
              </p:grpSpPr>
              <p:sp>
                <p:nvSpPr>
                  <p:cNvPr id="121" name="지연 120">
                    <a:extLst>
                      <a:ext uri="{FF2B5EF4-FFF2-40B4-BE49-F238E27FC236}">
                        <a16:creationId xmlns:a16="http://schemas.microsoft.com/office/drawing/2014/main" id="{D8892929-C18A-BDD3-D578-0900A06D15B0}"/>
                      </a:ext>
                    </a:extLst>
                  </p:cNvPr>
                  <p:cNvSpPr/>
                  <p:nvPr/>
                </p:nvSpPr>
                <p:spPr>
                  <a:xfrm>
                    <a:off x="6892245" y="1644116"/>
                    <a:ext cx="987552" cy="746318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rgbClr val="1F4EF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22" name="지연 121">
                    <a:extLst>
                      <a:ext uri="{FF2B5EF4-FFF2-40B4-BE49-F238E27FC236}">
                        <a16:creationId xmlns:a16="http://schemas.microsoft.com/office/drawing/2014/main" id="{82D66B33-2FEC-CBA5-2229-6025FE2513C6}"/>
                      </a:ext>
                    </a:extLst>
                  </p:cNvPr>
                  <p:cNvSpPr/>
                  <p:nvPr/>
                </p:nvSpPr>
                <p:spPr>
                  <a:xfrm flipH="1">
                    <a:off x="1817325" y="1644116"/>
                    <a:ext cx="987552" cy="746318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rgbClr val="1F4EF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23" name="직사각형 122">
                    <a:extLst>
                      <a:ext uri="{FF2B5EF4-FFF2-40B4-BE49-F238E27FC236}">
                        <a16:creationId xmlns:a16="http://schemas.microsoft.com/office/drawing/2014/main" id="{D756B625-B881-83B5-CB8F-A0C2501E4264}"/>
                      </a:ext>
                    </a:extLst>
                  </p:cNvPr>
                  <p:cNvSpPr/>
                  <p:nvPr/>
                </p:nvSpPr>
                <p:spPr>
                  <a:xfrm>
                    <a:off x="2359152" y="1644116"/>
                    <a:ext cx="5020056" cy="7463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cxnSp>
              <p:nvCxnSpPr>
                <p:cNvPr id="119" name="직선 연결선[R] 118">
                  <a:extLst>
                    <a:ext uri="{FF2B5EF4-FFF2-40B4-BE49-F238E27FC236}">
                      <a16:creationId xmlns:a16="http://schemas.microsoft.com/office/drawing/2014/main" id="{A0D595D4-00FB-3575-D745-1A81F468F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4306" y="1336649"/>
                  <a:ext cx="5524365" cy="0"/>
                </a:xfrm>
                <a:prstGeom prst="line">
                  <a:avLst/>
                </a:prstGeom>
                <a:ln w="12700">
                  <a:solidFill>
                    <a:srgbClr val="1F4EF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[R] 119">
                  <a:extLst>
                    <a:ext uri="{FF2B5EF4-FFF2-40B4-BE49-F238E27FC236}">
                      <a16:creationId xmlns:a16="http://schemas.microsoft.com/office/drawing/2014/main" id="{9797CA75-2F34-5CE3-4930-279CFC3DC2AA}"/>
                    </a:ext>
                  </a:extLst>
                </p:cNvPr>
                <p:cNvCxnSpPr/>
                <p:nvPr/>
              </p:nvCxnSpPr>
              <p:spPr>
                <a:xfrm>
                  <a:off x="2226750" y="2167126"/>
                  <a:ext cx="5524365" cy="0"/>
                </a:xfrm>
                <a:prstGeom prst="line">
                  <a:avLst/>
                </a:prstGeom>
                <a:ln w="12700">
                  <a:solidFill>
                    <a:srgbClr val="1F4EF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0825CBCC-C198-E19E-2780-2DA4CE2098C9}"/>
                  </a:ext>
                </a:extLst>
              </p:cNvPr>
              <p:cNvSpPr/>
              <p:nvPr/>
            </p:nvSpPr>
            <p:spPr>
              <a:xfrm>
                <a:off x="1520332" y="1351396"/>
                <a:ext cx="879587" cy="714204"/>
              </a:xfrm>
              <a:prstGeom prst="ellipse">
                <a:avLst/>
              </a:prstGeom>
              <a:solidFill>
                <a:srgbClr val="1F4EF5"/>
              </a:solidFill>
              <a:ln>
                <a:solidFill>
                  <a:srgbClr val="1F4E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C2E09A8-C112-F98E-576F-0861670D6176}"/>
                </a:ext>
              </a:extLst>
            </p:cNvPr>
            <p:cNvSpPr txBox="1"/>
            <p:nvPr/>
          </p:nvSpPr>
          <p:spPr>
            <a:xfrm>
              <a:off x="604880" y="1512695"/>
              <a:ext cx="2833842" cy="477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500">
                  <a:solidFill>
                    <a:schemeClr val="bg1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04</a:t>
              </a: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42C96524-4F81-D1EC-4429-5C4F22FCBA49}"/>
              </a:ext>
            </a:extLst>
          </p:cNvPr>
          <p:cNvGrpSpPr/>
          <p:nvPr/>
        </p:nvGrpSpPr>
        <p:grpSpPr>
          <a:xfrm>
            <a:off x="696320" y="5354229"/>
            <a:ext cx="7229197" cy="831787"/>
            <a:chOff x="604880" y="1292605"/>
            <a:chExt cx="7229197" cy="831787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47294C79-D256-5604-095E-6B990EEE91D2}"/>
                </a:ext>
              </a:extLst>
            </p:cNvPr>
            <p:cNvGrpSpPr/>
            <p:nvPr/>
          </p:nvGrpSpPr>
          <p:grpSpPr>
            <a:xfrm>
              <a:off x="1506429" y="1292605"/>
              <a:ext cx="6327648" cy="831787"/>
              <a:chOff x="1444753" y="1292605"/>
              <a:chExt cx="6327648" cy="831787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9ED04DED-6D20-E578-59FD-E1A43B22A61B}"/>
                  </a:ext>
                </a:extLst>
              </p:cNvPr>
              <p:cNvGrpSpPr/>
              <p:nvPr/>
            </p:nvGrpSpPr>
            <p:grpSpPr>
              <a:xfrm>
                <a:off x="1444753" y="1292605"/>
                <a:ext cx="6327648" cy="831787"/>
                <a:chOff x="1666801" y="1335339"/>
                <a:chExt cx="6599375" cy="831787"/>
              </a:xfrm>
            </p:grpSpPr>
            <p:grpSp>
              <p:nvGrpSpPr>
                <p:cNvPr id="129" name="그룹 128">
                  <a:extLst>
                    <a:ext uri="{FF2B5EF4-FFF2-40B4-BE49-F238E27FC236}">
                      <a16:creationId xmlns:a16="http://schemas.microsoft.com/office/drawing/2014/main" id="{74267985-3432-7936-31A5-25DB4732E679}"/>
                    </a:ext>
                  </a:extLst>
                </p:cNvPr>
                <p:cNvGrpSpPr/>
                <p:nvPr/>
              </p:nvGrpSpPr>
              <p:grpSpPr>
                <a:xfrm>
                  <a:off x="1666801" y="1335339"/>
                  <a:ext cx="6599375" cy="831787"/>
                  <a:chOff x="1817325" y="1644116"/>
                  <a:chExt cx="6062472" cy="746318"/>
                </a:xfrm>
              </p:grpSpPr>
              <p:sp>
                <p:nvSpPr>
                  <p:cNvPr id="132" name="지연 131">
                    <a:extLst>
                      <a:ext uri="{FF2B5EF4-FFF2-40B4-BE49-F238E27FC236}">
                        <a16:creationId xmlns:a16="http://schemas.microsoft.com/office/drawing/2014/main" id="{46AAD22A-C60A-F2FC-413E-7C91724DC322}"/>
                      </a:ext>
                    </a:extLst>
                  </p:cNvPr>
                  <p:cNvSpPr/>
                  <p:nvPr/>
                </p:nvSpPr>
                <p:spPr>
                  <a:xfrm>
                    <a:off x="6892245" y="1644116"/>
                    <a:ext cx="987552" cy="746318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rgbClr val="1F4EF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33" name="지연 132">
                    <a:extLst>
                      <a:ext uri="{FF2B5EF4-FFF2-40B4-BE49-F238E27FC236}">
                        <a16:creationId xmlns:a16="http://schemas.microsoft.com/office/drawing/2014/main" id="{CE65229B-0201-38AA-51A4-C12C9031DDB3}"/>
                      </a:ext>
                    </a:extLst>
                  </p:cNvPr>
                  <p:cNvSpPr/>
                  <p:nvPr/>
                </p:nvSpPr>
                <p:spPr>
                  <a:xfrm flipH="1">
                    <a:off x="1817325" y="1644116"/>
                    <a:ext cx="987552" cy="746318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rgbClr val="1F4EF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34" name="직사각형 133">
                    <a:extLst>
                      <a:ext uri="{FF2B5EF4-FFF2-40B4-BE49-F238E27FC236}">
                        <a16:creationId xmlns:a16="http://schemas.microsoft.com/office/drawing/2014/main" id="{44337B1A-B4DE-1EAD-8768-A3E9A1159AD9}"/>
                      </a:ext>
                    </a:extLst>
                  </p:cNvPr>
                  <p:cNvSpPr/>
                  <p:nvPr/>
                </p:nvSpPr>
                <p:spPr>
                  <a:xfrm>
                    <a:off x="2359152" y="1644116"/>
                    <a:ext cx="5020056" cy="7463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cxnSp>
              <p:nvCxnSpPr>
                <p:cNvPr id="130" name="직선 연결선[R] 129">
                  <a:extLst>
                    <a:ext uri="{FF2B5EF4-FFF2-40B4-BE49-F238E27FC236}">
                      <a16:creationId xmlns:a16="http://schemas.microsoft.com/office/drawing/2014/main" id="{ACF8A1BC-FDE5-78E2-03C0-7D0F707F425E}"/>
                    </a:ext>
                  </a:extLst>
                </p:cNvPr>
                <p:cNvCxnSpPr>
                  <a:stCxn id="133" idx="0"/>
                  <a:endCxn id="132" idx="0"/>
                </p:cNvCxnSpPr>
                <p:nvPr/>
              </p:nvCxnSpPr>
              <p:spPr>
                <a:xfrm>
                  <a:off x="2204306" y="1335339"/>
                  <a:ext cx="5524365" cy="0"/>
                </a:xfrm>
                <a:prstGeom prst="line">
                  <a:avLst/>
                </a:prstGeom>
                <a:ln w="12700">
                  <a:solidFill>
                    <a:srgbClr val="1F4EF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직선 연결선[R] 130">
                  <a:extLst>
                    <a:ext uri="{FF2B5EF4-FFF2-40B4-BE49-F238E27FC236}">
                      <a16:creationId xmlns:a16="http://schemas.microsoft.com/office/drawing/2014/main" id="{5356C600-2884-396B-1CAB-5D5EE5F685F3}"/>
                    </a:ext>
                  </a:extLst>
                </p:cNvPr>
                <p:cNvCxnSpPr/>
                <p:nvPr/>
              </p:nvCxnSpPr>
              <p:spPr>
                <a:xfrm>
                  <a:off x="2226750" y="2167126"/>
                  <a:ext cx="5524365" cy="0"/>
                </a:xfrm>
                <a:prstGeom prst="line">
                  <a:avLst/>
                </a:prstGeom>
                <a:ln w="12700">
                  <a:solidFill>
                    <a:srgbClr val="1F4EF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D832AA6B-56EB-67A3-BCE7-541EB893C8F7}"/>
                  </a:ext>
                </a:extLst>
              </p:cNvPr>
              <p:cNvSpPr/>
              <p:nvPr/>
            </p:nvSpPr>
            <p:spPr>
              <a:xfrm>
                <a:off x="1520332" y="1351396"/>
                <a:ext cx="879587" cy="714204"/>
              </a:xfrm>
              <a:prstGeom prst="ellipse">
                <a:avLst/>
              </a:prstGeom>
              <a:solidFill>
                <a:srgbClr val="1F4EF5"/>
              </a:solidFill>
              <a:ln>
                <a:solidFill>
                  <a:srgbClr val="1F4E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E751E7B-0BF2-FF27-B69E-3F1958D290A2}"/>
                </a:ext>
              </a:extLst>
            </p:cNvPr>
            <p:cNvSpPr txBox="1"/>
            <p:nvPr/>
          </p:nvSpPr>
          <p:spPr>
            <a:xfrm>
              <a:off x="604880" y="1512695"/>
              <a:ext cx="2833842" cy="477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500">
                  <a:solidFill>
                    <a:schemeClr val="bg1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05</a:t>
              </a: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768F7F04-BD5E-D3FE-5AB1-ED883839F064}"/>
              </a:ext>
            </a:extLst>
          </p:cNvPr>
          <p:cNvSpPr txBox="1"/>
          <p:nvPr/>
        </p:nvSpPr>
        <p:spPr>
          <a:xfrm>
            <a:off x="3118562" y="3482577"/>
            <a:ext cx="467775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구성원 및 역할 분배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9CB63E-611F-1235-A641-7AA915BBB1AA}"/>
              </a:ext>
            </a:extLst>
          </p:cNvPr>
          <p:cNvSpPr txBox="1"/>
          <p:nvPr/>
        </p:nvSpPr>
        <p:spPr>
          <a:xfrm>
            <a:off x="5716921" y="4530867"/>
            <a:ext cx="439882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20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간트</a:t>
            </a:r>
            <a:r>
              <a:rPr lang="ko-KR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차트 스케줄표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E07FB-4404-3D7E-8999-4C2B45169A01}"/>
              </a:ext>
            </a:extLst>
          </p:cNvPr>
          <p:cNvSpPr txBox="1"/>
          <p:nvPr/>
        </p:nvSpPr>
        <p:spPr>
          <a:xfrm>
            <a:off x="3118562" y="1460451"/>
            <a:ext cx="467775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문제 제기 및 주제 선정 이유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C8888-3B8B-E72F-50FE-000D63C64BE0}"/>
              </a:ext>
            </a:extLst>
          </p:cNvPr>
          <p:cNvSpPr txBox="1"/>
          <p:nvPr/>
        </p:nvSpPr>
        <p:spPr>
          <a:xfrm>
            <a:off x="3194144" y="5584197"/>
            <a:ext cx="438727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마켓 산스 Medium"/>
              </a:rPr>
              <a:t>요약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3354A-5C9C-BE8B-80B2-56602923A10F}"/>
              </a:ext>
            </a:extLst>
          </p:cNvPr>
          <p:cNvSpPr txBox="1"/>
          <p:nvPr/>
        </p:nvSpPr>
        <p:spPr>
          <a:xfrm>
            <a:off x="5563736" y="2512626"/>
            <a:ext cx="460216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구현 방안 및 기대효과</a:t>
            </a:r>
          </a:p>
        </p:txBody>
      </p:sp>
    </p:spTree>
    <p:extLst>
      <p:ext uri="{BB962C8B-B14F-4D97-AF65-F5344CB8AC3E}">
        <p14:creationId xmlns:p14="http://schemas.microsoft.com/office/powerpoint/2010/main" val="152957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96F7FAC-D194-01BB-A8B3-9E56BED9A579}"/>
              </a:ext>
            </a:extLst>
          </p:cNvPr>
          <p:cNvGrpSpPr/>
          <p:nvPr/>
        </p:nvGrpSpPr>
        <p:grpSpPr>
          <a:xfrm>
            <a:off x="-4273" y="110978"/>
            <a:ext cx="12196273" cy="449639"/>
            <a:chOff x="-4273" y="110978"/>
            <a:chExt cx="12196273" cy="44963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AC60028-C1F6-88EF-D0CF-AFD53DA7F922}"/>
                </a:ext>
              </a:extLst>
            </p:cNvPr>
            <p:cNvGrpSpPr/>
            <p:nvPr/>
          </p:nvGrpSpPr>
          <p:grpSpPr>
            <a:xfrm>
              <a:off x="313765" y="110978"/>
              <a:ext cx="11878235" cy="45719"/>
              <a:chOff x="313765" y="110978"/>
              <a:chExt cx="11878235" cy="4571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0790ED6-E2EB-30A8-822F-7ECCCB6D5968}"/>
                  </a:ext>
                </a:extLst>
              </p:cNvPr>
              <p:cNvSpPr/>
              <p:nvPr/>
            </p:nvSpPr>
            <p:spPr>
              <a:xfrm rot="5400000">
                <a:off x="663011" y="-238268"/>
                <a:ext cx="45719" cy="744212"/>
              </a:xfrm>
              <a:prstGeom prst="rect">
                <a:avLst/>
              </a:prstGeom>
              <a:solidFill>
                <a:srgbClr val="1F4E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연결선 30">
                <a:extLst>
                  <a:ext uri="{FF2B5EF4-FFF2-40B4-BE49-F238E27FC236}">
                    <a16:creationId xmlns:a16="http://schemas.microsoft.com/office/drawing/2014/main" id="{99BFBC4D-0FF8-6E39-3824-318E5D0F3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344" y="128979"/>
                <a:ext cx="11144656" cy="0"/>
              </a:xfrm>
              <a:prstGeom prst="line">
                <a:avLst/>
              </a:prstGeom>
              <a:ln>
                <a:solidFill>
                  <a:srgbClr val="487F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61ACF6-95E8-86EE-2DE1-770FD6B849A9}"/>
                </a:ext>
              </a:extLst>
            </p:cNvPr>
            <p:cNvSpPr txBox="1"/>
            <p:nvPr/>
          </p:nvSpPr>
          <p:spPr>
            <a:xfrm>
              <a:off x="-4273" y="237452"/>
              <a:ext cx="3342401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/>
                  <a:ea typeface="Gmarket Sans Medium"/>
                </a:rPr>
                <a:t>01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/>
                  <a:ea typeface="Gmarket Sans Medium" panose="02000000000000000000" pitchFamily="2" charset="-128"/>
                </a:rPr>
                <a:t> </a:t>
              </a:r>
              <a:r>
                <a:rPr lang="en-US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/>
                  <a:ea typeface="Gmarket Sans Medium"/>
                </a:rPr>
                <a:t>|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/>
                  <a:ea typeface="Gmarket Sans Medium"/>
                </a:rPr>
                <a:t> 문제 제기 및 주제 선정 이유</a:t>
              </a:r>
              <a:endPara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6977ADB-7916-D841-4997-2086DB8A99B3}"/>
              </a:ext>
            </a:extLst>
          </p:cNvPr>
          <p:cNvSpPr txBox="1"/>
          <p:nvPr/>
        </p:nvSpPr>
        <p:spPr>
          <a:xfrm>
            <a:off x="-4272" y="626877"/>
            <a:ext cx="1219627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000">
                <a:latin typeface="G마켓 산스 Medium" panose="02000000000000000000" pitchFamily="50" charset="-127"/>
                <a:ea typeface="G마켓 산스 Medium"/>
              </a:rPr>
              <a:t>문제 제기</a:t>
            </a:r>
            <a:endParaRPr lang="ko-KR" altLang="en-US" sz="300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F31485-14BF-4495-A8ED-526BE7863C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416"/>
          <a:stretch/>
        </p:blipFill>
        <p:spPr>
          <a:xfrm>
            <a:off x="90764" y="1915611"/>
            <a:ext cx="6307624" cy="567237"/>
          </a:xfrm>
          <a:prstGeom prst="rect">
            <a:avLst/>
          </a:prstGeom>
        </p:spPr>
      </p:pic>
      <p:sp>
        <p:nvSpPr>
          <p:cNvPr id="18" name="AutoShape 6">
            <a:extLst>
              <a:ext uri="{FF2B5EF4-FFF2-40B4-BE49-F238E27FC236}">
                <a16:creationId xmlns:a16="http://schemas.microsoft.com/office/drawing/2014/main" id="{4AD2023A-8398-4474-BBF1-5F1E998109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599"/>
            <a:ext cx="304800" cy="33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BD1CF381-8B57-C5B8-9FEE-B7D488BE1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84" y="2525959"/>
            <a:ext cx="6342626" cy="128643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1D25AB6-9C63-B4A9-9975-1B493B919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699" y="1915611"/>
            <a:ext cx="5580226" cy="41829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96B8CAA-F908-0E2B-21ED-FC095821ADAC}"/>
              </a:ext>
            </a:extLst>
          </p:cNvPr>
          <p:cNvSpPr txBox="1"/>
          <p:nvPr/>
        </p:nvSpPr>
        <p:spPr>
          <a:xfrm>
            <a:off x="755100" y="5556064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3000">
              <a:latin typeface="G마켓 산스 Medium" panose="02000000000000000000" pitchFamily="50" charset="-127"/>
              <a:ea typeface="G마켓 산스 Medium"/>
            </a:endParaRPr>
          </a:p>
        </p:txBody>
      </p:sp>
      <p:pic>
        <p:nvPicPr>
          <p:cNvPr id="14" name="그림 13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54E04F11-615A-DDAE-25A8-9EE8D744A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40" y="3837842"/>
            <a:ext cx="6312159" cy="229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3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5"/>
            <a:ext cx="338113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ko-KR" altLang="en-US" sz="1100">
              <a:latin typeface="맑은 고딕"/>
              <a:ea typeface="맑은 고딕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9712809-CD7C-42B2-B9A4-B1049624D73D}"/>
              </a:ext>
            </a:extLst>
          </p:cNvPr>
          <p:cNvSpPr/>
          <p:nvPr/>
        </p:nvSpPr>
        <p:spPr>
          <a:xfrm>
            <a:off x="6888099" y="1051502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7575FC7-1759-446F-92AD-BB4124F9E8A1}"/>
              </a:ext>
            </a:extLst>
          </p:cNvPr>
          <p:cNvSpPr/>
          <p:nvPr/>
        </p:nvSpPr>
        <p:spPr>
          <a:xfrm>
            <a:off x="854690" y="1538511"/>
            <a:ext cx="2967171" cy="2967171"/>
          </a:xfrm>
          <a:prstGeom prst="ellipse">
            <a:avLst/>
          </a:prstGeom>
          <a:solidFill>
            <a:srgbClr val="BDE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C5BE4D4-044D-4303-B0A1-E96DDA69C90B}"/>
              </a:ext>
            </a:extLst>
          </p:cNvPr>
          <p:cNvSpPr/>
          <p:nvPr/>
        </p:nvSpPr>
        <p:spPr>
          <a:xfrm>
            <a:off x="4610590" y="1544416"/>
            <a:ext cx="2967171" cy="2967171"/>
          </a:xfrm>
          <a:prstGeom prst="ellipse">
            <a:avLst/>
          </a:prstGeom>
          <a:solidFill>
            <a:srgbClr val="BDE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6BAD24C-5F87-47FD-8B84-0A22B88E77E8}"/>
              </a:ext>
            </a:extLst>
          </p:cNvPr>
          <p:cNvSpPr/>
          <p:nvPr/>
        </p:nvSpPr>
        <p:spPr>
          <a:xfrm>
            <a:off x="8366488" y="1550322"/>
            <a:ext cx="2967171" cy="2967171"/>
          </a:xfrm>
          <a:prstGeom prst="ellipse">
            <a:avLst/>
          </a:prstGeom>
          <a:solidFill>
            <a:srgbClr val="BDE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40FDFD3-B07C-42C3-81D8-5D27DA3D1D6E}"/>
              </a:ext>
            </a:extLst>
          </p:cNvPr>
          <p:cNvCxnSpPr/>
          <p:nvPr/>
        </p:nvCxnSpPr>
        <p:spPr>
          <a:xfrm>
            <a:off x="9582419" y="4688047"/>
            <a:ext cx="51562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FE4740C-E49A-48C8-A99B-9EC9B71032CC}"/>
              </a:ext>
            </a:extLst>
          </p:cNvPr>
          <p:cNvSpPr txBox="1"/>
          <p:nvPr/>
        </p:nvSpPr>
        <p:spPr>
          <a:xfrm>
            <a:off x="9058494" y="4737669"/>
            <a:ext cx="160397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2000" b="1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우울감</a:t>
            </a:r>
            <a:r>
              <a:rPr lang="ko-KR" altLang="en-US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해소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BE63F42-C4E8-4359-99E5-5EEE1A738504}"/>
              </a:ext>
            </a:extLst>
          </p:cNvPr>
          <p:cNvCxnSpPr/>
          <p:nvPr/>
        </p:nvCxnSpPr>
        <p:spPr>
          <a:xfrm>
            <a:off x="5826521" y="4688047"/>
            <a:ext cx="51562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9E1412-EBAF-4A56-95D8-1A9DFBA784BD}"/>
              </a:ext>
            </a:extLst>
          </p:cNvPr>
          <p:cNvCxnSpPr/>
          <p:nvPr/>
        </p:nvCxnSpPr>
        <p:spPr>
          <a:xfrm>
            <a:off x="2070622" y="4688047"/>
            <a:ext cx="51562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C5A344-C454-DFF3-37B9-8AFFADEF95F2}"/>
              </a:ext>
            </a:extLst>
          </p:cNvPr>
          <p:cNvSpPr txBox="1"/>
          <p:nvPr/>
        </p:nvSpPr>
        <p:spPr>
          <a:xfrm>
            <a:off x="855984" y="4743608"/>
            <a:ext cx="296097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/>
              </a:rPr>
              <a:t>실외 활동 희망</a:t>
            </a:r>
            <a:endParaRPr lang="en-US" altLang="ko-KR" sz="2000" b="1" spc="-15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70DBCEF-DC28-DF17-70C2-A440C86609CA}"/>
              </a:ext>
            </a:extLst>
          </p:cNvPr>
          <p:cNvGrpSpPr/>
          <p:nvPr/>
        </p:nvGrpSpPr>
        <p:grpSpPr>
          <a:xfrm>
            <a:off x="854276" y="1535900"/>
            <a:ext cx="10422524" cy="2922538"/>
            <a:chOff x="854276" y="1535900"/>
            <a:chExt cx="10422524" cy="292253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2BC47AE-5042-407B-AC35-86DFBCD6821C}"/>
                </a:ext>
              </a:extLst>
            </p:cNvPr>
            <p:cNvSpPr/>
            <p:nvPr/>
          </p:nvSpPr>
          <p:spPr>
            <a:xfrm>
              <a:off x="854276" y="1535900"/>
              <a:ext cx="2910727" cy="2910727"/>
            </a:xfrm>
            <a:prstGeom prst="ellipse">
              <a:avLst/>
            </a:prstGeom>
            <a:solidFill>
              <a:srgbClr val="1F4E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2FB0BF0-FF15-43A8-8A1B-EA8835E9914E}"/>
                </a:ext>
              </a:extLst>
            </p:cNvPr>
            <p:cNvSpPr/>
            <p:nvPr/>
          </p:nvSpPr>
          <p:spPr>
            <a:xfrm>
              <a:off x="4610175" y="1541805"/>
              <a:ext cx="2910727" cy="2910727"/>
            </a:xfrm>
            <a:prstGeom prst="ellipse">
              <a:avLst/>
            </a:prstGeom>
            <a:solidFill>
              <a:srgbClr val="1F4E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E948FF1-B6A3-4EAF-91CB-35753A12EAA1}"/>
                </a:ext>
              </a:extLst>
            </p:cNvPr>
            <p:cNvSpPr/>
            <p:nvPr/>
          </p:nvSpPr>
          <p:spPr>
            <a:xfrm>
              <a:off x="8366073" y="1547711"/>
              <a:ext cx="2910727" cy="2910727"/>
            </a:xfrm>
            <a:prstGeom prst="ellipse">
              <a:avLst/>
            </a:prstGeom>
            <a:solidFill>
              <a:srgbClr val="1F4E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ADDBFC2-2B1B-D019-7CC2-3FC671E7316C}"/>
              </a:ext>
            </a:extLst>
          </p:cNvPr>
          <p:cNvGrpSpPr/>
          <p:nvPr/>
        </p:nvGrpSpPr>
        <p:grpSpPr>
          <a:xfrm>
            <a:off x="313765" y="110978"/>
            <a:ext cx="11878235" cy="45719"/>
            <a:chOff x="313765" y="110978"/>
            <a:chExt cx="11878235" cy="4571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185AB3A-C6F2-0F86-7928-460C7EBC40E8}"/>
                </a:ext>
              </a:extLst>
            </p:cNvPr>
            <p:cNvSpPr/>
            <p:nvPr/>
          </p:nvSpPr>
          <p:spPr>
            <a:xfrm rot="5400000">
              <a:off x="663011" y="-238268"/>
              <a:ext cx="45719" cy="744212"/>
            </a:xfrm>
            <a:prstGeom prst="rect">
              <a:avLst/>
            </a:prstGeom>
            <a:solidFill>
              <a:srgbClr val="1F4E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30">
              <a:extLst>
                <a:ext uri="{FF2B5EF4-FFF2-40B4-BE49-F238E27FC236}">
                  <a16:creationId xmlns:a16="http://schemas.microsoft.com/office/drawing/2014/main" id="{2354A81A-96F1-59BC-02AE-34F53DA5F2C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344" y="128979"/>
              <a:ext cx="11144656" cy="0"/>
            </a:xfrm>
            <a:prstGeom prst="line">
              <a:avLst/>
            </a:prstGeom>
            <a:ln>
              <a:solidFill>
                <a:srgbClr val="487F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40AD907-D4C2-D78F-6F65-346C5FC79211}"/>
              </a:ext>
            </a:extLst>
          </p:cNvPr>
          <p:cNvSpPr txBox="1"/>
          <p:nvPr/>
        </p:nvSpPr>
        <p:spPr>
          <a:xfrm>
            <a:off x="4619056" y="4743608"/>
            <a:ext cx="295023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경제적 스트레스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D7BE83-8BB5-ED1A-0725-3792794FC4FE}"/>
              </a:ext>
            </a:extLst>
          </p:cNvPr>
          <p:cNvSpPr txBox="1"/>
          <p:nvPr/>
        </p:nvSpPr>
        <p:spPr>
          <a:xfrm>
            <a:off x="2328432" y="5487047"/>
            <a:ext cx="9770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+mn-ea"/>
              </a:rPr>
              <a:t>➡️ </a:t>
            </a:r>
            <a:r>
              <a:rPr lang="ko-KR" altLang="en-US" b="1">
                <a:highlight>
                  <a:srgbClr val="FFFF00"/>
                </a:highlight>
                <a:latin typeface="+mn-ea"/>
              </a:rPr>
              <a:t>값싸지만 재미있는 실외활동</a:t>
            </a:r>
            <a:r>
              <a:rPr lang="ko-KR" altLang="en-US" b="1">
                <a:latin typeface="+mn-ea"/>
              </a:rPr>
              <a:t>을 즐길 수 있는 곳을 </a:t>
            </a:r>
            <a:r>
              <a:rPr lang="ko-KR" altLang="en-US" b="1">
                <a:highlight>
                  <a:srgbClr val="FFFF00"/>
                </a:highlight>
                <a:latin typeface="+mn-ea"/>
              </a:rPr>
              <a:t>한 곳에 소개</a:t>
            </a:r>
            <a:r>
              <a:rPr lang="ko-KR" altLang="en-US">
                <a:latin typeface="+mn-ea"/>
              </a:rPr>
              <a:t>하고</a:t>
            </a:r>
            <a:br>
              <a:rPr lang="en-US" altLang="ko-KR">
                <a:latin typeface="+mn-ea"/>
              </a:rPr>
            </a:b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     2030 </a:t>
            </a:r>
            <a:r>
              <a:rPr lang="ko-KR" altLang="en-US">
                <a:latin typeface="+mn-ea"/>
              </a:rPr>
              <a:t>세대들이 손쉽게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highlight>
                  <a:srgbClr val="FFFF00"/>
                </a:highlight>
                <a:latin typeface="+mn-ea"/>
              </a:rPr>
              <a:t>스트레스를 줄이도록</a:t>
            </a:r>
            <a:r>
              <a:rPr lang="ko-KR" altLang="en-US">
                <a:latin typeface="+mn-ea"/>
              </a:rPr>
              <a:t> 도와주는 서비스는 어떨까</a:t>
            </a:r>
            <a:r>
              <a:rPr lang="en-US" altLang="ko-KR">
                <a:latin typeface="+mn-ea"/>
              </a:rPr>
              <a:t>?</a:t>
            </a: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➡️ </a:t>
            </a:r>
            <a:r>
              <a:rPr lang="ko-KR" altLang="en-US" b="1">
                <a:highlight>
                  <a:srgbClr val="FFFF00"/>
                </a:highlight>
                <a:latin typeface="+mn-ea"/>
              </a:rPr>
              <a:t>개인의 성향과 취향에 따른 장소 추천</a:t>
            </a:r>
            <a:r>
              <a:rPr lang="ko-KR" altLang="en-US" b="1">
                <a:latin typeface="+mn-ea"/>
              </a:rPr>
              <a:t>은 어떨까</a:t>
            </a:r>
            <a:r>
              <a:rPr lang="en-US" altLang="ko-KR" b="1">
                <a:latin typeface="+mn-ea"/>
              </a:rPr>
              <a:t>?</a:t>
            </a:r>
            <a:endParaRPr lang="en-US" altLang="ko-KR">
              <a:latin typeface="+mn-ea"/>
            </a:endParaRPr>
          </a:p>
        </p:txBody>
      </p:sp>
      <p:pic>
        <p:nvPicPr>
          <p:cNvPr id="24" name="그림 23" descr="클립아트, 그래픽, 일러스트레이션, 그래픽 디자인이(가) 표시된 사진&#10;&#10;자동 생성된 설명">
            <a:extLst>
              <a:ext uri="{FF2B5EF4-FFF2-40B4-BE49-F238E27FC236}">
                <a16:creationId xmlns:a16="http://schemas.microsoft.com/office/drawing/2014/main" id="{3FC159F0-D47F-CD49-A2E8-11793B9D3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176" y="2049828"/>
            <a:ext cx="1882868" cy="1882868"/>
          </a:xfrm>
          <a:prstGeom prst="rect">
            <a:avLst/>
          </a:prstGeom>
        </p:spPr>
      </p:pic>
      <p:pic>
        <p:nvPicPr>
          <p:cNvPr id="37" name="그림 36" descr="클립아트, 만화 영화, 일러스트레이션, 그래픽이(가) 표시된 사진&#10;&#10;자동 생성된 설명">
            <a:extLst>
              <a:ext uri="{FF2B5EF4-FFF2-40B4-BE49-F238E27FC236}">
                <a16:creationId xmlns:a16="http://schemas.microsoft.com/office/drawing/2014/main" id="{49C514DD-C2D1-0B61-0DDB-D967AC29A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18" y="2097643"/>
            <a:ext cx="1787239" cy="1787239"/>
          </a:xfrm>
          <a:prstGeom prst="rect">
            <a:avLst/>
          </a:prstGeom>
        </p:spPr>
      </p:pic>
      <p:pic>
        <p:nvPicPr>
          <p:cNvPr id="2" name="그림 1" descr="클립아트, 만화 영화, 일러스트레이션, 디자인이(가) 표시된 사진&#10;&#10;자동 생성된 설명">
            <a:extLst>
              <a:ext uri="{FF2B5EF4-FFF2-40B4-BE49-F238E27FC236}">
                <a16:creationId xmlns:a16="http://schemas.microsoft.com/office/drawing/2014/main" id="{F588254E-C3D9-A7F6-946D-B65DCEF08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56" y="1977391"/>
            <a:ext cx="2051366" cy="205136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F92249F-6F83-9E18-E444-E3A4C7476889}"/>
              </a:ext>
            </a:extLst>
          </p:cNvPr>
          <p:cNvSpPr txBox="1"/>
          <p:nvPr/>
        </p:nvSpPr>
        <p:spPr>
          <a:xfrm>
            <a:off x="-4272" y="626877"/>
            <a:ext cx="1219627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3000">
                <a:latin typeface="G마켓 산스 Medium" panose="02000000000000000000" pitchFamily="50" charset="-127"/>
                <a:ea typeface="G마켓 산스 Medium"/>
              </a:rPr>
              <a:t>2030 </a:t>
            </a:r>
            <a:r>
              <a:rPr lang="ko-KR" altLang="en-US" sz="3000">
                <a:latin typeface="G마켓 산스 Medium" panose="02000000000000000000" pitchFamily="50" charset="-127"/>
                <a:ea typeface="G마켓 산스 Medium"/>
              </a:rPr>
              <a:t>세대들의 니즈 및 주제 선정 이유</a:t>
            </a:r>
            <a:endParaRPr lang="ko-KR" altLang="en-US" sz="300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31F12-0FC3-884A-1410-E7B78DC7CE56}"/>
              </a:ext>
            </a:extLst>
          </p:cNvPr>
          <p:cNvSpPr txBox="1"/>
          <p:nvPr/>
        </p:nvSpPr>
        <p:spPr>
          <a:xfrm>
            <a:off x="-4273" y="237452"/>
            <a:ext cx="3342401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/>
                <a:ea typeface="Gmarket Sans Medium"/>
              </a:rPr>
              <a:t>01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/>
                <a:ea typeface="Gmarket Sans Medium" panose="02000000000000000000" pitchFamily="2" charset="-128"/>
              </a:rPr>
              <a:t>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/>
                <a:ea typeface="Gmarket Sans Medium"/>
              </a:rPr>
              <a:t>|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/>
                <a:ea typeface="Gmarket Sans Medium"/>
              </a:rPr>
              <a:t> 문제 제기 및 주제 선정 이유</a:t>
            </a:r>
            <a:endParaRPr lang="ko-KR" altLang="en-US" sz="1500">
              <a:solidFill>
                <a:schemeClr val="tx1">
                  <a:lumMod val="75000"/>
                  <a:lumOff val="25000"/>
                </a:schemeClr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65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9712809-CD7C-42B2-B9A4-B1049624D73D}"/>
              </a:ext>
            </a:extLst>
          </p:cNvPr>
          <p:cNvSpPr/>
          <p:nvPr/>
        </p:nvSpPr>
        <p:spPr>
          <a:xfrm>
            <a:off x="6932401" y="962897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E94693-E3AB-DDA8-462C-5BEF4BC43E53}"/>
              </a:ext>
            </a:extLst>
          </p:cNvPr>
          <p:cNvSpPr txBox="1"/>
          <p:nvPr/>
        </p:nvSpPr>
        <p:spPr>
          <a:xfrm>
            <a:off x="6157672" y="719842"/>
            <a:ext cx="58236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3200">
              <a:latin typeface="G마켓 산스 Medium"/>
              <a:ea typeface="G마켓 산스 Medium" panose="02000000000000000000" pitchFamily="50" charset="-127"/>
            </a:endParaRPr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FFD1333C-D13A-CF6E-1416-89CB9EFDF9D8}"/>
              </a:ext>
            </a:extLst>
          </p:cNvPr>
          <p:cNvSpPr/>
          <p:nvPr/>
        </p:nvSpPr>
        <p:spPr>
          <a:xfrm>
            <a:off x="1403256" y="1847050"/>
            <a:ext cx="4169391" cy="983402"/>
          </a:xfrm>
          <a:prstGeom prst="wedgeRoundRectCallout">
            <a:avLst/>
          </a:prstGeom>
          <a:solidFill>
            <a:srgbClr val="1F4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+mn-ea"/>
              </a:rPr>
              <a:t>"</a:t>
            </a:r>
            <a:r>
              <a:rPr lang="en-US" altLang="ko-KR" err="1">
                <a:solidFill>
                  <a:schemeClr val="bg1"/>
                </a:solidFill>
                <a:latin typeface="+mn-ea"/>
              </a:rPr>
              <a:t>값싸지만</a:t>
            </a:r>
            <a:r>
              <a:rPr lang="en-US" altLang="ko-KR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err="1">
                <a:solidFill>
                  <a:schemeClr val="bg1"/>
                </a:solidFill>
                <a:latin typeface="+mn-ea"/>
              </a:rPr>
              <a:t>재미있는</a:t>
            </a:r>
            <a:r>
              <a:rPr lang="en-US" altLang="ko-KR">
                <a:solidFill>
                  <a:schemeClr val="bg1"/>
                </a:solidFill>
                <a:latin typeface="+mn-ea"/>
              </a:rPr>
              <a:t> </a:t>
            </a:r>
            <a:r>
              <a:rPr lang="en-US" altLang="ko-KR" err="1">
                <a:solidFill>
                  <a:schemeClr val="bg1"/>
                </a:solidFill>
                <a:latin typeface="+mn-ea"/>
              </a:rPr>
              <a:t>실외활동을</a:t>
            </a:r>
            <a:r>
              <a:rPr lang="en-US" altLang="ko-KR">
                <a:solidFill>
                  <a:schemeClr val="bg1"/>
                </a:solidFill>
                <a:latin typeface="+mn-ea"/>
              </a:rPr>
              <a:t> </a:t>
            </a:r>
            <a:endParaRPr lang="ko-KR" altLang="en-US">
              <a:solidFill>
                <a:schemeClr val="bg1"/>
              </a:solidFill>
            </a:endParaRPr>
          </a:p>
          <a:p>
            <a:pPr algn="ctr"/>
            <a:r>
              <a:rPr lang="en-US" altLang="ko-KR">
                <a:solidFill>
                  <a:schemeClr val="bg1"/>
                </a:solidFill>
                <a:latin typeface="+mn-ea"/>
              </a:rPr>
              <a:t>한 </a:t>
            </a:r>
            <a:r>
              <a:rPr lang="en-US" altLang="ko-KR" err="1">
                <a:solidFill>
                  <a:schemeClr val="bg1"/>
                </a:solidFill>
                <a:latin typeface="+mn-ea"/>
              </a:rPr>
              <a:t>번에</a:t>
            </a:r>
            <a:r>
              <a:rPr lang="en-US" altLang="ko-KR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err="1">
                <a:solidFill>
                  <a:schemeClr val="bg1"/>
                </a:solidFill>
                <a:latin typeface="+mn-ea"/>
              </a:rPr>
              <a:t>소개하고</a:t>
            </a:r>
            <a:r>
              <a:rPr lang="en-US" altLang="ko-KR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err="1">
                <a:solidFill>
                  <a:schemeClr val="bg1"/>
                </a:solidFill>
                <a:latin typeface="+mn-ea"/>
              </a:rPr>
              <a:t>싶어</a:t>
            </a:r>
            <a:r>
              <a:rPr lang="en-US" altLang="ko-KR">
                <a:solidFill>
                  <a:schemeClr val="bg1"/>
                </a:solidFill>
                <a:latin typeface="+mn-ea"/>
              </a:rPr>
              <a:t>!"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0AA8024-E451-40AF-0959-DDDB230E090F}"/>
              </a:ext>
            </a:extLst>
          </p:cNvPr>
          <p:cNvGrpSpPr/>
          <p:nvPr/>
        </p:nvGrpSpPr>
        <p:grpSpPr>
          <a:xfrm>
            <a:off x="-260582" y="110978"/>
            <a:ext cx="12452582" cy="471410"/>
            <a:chOff x="-260582" y="110978"/>
            <a:chExt cx="12452582" cy="47141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56A82FB-16F9-9EA1-9F10-9AE05E4DE41E}"/>
                </a:ext>
              </a:extLst>
            </p:cNvPr>
            <p:cNvGrpSpPr/>
            <p:nvPr/>
          </p:nvGrpSpPr>
          <p:grpSpPr>
            <a:xfrm>
              <a:off x="313765" y="110978"/>
              <a:ext cx="11878235" cy="45719"/>
              <a:chOff x="313765" y="110978"/>
              <a:chExt cx="11878235" cy="4571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F3BD4C4-FF16-0B1F-68B5-478BAEA8179F}"/>
                  </a:ext>
                </a:extLst>
              </p:cNvPr>
              <p:cNvSpPr/>
              <p:nvPr/>
            </p:nvSpPr>
            <p:spPr>
              <a:xfrm rot="5400000">
                <a:off x="663011" y="-238268"/>
                <a:ext cx="45719" cy="744212"/>
              </a:xfrm>
              <a:prstGeom prst="rect">
                <a:avLst/>
              </a:prstGeom>
              <a:solidFill>
                <a:srgbClr val="1F4E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직선 연결선 30">
                <a:extLst>
                  <a:ext uri="{FF2B5EF4-FFF2-40B4-BE49-F238E27FC236}">
                    <a16:creationId xmlns:a16="http://schemas.microsoft.com/office/drawing/2014/main" id="{FFBBBF40-C646-BC99-9A2C-78D62739D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344" y="128979"/>
                <a:ext cx="11144656" cy="0"/>
              </a:xfrm>
              <a:prstGeom prst="line">
                <a:avLst/>
              </a:prstGeom>
              <a:ln>
                <a:solidFill>
                  <a:srgbClr val="487F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023608-7178-39D7-1FE0-024B2B17D49E}"/>
                </a:ext>
              </a:extLst>
            </p:cNvPr>
            <p:cNvSpPr txBox="1"/>
            <p:nvPr/>
          </p:nvSpPr>
          <p:spPr>
            <a:xfrm>
              <a:off x="-260582" y="259223"/>
              <a:ext cx="3342401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/>
                </a:rPr>
                <a:t>02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 </a:t>
              </a:r>
              <a:r>
                <a:rPr lang="en-US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/>
                </a:rPr>
                <a:t>|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/>
                </a:rPr>
                <a:t> 구현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 방안 및 기대효과</a:t>
              </a:r>
              <a:endPara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0E9A496-6ABA-3D96-C3AE-AB6CED4707C1}"/>
              </a:ext>
            </a:extLst>
          </p:cNvPr>
          <p:cNvSpPr txBox="1"/>
          <p:nvPr/>
        </p:nvSpPr>
        <p:spPr>
          <a:xfrm>
            <a:off x="3184923" y="904576"/>
            <a:ext cx="58236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>
                <a:latin typeface="G마켓 산스 Medium"/>
                <a:ea typeface="G마켓 산스 Medium"/>
              </a:rPr>
              <a:t>구현 방안 </a:t>
            </a:r>
            <a:endParaRPr lang="ko-KR" altLang="en-US" sz="3200">
              <a:latin typeface="G마켓 산스 Medium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DFA898-7DEB-7B2A-5F43-BD63E12A31F2}"/>
              </a:ext>
            </a:extLst>
          </p:cNvPr>
          <p:cNvSpPr txBox="1"/>
          <p:nvPr/>
        </p:nvSpPr>
        <p:spPr>
          <a:xfrm>
            <a:off x="904508" y="3757599"/>
            <a:ext cx="4981942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dirty="0">
                <a:latin typeface="+mn-ea"/>
                <a:cs typeface="+mn-lt"/>
              </a:rPr>
              <a:t>✔️ </a:t>
            </a:r>
            <a:r>
              <a:rPr lang="en-US" altLang="ko-KR" dirty="0" err="1">
                <a:latin typeface="+mn-ea"/>
                <a:cs typeface="+mn-lt"/>
              </a:rPr>
              <a:t>무료</a:t>
            </a:r>
            <a:r>
              <a:rPr lang="en-US" altLang="ko-KR" dirty="0">
                <a:latin typeface="+mn-ea"/>
                <a:cs typeface="+mn-lt"/>
              </a:rPr>
              <a:t>/</a:t>
            </a:r>
            <a:r>
              <a:rPr lang="en-US" altLang="ko-KR" dirty="0" err="1">
                <a:latin typeface="+mn-ea"/>
                <a:cs typeface="+mn-lt"/>
              </a:rPr>
              <a:t>유료별</a:t>
            </a:r>
            <a:r>
              <a:rPr lang="en-US" altLang="ko-KR" dirty="0">
                <a:latin typeface="+mn-ea"/>
                <a:cs typeface="+mn-lt"/>
              </a:rPr>
              <a:t> </a:t>
            </a:r>
            <a:r>
              <a:rPr lang="en-US" altLang="ko-KR" dirty="0" err="1">
                <a:latin typeface="+mn-ea"/>
                <a:cs typeface="+mn-lt"/>
              </a:rPr>
              <a:t>장소</a:t>
            </a:r>
            <a:r>
              <a:rPr lang="en-US" altLang="ko-KR" dirty="0">
                <a:latin typeface="+mn-ea"/>
                <a:cs typeface="+mn-lt"/>
              </a:rPr>
              <a:t> </a:t>
            </a:r>
            <a:r>
              <a:rPr lang="en-US" altLang="ko-KR" dirty="0" err="1">
                <a:latin typeface="+mn-ea"/>
                <a:cs typeface="+mn-lt"/>
              </a:rPr>
              <a:t>추천으로</a:t>
            </a:r>
            <a:r>
              <a:rPr lang="en-US" altLang="ko-KR" dirty="0">
                <a:latin typeface="+mn-ea"/>
                <a:cs typeface="+mn-lt"/>
              </a:rPr>
              <a:t> </a:t>
            </a:r>
            <a:r>
              <a:rPr lang="en-US" altLang="ko-KR" dirty="0" err="1">
                <a:latin typeface="+mn-ea"/>
                <a:cs typeface="+mn-lt"/>
              </a:rPr>
              <a:t>재정</a:t>
            </a:r>
            <a:r>
              <a:rPr lang="en-US" altLang="ko-KR" dirty="0">
                <a:latin typeface="+mn-ea"/>
                <a:cs typeface="+mn-lt"/>
              </a:rPr>
              <a:t> </a:t>
            </a:r>
            <a:r>
              <a:rPr lang="en-US" altLang="ko-KR" dirty="0" err="1">
                <a:latin typeface="+mn-ea"/>
                <a:cs typeface="+mn-lt"/>
              </a:rPr>
              <a:t>부담</a:t>
            </a:r>
            <a:r>
              <a:rPr lang="en-US" altLang="ko-KR" dirty="0">
                <a:latin typeface="+mn-ea"/>
                <a:cs typeface="+mn-lt"/>
              </a:rPr>
              <a:t> </a:t>
            </a:r>
            <a:r>
              <a:rPr lang="en-US" altLang="ko-KR" dirty="0" err="1">
                <a:latin typeface="+mn-ea"/>
                <a:cs typeface="+mn-lt"/>
              </a:rPr>
              <a:t>완화</a:t>
            </a:r>
            <a:endParaRPr lang="en-US" altLang="ko-KR" dirty="0">
              <a:latin typeface="+mn-ea"/>
              <a:cs typeface="+mn-lt"/>
            </a:endParaRPr>
          </a:p>
          <a:p>
            <a:endParaRPr lang="en-US" dirty="0">
              <a:latin typeface="+mn-ea"/>
            </a:endParaRPr>
          </a:p>
          <a:p>
            <a:r>
              <a:rPr lang="en-US" dirty="0">
                <a:latin typeface="+mn-ea"/>
              </a:rPr>
              <a:t>✔️ </a:t>
            </a:r>
            <a:r>
              <a:rPr lang="en-US" altLang="ko-KR" dirty="0" err="1">
                <a:latin typeface="+mn-ea"/>
              </a:rPr>
              <a:t>다양한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카테고리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기능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제공</a:t>
            </a:r>
            <a:endParaRPr lang="en-US" altLang="ko-KR" dirty="0">
              <a:latin typeface="+mn-ea"/>
            </a:endParaRPr>
          </a:p>
        </p:txBody>
      </p:sp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C2FDB970-EA4C-FEC2-3FE2-F044B5A92CCE}"/>
              </a:ext>
            </a:extLst>
          </p:cNvPr>
          <p:cNvSpPr/>
          <p:nvPr/>
        </p:nvSpPr>
        <p:spPr>
          <a:xfrm flipH="1">
            <a:off x="6463392" y="1855761"/>
            <a:ext cx="4059222" cy="983402"/>
          </a:xfrm>
          <a:prstGeom prst="wedgeRoundRectCallout">
            <a:avLst/>
          </a:prstGeom>
          <a:solidFill>
            <a:srgbClr val="1F4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+mn-ea"/>
              </a:rPr>
              <a:t>"</a:t>
            </a:r>
            <a:r>
              <a:rPr lang="en-US" altLang="ko-KR" err="1">
                <a:solidFill>
                  <a:schemeClr val="bg1"/>
                </a:solidFill>
                <a:latin typeface="+mn-ea"/>
              </a:rPr>
              <a:t>개인의</a:t>
            </a:r>
            <a:r>
              <a:rPr lang="en-US" altLang="ko-KR">
                <a:solidFill>
                  <a:schemeClr val="bg1"/>
                </a:solidFill>
                <a:latin typeface="+mn-ea"/>
              </a:rPr>
              <a:t> </a:t>
            </a:r>
            <a:r>
              <a:rPr lang="en-US" altLang="ko-KR" err="1">
                <a:solidFill>
                  <a:schemeClr val="bg1"/>
                </a:solidFill>
                <a:latin typeface="+mn-ea"/>
              </a:rPr>
              <a:t>성향과</a:t>
            </a:r>
            <a:r>
              <a:rPr lang="en-US" altLang="ko-KR">
                <a:solidFill>
                  <a:schemeClr val="bg1"/>
                </a:solidFill>
                <a:latin typeface="+mn-ea"/>
              </a:rPr>
              <a:t> </a:t>
            </a:r>
            <a:r>
              <a:rPr lang="en-US" altLang="ko-KR" err="1">
                <a:solidFill>
                  <a:schemeClr val="bg1"/>
                </a:solidFill>
                <a:latin typeface="+mn-ea"/>
              </a:rPr>
              <a:t>취향에</a:t>
            </a:r>
            <a:r>
              <a:rPr lang="en-US" altLang="ko-KR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err="1">
                <a:solidFill>
                  <a:schemeClr val="bg1"/>
                </a:solidFill>
                <a:latin typeface="+mn-ea"/>
              </a:rPr>
              <a:t>따른</a:t>
            </a:r>
            <a:r>
              <a:rPr lang="en-US" altLang="ko-KR">
                <a:solidFill>
                  <a:schemeClr val="bg1"/>
                </a:solidFill>
                <a:latin typeface="+mn-ea"/>
              </a:rPr>
              <a:t> </a:t>
            </a:r>
            <a:endParaRPr lang="ko-KR" altLang="en-US">
              <a:solidFill>
                <a:schemeClr val="bg1"/>
              </a:solidFill>
            </a:endParaRPr>
          </a:p>
          <a:p>
            <a:pPr algn="ctr"/>
            <a:r>
              <a:rPr lang="en-US" altLang="ko-KR" err="1">
                <a:solidFill>
                  <a:schemeClr val="bg1"/>
                </a:solidFill>
                <a:latin typeface="+mn-ea"/>
              </a:rPr>
              <a:t>장소</a:t>
            </a:r>
            <a:r>
              <a:rPr lang="en-US" altLang="ko-KR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err="1">
                <a:solidFill>
                  <a:schemeClr val="bg1"/>
                </a:solidFill>
                <a:latin typeface="+mn-ea"/>
              </a:rPr>
              <a:t>추천을</a:t>
            </a:r>
            <a:r>
              <a:rPr lang="en-US" altLang="ko-KR">
                <a:solidFill>
                  <a:schemeClr val="bg1"/>
                </a:solidFill>
                <a:latin typeface="+mn-ea"/>
              </a:rPr>
              <a:t> </a:t>
            </a:r>
            <a:r>
              <a:rPr lang="en-US" altLang="ko-KR" err="1">
                <a:solidFill>
                  <a:schemeClr val="bg1"/>
                </a:solidFill>
                <a:latin typeface="+mn-ea"/>
              </a:rPr>
              <a:t>받고</a:t>
            </a:r>
            <a:r>
              <a:rPr lang="en-US" altLang="ko-KR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err="1">
                <a:solidFill>
                  <a:schemeClr val="bg1"/>
                </a:solidFill>
                <a:latin typeface="+mn-ea"/>
              </a:rPr>
              <a:t>싶어</a:t>
            </a:r>
            <a:r>
              <a:rPr lang="en-US" altLang="ko-KR">
                <a:solidFill>
                  <a:schemeClr val="bg1"/>
                </a:solidFill>
                <a:latin typeface="+mn-ea"/>
              </a:rPr>
              <a:t>!"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BEBB2D-4C83-2C1B-9F40-A0908EA8B543}"/>
              </a:ext>
            </a:extLst>
          </p:cNvPr>
          <p:cNvSpPr txBox="1"/>
          <p:nvPr/>
        </p:nvSpPr>
        <p:spPr>
          <a:xfrm>
            <a:off x="6461782" y="3242596"/>
            <a:ext cx="5730219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dirty="0">
                <a:latin typeface="+mn-ea"/>
                <a:cs typeface="+mn-lt"/>
              </a:rPr>
              <a:t>✔️ </a:t>
            </a:r>
            <a:r>
              <a:rPr lang="en-US" altLang="ko-KR" dirty="0" err="1">
                <a:latin typeface="+mn-ea"/>
                <a:cs typeface="+mn-lt"/>
              </a:rPr>
              <a:t>인원별</a:t>
            </a:r>
            <a:r>
              <a:rPr lang="en-US" altLang="ko-KR" dirty="0">
                <a:latin typeface="+mn-ea"/>
                <a:cs typeface="+mn-lt"/>
              </a:rPr>
              <a:t> </a:t>
            </a:r>
            <a:r>
              <a:rPr lang="en-US" altLang="ko-KR" dirty="0" err="1">
                <a:latin typeface="+mn-ea"/>
                <a:cs typeface="+mn-lt"/>
              </a:rPr>
              <a:t>어울리는</a:t>
            </a:r>
            <a:r>
              <a:rPr lang="en-US" altLang="ko-KR" dirty="0">
                <a:latin typeface="+mn-ea"/>
                <a:cs typeface="+mn-lt"/>
              </a:rPr>
              <a:t> </a:t>
            </a:r>
            <a:r>
              <a:rPr lang="en-US" altLang="ko-KR" dirty="0" err="1">
                <a:latin typeface="+mn-ea"/>
                <a:cs typeface="+mn-lt"/>
              </a:rPr>
              <a:t>장소</a:t>
            </a:r>
            <a:r>
              <a:rPr lang="en-US" altLang="ko-KR" dirty="0">
                <a:latin typeface="+mn-ea"/>
                <a:cs typeface="+mn-lt"/>
              </a:rPr>
              <a:t> </a:t>
            </a:r>
            <a:r>
              <a:rPr lang="en-US" altLang="ko-KR" dirty="0" err="1">
                <a:latin typeface="+mn-ea"/>
                <a:cs typeface="+mn-lt"/>
              </a:rPr>
              <a:t>필터링</a:t>
            </a:r>
            <a:endParaRPr lang="en-US" altLang="ko-KR" dirty="0">
              <a:latin typeface="+mn-ea"/>
              <a:cs typeface="+mn-lt"/>
            </a:endParaRPr>
          </a:p>
          <a:p>
            <a:endParaRPr lang="en-US" altLang="ko-KR" dirty="0">
              <a:latin typeface="+mn-ea"/>
              <a:cs typeface="+mn-lt"/>
            </a:endParaRPr>
          </a:p>
          <a:p>
            <a:r>
              <a:rPr lang="en-US" dirty="0">
                <a:latin typeface="+mn-ea"/>
                <a:cs typeface="+mn-lt"/>
              </a:rPr>
              <a:t>✔️ </a:t>
            </a:r>
            <a:r>
              <a:rPr lang="ko-KR" altLang="en-US" dirty="0" err="1">
                <a:latin typeface="+mn-ea"/>
                <a:cs typeface="+mn-lt"/>
              </a:rPr>
              <a:t>위치별</a:t>
            </a:r>
            <a:r>
              <a:rPr lang="en-US" dirty="0">
                <a:latin typeface="+mn-ea"/>
                <a:cs typeface="+mn-lt"/>
              </a:rPr>
              <a:t> </a:t>
            </a:r>
            <a:r>
              <a:rPr lang="ko-KR" altLang="en-US" dirty="0">
                <a:latin typeface="+mn-ea"/>
                <a:cs typeface="+mn-lt"/>
              </a:rPr>
              <a:t>가까운</a:t>
            </a:r>
            <a:r>
              <a:rPr lang="en-US" dirty="0">
                <a:latin typeface="+mn-ea"/>
                <a:cs typeface="+mn-lt"/>
              </a:rPr>
              <a:t> </a:t>
            </a:r>
            <a:r>
              <a:rPr lang="en-US" dirty="0" err="1">
                <a:latin typeface="+mn-ea"/>
                <a:cs typeface="+mn-lt"/>
              </a:rPr>
              <a:t>장소</a:t>
            </a:r>
            <a:r>
              <a:rPr lang="en-US" dirty="0">
                <a:latin typeface="+mn-ea"/>
                <a:cs typeface="+mn-lt"/>
              </a:rPr>
              <a:t> </a:t>
            </a:r>
            <a:r>
              <a:rPr lang="ko-KR" altLang="en-US" dirty="0">
                <a:latin typeface="+mn-ea"/>
                <a:cs typeface="+mn-lt"/>
              </a:rPr>
              <a:t>추천을</a:t>
            </a:r>
            <a:r>
              <a:rPr lang="en-US" dirty="0">
                <a:latin typeface="+mn-ea"/>
                <a:cs typeface="+mn-lt"/>
              </a:rPr>
              <a:t> </a:t>
            </a:r>
            <a:r>
              <a:rPr lang="ko-KR" altLang="en-US" dirty="0">
                <a:latin typeface="+mn-ea"/>
                <a:cs typeface="+mn-lt"/>
              </a:rPr>
              <a:t>위한</a:t>
            </a:r>
            <a:r>
              <a:rPr lang="en-US" dirty="0">
                <a:latin typeface="+mn-ea"/>
                <a:cs typeface="+mn-lt"/>
              </a:rPr>
              <a:t> </a:t>
            </a:r>
            <a:r>
              <a:rPr lang="ko-KR" altLang="en-US">
                <a:latin typeface="+mn-ea"/>
                <a:cs typeface="+mn-lt"/>
              </a:rPr>
              <a:t>학습</a:t>
            </a:r>
            <a:endParaRPr lang="ko-KR" altLang="en-US" dirty="0">
              <a:latin typeface="+mn-ea"/>
              <a:cs typeface="+mn-lt"/>
            </a:endParaRPr>
          </a:p>
          <a:p>
            <a:endParaRPr lang="ko-KR" altLang="en-US" dirty="0">
              <a:latin typeface="+mn-ea"/>
              <a:cs typeface="+mn-lt"/>
            </a:endParaRPr>
          </a:p>
          <a:p>
            <a:r>
              <a:rPr lang="ko-KR" altLang="en-US" dirty="0">
                <a:latin typeface="+mn-ea"/>
                <a:cs typeface="+mn-lt"/>
              </a:rPr>
              <a:t>✔️ 사용자 취향에 맞는 장소 추천을 위한 학습</a:t>
            </a:r>
            <a:br>
              <a:rPr lang="en-US" altLang="ko-KR" dirty="0">
                <a:latin typeface="+mn-ea"/>
                <a:cs typeface="+mn-lt"/>
              </a:rPr>
            </a:br>
            <a:r>
              <a:rPr lang="en-US" altLang="ko-KR" dirty="0">
                <a:latin typeface="+mn-ea"/>
                <a:cs typeface="+mn-lt"/>
              </a:rPr>
              <a:t>       </a:t>
            </a:r>
            <a:r>
              <a:rPr lang="ko-KR" altLang="en-US" dirty="0">
                <a:latin typeface="+mn-ea"/>
                <a:cs typeface="+mn-lt"/>
              </a:rPr>
              <a:t>(CF, 협업 필터링)</a:t>
            </a:r>
          </a:p>
          <a:p>
            <a:endParaRPr lang="ko-KR" altLang="en-US" dirty="0">
              <a:latin typeface="+mn-ea"/>
              <a:cs typeface="+mn-lt"/>
            </a:endParaRPr>
          </a:p>
          <a:p>
            <a:r>
              <a:rPr lang="ko-KR" dirty="0">
                <a:latin typeface="+mn-ea"/>
                <a:cs typeface="+mn-lt"/>
              </a:rPr>
              <a:t>✔️ 많은 </a:t>
            </a:r>
            <a:r>
              <a:rPr lang="ko-KR" altLang="en-US" dirty="0">
                <a:latin typeface="+mn-ea"/>
                <a:cs typeface="+mn-lt"/>
              </a:rPr>
              <a:t>회원들이 </a:t>
            </a:r>
            <a:r>
              <a:rPr lang="ko-KR" altLang="en-US" dirty="0" err="1">
                <a:latin typeface="+mn-ea"/>
                <a:cs typeface="+mn-lt"/>
              </a:rPr>
              <a:t>즐겨찾는</a:t>
            </a:r>
            <a:r>
              <a:rPr lang="ko-KR" altLang="en-US" dirty="0">
                <a:latin typeface="+mn-ea"/>
                <a:cs typeface="+mn-lt"/>
              </a:rPr>
              <a:t> 장소 추천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556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9712809-CD7C-42B2-B9A4-B1049624D73D}"/>
              </a:ext>
            </a:extLst>
          </p:cNvPr>
          <p:cNvSpPr/>
          <p:nvPr/>
        </p:nvSpPr>
        <p:spPr>
          <a:xfrm>
            <a:off x="6932401" y="962897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E94693-E3AB-DDA8-462C-5BEF4BC43E53}"/>
              </a:ext>
            </a:extLst>
          </p:cNvPr>
          <p:cNvSpPr txBox="1"/>
          <p:nvPr/>
        </p:nvSpPr>
        <p:spPr>
          <a:xfrm>
            <a:off x="3054210" y="664758"/>
            <a:ext cx="58236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>
                <a:latin typeface="G마켓 산스 Medium"/>
                <a:ea typeface="G마켓 산스 Medium"/>
              </a:rPr>
              <a:t>💡기대효과</a:t>
            </a:r>
            <a:r>
              <a:rPr lang="ko-KR" sz="3200">
                <a:latin typeface="G마켓 산스 Medium"/>
                <a:ea typeface="G마켓 산스 Medium"/>
              </a:rPr>
              <a:t>💡</a:t>
            </a:r>
            <a:endParaRPr lang="ko-KR" altLang="en-US" sz="3200">
              <a:latin typeface="G마켓 산스 Medium"/>
              <a:ea typeface="G마켓 산스 Medium" panose="02000000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0AA8024-E451-40AF-0959-DDDB230E090F}"/>
              </a:ext>
            </a:extLst>
          </p:cNvPr>
          <p:cNvGrpSpPr/>
          <p:nvPr/>
        </p:nvGrpSpPr>
        <p:grpSpPr>
          <a:xfrm>
            <a:off x="-260582" y="110978"/>
            <a:ext cx="12452582" cy="471410"/>
            <a:chOff x="-260582" y="110978"/>
            <a:chExt cx="12452582" cy="47141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56A82FB-16F9-9EA1-9F10-9AE05E4DE41E}"/>
                </a:ext>
              </a:extLst>
            </p:cNvPr>
            <p:cNvGrpSpPr/>
            <p:nvPr/>
          </p:nvGrpSpPr>
          <p:grpSpPr>
            <a:xfrm>
              <a:off x="313765" y="110978"/>
              <a:ext cx="11878235" cy="45719"/>
              <a:chOff x="313765" y="110978"/>
              <a:chExt cx="11878235" cy="4571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F3BD4C4-FF16-0B1F-68B5-478BAEA8179F}"/>
                  </a:ext>
                </a:extLst>
              </p:cNvPr>
              <p:cNvSpPr/>
              <p:nvPr/>
            </p:nvSpPr>
            <p:spPr>
              <a:xfrm rot="5400000">
                <a:off x="663011" y="-238268"/>
                <a:ext cx="45719" cy="744212"/>
              </a:xfrm>
              <a:prstGeom prst="rect">
                <a:avLst/>
              </a:prstGeom>
              <a:solidFill>
                <a:srgbClr val="1F4E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직선 연결선 30">
                <a:extLst>
                  <a:ext uri="{FF2B5EF4-FFF2-40B4-BE49-F238E27FC236}">
                    <a16:creationId xmlns:a16="http://schemas.microsoft.com/office/drawing/2014/main" id="{FFBBBF40-C646-BC99-9A2C-78D62739D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344" y="128979"/>
                <a:ext cx="11144656" cy="0"/>
              </a:xfrm>
              <a:prstGeom prst="line">
                <a:avLst/>
              </a:prstGeom>
              <a:ln>
                <a:solidFill>
                  <a:srgbClr val="487F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023608-7178-39D7-1FE0-024B2B17D49E}"/>
                </a:ext>
              </a:extLst>
            </p:cNvPr>
            <p:cNvSpPr txBox="1"/>
            <p:nvPr/>
          </p:nvSpPr>
          <p:spPr>
            <a:xfrm>
              <a:off x="-260582" y="259223"/>
              <a:ext cx="3342401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/>
                </a:rPr>
                <a:t>02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 </a:t>
              </a:r>
              <a:r>
                <a:rPr lang="en-US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/>
                </a:rPr>
                <a:t>|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/>
                </a:rPr>
                <a:t> 구현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 방안 및 기대효과</a:t>
              </a:r>
              <a:endPara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D0B0736-013A-24CD-5AE0-22F8D93A5385}"/>
              </a:ext>
            </a:extLst>
          </p:cNvPr>
          <p:cNvSpPr txBox="1"/>
          <p:nvPr/>
        </p:nvSpPr>
        <p:spPr>
          <a:xfrm>
            <a:off x="920825" y="1868895"/>
            <a:ext cx="4232780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000">
                <a:ea typeface="+mn-lt"/>
                <a:cs typeface="+mn-lt"/>
              </a:rPr>
              <a:t>✔️ </a:t>
            </a:r>
            <a:r>
              <a:rPr lang="ko-KR" altLang="en-US" sz="3000">
                <a:latin typeface="+mn-ea"/>
                <a:cs typeface="+mn-lt"/>
              </a:rPr>
              <a:t>라이프 스타일 개선</a:t>
            </a:r>
            <a:endParaRPr lang="en-US" altLang="ko-KR" sz="3000">
              <a:latin typeface="+mn-ea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DD298-8335-624E-D0A2-E94CAC6B9F78}"/>
              </a:ext>
            </a:extLst>
          </p:cNvPr>
          <p:cNvSpPr txBox="1"/>
          <p:nvPr/>
        </p:nvSpPr>
        <p:spPr>
          <a:xfrm>
            <a:off x="7288851" y="1887256"/>
            <a:ext cx="4232780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000">
                <a:ea typeface="+mn-lt"/>
                <a:cs typeface="+mn-lt"/>
              </a:rPr>
              <a:t>✔️ </a:t>
            </a:r>
            <a:r>
              <a:rPr lang="en-US" altLang="ko-KR" sz="3000" err="1">
                <a:ea typeface="+mn-lt"/>
                <a:cs typeface="+mn-lt"/>
              </a:rPr>
              <a:t>스트레스</a:t>
            </a:r>
            <a:r>
              <a:rPr lang="en-US" altLang="ko-KR" sz="3000">
                <a:ea typeface="+mn-lt"/>
                <a:cs typeface="+mn-lt"/>
              </a:rPr>
              <a:t> </a:t>
            </a:r>
            <a:r>
              <a:rPr lang="en-US" altLang="ko-KR" sz="3000" err="1">
                <a:ea typeface="+mn-lt"/>
                <a:cs typeface="+mn-lt"/>
              </a:rPr>
              <a:t>감소</a:t>
            </a:r>
            <a:endParaRPr lang="ko-KR" altLang="en-US" sz="3000">
              <a:latin typeface="+mn-ea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B38D5-48C2-7321-D3D6-FE64E1C8127D}"/>
              </a:ext>
            </a:extLst>
          </p:cNvPr>
          <p:cNvSpPr txBox="1"/>
          <p:nvPr/>
        </p:nvSpPr>
        <p:spPr>
          <a:xfrm>
            <a:off x="7284447" y="3541798"/>
            <a:ext cx="4232780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000">
                <a:ea typeface="+mn-lt"/>
                <a:cs typeface="+mn-lt"/>
              </a:rPr>
              <a:t>✔️ </a:t>
            </a:r>
            <a:r>
              <a:rPr lang="en-US" altLang="ko-KR" sz="3000" err="1">
                <a:ea typeface="+mn-lt"/>
                <a:cs typeface="+mn-lt"/>
              </a:rPr>
              <a:t>사회적</a:t>
            </a:r>
            <a:r>
              <a:rPr lang="en-US" altLang="ko-KR" sz="3000">
                <a:ea typeface="+mn-lt"/>
                <a:cs typeface="+mn-lt"/>
              </a:rPr>
              <a:t> </a:t>
            </a:r>
            <a:r>
              <a:rPr lang="en-US" altLang="ko-KR" sz="3000" err="1">
                <a:ea typeface="+mn-lt"/>
                <a:cs typeface="+mn-lt"/>
              </a:rPr>
              <a:t>연결</a:t>
            </a:r>
            <a:r>
              <a:rPr lang="en-US" altLang="ko-KR" sz="3000">
                <a:ea typeface="+mn-lt"/>
                <a:cs typeface="+mn-lt"/>
              </a:rPr>
              <a:t> </a:t>
            </a:r>
            <a:r>
              <a:rPr lang="en-US" altLang="ko-KR" sz="3000" err="1">
                <a:ea typeface="+mn-lt"/>
                <a:cs typeface="+mn-lt"/>
              </a:rPr>
              <a:t>강화</a:t>
            </a:r>
            <a:r>
              <a:rPr lang="en-US" altLang="ko-KR" sz="3000">
                <a:ea typeface="+mn-lt"/>
                <a:cs typeface="+mn-lt"/>
              </a:rPr>
              <a:t> </a:t>
            </a:r>
            <a:endParaRPr lang="ko-KR" altLang="en-US" sz="3000">
              <a:latin typeface="+mn-ea"/>
              <a:cs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D0C61-5D30-E118-871A-34C181207A64}"/>
              </a:ext>
            </a:extLst>
          </p:cNvPr>
          <p:cNvSpPr txBox="1"/>
          <p:nvPr/>
        </p:nvSpPr>
        <p:spPr>
          <a:xfrm>
            <a:off x="906613" y="3519412"/>
            <a:ext cx="4232780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000">
                <a:ea typeface="+mn-lt"/>
                <a:cs typeface="+mn-lt"/>
              </a:rPr>
              <a:t>✔️ </a:t>
            </a:r>
            <a:r>
              <a:rPr lang="en-US" altLang="ko-KR" sz="3000" err="1">
                <a:ea typeface="+mn-lt"/>
                <a:cs typeface="+mn-lt"/>
              </a:rPr>
              <a:t>지역</a:t>
            </a:r>
            <a:r>
              <a:rPr lang="en-US" altLang="ko-KR" sz="3000">
                <a:ea typeface="+mn-lt"/>
                <a:cs typeface="+mn-lt"/>
              </a:rPr>
              <a:t> </a:t>
            </a:r>
            <a:r>
              <a:rPr lang="en-US" altLang="ko-KR" sz="3000" err="1">
                <a:ea typeface="+mn-lt"/>
                <a:cs typeface="+mn-lt"/>
              </a:rPr>
              <a:t>경제</a:t>
            </a:r>
            <a:r>
              <a:rPr lang="en-US" altLang="ko-KR" sz="3000">
                <a:ea typeface="+mn-lt"/>
                <a:cs typeface="+mn-lt"/>
              </a:rPr>
              <a:t> </a:t>
            </a:r>
            <a:r>
              <a:rPr lang="en-US" altLang="ko-KR" sz="3000" err="1">
                <a:ea typeface="+mn-lt"/>
                <a:cs typeface="+mn-lt"/>
              </a:rPr>
              <a:t>지원</a:t>
            </a:r>
            <a:endParaRPr lang="en-US" altLang="ko-KR" sz="3000">
              <a:ea typeface="+mn-lt"/>
              <a:cs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7D015A-7485-0574-9883-2ABB1EAB4AD4}"/>
              </a:ext>
            </a:extLst>
          </p:cNvPr>
          <p:cNvSpPr txBox="1"/>
          <p:nvPr/>
        </p:nvSpPr>
        <p:spPr>
          <a:xfrm>
            <a:off x="903846" y="5350904"/>
            <a:ext cx="4232780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000">
                <a:ea typeface="+mn-lt"/>
                <a:cs typeface="+mn-lt"/>
              </a:rPr>
              <a:t>✔️ </a:t>
            </a:r>
            <a:r>
              <a:rPr lang="ko-KR" altLang="en-US" sz="3000">
                <a:latin typeface="+mn-ea"/>
                <a:cs typeface="+mn-lt"/>
              </a:rPr>
              <a:t>재정 부담 완화 </a:t>
            </a:r>
            <a:endParaRPr lang="en-US" altLang="ko-KR" sz="3000">
              <a:latin typeface="+mn-ea"/>
              <a:cs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3B8CDF-B092-E57E-AC70-F4FF84B04F23}"/>
              </a:ext>
            </a:extLst>
          </p:cNvPr>
          <p:cNvSpPr txBox="1"/>
          <p:nvPr/>
        </p:nvSpPr>
        <p:spPr>
          <a:xfrm>
            <a:off x="7298408" y="5364234"/>
            <a:ext cx="4232780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000">
                <a:ea typeface="+mn-lt"/>
                <a:cs typeface="+mn-lt"/>
              </a:rPr>
              <a:t>✔️ </a:t>
            </a:r>
            <a:r>
              <a:rPr lang="ko-KR" altLang="en-US" sz="3000">
                <a:latin typeface="+mn-ea"/>
                <a:cs typeface="+mn-lt"/>
              </a:rPr>
              <a:t>개인의 관심사 탐구 </a:t>
            </a:r>
            <a:endParaRPr lang="en-US" altLang="ko-KR" sz="3000">
              <a:latin typeface="+mn-ea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34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AC60028-C1F6-88EF-D0CF-AFD53DA7F922}"/>
              </a:ext>
            </a:extLst>
          </p:cNvPr>
          <p:cNvGrpSpPr/>
          <p:nvPr/>
        </p:nvGrpSpPr>
        <p:grpSpPr>
          <a:xfrm>
            <a:off x="313765" y="110978"/>
            <a:ext cx="11878235" cy="45719"/>
            <a:chOff x="313765" y="110978"/>
            <a:chExt cx="11878235" cy="4571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0790ED6-E2EB-30A8-822F-7ECCCB6D5968}"/>
                </a:ext>
              </a:extLst>
            </p:cNvPr>
            <p:cNvSpPr/>
            <p:nvPr/>
          </p:nvSpPr>
          <p:spPr>
            <a:xfrm rot="5400000">
              <a:off x="663011" y="-238268"/>
              <a:ext cx="45719" cy="744212"/>
            </a:xfrm>
            <a:prstGeom prst="rect">
              <a:avLst/>
            </a:prstGeom>
            <a:solidFill>
              <a:srgbClr val="1F4E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30">
              <a:extLst>
                <a:ext uri="{FF2B5EF4-FFF2-40B4-BE49-F238E27FC236}">
                  <a16:creationId xmlns:a16="http://schemas.microsoft.com/office/drawing/2014/main" id="{99BFBC4D-0FF8-6E39-3824-318E5D0F334B}"/>
                </a:ext>
              </a:extLst>
            </p:cNvPr>
            <p:cNvCxnSpPr>
              <a:cxnSpLocks/>
            </p:cNvCxnSpPr>
            <p:nvPr/>
          </p:nvCxnSpPr>
          <p:spPr>
            <a:xfrm>
              <a:off x="1047344" y="128979"/>
              <a:ext cx="11144656" cy="0"/>
            </a:xfrm>
            <a:prstGeom prst="line">
              <a:avLst/>
            </a:prstGeom>
            <a:ln>
              <a:solidFill>
                <a:srgbClr val="487F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46433BA-44B8-1739-D77D-B6377D52D262}"/>
              </a:ext>
            </a:extLst>
          </p:cNvPr>
          <p:cNvSpPr txBox="1"/>
          <p:nvPr/>
        </p:nvSpPr>
        <p:spPr>
          <a:xfrm>
            <a:off x="-260582" y="259223"/>
            <a:ext cx="3342401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/>
              </a:rPr>
              <a:t>02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/>
              </a:rPr>
              <a:t>|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/>
              </a:rPr>
              <a:t> 구현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방안 및 기대효과</a:t>
            </a:r>
            <a:endParaRPr lang="ko-KR" altLang="en-US" sz="1500">
              <a:solidFill>
                <a:schemeClr val="tx1">
                  <a:lumMod val="75000"/>
                  <a:lumOff val="25000"/>
                </a:schemeClr>
              </a:solidFill>
              <a:latin typeface="Gmarket Sans Medium" panose="02000000000000000000" pitchFamily="2" charset="-128"/>
              <a:ea typeface="Gmarket Sans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CDEB09-292C-C700-10E8-09E7DCBEAE96}"/>
              </a:ext>
            </a:extLst>
          </p:cNvPr>
          <p:cNvSpPr txBox="1"/>
          <p:nvPr/>
        </p:nvSpPr>
        <p:spPr>
          <a:xfrm>
            <a:off x="601662" y="1523990"/>
            <a:ext cx="931068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>
                <a:hlinkClick r:id="rId2"/>
              </a:rPr>
              <a:t> </a:t>
            </a:r>
            <a:r>
              <a:rPr lang="ko-KR" altLang="en-US">
                <a:latin typeface="+mn-ea"/>
                <a:hlinkClick r:id="rId2"/>
              </a:rPr>
              <a:t>서울시 문화공간 정보 </a:t>
            </a:r>
            <a:r>
              <a:rPr lang="en-US" altLang="ko-KR">
                <a:latin typeface="+mn-ea"/>
                <a:hlinkClick r:id="rId2"/>
              </a:rPr>
              <a:t>(</a:t>
            </a:r>
            <a:r>
              <a:rPr lang="ko-KR" altLang="en-US">
                <a:latin typeface="+mn-ea"/>
                <a:hlinkClick r:id="rId2"/>
              </a:rPr>
              <a:t>유료</a:t>
            </a:r>
            <a:r>
              <a:rPr lang="en-US" altLang="ko-KR">
                <a:latin typeface="+mn-ea"/>
                <a:hlinkClick r:id="rId2"/>
              </a:rPr>
              <a:t>, </a:t>
            </a:r>
            <a:r>
              <a:rPr lang="ko-KR" altLang="en-US">
                <a:latin typeface="+mn-ea"/>
                <a:hlinkClick r:id="rId2"/>
              </a:rPr>
              <a:t>무료여부 나와있음</a:t>
            </a:r>
            <a:r>
              <a:rPr lang="en-US" altLang="ko-KR">
                <a:latin typeface="+mn-ea"/>
                <a:hlinkClick r:id="rId2"/>
              </a:rPr>
              <a:t>)</a:t>
            </a:r>
            <a:endParaRPr lang="en-US" altLang="ko-KR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  <a:hlinkClick r:id="rId3"/>
              </a:rPr>
              <a:t> 서울시 문화행사 정보 </a:t>
            </a:r>
            <a:r>
              <a:rPr lang="en-US" altLang="ko-KR">
                <a:latin typeface="+mn-ea"/>
                <a:hlinkClick r:id="rId3"/>
              </a:rPr>
              <a:t>(</a:t>
            </a:r>
            <a:r>
              <a:rPr lang="ko-KR" altLang="en-US">
                <a:latin typeface="+mn-ea"/>
                <a:hlinkClick r:id="rId3"/>
              </a:rPr>
              <a:t>유료</a:t>
            </a:r>
            <a:r>
              <a:rPr lang="en-US" altLang="ko-KR">
                <a:latin typeface="+mn-ea"/>
                <a:hlinkClick r:id="rId3"/>
              </a:rPr>
              <a:t>, </a:t>
            </a:r>
            <a:r>
              <a:rPr lang="ko-KR" altLang="en-US">
                <a:latin typeface="+mn-ea"/>
                <a:hlinkClick r:id="rId3"/>
              </a:rPr>
              <a:t>무료여부 나와있음</a:t>
            </a:r>
            <a:r>
              <a:rPr lang="en-US" altLang="ko-KR">
                <a:latin typeface="+mn-ea"/>
                <a:hlinkClick r:id="rId3"/>
              </a:rPr>
              <a:t>)</a:t>
            </a:r>
            <a:endParaRPr lang="en-US" altLang="ko-KR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  <a:hlinkClick r:id="rId4"/>
              </a:rPr>
              <a:t> 서울시 도시정보 </a:t>
            </a:r>
            <a:r>
              <a:rPr lang="en-US" altLang="ko-KR">
                <a:latin typeface="+mn-ea"/>
                <a:hlinkClick r:id="rId4"/>
              </a:rPr>
              <a:t>(</a:t>
            </a:r>
            <a:r>
              <a:rPr lang="ko-KR" altLang="en-US">
                <a:latin typeface="+mn-ea"/>
                <a:hlinkClick r:id="rId4"/>
              </a:rPr>
              <a:t>여러가지가 있는데</a:t>
            </a:r>
            <a:r>
              <a:rPr lang="en-US" altLang="ko-KR">
                <a:latin typeface="+mn-ea"/>
                <a:hlinkClick r:id="rId4"/>
              </a:rPr>
              <a:t>, </a:t>
            </a:r>
            <a:r>
              <a:rPr lang="ko-KR" altLang="en-US">
                <a:latin typeface="+mn-ea"/>
                <a:hlinkClick r:id="rId4"/>
              </a:rPr>
              <a:t>핫스팟 </a:t>
            </a:r>
            <a:r>
              <a:rPr lang="ko-KR" altLang="en-US" err="1">
                <a:latin typeface="+mn-ea"/>
                <a:hlinkClick r:id="rId4"/>
              </a:rPr>
              <a:t>장소명</a:t>
            </a:r>
            <a:r>
              <a:rPr lang="ko-KR" altLang="en-US">
                <a:latin typeface="+mn-ea"/>
                <a:hlinkClick r:id="rId4"/>
              </a:rPr>
              <a:t> 항목이 나와있음</a:t>
            </a:r>
            <a:r>
              <a:rPr lang="en-US" altLang="ko-KR">
                <a:latin typeface="+mn-ea"/>
                <a:hlinkClick r:id="rId4"/>
              </a:rPr>
              <a:t>)</a:t>
            </a:r>
            <a:endParaRPr lang="en-US" altLang="ko-KR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  <a:hlinkClick r:id="rId5"/>
              </a:rPr>
              <a:t> 서울시 생활체육 프로그램</a:t>
            </a:r>
            <a:endParaRPr lang="en-US" altLang="ko-KR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  <a:hlinkClick r:id="rId6"/>
              </a:rPr>
              <a:t> 서울시 도시갤러리 목록</a:t>
            </a:r>
            <a:endParaRPr lang="en-US" altLang="ko-KR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  <a:hlinkClick r:id="rId7"/>
              </a:rPr>
              <a:t> 서울시 책방 현황</a:t>
            </a:r>
            <a:r>
              <a:rPr lang="ko-KR" altLang="en-US">
                <a:latin typeface="+mn-ea"/>
              </a:rPr>
              <a:t> </a:t>
            </a:r>
            <a:endParaRPr lang="en-US" altLang="ko-KR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  <a:hlinkClick r:id="rId8"/>
              </a:rPr>
              <a:t> 서울 미래유산 체험코스</a:t>
            </a:r>
            <a:endParaRPr lang="en-US" altLang="ko-KR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  <a:hlinkClick r:id="rId9"/>
              </a:rPr>
              <a:t> 서울 관광거리 정보</a:t>
            </a:r>
            <a:endParaRPr lang="en-US" altLang="ko-KR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  <a:hlinkClick r:id="rId10"/>
              </a:rPr>
              <a:t> 서울시 천원의 행복 공연 정보</a:t>
            </a:r>
            <a:endParaRPr lang="en-US" altLang="ko-KR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93422-1FD9-F134-CF77-C1CA24B944B6}"/>
              </a:ext>
            </a:extLst>
          </p:cNvPr>
          <p:cNvSpPr txBox="1"/>
          <p:nvPr/>
        </p:nvSpPr>
        <p:spPr>
          <a:xfrm>
            <a:off x="3183738" y="576735"/>
            <a:ext cx="58236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>
                <a:latin typeface="G마켓 산스 Medium"/>
                <a:ea typeface="G마켓 산스 Medium"/>
              </a:rPr>
              <a:t>데이터 목록</a:t>
            </a:r>
            <a:endParaRPr lang="ko-KR" altLang="en-US" sz="3200">
              <a:latin typeface="G마켓 산스 Medium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21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4850372" y="440403"/>
            <a:ext cx="248497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b="1" spc="-30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쌍용 </a:t>
            </a:r>
            <a:r>
              <a:rPr lang="ko-KR" altLang="en-US" sz="3600" b="1" spc="-30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Tiger</a:t>
            </a:r>
            <a:endParaRPr lang="ko-KR" altLang="en-US" sz="3600" b="1" spc="-30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5"/>
            <a:ext cx="338113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ko-KR" altLang="en-US" sz="1100">
              <a:latin typeface="맑은 고딕"/>
              <a:ea typeface="맑은 고딕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9712809-CD7C-42B2-B9A4-B1049624D73D}"/>
              </a:ext>
            </a:extLst>
          </p:cNvPr>
          <p:cNvSpPr/>
          <p:nvPr/>
        </p:nvSpPr>
        <p:spPr>
          <a:xfrm>
            <a:off x="6888099" y="1051502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7575FC7-1759-446F-92AD-BB4124F9E8A1}"/>
              </a:ext>
            </a:extLst>
          </p:cNvPr>
          <p:cNvSpPr/>
          <p:nvPr/>
        </p:nvSpPr>
        <p:spPr>
          <a:xfrm>
            <a:off x="845509" y="1116197"/>
            <a:ext cx="2967171" cy="2967171"/>
          </a:xfrm>
          <a:prstGeom prst="ellipse">
            <a:avLst/>
          </a:prstGeom>
          <a:solidFill>
            <a:srgbClr val="BDE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C5BE4D4-044D-4303-B0A1-E96DDA69C90B}"/>
              </a:ext>
            </a:extLst>
          </p:cNvPr>
          <p:cNvSpPr/>
          <p:nvPr/>
        </p:nvSpPr>
        <p:spPr>
          <a:xfrm>
            <a:off x="4601409" y="1122102"/>
            <a:ext cx="2967171" cy="2967171"/>
          </a:xfrm>
          <a:prstGeom prst="ellipse">
            <a:avLst/>
          </a:prstGeom>
          <a:solidFill>
            <a:srgbClr val="BDE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6BAD24C-5F87-47FD-8B84-0A22B88E77E8}"/>
              </a:ext>
            </a:extLst>
          </p:cNvPr>
          <p:cNvSpPr/>
          <p:nvPr/>
        </p:nvSpPr>
        <p:spPr>
          <a:xfrm>
            <a:off x="8366488" y="1118828"/>
            <a:ext cx="2967171" cy="2967171"/>
          </a:xfrm>
          <a:prstGeom prst="ellipse">
            <a:avLst/>
          </a:prstGeom>
          <a:solidFill>
            <a:srgbClr val="BDE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40FDFD3-B07C-42C3-81D8-5D27DA3D1D6E}"/>
              </a:ext>
            </a:extLst>
          </p:cNvPr>
          <p:cNvCxnSpPr/>
          <p:nvPr/>
        </p:nvCxnSpPr>
        <p:spPr>
          <a:xfrm>
            <a:off x="9600780" y="4265734"/>
            <a:ext cx="51562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BE63F42-C4E8-4359-99E5-5EEE1A738504}"/>
              </a:ext>
            </a:extLst>
          </p:cNvPr>
          <p:cNvCxnSpPr/>
          <p:nvPr/>
        </p:nvCxnSpPr>
        <p:spPr>
          <a:xfrm>
            <a:off x="5844882" y="4265734"/>
            <a:ext cx="51562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DD1D715-BAA2-493F-A7AC-22A2884F5D95}"/>
              </a:ext>
            </a:extLst>
          </p:cNvPr>
          <p:cNvSpPr txBox="1"/>
          <p:nvPr/>
        </p:nvSpPr>
        <p:spPr>
          <a:xfrm>
            <a:off x="4613234" y="4321296"/>
            <a:ext cx="295023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/>
              </a:rPr>
              <a:t>김수정</a:t>
            </a:r>
          </a:p>
          <a:p>
            <a:pPr algn="ctr"/>
            <a:r>
              <a:rPr lang="ko-KR" altLang="en-US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/>
              </a:rPr>
              <a:t>60191896</a:t>
            </a:r>
          </a:p>
          <a:p>
            <a:pPr algn="ctr"/>
            <a:r>
              <a:rPr lang="ko-KR" altLang="en-US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FE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9E1412-EBAF-4A56-95D8-1A9DFBA784BD}"/>
              </a:ext>
            </a:extLst>
          </p:cNvPr>
          <p:cNvCxnSpPr/>
          <p:nvPr/>
        </p:nvCxnSpPr>
        <p:spPr>
          <a:xfrm>
            <a:off x="2088983" y="4265734"/>
            <a:ext cx="51562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C5A344-C454-DFF3-37B9-8AFFADEF95F2}"/>
              </a:ext>
            </a:extLst>
          </p:cNvPr>
          <p:cNvSpPr txBox="1"/>
          <p:nvPr/>
        </p:nvSpPr>
        <p:spPr>
          <a:xfrm>
            <a:off x="874345" y="4321295"/>
            <a:ext cx="296097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/>
              </a:rPr>
              <a:t>김가연</a:t>
            </a:r>
          </a:p>
          <a:p>
            <a:pPr algn="ctr"/>
            <a:r>
              <a:rPr lang="ko-KR" altLang="en-US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/>
              </a:rPr>
              <a:t>6019189</a:t>
            </a:r>
            <a:r>
              <a:rPr lang="en-US" altLang="ko-KR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/>
              </a:rPr>
              <a:t>0</a:t>
            </a:r>
            <a:endParaRPr lang="ko-KR" altLang="en-US" sz="2000" b="1" spc="-15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/>
            </a:endParaRPr>
          </a:p>
          <a:p>
            <a:pPr algn="ctr"/>
            <a:r>
              <a:rPr lang="en-US" altLang="ko-KR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/>
              </a:rPr>
              <a:t>ML</a:t>
            </a:r>
            <a:endParaRPr lang="en-US" altLang="ko-KR" sz="2000" b="1" spc="-15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70DBCEF-DC28-DF17-70C2-A440C86609CA}"/>
              </a:ext>
            </a:extLst>
          </p:cNvPr>
          <p:cNvGrpSpPr/>
          <p:nvPr/>
        </p:nvGrpSpPr>
        <p:grpSpPr>
          <a:xfrm>
            <a:off x="845095" y="1113586"/>
            <a:ext cx="10422524" cy="2922538"/>
            <a:chOff x="854276" y="1535900"/>
            <a:chExt cx="10422524" cy="292253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2BC47AE-5042-407B-AC35-86DFBCD6821C}"/>
                </a:ext>
              </a:extLst>
            </p:cNvPr>
            <p:cNvSpPr/>
            <p:nvPr/>
          </p:nvSpPr>
          <p:spPr>
            <a:xfrm>
              <a:off x="854276" y="1535900"/>
              <a:ext cx="2910727" cy="2910727"/>
            </a:xfrm>
            <a:prstGeom prst="ellipse">
              <a:avLst/>
            </a:prstGeom>
            <a:solidFill>
              <a:srgbClr val="1F4E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2FB0BF0-FF15-43A8-8A1B-EA8835E9914E}"/>
                </a:ext>
              </a:extLst>
            </p:cNvPr>
            <p:cNvSpPr/>
            <p:nvPr/>
          </p:nvSpPr>
          <p:spPr>
            <a:xfrm>
              <a:off x="4610175" y="1541805"/>
              <a:ext cx="2910727" cy="2910727"/>
            </a:xfrm>
            <a:prstGeom prst="ellipse">
              <a:avLst/>
            </a:prstGeom>
            <a:solidFill>
              <a:srgbClr val="1F4E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E948FF1-B6A3-4EAF-91CB-35753A12EAA1}"/>
                </a:ext>
              </a:extLst>
            </p:cNvPr>
            <p:cNvSpPr/>
            <p:nvPr/>
          </p:nvSpPr>
          <p:spPr>
            <a:xfrm>
              <a:off x="8366073" y="1547711"/>
              <a:ext cx="2910727" cy="2910727"/>
            </a:xfrm>
            <a:prstGeom prst="ellipse">
              <a:avLst/>
            </a:prstGeom>
            <a:solidFill>
              <a:srgbClr val="1F4E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1F23C09-09D9-0E4F-E9C9-77E958499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3405" y="1640056"/>
              <a:ext cx="636334" cy="636334"/>
            </a:xfrm>
            <a:prstGeom prst="rect">
              <a:avLst/>
            </a:prstGeom>
          </p:spPr>
        </p:pic>
        <p:pic>
          <p:nvPicPr>
            <p:cNvPr id="7" name="그림 6" descr="클립아트, 이모티콘, 스마일리, 만화 영화이(가) 표시된 사진&#10;&#10;자동 생성된 설명">
              <a:extLst>
                <a:ext uri="{FF2B5EF4-FFF2-40B4-BE49-F238E27FC236}">
                  <a16:creationId xmlns:a16="http://schemas.microsoft.com/office/drawing/2014/main" id="{8D04D340-FEE0-4772-E21E-D2E22A47A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6178" y="1637751"/>
              <a:ext cx="676608" cy="657794"/>
            </a:xfrm>
            <a:prstGeom prst="rect">
              <a:avLst/>
            </a:prstGeom>
          </p:spPr>
        </p:pic>
        <p:pic>
          <p:nvPicPr>
            <p:cNvPr id="4" name="그림 3" descr="만화 영화, 미소, 사람, 소녀이(가) 표시된 사진&#10;&#10;자동 생성된 설명">
              <a:extLst>
                <a:ext uri="{FF2B5EF4-FFF2-40B4-BE49-F238E27FC236}">
                  <a16:creationId xmlns:a16="http://schemas.microsoft.com/office/drawing/2014/main" id="{CBF62656-B918-8E78-2743-50E54DAD8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9039" y="2010967"/>
              <a:ext cx="2328441" cy="2328441"/>
            </a:xfrm>
            <a:prstGeom prst="rect">
              <a:avLst/>
            </a:prstGeom>
          </p:spPr>
        </p:pic>
        <p:pic>
          <p:nvPicPr>
            <p:cNvPr id="9" name="그림 8" descr="미소, 애니메이션, 만화 영화, 사람이(가) 표시된 사진&#10;&#10;자동 생성된 설명">
              <a:extLst>
                <a:ext uri="{FF2B5EF4-FFF2-40B4-BE49-F238E27FC236}">
                  <a16:creationId xmlns:a16="http://schemas.microsoft.com/office/drawing/2014/main" id="{1B99E4CA-F586-024D-7C56-F8C2CF5B8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7975" y="2010966"/>
              <a:ext cx="2328441" cy="2328441"/>
            </a:xfrm>
            <a:prstGeom prst="rect">
              <a:avLst/>
            </a:prstGeom>
          </p:spPr>
        </p:pic>
        <p:pic>
          <p:nvPicPr>
            <p:cNvPr id="10" name="그림 9" descr="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C57B7E9C-4F33-A16F-7D53-BAC5F5A91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1278" y="1640055"/>
              <a:ext cx="636334" cy="636334"/>
            </a:xfrm>
            <a:prstGeom prst="rect">
              <a:avLst/>
            </a:prstGeom>
          </p:spPr>
        </p:pic>
        <p:pic>
          <p:nvPicPr>
            <p:cNvPr id="12" name="그림 11" descr="안경, 애니메이션, 미소, 만화 영화이(가) 표시된 사진&#10;&#10;자동 생성된 설명">
              <a:extLst>
                <a:ext uri="{FF2B5EF4-FFF2-40B4-BE49-F238E27FC236}">
                  <a16:creationId xmlns:a16="http://schemas.microsoft.com/office/drawing/2014/main" id="{9AA39439-0F4B-F21F-317E-0966D962F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23798" y="2320733"/>
              <a:ext cx="1932974" cy="2017569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6966CBB-5C4E-C96C-1177-83BF81FA790A}"/>
              </a:ext>
            </a:extLst>
          </p:cNvPr>
          <p:cNvGrpSpPr/>
          <p:nvPr/>
        </p:nvGrpSpPr>
        <p:grpSpPr>
          <a:xfrm>
            <a:off x="-212091" y="110978"/>
            <a:ext cx="12404091" cy="449639"/>
            <a:chOff x="-212091" y="110978"/>
            <a:chExt cx="12404091" cy="449639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ADDBFC2-2B1B-D019-7CC2-3FC671E7316C}"/>
                </a:ext>
              </a:extLst>
            </p:cNvPr>
            <p:cNvGrpSpPr/>
            <p:nvPr/>
          </p:nvGrpSpPr>
          <p:grpSpPr>
            <a:xfrm>
              <a:off x="313765" y="110978"/>
              <a:ext cx="11878235" cy="45719"/>
              <a:chOff x="313765" y="110978"/>
              <a:chExt cx="11878235" cy="45719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185AB3A-C6F2-0F86-7928-460C7EBC40E8}"/>
                  </a:ext>
                </a:extLst>
              </p:cNvPr>
              <p:cNvSpPr/>
              <p:nvPr/>
            </p:nvSpPr>
            <p:spPr>
              <a:xfrm rot="5400000">
                <a:off x="663011" y="-238268"/>
                <a:ext cx="45719" cy="744212"/>
              </a:xfrm>
              <a:prstGeom prst="rect">
                <a:avLst/>
              </a:prstGeom>
              <a:solidFill>
                <a:srgbClr val="1F4E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연결선 30">
                <a:extLst>
                  <a:ext uri="{FF2B5EF4-FFF2-40B4-BE49-F238E27FC236}">
                    <a16:creationId xmlns:a16="http://schemas.microsoft.com/office/drawing/2014/main" id="{2354A81A-96F1-59BC-02AE-34F53DA5F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344" y="128979"/>
                <a:ext cx="11144656" cy="0"/>
              </a:xfrm>
              <a:prstGeom prst="line">
                <a:avLst/>
              </a:prstGeom>
              <a:ln>
                <a:solidFill>
                  <a:srgbClr val="487F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D11E2E-198E-7196-E851-AFD28DED1699}"/>
                </a:ext>
              </a:extLst>
            </p:cNvPr>
            <p:cNvSpPr txBox="1"/>
            <p:nvPr/>
          </p:nvSpPr>
          <p:spPr>
            <a:xfrm>
              <a:off x="-212091" y="237452"/>
              <a:ext cx="3342401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/>
                </a:rPr>
                <a:t>03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 </a:t>
              </a:r>
              <a:r>
                <a:rPr lang="en-US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/>
                </a:rPr>
                <a:t>|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/>
                </a:rPr>
                <a:t> 구성원 및 역할 소개</a:t>
              </a:r>
              <a:endPara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A5D7A08-10C4-D77C-2F06-933CD8138495}"/>
              </a:ext>
            </a:extLst>
          </p:cNvPr>
          <p:cNvSpPr txBox="1"/>
          <p:nvPr/>
        </p:nvSpPr>
        <p:spPr>
          <a:xfrm>
            <a:off x="8377330" y="4321295"/>
            <a:ext cx="295023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/>
              </a:rPr>
              <a:t>박서윤</a:t>
            </a:r>
          </a:p>
          <a:p>
            <a:pPr algn="ctr"/>
            <a:r>
              <a:rPr lang="ko-KR" altLang="en-US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/>
              </a:rPr>
              <a:t>60191917</a:t>
            </a:r>
          </a:p>
          <a:p>
            <a:pPr algn="ctr"/>
            <a:r>
              <a:rPr lang="ko-KR" altLang="en-US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/>
              </a:rPr>
              <a:t>ML/BE</a:t>
            </a:r>
            <a:endParaRPr lang="ko-KR" altLang="en-US" sz="2000" b="1" spc="-15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860AEF-A231-19E4-249A-F1D3BC4583E1}"/>
              </a:ext>
            </a:extLst>
          </p:cNvPr>
          <p:cNvSpPr txBox="1"/>
          <p:nvPr/>
        </p:nvSpPr>
        <p:spPr>
          <a:xfrm>
            <a:off x="4748491" y="5372186"/>
            <a:ext cx="296097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UXUI 디자인 및 퍼블리싱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전체적인 클라이언트 개발</a:t>
            </a:r>
          </a:p>
          <a:p>
            <a:pPr marL="285750" indent="-285750">
              <a:buFont typeface="Calibri"/>
              <a:buChar char="-"/>
            </a:pPr>
            <a:r>
              <a:rPr lang="ko-KR" altLang="en-US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웹서비스 최적화 작업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438AE8-3A74-4DA5-7CDE-8C73F96DBC96}"/>
              </a:ext>
            </a:extLst>
          </p:cNvPr>
          <p:cNvSpPr txBox="1"/>
          <p:nvPr/>
        </p:nvSpPr>
        <p:spPr>
          <a:xfrm>
            <a:off x="8428875" y="5372187"/>
            <a:ext cx="367924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ko-KR" altLang="en-US" b="1" spc="-15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/>
              </a:rPr>
              <a:t>데이터 모델링 및 API 개발</a:t>
            </a:r>
            <a:endParaRPr lang="ko-KR" altLang="en-US" b="1" spc="-15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indent="-342900">
              <a:buFont typeface="Calibri"/>
              <a:buChar char="-"/>
            </a:pPr>
            <a:r>
              <a:rPr lang="ko-KR" altLang="en-US" b="1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/>
              </a:rPr>
              <a:t>거리별</a:t>
            </a:r>
            <a:r>
              <a:rPr lang="ko-KR" altLang="en-US" b="1" spc="-15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/>
              </a:rPr>
              <a:t> 장소 추천 알고리즘 개발</a:t>
            </a:r>
          </a:p>
          <a:p>
            <a:pPr marL="342900" indent="-342900">
              <a:buFont typeface="Calibri"/>
              <a:buChar char="-"/>
            </a:pPr>
            <a:r>
              <a:rPr lang="ko-KR" altLang="en-US" b="1" spc="-15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/>
              </a:rPr>
              <a:t>취향 분석 추천 알고리즘 개발</a:t>
            </a:r>
            <a:endParaRPr lang="ko-KR" altLang="en-US" b="1" spc="-15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24743C-31AB-A5DE-BE0C-39272623AB1F}"/>
              </a:ext>
            </a:extLst>
          </p:cNvPr>
          <p:cNvSpPr txBox="1"/>
          <p:nvPr/>
        </p:nvSpPr>
        <p:spPr>
          <a:xfrm>
            <a:off x="922981" y="5355914"/>
            <a:ext cx="33909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</a:t>
            </a:r>
            <a:r>
              <a:rPr lang="ko-KR" altLang="en-US" b="1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endParaRPr lang="en-US" altLang="ko-KR" b="1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시각화</a:t>
            </a:r>
            <a:endParaRPr lang="en-US" altLang="ko-KR" b="1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취향 분석 추천 알고리즘 개발</a:t>
            </a:r>
          </a:p>
        </p:txBody>
      </p:sp>
    </p:spTree>
    <p:extLst>
      <p:ext uri="{BB962C8B-B14F-4D97-AF65-F5344CB8AC3E}">
        <p14:creationId xmlns:p14="http://schemas.microsoft.com/office/powerpoint/2010/main" val="1594248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96F7FAC-D194-01BB-A8B3-9E56BED9A579}"/>
              </a:ext>
            </a:extLst>
          </p:cNvPr>
          <p:cNvGrpSpPr/>
          <p:nvPr/>
        </p:nvGrpSpPr>
        <p:grpSpPr>
          <a:xfrm>
            <a:off x="-298682" y="110978"/>
            <a:ext cx="12490682" cy="444724"/>
            <a:chOff x="-298682" y="110978"/>
            <a:chExt cx="12490682" cy="44472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AC60028-C1F6-88EF-D0CF-AFD53DA7F922}"/>
                </a:ext>
              </a:extLst>
            </p:cNvPr>
            <p:cNvGrpSpPr/>
            <p:nvPr/>
          </p:nvGrpSpPr>
          <p:grpSpPr>
            <a:xfrm>
              <a:off x="313765" y="110978"/>
              <a:ext cx="11878235" cy="45719"/>
              <a:chOff x="313765" y="110978"/>
              <a:chExt cx="11878235" cy="4571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0790ED6-E2EB-30A8-822F-7ECCCB6D5968}"/>
                  </a:ext>
                </a:extLst>
              </p:cNvPr>
              <p:cNvSpPr/>
              <p:nvPr/>
            </p:nvSpPr>
            <p:spPr>
              <a:xfrm rot="5400000">
                <a:off x="663011" y="-238268"/>
                <a:ext cx="45719" cy="744212"/>
              </a:xfrm>
              <a:prstGeom prst="rect">
                <a:avLst/>
              </a:prstGeom>
              <a:solidFill>
                <a:srgbClr val="1F4E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연결선 30">
                <a:extLst>
                  <a:ext uri="{FF2B5EF4-FFF2-40B4-BE49-F238E27FC236}">
                    <a16:creationId xmlns:a16="http://schemas.microsoft.com/office/drawing/2014/main" id="{99BFBC4D-0FF8-6E39-3824-318E5D0F3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344" y="128979"/>
                <a:ext cx="11144656" cy="0"/>
              </a:xfrm>
              <a:prstGeom prst="line">
                <a:avLst/>
              </a:prstGeom>
              <a:ln>
                <a:solidFill>
                  <a:srgbClr val="487F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61ACF6-95E8-86EE-2DE1-770FD6B849A9}"/>
                </a:ext>
              </a:extLst>
            </p:cNvPr>
            <p:cNvSpPr txBox="1"/>
            <p:nvPr/>
          </p:nvSpPr>
          <p:spPr>
            <a:xfrm>
              <a:off x="-298682" y="232537"/>
              <a:ext cx="3342401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/>
                </a:rPr>
                <a:t>04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 </a:t>
              </a:r>
              <a:r>
                <a:rPr lang="en-US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/>
                </a:rPr>
                <a:t>|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/>
                </a:rPr>
                <a:t> </a:t>
              </a:r>
              <a:r>
                <a:rPr lang="ko-KR" altLang="en-US" sz="15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/>
                </a:rPr>
                <a:t>간트차트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/>
                </a:rPr>
                <a:t> 스케줄표</a:t>
              </a:r>
              <a:endPara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432DCE-4A4E-8593-08B8-12B468D80E1B}"/>
              </a:ext>
            </a:extLst>
          </p:cNvPr>
          <p:cNvSpPr txBox="1"/>
          <p:nvPr/>
        </p:nvSpPr>
        <p:spPr>
          <a:xfrm>
            <a:off x="230635" y="1194542"/>
            <a:ext cx="334240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2500">
                <a:solidFill>
                  <a:schemeClr val="tx1">
                    <a:lumMod val="75000"/>
                    <a:lumOff val="25000"/>
                  </a:schemeClr>
                </a:solidFill>
              </a:rPr>
              <a:t>FE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3AF20D-6480-9F84-11FD-B95B827E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" t="660" r="347" b="1336"/>
          <a:stretch/>
        </p:blipFill>
        <p:spPr>
          <a:xfrm>
            <a:off x="3320719" y="629071"/>
            <a:ext cx="7750022" cy="20395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B915FDF-9AF4-F2ED-4A69-BC4226CF7C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" t="892" b="82"/>
          <a:stretch/>
        </p:blipFill>
        <p:spPr>
          <a:xfrm>
            <a:off x="3319677" y="4619625"/>
            <a:ext cx="7761294" cy="16106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A177D3-5228-E8DF-65C2-0728D9731840}"/>
              </a:ext>
            </a:extLst>
          </p:cNvPr>
          <p:cNvSpPr txBox="1"/>
          <p:nvPr/>
        </p:nvSpPr>
        <p:spPr>
          <a:xfrm>
            <a:off x="230635" y="5182672"/>
            <a:ext cx="334240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500">
                <a:solidFill>
                  <a:schemeClr val="tx1">
                    <a:lumMod val="75000"/>
                    <a:lumOff val="25000"/>
                  </a:schemeClr>
                </a:solidFill>
              </a:rPr>
              <a:t>ML</a:t>
            </a:r>
            <a:endParaRPr lang="ko-KR" sz="25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27C9D3-F5EC-B98A-24CE-EDD0E9C4C810}"/>
              </a:ext>
            </a:extLst>
          </p:cNvPr>
          <p:cNvSpPr txBox="1"/>
          <p:nvPr/>
        </p:nvSpPr>
        <p:spPr>
          <a:xfrm>
            <a:off x="219591" y="3370107"/>
            <a:ext cx="334240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500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endParaRPr lang="ko-KR" sz="25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C38D417-7321-4B09-24BE-C9DFC7871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676" y="3017610"/>
            <a:ext cx="7750021" cy="126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76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1">
      <a:majorFont>
        <a:latin typeface="G마켓 산스 Bold"/>
        <a:ea typeface="G마켓 산스 Bold"/>
        <a:cs typeface=""/>
      </a:majorFont>
      <a:minorFont>
        <a:latin typeface="G마켓 산스 Medium"/>
        <a:ea typeface="G마켓 산스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95E7883DCBA8C4FB3BF7D68B2CF431B" ma:contentTypeVersion="6" ma:contentTypeDescription="새 문서를 만듭니다." ma:contentTypeScope="" ma:versionID="58d92a3a3ed501c0355456a3187782b2">
  <xsd:schema xmlns:xsd="http://www.w3.org/2001/XMLSchema" xmlns:xs="http://www.w3.org/2001/XMLSchema" xmlns:p="http://schemas.microsoft.com/office/2006/metadata/properties" xmlns:ns3="13d124a2-c2bf-4eef-968b-b2a07337cfa0" targetNamespace="http://schemas.microsoft.com/office/2006/metadata/properties" ma:root="true" ma:fieldsID="efac7e19e4db02f98565d66be55a6476" ns3:_="">
    <xsd:import namespace="13d124a2-c2bf-4eef-968b-b2a07337cf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d124a2-c2bf-4eef-968b-b2a07337cf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3d124a2-c2bf-4eef-968b-b2a07337cfa0" xsi:nil="true"/>
  </documentManagement>
</p:properties>
</file>

<file path=customXml/itemProps1.xml><?xml version="1.0" encoding="utf-8"?>
<ds:datastoreItem xmlns:ds="http://schemas.openxmlformats.org/officeDocument/2006/customXml" ds:itemID="{93447DCF-E6CD-4742-8FFD-3AF3D3458556}">
  <ds:schemaRefs>
    <ds:schemaRef ds:uri="13d124a2-c2bf-4eef-968b-b2a07337cf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B8EB8C2-A9D4-42F9-8D1A-6F7A7B3ACD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7092CF-1601-4FCE-9D36-51DC89D87C59}">
  <ds:schemaRefs>
    <ds:schemaRef ds:uri="13d124a2-c2bf-4eef-968b-b2a07337cfa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392</Words>
  <Application>Microsoft Office PowerPoint</Application>
  <PresentationFormat>와이드스크린</PresentationFormat>
  <Paragraphs>116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Gmarket Sans Bold</vt:lpstr>
      <vt:lpstr>Gmarket Sans Medium</vt:lpstr>
      <vt:lpstr>G마켓 산스 Bold</vt:lpstr>
      <vt:lpstr>G마켓 산스 Medium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김가연</cp:lastModifiedBy>
  <cp:revision>5</cp:revision>
  <dcterms:created xsi:type="dcterms:W3CDTF">2023-09-16T05:46:33Z</dcterms:created>
  <dcterms:modified xsi:type="dcterms:W3CDTF">2023-09-19T07:27:39Z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0x010100995E7883DCBA8C4FB3BF7D68B2CF431B</vt:lpwstr>
  </property>
</Properties>
</file>