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85714" autoAdjust="0"/>
  </p:normalViewPr>
  <p:slideViewPr>
    <p:cSldViewPr snapToGrid="0">
      <p:cViewPr varScale="1">
        <p:scale>
          <a:sx n="109" d="100"/>
          <a:sy n="109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9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8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24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8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8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76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70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7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49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4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1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5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86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commons.wikimedia.org/wiki/File:Architect.p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fundamentals-of-software/9781663728357/" TargetMode="External"/><Relationship Id="rId2" Type="http://schemas.openxmlformats.org/officeDocument/2006/relationships/hyperlink" Target="https://architectelevator.com/architecture/architects-zo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blogs/apn/the-6-pillars-of-the-aws-well-architected-framework/" TargetMode="External"/><Relationship Id="rId5" Type="http://schemas.openxmlformats.org/officeDocument/2006/relationships/hyperlink" Target="https://docs.aws.amazon.com/wellarchitected/latest/framework/welcome.html" TargetMode="External"/><Relationship Id="rId4" Type="http://schemas.openxmlformats.org/officeDocument/2006/relationships/hyperlink" Target="https://www.amazon.com/Phoenix-Project-DevOps-Helping-Business/dp/098826259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4800" dirty="0"/>
              <a:t>Architect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Architect is a technical leader who defines  and evolves a software and/or service  design, which involves using people and technology skills to build principles, design patterns, standards that become blue-print  for execution with engineering and business to achieve business objectives. </a:t>
            </a:r>
            <a:endParaRPr sz="16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49981" y="329309"/>
            <a:ext cx="4179506" cy="309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2"/>
              </a:rPr>
              <a:t>Photo</a:t>
            </a:r>
            <a:r>
              <a:rPr lang="en-US" dirty="0"/>
              <a:t> by Unknown / Public domain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rchitect at his drawing board. This wood engraving was published on May 25, 1893, in Teknisk Ukeblad, Norway's leading engineering journal. It illustrates an article about a new kind of upright drawing board delivered by the firm J. M. Voith in Heidenheim a. d. Brenz (in south Germany). The board measures 1800 x 1250 mm, the total height is 2800 mm, and the weight 220 kg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965" y="805583"/>
            <a:ext cx="3771333" cy="4660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38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12569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444" y="648407"/>
            <a:ext cx="6034827" cy="491646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>
                <a:latin typeface="Adobe Clean" panose="020B0503020404020204" pitchFamily="34" charset="0"/>
                <a:cs typeface="Calibri" panose="020F0502020204030204" pitchFamily="34" charset="0"/>
              </a:rPr>
              <a:t>Strategy &amp; Business ( domain)  Knowledge </a:t>
            </a:r>
          </a:p>
          <a:p>
            <a:r>
              <a:rPr lang="en-US" sz="2400" dirty="0">
                <a:latin typeface="Adobe Clean" panose="020B0503020404020204" pitchFamily="34" charset="0"/>
                <a:cs typeface="Calibri" panose="020F0502020204030204" pitchFamily="34" charset="0"/>
              </a:rPr>
              <a:t>Ability to zoom-in ( detailed) and zoom-out ( big picture).  </a:t>
            </a:r>
          </a:p>
          <a:p>
            <a:r>
              <a:rPr lang="en-US" sz="2400" dirty="0">
                <a:latin typeface="Adobe Clean" panose="020B0503020404020204" pitchFamily="34" charset="0"/>
                <a:cs typeface="Calibri" panose="020F0502020204030204" pitchFamily="34" charset="0"/>
              </a:rPr>
              <a:t>Interpersonal</a:t>
            </a:r>
          </a:p>
          <a:p>
            <a:r>
              <a:rPr lang="en-US" sz="2400" dirty="0">
                <a:latin typeface="Adobe Clean" panose="020B0503020404020204" pitchFamily="34" charset="0"/>
                <a:cs typeface="Calibri" panose="020F0502020204030204" pitchFamily="34" charset="0"/>
              </a:rPr>
              <a:t>Decision Making</a:t>
            </a:r>
          </a:p>
          <a:p>
            <a:r>
              <a:rPr lang="en-US" sz="2400" dirty="0">
                <a:latin typeface="Adobe Clean" panose="020B0503020404020204" pitchFamily="34" charset="0"/>
                <a:cs typeface="Calibri" panose="020F0502020204030204" pitchFamily="34" charset="0"/>
              </a:rPr>
              <a:t>Keep up with technological trends and trade-offs</a:t>
            </a:r>
          </a:p>
          <a:p>
            <a:r>
              <a:rPr lang="en-US" sz="2400" dirty="0">
                <a:latin typeface="Adobe Clean" panose="020B0503020404020204" pitchFamily="34" charset="0"/>
                <a:cs typeface="Calibri" panose="020F0502020204030204" pitchFamily="34" charset="0"/>
              </a:rPr>
              <a:t>Keep up with compliance needs.</a:t>
            </a:r>
          </a:p>
          <a:p>
            <a:r>
              <a:rPr lang="en-US" sz="2400" dirty="0">
                <a:latin typeface="Adobe Clean" panose="020B0503020404020204" pitchFamily="34" charset="0"/>
                <a:cs typeface="Calibri" panose="020F0502020204030204" pitchFamily="34" charset="0"/>
              </a:rPr>
              <a:t>Enablement</a:t>
            </a:r>
          </a:p>
          <a:p>
            <a:r>
              <a:rPr lang="en-US" sz="2400" dirty="0">
                <a:latin typeface="Adobe Clean" panose="020B0503020404020204" pitchFamily="34" charset="0"/>
                <a:cs typeface="Calibri" panose="020F0502020204030204" pitchFamily="34" charset="0"/>
              </a:rPr>
              <a:t>Language Skills – Translator – Engineer to Executive</a:t>
            </a:r>
            <a:endParaRPr dirty="0">
              <a:latin typeface="Adobe Clean" panose="020B05030204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16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515816"/>
            <a:ext cx="2727813" cy="53087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Roles : Enabler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1" y="1922586"/>
            <a:ext cx="6224954" cy="3071446"/>
          </a:xfrm>
        </p:spPr>
        <p:txBody>
          <a:bodyPr anchor="t">
            <a:normAutofit/>
          </a:bodyPr>
          <a:lstStyle/>
          <a:p>
            <a:pPr lvl="1"/>
            <a:r>
              <a:rPr lang="en-US" sz="2400" dirty="0">
                <a:latin typeface="Adobe Clean" panose="020B0503020404020204" pitchFamily="34" charset="0"/>
                <a:cs typeface="Calibri" panose="020F0502020204030204" pitchFamily="34" charset="0"/>
              </a:rPr>
              <a:t>Technology</a:t>
            </a:r>
          </a:p>
          <a:p>
            <a:pPr lvl="1"/>
            <a:r>
              <a:rPr lang="en-US" sz="2400" dirty="0">
                <a:latin typeface="Adobe Clean" panose="020B0503020404020204" pitchFamily="34" charset="0"/>
                <a:cs typeface="Calibri" panose="020F0502020204030204" pitchFamily="34" charset="0"/>
              </a:rPr>
              <a:t>Process</a:t>
            </a:r>
          </a:p>
          <a:p>
            <a:pPr lvl="1"/>
            <a:r>
              <a:rPr lang="en-US" sz="2400" dirty="0">
                <a:latin typeface="Adobe Clean" panose="020B0503020404020204" pitchFamily="34" charset="0"/>
                <a:cs typeface="Calibri" panose="020F0502020204030204" pitchFamily="34" charset="0"/>
              </a:rPr>
              <a:t>Solution</a:t>
            </a:r>
          </a:p>
          <a:p>
            <a:pPr lvl="1"/>
            <a:r>
              <a:rPr lang="en-US" sz="2400" dirty="0">
                <a:latin typeface="Adobe Clean" panose="020B0503020404020204" pitchFamily="34" charset="0"/>
                <a:cs typeface="Calibri" panose="020F0502020204030204" pitchFamily="34" charset="0"/>
              </a:rPr>
              <a:t>Option Provider</a:t>
            </a:r>
          </a:p>
          <a:p>
            <a:pPr lvl="1"/>
            <a:r>
              <a:rPr lang="en-US" sz="2400" dirty="0">
                <a:latin typeface="Adobe Clean" panose="020B0503020404020204" pitchFamily="34" charset="0"/>
                <a:cs typeface="Calibri" panose="020F0502020204030204" pitchFamily="34" charset="0"/>
              </a:rPr>
              <a:t>Guardrail Provider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725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83" y="222738"/>
            <a:ext cx="3194779" cy="51698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BUILD stable and efficient systems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HOW: 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278" y="1910863"/>
            <a:ext cx="7174523" cy="2836984"/>
          </a:xfrm>
        </p:spPr>
        <p:txBody>
          <a:bodyPr anchor="t">
            <a:normAutofit/>
          </a:bodyPr>
          <a:lstStyle/>
          <a:p>
            <a:r>
              <a:rPr lang="en-US" sz="2400" dirty="0"/>
              <a:t>Foundations for Stable and Efficient Systems.</a:t>
            </a:r>
          </a:p>
          <a:p>
            <a:pPr lvl="1"/>
            <a:r>
              <a:rPr lang="en-US" sz="2200" dirty="0"/>
              <a:t>Design Principles, frameworks and Patterns.</a:t>
            </a:r>
          </a:p>
          <a:p>
            <a:pPr lvl="1"/>
            <a:r>
              <a:rPr lang="en-US" sz="2200" dirty="0"/>
              <a:t>Tradeoffs  </a:t>
            </a:r>
          </a:p>
          <a:p>
            <a:pPr lvl="1"/>
            <a:r>
              <a:rPr lang="en-US" sz="2200" dirty="0"/>
              <a:t>Best Practices, Standards, Naming Conventions 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22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9A5B-6E29-1C6D-4D36-0AD62ED8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857" y="109903"/>
            <a:ext cx="8442698" cy="414705"/>
          </a:xfrm>
        </p:spPr>
        <p:txBody>
          <a:bodyPr>
            <a:normAutofit fontScale="90000"/>
          </a:bodyPr>
          <a:lstStyle/>
          <a:p>
            <a:r>
              <a:rPr lang="en-US" dirty="0"/>
              <a:t>ROLE of ARCHITECTS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800E-AFA8-C6C0-B490-FD0D857E9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8538"/>
            <a:ext cx="12063045" cy="563293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800000"/>
                </a:highlight>
              </a:rPr>
              <a:t>Business</a:t>
            </a:r>
            <a:r>
              <a:rPr lang="en-US" dirty="0">
                <a:highlight>
                  <a:srgbClr val="800000"/>
                </a:highlight>
              </a:rPr>
              <a:t> </a:t>
            </a:r>
            <a:r>
              <a:rPr lang="en-US" dirty="0"/>
              <a:t>Oriented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E4BCE9B-99B6-3275-A22E-3354FB20C1F9}"/>
              </a:ext>
            </a:extLst>
          </p:cNvPr>
          <p:cNvSpPr/>
          <p:nvPr/>
        </p:nvSpPr>
        <p:spPr>
          <a:xfrm>
            <a:off x="2069118" y="1144466"/>
            <a:ext cx="2426677" cy="19518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Enterprise Architect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00074D-9D7C-3A7B-CE34-ADD73AF6F3C8}"/>
              </a:ext>
            </a:extLst>
          </p:cNvPr>
          <p:cNvSpPr/>
          <p:nvPr/>
        </p:nvSpPr>
        <p:spPr>
          <a:xfrm>
            <a:off x="4114801" y="1691053"/>
            <a:ext cx="2426677" cy="19518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Architect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011FAA-EAC5-2033-03B1-D1981C502F9F}"/>
              </a:ext>
            </a:extLst>
          </p:cNvPr>
          <p:cNvSpPr/>
          <p:nvPr/>
        </p:nvSpPr>
        <p:spPr>
          <a:xfrm>
            <a:off x="7362093" y="1579685"/>
            <a:ext cx="2426677" cy="19518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Architect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D258BA-8A03-C55F-3718-5BCA2FC291DF}"/>
              </a:ext>
            </a:extLst>
          </p:cNvPr>
          <p:cNvSpPr/>
          <p:nvPr/>
        </p:nvSpPr>
        <p:spPr>
          <a:xfrm>
            <a:off x="5697416" y="2620108"/>
            <a:ext cx="2426677" cy="19518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Architect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1B1CA4-E6EE-CE73-2BF9-BE3146EA41FE}"/>
              </a:ext>
            </a:extLst>
          </p:cNvPr>
          <p:cNvSpPr/>
          <p:nvPr/>
        </p:nvSpPr>
        <p:spPr>
          <a:xfrm>
            <a:off x="7661031" y="3725007"/>
            <a:ext cx="2426677" cy="19518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Site Reliability Architect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8FC341-67DF-51AD-122D-23ABAE2D1E25}"/>
              </a:ext>
            </a:extLst>
          </p:cNvPr>
          <p:cNvSpPr/>
          <p:nvPr/>
        </p:nvSpPr>
        <p:spPr>
          <a:xfrm>
            <a:off x="5574323" y="4302369"/>
            <a:ext cx="2426677" cy="19518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Architect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8B13DA-A3C3-C1D7-4EEA-2BCBD6FC0BFA}"/>
              </a:ext>
            </a:extLst>
          </p:cNvPr>
          <p:cNvSpPr/>
          <p:nvPr/>
        </p:nvSpPr>
        <p:spPr>
          <a:xfrm>
            <a:off x="3700544" y="3480288"/>
            <a:ext cx="2426677" cy="195189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Architect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940735-88BA-1DA5-67AD-8662616B6239}"/>
              </a:ext>
            </a:extLst>
          </p:cNvPr>
          <p:cNvSpPr/>
          <p:nvPr/>
        </p:nvSpPr>
        <p:spPr>
          <a:xfrm>
            <a:off x="1285366" y="4476752"/>
            <a:ext cx="2426677" cy="195189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Architect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7AA6ED-7CE0-D3F5-F517-C92C83D622E9}"/>
              </a:ext>
            </a:extLst>
          </p:cNvPr>
          <p:cNvSpPr/>
          <p:nvPr/>
        </p:nvSpPr>
        <p:spPr>
          <a:xfrm>
            <a:off x="1626577" y="2785697"/>
            <a:ext cx="2426677" cy="19518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Chief Architect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DFE18B-B015-3B6E-6048-BAADE9B269F4}"/>
              </a:ext>
            </a:extLst>
          </p:cNvPr>
          <p:cNvSpPr/>
          <p:nvPr/>
        </p:nvSpPr>
        <p:spPr>
          <a:xfrm>
            <a:off x="5808786" y="657958"/>
            <a:ext cx="2426677" cy="19518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Architect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75AD0B-9FD7-6111-5B51-D07AF1036A9A}"/>
              </a:ext>
            </a:extLst>
          </p:cNvPr>
          <p:cNvSpPr txBox="1"/>
          <p:nvPr/>
        </p:nvSpPr>
        <p:spPr>
          <a:xfrm>
            <a:off x="9788770" y="473292"/>
            <a:ext cx="215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Developer Oriented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73435C-A4E4-579A-F6AA-0C03C7C1C350}"/>
              </a:ext>
            </a:extLst>
          </p:cNvPr>
          <p:cNvSpPr txBox="1"/>
          <p:nvPr/>
        </p:nvSpPr>
        <p:spPr>
          <a:xfrm>
            <a:off x="9788770" y="5676899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Operations Oriented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C900E1-DDBF-3016-C70E-A4B89DD3C087}"/>
              </a:ext>
            </a:extLst>
          </p:cNvPr>
          <p:cNvSpPr txBox="1"/>
          <p:nvPr/>
        </p:nvSpPr>
        <p:spPr>
          <a:xfrm>
            <a:off x="0" y="4829908"/>
            <a:ext cx="1758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Vendor Oriented </a:t>
            </a:r>
          </a:p>
        </p:txBody>
      </p:sp>
    </p:spTree>
    <p:extLst>
      <p:ext uri="{BB962C8B-B14F-4D97-AF65-F5344CB8AC3E}">
        <p14:creationId xmlns:p14="http://schemas.microsoft.com/office/powerpoint/2010/main" val="336820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36C1-568E-4E31-C688-C587686C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189FC-E57F-59A9-4486-DDF52BC07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853754"/>
            <a:ext cx="9603275" cy="345061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dobe Clean" panose="020B0503020404020204" pitchFamily="34" charset="0"/>
                <a:hlinkClick r:id="rId2"/>
              </a:rPr>
              <a:t>Enterprise Architecture </a:t>
            </a:r>
          </a:p>
          <a:p>
            <a:pPr lvl="1"/>
            <a:r>
              <a:rPr lang="en-US" dirty="0">
                <a:latin typeface="Adobe Clean" panose="020B0503020404020204" pitchFamily="34" charset="0"/>
                <a:hlinkClick r:id="rId2"/>
              </a:rPr>
              <a:t>https://architectelevator.com/architecture/architects-zoom/</a:t>
            </a:r>
            <a:endParaRPr lang="en-US" dirty="0">
              <a:latin typeface="Adobe Clean" panose="020B0503020404020204" pitchFamily="34" charset="0"/>
            </a:endParaRPr>
          </a:p>
          <a:p>
            <a:r>
              <a:rPr lang="en-US" dirty="0">
                <a:latin typeface="Adobe Clean" panose="020B0503020404020204" pitchFamily="34" charset="0"/>
                <a:hlinkClick r:id="rId3"/>
              </a:rPr>
              <a:t>Software Architecture </a:t>
            </a:r>
          </a:p>
          <a:p>
            <a:pPr lvl="1"/>
            <a:r>
              <a:rPr lang="en-US" dirty="0">
                <a:latin typeface="Adobe Clean" panose="020B0503020404020204" pitchFamily="34" charset="0"/>
                <a:hlinkClick r:id="rId3"/>
              </a:rPr>
              <a:t>https://www.oreilly.com/library/view/fundamentals-of-software/9781663728357/</a:t>
            </a:r>
            <a:r>
              <a:rPr lang="en-US" dirty="0">
                <a:latin typeface="Adobe Clean" panose="020B0503020404020204" pitchFamily="34" charset="0"/>
              </a:rPr>
              <a:t> </a:t>
            </a:r>
          </a:p>
          <a:p>
            <a:pPr lvl="1"/>
            <a:r>
              <a:rPr lang="en-US" dirty="0">
                <a:latin typeface="Adobe Clean" panose="020B0503020404020204" pitchFamily="34" charset="0"/>
                <a:hlinkClick r:id="rId2"/>
              </a:rPr>
              <a:t>https://www.redhat.com/architect/what-is-software-architect </a:t>
            </a:r>
            <a:endParaRPr lang="en-US" dirty="0">
              <a:latin typeface="Adobe Clean" panose="020B0503020404020204" pitchFamily="34" charset="0"/>
            </a:endParaRPr>
          </a:p>
          <a:p>
            <a:r>
              <a:rPr lang="en-US" dirty="0">
                <a:latin typeface="Adobe Clean" panose="020B0503020404020204" pitchFamily="34" charset="0"/>
              </a:rPr>
              <a:t>Operations Oriented : A Novel by Gene Kim.  One of the main characters is an architect. </a:t>
            </a:r>
          </a:p>
          <a:p>
            <a:r>
              <a:rPr lang="en-US" dirty="0">
                <a:latin typeface="Adobe Clean" panose="020B0503020404020204" pitchFamily="34" charset="0"/>
                <a:hlinkClick r:id="rId4"/>
              </a:rPr>
              <a:t>https://www.amazon.com/Phoenix-Project-DevOps-Helping-Business/dp/0988262592</a:t>
            </a:r>
            <a:r>
              <a:rPr lang="en-US" dirty="0">
                <a:latin typeface="Adobe Clean" panose="020B0503020404020204" pitchFamily="34" charset="0"/>
              </a:rPr>
              <a:t> </a:t>
            </a:r>
          </a:p>
          <a:p>
            <a:r>
              <a:rPr lang="en-US" u="sng" dirty="0">
                <a:solidFill>
                  <a:srgbClr val="FF0000"/>
                </a:solidFill>
                <a:latin typeface="Adobe Clean" panose="020B0503020404020204" pitchFamily="34" charset="0"/>
              </a:rPr>
              <a:t>Cloud Architects: </a:t>
            </a:r>
          </a:p>
          <a:p>
            <a:pPr lvl="1"/>
            <a:r>
              <a:rPr lang="en-US" dirty="0">
                <a:latin typeface="Adobe Clean" panose="020B0503020404020204" pitchFamily="34" charset="0"/>
                <a:hlinkClick r:id="rId5"/>
              </a:rPr>
              <a:t>https://docs.aws.amazon.com/wellarchitected/latest/framework/welcome.html</a:t>
            </a:r>
            <a:endParaRPr lang="en-US" dirty="0">
              <a:latin typeface="Adobe Clean" panose="020B0503020404020204" pitchFamily="34" charset="0"/>
            </a:endParaRPr>
          </a:p>
          <a:p>
            <a:pPr lvl="1"/>
            <a:r>
              <a:rPr lang="en-US" dirty="0">
                <a:latin typeface="Adobe Clean" panose="020B0503020404020204" pitchFamily="34" charset="0"/>
                <a:hlinkClick r:id="rId6"/>
              </a:rPr>
              <a:t>https://aws.amazon.com/blogs/apn/the-6-pillars-of-the-aws-well-architected-framework/</a:t>
            </a:r>
            <a:endParaRPr lang="en-US" dirty="0">
              <a:latin typeface="Adobe Clean" panose="020B0503020404020204" pitchFamily="34" charset="0"/>
            </a:endParaRPr>
          </a:p>
          <a:p>
            <a:endParaRPr lang="en-US" dirty="0">
              <a:latin typeface="Adobe Clean" panose="020B0503020404020204" pitchFamily="34" charset="0"/>
            </a:endParaRPr>
          </a:p>
          <a:p>
            <a:endParaRPr lang="en-US" dirty="0">
              <a:latin typeface="Adobe Clean" panose="020B0503020404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613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2854</TotalTime>
  <Words>285</Words>
  <Application>Microsoft Macintosh PowerPoint</Application>
  <PresentationFormat>Widescreen</PresentationFormat>
  <Paragraphs>55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Adobe Clean</vt:lpstr>
      <vt:lpstr>Arial</vt:lpstr>
      <vt:lpstr>Calibri</vt:lpstr>
      <vt:lpstr>Gill Sans MT</vt:lpstr>
      <vt:lpstr>Gallery</vt:lpstr>
      <vt:lpstr>Architect</vt:lpstr>
      <vt:lpstr>Skills</vt:lpstr>
      <vt:lpstr>Roles : Enabler  </vt:lpstr>
      <vt:lpstr>BUILD stable and efficient systems HOW:  </vt:lpstr>
      <vt:lpstr>ROLE of ARCHITECTS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</dc:title>
  <dc:creator>Mamta Byakod</dc:creator>
  <cp:lastModifiedBy>Mamta Byakod</cp:lastModifiedBy>
  <cp:revision>3</cp:revision>
  <dcterms:created xsi:type="dcterms:W3CDTF">2024-03-07T21:55:48Z</dcterms:created>
  <dcterms:modified xsi:type="dcterms:W3CDTF">2024-03-12T22:19:22Z</dcterms:modified>
</cp:coreProperties>
</file>