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Corbel"/>
      <p:regular r:id="rId18"/>
      <p:bold r:id="rId19"/>
      <p:italic r:id="rId20"/>
      <p:boldItalic r:id="rId21"/>
    </p:embeddedFont>
    <p:embeddedFont>
      <p:font typeface="Century Schoolboo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533540-DDCF-4FC5-ABF4-CD5966CA5D87}">
  <a:tblStyle styleId="{2A533540-DDCF-4FC5-ABF4-CD5966CA5D87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FF3"/>
          </a:solidFill>
        </a:fill>
      </a:tcStyle>
    </a:wholeTbl>
    <a:band1H>
      <a:tcTxStyle/>
      <a:tcStyle>
        <a:fill>
          <a:solidFill>
            <a:srgbClr val="CDDEE5"/>
          </a:solidFill>
        </a:fill>
      </a:tcStyle>
    </a:band1H>
    <a:band2H>
      <a:tcTxStyle/>
    </a:band2H>
    <a:band1V>
      <a:tcTxStyle/>
      <a:tcStyle>
        <a:fill>
          <a:solidFill>
            <a:srgbClr val="CDDEE5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enturySchoolbook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enturySchoolbook-italic.fntdata"/><Relationship Id="rId23" Type="http://schemas.openxmlformats.org/officeDocument/2006/relationships/font" Target="fonts/CenturySchoolboo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CenturySchoolboo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c6464143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c6464143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0c6464143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c6464143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c6464143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0c6464143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с изображением" showMasterSp="0">
  <p:cSld name="Титульный слайд с изображением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 title="Фигура номера страницы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1" name="Google Shape;21;p2" title="Вертикальная линейка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/>
          <p:nvPr>
            <p:ph idx="2" type="pic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 title="Фигура номера страницы"/>
          <p:cNvSpPr/>
          <p:nvPr/>
        </p:nvSpPr>
        <p:spPr>
          <a:xfrm>
            <a:off x="11784011" y="139374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37" name="Google Shape;137;p12"/>
          <p:cNvSpPr txBox="1"/>
          <p:nvPr>
            <p:ph type="title"/>
          </p:nvPr>
        </p:nvSpPr>
        <p:spPr>
          <a:xfrm>
            <a:off x="1947673" y="2571722"/>
            <a:ext cx="8296654" cy="328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700"/>
              <a:buFont typeface="Century Schoolbook"/>
              <a:buNone/>
              <a:defRPr sz="77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1947673" y="1393748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10" type="dt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1" type="ftr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11784011" y="1620760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42" name="Google Shape;142;p12" title="Горизонтальная линейка"/>
          <p:cNvCxnSpPr/>
          <p:nvPr/>
        </p:nvCxnSpPr>
        <p:spPr>
          <a:xfrm rot="10800000">
            <a:off x="1" y="6178167"/>
            <a:ext cx="10244326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3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0" name="Google Shape;150;p13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3"/>
          <p:cNvSpPr txBox="1"/>
          <p:nvPr>
            <p:ph idx="2" type="body"/>
          </p:nvPr>
        </p:nvSpPr>
        <p:spPr>
          <a:xfrm>
            <a:off x="5326063" y="559678"/>
            <a:ext cx="6103937" cy="519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>
  <p:cSld name="Рисунок с подписью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14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9" name="Google Shape;159;p14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14"/>
          <p:cNvSpPr/>
          <p:nvPr>
            <p:ph idx="2" type="pic"/>
          </p:nvPr>
        </p:nvSpPr>
        <p:spPr>
          <a:xfrm>
            <a:off x="5297488" y="559678"/>
            <a:ext cx="6132512" cy="51918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762000" y="559677"/>
            <a:ext cx="3833906" cy="5274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67" name="Google Shape;167;p15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5181600" y="559678"/>
            <a:ext cx="6172200" cy="561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175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i="0"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2" type="body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175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i="0"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3" type="body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17"/>
          <p:cNvSpPr txBox="1"/>
          <p:nvPr>
            <p:ph idx="4" type="body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яд пронумерованных пунктов">
  <p:cSld name="Ряд пронумерованных пунктов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5162550" y="2019300"/>
            <a:ext cx="1944000" cy="2700000"/>
          </a:xfrm>
          <a:prstGeom prst="rect">
            <a:avLst/>
          </a:prstGeom>
          <a:gradFill>
            <a:gsLst>
              <a:gs pos="0">
                <a:srgbClr val="D8EBF0"/>
              </a:gs>
              <a:gs pos="99000">
                <a:srgbClr val="D8EBF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7295806" y="2019300"/>
            <a:ext cx="1943100" cy="2700000"/>
          </a:xfrm>
          <a:prstGeom prst="rect">
            <a:avLst/>
          </a:prstGeom>
          <a:gradFill>
            <a:gsLst>
              <a:gs pos="0">
                <a:srgbClr val="F8F0D9"/>
              </a:gs>
              <a:gs pos="99000">
                <a:srgbClr val="F8F0D9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3" type="body"/>
          </p:nvPr>
        </p:nvSpPr>
        <p:spPr>
          <a:xfrm>
            <a:off x="9428163" y="2019300"/>
            <a:ext cx="1943100" cy="2700000"/>
          </a:xfrm>
          <a:prstGeom prst="rect">
            <a:avLst/>
          </a:prstGeom>
          <a:gradFill>
            <a:gsLst>
              <a:gs pos="0">
                <a:srgbClr val="E7DCE7"/>
              </a:gs>
              <a:gs pos="99000">
                <a:srgbClr val="E7DCE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4" type="body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/>
          <p:nvPr>
            <p:ph idx="5" type="body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/>
          <p:nvPr>
            <p:ph idx="6" type="body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7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4" name="Google Shape;44;p4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 и подзаголовок">
  <p:cSld name="Только заголовок и под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" name="Google Shape;52;p5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с изображением" showMasterSp="0">
  <p:cSld name="Титульный слайд с изображением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 title="Фигура номера страницы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6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57" name="Google Shape;57;p6" title="Вертикальная линейка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6"/>
          <p:cNvSpPr/>
          <p:nvPr>
            <p:ph idx="2" type="pic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7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 пунктов с изображениями или значками (светлая тема)">
  <p:cSld name="6 пунктов с изображениями или значками (светлая тема)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8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8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8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8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8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8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8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пунктов с изображениями или значками" showMasterSp="0">
  <p:cSld name="6 пунктов с изображениями или значками"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 title="Фигура номера страницы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0" name="Google Shape;90;p9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4" name="Google Shape;104;p9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9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9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9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9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отографий среднего размера с описаниями">
  <p:cSld name="6 фотографий среднего размера с описаниями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0"/>
          <p:cNvSpPr txBox="1"/>
          <p:nvPr>
            <p:ph type="title"/>
          </p:nvPr>
        </p:nvSpPr>
        <p:spPr>
          <a:xfrm>
            <a:off x="762000" y="2831932"/>
            <a:ext cx="3833906" cy="156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762000" y="4573117"/>
            <a:ext cx="3842550" cy="1178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10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/>
          <p:nvPr>
            <p:ph idx="2" type="pic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p10"/>
          <p:cNvSpPr txBox="1"/>
          <p:nvPr>
            <p:ph idx="3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4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5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6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7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8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/>
          <p:nvPr>
            <p:ph idx="9" type="pic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5" name="Google Shape;125;p10"/>
          <p:cNvSpPr/>
          <p:nvPr>
            <p:ph idx="13" type="pic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6" name="Google Shape;126;p10"/>
          <p:cNvSpPr/>
          <p:nvPr>
            <p:ph idx="14" type="pic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10"/>
          <p:cNvSpPr/>
          <p:nvPr>
            <p:ph idx="15" type="pic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10"/>
          <p:cNvSpPr/>
          <p:nvPr>
            <p:ph idx="16" type="pic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10"/>
          <p:cNvSpPr/>
          <p:nvPr>
            <p:ph idx="17" type="pic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>
  <p:cSld name="Титульный слайд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 title="Фигура номера страницы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2" name="Google Shape;132;p11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34" name="Google Shape;134;p11" title="Вертикальная линейка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 title="Фигура номера страницы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6" name="Google Shape;16;p1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 title="Фигура номера страницы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0" name="Google Shape;30;p3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</a:pPr>
            <a:r>
              <a:rPr lang="ru-RU"/>
              <a:t>Проект PyGame: Морской бой</a:t>
            </a:r>
            <a:endParaRPr/>
          </a:p>
        </p:txBody>
      </p:sp>
      <p:sp>
        <p:nvSpPr>
          <p:cNvPr id="200" name="Google Shape;200;p20"/>
          <p:cNvSpPr txBox="1"/>
          <p:nvPr>
            <p:ph idx="1" type="subTitle"/>
          </p:nvPr>
        </p:nvSpPr>
        <p:spPr>
          <a:xfrm>
            <a:off x="450971" y="4109522"/>
            <a:ext cx="4993562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ru-RU" sz="3200"/>
              <a:t>Работу выполнили: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ru-RU" sz="3200"/>
              <a:t>Машинова Дарья,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ru-RU" sz="3200"/>
              <a:t>Ширкунова Мария.</a:t>
            </a:r>
            <a:endParaRPr sz="3200"/>
          </a:p>
        </p:txBody>
      </p:sp>
      <p:pic>
        <p:nvPicPr>
          <p:cNvPr id="201" name="Google Shape;201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636" l="0" r="0" t="1635"/>
          <a:stretch/>
        </p:blipFill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11784011" y="5607592"/>
            <a:ext cx="408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43774" cy="513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925" y="2495525"/>
            <a:ext cx="6217074" cy="43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11784011" y="5607592"/>
            <a:ext cx="408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15074" cy="44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575" y="2219299"/>
            <a:ext cx="6548426" cy="4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38051" y="1956217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Schoolbook"/>
              <a:buNone/>
            </a:pPr>
            <a:r>
              <a:rPr lang="ru-RU"/>
              <a:t>Сложности разработки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5162549" y="1072342"/>
            <a:ext cx="3141865" cy="3646958"/>
          </a:xfrm>
          <a:prstGeom prst="rect">
            <a:avLst/>
          </a:prstGeom>
          <a:gradFill>
            <a:gsLst>
              <a:gs pos="0">
                <a:srgbClr val="D8EBF0"/>
              </a:gs>
              <a:gs pos="99000">
                <a:srgbClr val="D8EBF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br>
              <a:rPr lang="ru-RU"/>
            </a:br>
            <a:br>
              <a:rPr lang="ru-RU"/>
            </a:br>
            <a:r>
              <a:rPr i="1" lang="ru-RU" sz="2000"/>
              <a:t>Проектирование</a:t>
            </a:r>
            <a:endParaRPr i="1" sz="2000"/>
          </a:p>
        </p:txBody>
      </p:sp>
      <p:sp>
        <p:nvSpPr>
          <p:cNvPr id="209" name="Google Shape;209;p21"/>
          <p:cNvSpPr txBox="1"/>
          <p:nvPr>
            <p:ph idx="2" type="body"/>
          </p:nvPr>
        </p:nvSpPr>
        <p:spPr>
          <a:xfrm>
            <a:off x="8761615" y="1072342"/>
            <a:ext cx="3022396" cy="3646958"/>
          </a:xfrm>
          <a:prstGeom prst="rect">
            <a:avLst/>
          </a:prstGeom>
          <a:gradFill>
            <a:gsLst>
              <a:gs pos="0">
                <a:srgbClr val="F8F0D9"/>
              </a:gs>
              <a:gs pos="99000">
                <a:srgbClr val="F8F0D9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br>
              <a:rPr lang="ru-RU"/>
            </a:br>
            <a:br>
              <a:rPr lang="ru-RU"/>
            </a:br>
            <a:r>
              <a:rPr i="1" lang="ru-RU" sz="2000"/>
              <a:t>Логика/алгоритмы</a:t>
            </a:r>
            <a:endParaRPr i="1" sz="2000"/>
          </a:p>
        </p:txBody>
      </p:sp>
      <p:sp>
        <p:nvSpPr>
          <p:cNvPr id="210" name="Google Shape;210;p21"/>
          <p:cNvSpPr/>
          <p:nvPr>
            <p:ph idx="4" type="body"/>
          </p:nvPr>
        </p:nvSpPr>
        <p:spPr>
          <a:xfrm>
            <a:off x="6319481" y="1447358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/>
              <a:t>1</a:t>
            </a:r>
            <a:endParaRPr/>
          </a:p>
        </p:txBody>
      </p:sp>
      <p:sp>
        <p:nvSpPr>
          <p:cNvPr id="211" name="Google Shape;211;p21"/>
          <p:cNvSpPr/>
          <p:nvPr>
            <p:ph idx="5" type="body"/>
          </p:nvPr>
        </p:nvSpPr>
        <p:spPr>
          <a:xfrm>
            <a:off x="9964789" y="1447358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/>
              <a:t>2</a:t>
            </a:r>
            <a:endParaRPr/>
          </a:p>
        </p:txBody>
      </p: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462742" y="2139096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ru-RU"/>
              <a:t>Описание классов</a:t>
            </a:r>
            <a:endParaRPr/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5536277" y="1559976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t/>
            </a:r>
            <a:endParaRPr b="0" i="1" sz="50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20" name="Google Shape;220;p22"/>
          <p:cNvGraphicFramePr/>
          <p:nvPr/>
        </p:nvGraphicFramePr>
        <p:xfrm>
          <a:off x="5237018" y="288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{2A533540-DDCF-4FC5-ABF4-CD5966CA5D87}</a:tableStyleId>
              </a:tblPr>
              <a:tblGrid>
                <a:gridCol w="3030000"/>
                <a:gridCol w="3030000"/>
              </a:tblGrid>
              <a:tr h="34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2000" u="none" cap="none" strike="noStrike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Имя класса</a:t>
                      </a:r>
                      <a:endParaRPr b="1" i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2000" u="none" cap="none" strike="noStrike">
                          <a:solidFill>
                            <a:schemeClr val="dk2"/>
                          </a:solidFill>
                        </a:rPr>
                        <a:t>Описание</a:t>
                      </a:r>
                      <a:endParaRPr b="1" i="1" sz="2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rbel"/>
                        <a:buNone/>
                      </a:pPr>
                      <a:r>
                        <a:rPr b="0" i="1" lang="ru-RU" sz="2000" u="none" cap="none" strike="noStrike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Board</a:t>
                      </a:r>
                      <a:endParaRPr b="0" i="1" sz="2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1"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rbel"/>
                        <a:buNone/>
                      </a:pPr>
                      <a:r>
                        <a:rPr b="0" lang="ru-RU" sz="2000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поле. Класс для рисования сеток и добавления к ним цифр и букв.</a:t>
                      </a:r>
                      <a:endParaRPr b="0"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rbel"/>
                        <a:buNone/>
                      </a:pPr>
                      <a:r>
                        <a:rPr b="0" i="1" lang="ru-RU" sz="2000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Ships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rbel"/>
                        <a:buNone/>
                      </a:pPr>
                      <a:r>
                        <a:rPr b="0" lang="ru-RU" sz="2000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расстановка кораблей, случайные создания кораблей игрока на сетке (авто расстановка).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ru-RU" sz="2000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SecondLevel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2"/>
                          </a:solidFill>
                        </a:rPr>
                        <a:t>-второй уровень игры</a:t>
                      </a:r>
                      <a:endParaRPr b="0"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rbel"/>
                        <a:buNone/>
                      </a:pPr>
                      <a:r>
                        <a:rPr b="0" i="1" lang="ru-RU" sz="2000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Let</a:t>
                      </a:r>
                      <a:endParaRPr b="0" i="1" sz="2000">
                        <a:solidFill>
                          <a:schemeClr val="dk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2"/>
                          </a:solidFill>
                        </a:rPr>
                        <a:t>-спрайты для препятствий</a:t>
                      </a:r>
                      <a:endParaRPr b="0"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ru-RU" sz="2000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Menu1 и Menu2</a:t>
                      </a:r>
                      <a:endParaRPr b="0" i="1"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rbel"/>
                        <a:buNone/>
                      </a:pPr>
                      <a:r>
                        <a:rPr b="0" lang="ru-RU" sz="2000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для создания игрового меню</a:t>
                      </a:r>
                      <a:endParaRPr b="0"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ru-RU" sz="2000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Button</a:t>
                      </a:r>
                      <a:endParaRPr b="0" i="1"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rbel"/>
                        <a:buNone/>
                      </a:pPr>
                      <a:r>
                        <a:rPr b="0" lang="ru-RU" sz="2000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для создания кнопок</a:t>
                      </a:r>
                      <a:endParaRPr b="0"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512618" y="1584713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ru-RU"/>
              <a:t>Описание функций</a:t>
            </a:r>
            <a:endParaRPr/>
          </a:p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227" name="Google Shape;227;p23"/>
          <p:cNvGraphicFramePr/>
          <p:nvPr/>
        </p:nvGraphicFramePr>
        <p:xfrm>
          <a:off x="5024732" y="154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{2A533540-DDCF-4FC5-ABF4-CD5966CA5D87}</a:tableStyleId>
              </a:tblPr>
              <a:tblGrid>
                <a:gridCol w="2157475"/>
                <a:gridCol w="4580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chemeClr val="dk2"/>
                          </a:solidFill>
                        </a:rPr>
                        <a:t>Название функции</a:t>
                      </a:r>
                      <a:endParaRPr i="1" sz="18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chemeClr val="dk2"/>
                          </a:solidFill>
                        </a:rPr>
                        <a:t>Описание</a:t>
                      </a:r>
                      <a:endParaRPr i="1" sz="18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draw_text, print_text</a:t>
                      </a:r>
                      <a:endParaRPr i="1"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– для вывода текста в рамке на экран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game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– для запуска игрового цикла игры. В цикле бесконечно проверяется статус игры и в зависимости от этого выполняются те либо иные действия, происходят основные события игры. Получение данных о выстреле игрока, добавление подходящего сообщения для обоих игроков, передача хода другому игроку при промахе и прочее. Если наступает статус 'game over' — завершаем игру. Пишем кто выиграл, кто проиграл.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draw_ships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– Рисует прямоугольники вокруг блоков, занятых кораблем (отрисовка кораблей). Аргументы: ships_coordinates_list (список кортежей): список координат кораблей.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draw_from_dotted_</a:t>
                      </a:r>
                      <a:b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</a:b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set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Рисует точки в центре всех клеток из dotted_set (набор клеток, в которых выстрел попал «мимо»).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draw_hit_blocks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Рисует "X" в блоках, которые были успешно поражены компьютером или человеком.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554182" y="138263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ru-RU"/>
              <a:t>Описание функций</a:t>
            </a:r>
            <a:endParaRPr/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234" name="Google Shape;234;p24"/>
          <p:cNvGraphicFramePr/>
          <p:nvPr/>
        </p:nvGraphicFramePr>
        <p:xfrm>
          <a:off x="5016268" y="1128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{2A533540-DDCF-4FC5-ABF4-CD5966CA5D87}</a:tableStyleId>
              </a:tblPr>
              <a:tblGrid>
                <a:gridCol w="2182550"/>
                <a:gridCol w="4887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chemeClr val="dk2"/>
                          </a:solidFill>
                        </a:rPr>
                        <a:t>Название функции</a:t>
                      </a:r>
                      <a:endParaRPr i="1" sz="18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chemeClr val="dk2"/>
                          </a:solidFill>
                        </a:rPr>
                        <a:t>Описание</a:t>
                      </a:r>
                      <a:endParaRPr i="1" sz="18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update_dotted_and_hit_sets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Ставит точки вокруг блока, который был поражен (человеком или компьютером). Добавляет эти блоки в набор попадания (кортеж) hit_blocks.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update_destroyed_ships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Добавляет блоки до и после корабля в dotted_set, чтобы нарисовать на них точки. Добавляет все блоки на корабле в набор hit_blocks для рисования крестиков внутри разрушенного корабля.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ship_is_valid 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Проверяет, не касается ли корабль других судов. Аргументы: ship_set: набор с кортежами координат новых кораблей, blocks_for_manual_drawing: набор со всеми используемыми блоками для других кораблей, включая все клетки вокруг кораблей. Возвращается: булевое значение - верно, если корабли не соприкасаются, в противном случае ложно.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show_message_at_rect_center</a:t>
                      </a:r>
                      <a:endParaRPr i="1"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Выводит сообщение на экран в центре заданного прямоугольника. Аргументы: message (str): сообщение для печати, rect (кортеж): координаты прямоугольника в формате (x_start, y_start, ширина, высота), which_font (объект pygame): какой шрифт использовать для печати сообщения (по умолчанию используется шрифт font), color (кортеж): цвет сообщения (по умолчанию используется красный цвет).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770313" y="1648645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ru-RU"/>
              <a:t>Алгоритм работы ИИ</a:t>
            </a:r>
            <a:endParaRPr/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5259186" y="90590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DB898"/>
              </a:buClr>
              <a:buSzPts val="1800"/>
              <a:buFont typeface="Noto Sans Symbols"/>
              <a:buChar char="∙"/>
            </a:pPr>
            <a:r>
              <a:rPr b="0" i="1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Первый ход случайный.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DB898"/>
              </a:buClr>
              <a:buSzPts val="1800"/>
              <a:buFont typeface="Noto Sans Symbols"/>
              <a:buChar char="∙"/>
            </a:pPr>
            <a:r>
              <a:rPr b="0" i="1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попал и убил — обрисовал точками вокруг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DB898"/>
              </a:buClr>
              <a:buSzPts val="1800"/>
              <a:buFont typeface="Noto Sans Symbols"/>
              <a:buChar char="∙"/>
            </a:pPr>
            <a:r>
              <a:rPr b="0" i="1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попал и не убил — стреляем в клетки сверху/снизу/слева/справа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DB898"/>
              </a:buClr>
              <a:buSzPts val="1800"/>
              <a:buFont typeface="Noto Sans Symbols"/>
              <a:buChar char="∙"/>
            </a:pPr>
            <a:r>
              <a:rPr b="0" i="1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диагоналям от клетки «попал» не может быть кораблей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DB898"/>
              </a:buClr>
              <a:buSzPts val="1800"/>
              <a:buFont typeface="Noto Sans Symbols"/>
              <a:buChar char="∙"/>
            </a:pPr>
            <a:r>
              <a:rPr b="0" i="1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Прикидываем если остались только большие корабли — затираем мелкие скопления пустых клеток </a:t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b="41999" l="0" r="18437" t="0"/>
          <a:stretch/>
        </p:blipFill>
        <p:spPr>
          <a:xfrm>
            <a:off x="4935428" y="2398915"/>
            <a:ext cx="2012114" cy="155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 rotWithShape="1">
          <a:blip r:embed="rId4">
            <a:alphaModFix/>
          </a:blip>
          <a:srcRect b="42107" l="0" r="16728" t="0"/>
          <a:stretch/>
        </p:blipFill>
        <p:spPr>
          <a:xfrm>
            <a:off x="7057868" y="2411723"/>
            <a:ext cx="1943260" cy="15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 rotWithShape="1">
          <a:blip r:embed="rId5">
            <a:alphaModFix/>
          </a:blip>
          <a:srcRect b="52558" l="0" r="8152" t="0"/>
          <a:stretch/>
        </p:blipFill>
        <p:spPr>
          <a:xfrm>
            <a:off x="4935428" y="4074673"/>
            <a:ext cx="2169621" cy="123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1455" y="2398914"/>
            <a:ext cx="28765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Schoolbook"/>
              <a:buNone/>
            </a:pPr>
            <a:r>
              <a:rPr lang="ru-RU"/>
              <a:t>Функции для работы ИИ</a:t>
            </a:r>
            <a:endParaRPr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252" name="Google Shape;252;p26"/>
          <p:cNvGraphicFramePr/>
          <p:nvPr/>
        </p:nvGraphicFramePr>
        <p:xfrm>
          <a:off x="4982223" y="795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{2A533540-DDCF-4FC5-ABF4-CD5966CA5D87}</a:tableStyleId>
              </a:tblPr>
              <a:tblGrid>
                <a:gridCol w="2191650"/>
                <a:gridCol w="461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rgbClr val="000000"/>
                          </a:solidFill>
                        </a:rPr>
                        <a:t>Название функции</a:t>
                      </a:r>
                      <a:endParaRPr i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rgbClr val="000000"/>
                          </a:solidFill>
                        </a:rPr>
                        <a:t>Описание</a:t>
                      </a:r>
                      <a:endParaRPr i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computer_shoots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Случайным образом выбирает блок из доступных для выстрела и удаляет с набора доступных.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computer_first_hit 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Добавляет блоки выше, ниже, справа и слева от блока, пораженного компьютером, во временный набор, из которого компьютер может выбрать свой следующий выстрел. Аргументы: fired_block (кортеж): координаты блока, пораженного компьютером.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computer_hits_twice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Добавляет блоки до и после двух или более блоков корабля во временный список, чтобы компьютер мог быстрее уничтожить корабль. Возвращается: временный набор блоков, где потенциально должен находиться человеческий корабль, с которого компьютер может стрелять.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check_hit_or_miss 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Проверяет, является ли блок, в который выстрелил компьютер или человек, попаданием или промахом. Обновляет наборы точками (в пропущенных блоках или в диагональных клетках вокруг блока попадания) и крестиками (в блоках попадания). Удаляет уничтоженные корабли из списка кораблей.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Schoolbook"/>
              <a:buNone/>
            </a:pPr>
            <a:r>
              <a:rPr lang="ru-RU"/>
              <a:t>Функции для работы ИИ</a:t>
            </a:r>
            <a:endParaRPr/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259" name="Google Shape;259;p27"/>
          <p:cNvGraphicFramePr/>
          <p:nvPr/>
        </p:nvGraphicFramePr>
        <p:xfrm>
          <a:off x="4982223" y="795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{2A533540-DDCF-4FC5-ABF4-CD5966CA5D87}</a:tableStyleId>
              </a:tblPr>
              <a:tblGrid>
                <a:gridCol w="2341300"/>
                <a:gridCol w="4460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rgbClr val="000000"/>
                          </a:solidFill>
                        </a:rPr>
                        <a:t>Название функции</a:t>
                      </a:r>
                      <a:endParaRPr i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>
                          <a:solidFill>
                            <a:srgbClr val="000000"/>
                          </a:solidFill>
                        </a:rPr>
                        <a:t>Описание</a:t>
                      </a:r>
                      <a:endParaRPr i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update_around_last_</a:t>
                      </a:r>
                      <a:br>
                        <a:rPr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</a:br>
                      <a:r>
                        <a:rPr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computer_hit 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Обновляет around_last_computer_hit_set (который используется для выбора клетки компьютером для стрельбы), если он попал в корабль, но не уничтожил его. Добавляет к этому набору вертикальные или горизонтальные блоки вокруг блока, который был поражен последним, для дальнейших выстрелов. Затем удаляет те блоки из этого набора, в которые стреляли, но промахнулись. around_last_computer_hit_set заставляет компьютер выбирать правильные блоки, чтобы быстро уничтожить корабль, вместо того, чтобы просто случайным образом стрелять по совершенно случайным блокам.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check_ships_numbers </a:t>
                      </a:r>
                      <a:endParaRPr i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- Проверяет, не превышает ли судно определенной длины (1-4 клеток). Аргументы: ship (список): список с координатами новых кораблей, num_ships_list (список): список с номерами конкретных судов в соответствующих индексах. Возвращается: булевое значение - верно, если количество судов определенной длины не превышает необходимого, ложно, если таких судов достаточно.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FB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0" y="1316136"/>
            <a:ext cx="4821382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ru-RU"/>
              <a:t>Получившаяся игра</a:t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Заголовки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Заголовки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