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71" autoAdjust="0"/>
    <p:restoredTop sz="94749" autoAdjust="0"/>
  </p:normalViewPr>
  <p:slideViewPr>
    <p:cSldViewPr snapToGrid="0" snapToObjects="1" showGuides="1">
      <p:cViewPr>
        <p:scale>
          <a:sx n="25" d="100"/>
          <a:sy n="25" d="100"/>
        </p:scale>
        <p:origin x="744" y="-97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98572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714C197-D66B-5E40-AF9A-88117E9A99A1}"/>
              </a:ext>
            </a:extLst>
          </p:cNvPr>
          <p:cNvCxnSpPr>
            <a:cxnSpLocks/>
          </p:cNvCxnSpPr>
          <p:nvPr userDrawn="1"/>
        </p:nvCxnSpPr>
        <p:spPr>
          <a:xfrm>
            <a:off x="10972800" y="5617998"/>
            <a:ext cx="0" cy="27300402"/>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a:cxnSpLocks/>
          </p:cNvCxnSpPr>
          <p:nvPr userDrawn="1"/>
        </p:nvCxnSpPr>
        <p:spPr>
          <a:xfrm>
            <a:off x="21928667" y="5617998"/>
            <a:ext cx="0" cy="27300402"/>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a:cxnSpLocks/>
          </p:cNvCxnSpPr>
          <p:nvPr userDrawn="1"/>
        </p:nvCxnSpPr>
        <p:spPr>
          <a:xfrm>
            <a:off x="32867600" y="5617998"/>
            <a:ext cx="0" cy="27300402"/>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E4BE3AD-4EC4-485C-A81D-EB533549C650}"/>
              </a:ext>
            </a:extLst>
          </p:cNvPr>
          <p:cNvSpPr/>
          <p:nvPr/>
        </p:nvSpPr>
        <p:spPr>
          <a:xfrm>
            <a:off x="477825" y="426720"/>
            <a:ext cx="42959486" cy="4250693"/>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a:xfrm>
            <a:off x="453890" y="6516472"/>
            <a:ext cx="10137904" cy="9180176"/>
          </a:xfrm>
          <a:noFill/>
        </p:spPr>
        <p:txBody>
          <a:bodyPr/>
          <a:lstStyle/>
          <a:p>
            <a:r>
              <a:rPr lang="en-US" sz="3200" kern="1400" dirty="0">
                <a:solidFill>
                  <a:schemeClr val="tx1"/>
                </a:solidFill>
                <a:effectLst/>
                <a:latin typeface="Times New Roman" panose="02020603050405020304" pitchFamily="18" charset="0"/>
                <a:ea typeface="Times New Roman" panose="02020603050405020304" pitchFamily="18" charset="0"/>
              </a:rPr>
              <a:t>Autonomous vehicles typically use a variety of sensors, including LiDAR sensors, to navigate through an environment and avoid obstacles without intervention. A LiDAR works by measuring the time it takes for the radiated laser to be reflected off an object back to the sensor in order to obtain a distance measurement to objects in the environment. In this research, a two-wheeled robot with a single-layer, rotating LiDAR sensor is used to test a collision avoidance algorithm in a simulated environment using </a:t>
            </a:r>
            <a:r>
              <a:rPr lang="en-US" sz="3200" kern="1400" dirty="0" err="1">
                <a:solidFill>
                  <a:schemeClr val="tx1"/>
                </a:solidFill>
                <a:effectLst/>
                <a:latin typeface="Times New Roman" panose="02020603050405020304" pitchFamily="18" charset="0"/>
                <a:ea typeface="Times New Roman" panose="02020603050405020304" pitchFamily="18" charset="0"/>
              </a:rPr>
              <a:t>Webots</a:t>
            </a:r>
            <a:r>
              <a:rPr lang="en-US" sz="3200" kern="1400" dirty="0">
                <a:solidFill>
                  <a:schemeClr val="tx1"/>
                </a:solidFill>
                <a:effectLst/>
                <a:latin typeface="Times New Roman" panose="02020603050405020304" pitchFamily="18" charset="0"/>
                <a:ea typeface="Times New Roman" panose="02020603050405020304" pitchFamily="18" charset="0"/>
              </a:rPr>
              <a:t> software. The collision avoidance algorithm is based on algorithms used in previous research. The created algorithm analyzes the LiDAR data to turn a specific angle away from the object to reach its target destination without collision. The robot has GPS and compass to aid in navigation towards its target destination. An environment with various obstacles is set up to test the algorithms. The proposed algorithm was unable to be tested due to a software bug and time limitations.</a:t>
            </a:r>
            <a:endParaRPr lang="en-US" sz="3200" dirty="0">
              <a:solidFill>
                <a:schemeClr val="tx1"/>
              </a:solidFill>
              <a:effectLst/>
              <a:latin typeface="Times New Roman" panose="02020603050405020304" pitchFamily="18" charset="0"/>
              <a:ea typeface="Times New Roman" panose="02020603050405020304" pitchFamily="18" charset="0"/>
            </a:endParaRPr>
          </a:p>
          <a:p>
            <a:endParaRPr lang="en-US" sz="3200" dirty="0">
              <a:solidFill>
                <a:schemeClr val="tx1"/>
              </a:solidFill>
            </a:endParaRPr>
          </a:p>
        </p:txBody>
      </p:sp>
      <p:sp>
        <p:nvSpPr>
          <p:cNvPr id="9" name="Text Placeholder 8">
            <a:extLst>
              <a:ext uri="{FF2B5EF4-FFF2-40B4-BE49-F238E27FC236}">
                <a16:creationId xmlns:a16="http://schemas.microsoft.com/office/drawing/2014/main" id="{173667CD-4E00-2047-8C4A-BF23F28E04C2}"/>
              </a:ext>
            </a:extLst>
          </p:cNvPr>
          <p:cNvSpPr>
            <a:spLocks noGrp="1"/>
          </p:cNvSpPr>
          <p:nvPr>
            <p:ph type="body" sz="quarter" idx="26"/>
          </p:nvPr>
        </p:nvSpPr>
        <p:spPr>
          <a:xfrm>
            <a:off x="33390292" y="6378482"/>
            <a:ext cx="10047018" cy="12957371"/>
          </a:xfrm>
        </p:spPr>
        <p:txBody>
          <a:bodyPr/>
          <a:lstStyle/>
          <a:p>
            <a:r>
              <a:rPr lang="en-US" dirty="0">
                <a:solidFill>
                  <a:schemeClr val="tx1"/>
                </a:solidFill>
                <a:latin typeface="Times New Roman" panose="02020603050405020304" pitchFamily="18" charset="0"/>
              </a:rPr>
              <a:t>The collision avoidance algorithm was not able to be tested due to the </a:t>
            </a: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software crashing and time limitations. However, a simulation environment in a </a:t>
            </a: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world was developed with various boxes for the robot to navigate around to its target destination. The white circle is the robot’s target destination.</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Figure 4: world environment for simulation</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dirty="0">
              <a:solidFill>
                <a:schemeClr val="tx1"/>
              </a:solidFill>
              <a:latin typeface="Times New Roman" panose="02020603050405020304" pitchFamily="18" charset="0"/>
            </a:endParaRPr>
          </a:p>
        </p:txBody>
      </p:sp>
      <p:sp>
        <p:nvSpPr>
          <p:cNvPr id="11" name="Text Placeholder 10">
            <a:extLst>
              <a:ext uri="{FF2B5EF4-FFF2-40B4-BE49-F238E27FC236}">
                <a16:creationId xmlns:a16="http://schemas.microsoft.com/office/drawing/2014/main" id="{D0AF34D3-7949-184E-A501-EAF821E59564}"/>
              </a:ext>
            </a:extLst>
          </p:cNvPr>
          <p:cNvSpPr>
            <a:spLocks noGrp="1"/>
          </p:cNvSpPr>
          <p:nvPr>
            <p:ph type="body" sz="quarter" idx="28"/>
          </p:nvPr>
        </p:nvSpPr>
        <p:spPr>
          <a:xfrm>
            <a:off x="33390292" y="15011402"/>
            <a:ext cx="10052050" cy="6838773"/>
          </a:xfrm>
        </p:spPr>
        <p:txBody>
          <a:bodyPr/>
          <a:lstStyle/>
          <a:p>
            <a:r>
              <a:rPr lang="en-US" dirty="0">
                <a:solidFill>
                  <a:schemeClr val="tx1"/>
                </a:solidFill>
                <a:latin typeface="Times New Roman" panose="02020603050405020304" pitchFamily="18" charset="0"/>
              </a:rPr>
              <a:t>The purpose of this project was to study and learn more about the field of robotics and collision avoidance algorithms. Even though it was not able to be developed and tested fully due to a software bug and time limitations, there were many concepts that were studied:</a:t>
            </a:r>
          </a:p>
          <a:p>
            <a:pPr marL="457200" indent="-457200">
              <a:buFont typeface="Arial" panose="020B0604020202020204" pitchFamily="34" charset="0"/>
              <a:buChar char="•"/>
            </a:pP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connects physical elements to a virtual environment </a:t>
            </a:r>
            <a:r>
              <a:rPr lang="en-US">
                <a:solidFill>
                  <a:schemeClr val="tx1"/>
                </a:solidFill>
                <a:latin typeface="Times New Roman" panose="02020603050405020304" pitchFamily="18" charset="0"/>
              </a:rPr>
              <a:t>through the </a:t>
            </a:r>
            <a:r>
              <a:rPr lang="en-US" dirty="0">
                <a:solidFill>
                  <a:schemeClr val="tx1"/>
                </a:solidFill>
                <a:latin typeface="Times New Roman" panose="02020603050405020304" pitchFamily="18" charset="0"/>
              </a:rPr>
              <a:t>creation of worlds and controllers.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LiDAR data was able to be stored and manipulated for obstacle detection without integration of a point cloud, which takes up a lot of data and time when doing collision avoidance algorithms.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Differential drive can be manipulated to turn specific angles and move forward or backward for a specific amount of time.</a:t>
            </a:r>
          </a:p>
          <a:p>
            <a:r>
              <a:rPr lang="en-US" dirty="0">
                <a:solidFill>
                  <a:schemeClr val="tx1"/>
                </a:solidFill>
                <a:latin typeface="Times New Roman" panose="02020603050405020304" pitchFamily="18" charset="0"/>
              </a:rPr>
              <a:t>Future research can include fully implementing the collision avoidance algorithm in </a:t>
            </a:r>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to see if it can reach its target destination in the simulated environment created. </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33391615" y="22713700"/>
            <a:ext cx="10052050" cy="1323417"/>
          </a:xfrm>
        </p:spPr>
        <p:txBody>
          <a:bodyPr/>
          <a:lstStyle/>
          <a:p>
            <a:r>
              <a:rPr lang="en-US" dirty="0">
                <a:solidFill>
                  <a:schemeClr val="tx1"/>
                </a:solidFill>
                <a:latin typeface="Times New Roman" panose="02020603050405020304" pitchFamily="18" charset="0"/>
              </a:rPr>
              <a:t>This research is supported by the Department of Mathematics and Computer Science at Samford University. </a:t>
            </a:r>
          </a:p>
        </p:txBody>
      </p:sp>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a:xfrm>
            <a:off x="15624174" y="3414111"/>
            <a:ext cx="13522338" cy="995734"/>
          </a:xfrm>
        </p:spPr>
        <p:txBody>
          <a:bodyPr>
            <a:normAutofit/>
          </a:bodyPr>
          <a:lstStyle/>
          <a:p>
            <a:r>
              <a:rPr lang="en-US" sz="4800" dirty="0">
                <a:solidFill>
                  <a:schemeClr val="bg1"/>
                </a:solidFill>
                <a:latin typeface="Times New Roman" panose="02020603050405020304" pitchFamily="18" charset="0"/>
                <a:cs typeface="Times New Roman" panose="02020603050405020304" pitchFamily="18" charset="0"/>
              </a:rPr>
              <a:t>Samford University, Department of Computer Science</a:t>
            </a: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15763244" y="2373576"/>
            <a:ext cx="13228320" cy="995734"/>
          </a:xfrm>
        </p:spPr>
        <p:txBody>
          <a:bodyPr>
            <a:normAutofit lnSpcReduction="10000"/>
          </a:bodyPr>
          <a:lstStyle/>
          <a:p>
            <a:r>
              <a:rPr lang="en-US" sz="6000" dirty="0">
                <a:solidFill>
                  <a:schemeClr val="bg1"/>
                </a:solidFill>
                <a:latin typeface="Times New Roman" panose="02020603050405020304" pitchFamily="18" charset="0"/>
                <a:cs typeface="Times New Roman" panose="02020603050405020304" pitchFamily="18" charset="0"/>
              </a:rPr>
              <a:t>Mary Stirling Brown and Dr. Brian Toone</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a:xfrm>
            <a:off x="0" y="822960"/>
            <a:ext cx="43891200" cy="2834640"/>
          </a:xfrm>
        </p:spPr>
        <p:txBody>
          <a:bodyPr>
            <a:noAutofit/>
          </a:bodyPr>
          <a:lstStyle/>
          <a:p>
            <a:pPr algn="ctr"/>
            <a:r>
              <a:rPr lang="en-US" dirty="0">
                <a:solidFill>
                  <a:schemeClr val="bg1"/>
                </a:solidFill>
                <a:latin typeface="Times New Roman" panose="02020603050405020304" pitchFamily="18" charset="0"/>
                <a:cs typeface="Times New Roman" panose="02020603050405020304" pitchFamily="18" charset="0"/>
              </a:rPr>
              <a:t>Robotic Collision Avoidance Simulation Using a Two-Wheeled Robot and LiDAR Sensor</a:t>
            </a:r>
          </a:p>
        </p:txBody>
      </p:sp>
      <p:pic>
        <p:nvPicPr>
          <p:cNvPr id="19" name="Picture 18">
            <a:extLst>
              <a:ext uri="{FF2B5EF4-FFF2-40B4-BE49-F238E27FC236}">
                <a16:creationId xmlns:a16="http://schemas.microsoft.com/office/drawing/2014/main" id="{6F01A041-7B98-442C-A017-1E7F02F5EF2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5005099" y="2373576"/>
            <a:ext cx="8437243" cy="2204230"/>
          </a:xfrm>
          <a:prstGeom prst="rect">
            <a:avLst/>
          </a:prstGeom>
        </p:spPr>
      </p:pic>
      <p:sp>
        <p:nvSpPr>
          <p:cNvPr id="21" name="TextBox 20">
            <a:extLst>
              <a:ext uri="{FF2B5EF4-FFF2-40B4-BE49-F238E27FC236}">
                <a16:creationId xmlns:a16="http://schemas.microsoft.com/office/drawing/2014/main" id="{BF44BCE5-CF4A-4488-B1D5-812E2172E36C}"/>
              </a:ext>
            </a:extLst>
          </p:cNvPr>
          <p:cNvSpPr txBox="1"/>
          <p:nvPr/>
        </p:nvSpPr>
        <p:spPr>
          <a:xfrm>
            <a:off x="453890" y="5855261"/>
            <a:ext cx="10024465"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ABSTRACT</a:t>
            </a:r>
          </a:p>
        </p:txBody>
      </p:sp>
      <p:sp>
        <p:nvSpPr>
          <p:cNvPr id="22" name="Rectangle 21">
            <a:extLst>
              <a:ext uri="{FF2B5EF4-FFF2-40B4-BE49-F238E27FC236}">
                <a16:creationId xmlns:a16="http://schemas.microsoft.com/office/drawing/2014/main" id="{1FDAF7E8-425A-475C-B767-0076191F3255}"/>
              </a:ext>
            </a:extLst>
          </p:cNvPr>
          <p:cNvSpPr/>
          <p:nvPr/>
        </p:nvSpPr>
        <p:spPr>
          <a:xfrm>
            <a:off x="477825" y="5384013"/>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Abstract</a:t>
            </a:r>
          </a:p>
        </p:txBody>
      </p:sp>
      <p:sp>
        <p:nvSpPr>
          <p:cNvPr id="23" name="Rectangle 22">
            <a:extLst>
              <a:ext uri="{FF2B5EF4-FFF2-40B4-BE49-F238E27FC236}">
                <a16:creationId xmlns:a16="http://schemas.microsoft.com/office/drawing/2014/main" id="{540C9B72-434F-4F7A-9B06-29BC0375D5B5}"/>
              </a:ext>
            </a:extLst>
          </p:cNvPr>
          <p:cNvSpPr/>
          <p:nvPr/>
        </p:nvSpPr>
        <p:spPr>
          <a:xfrm>
            <a:off x="477825" y="15696648"/>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Software and Hardware</a:t>
            </a:r>
          </a:p>
        </p:txBody>
      </p:sp>
      <p:sp>
        <p:nvSpPr>
          <p:cNvPr id="24" name="Rectangle 23">
            <a:extLst>
              <a:ext uri="{FF2B5EF4-FFF2-40B4-BE49-F238E27FC236}">
                <a16:creationId xmlns:a16="http://schemas.microsoft.com/office/drawing/2014/main" id="{EDF8E12D-C0CC-4FD1-A92B-04D894F37A21}"/>
              </a:ext>
            </a:extLst>
          </p:cNvPr>
          <p:cNvSpPr/>
          <p:nvPr/>
        </p:nvSpPr>
        <p:spPr>
          <a:xfrm>
            <a:off x="11427613" y="5358668"/>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LiDAR Data Collection</a:t>
            </a:r>
          </a:p>
        </p:txBody>
      </p:sp>
      <p:sp>
        <p:nvSpPr>
          <p:cNvPr id="25" name="Rectangle 24">
            <a:extLst>
              <a:ext uri="{FF2B5EF4-FFF2-40B4-BE49-F238E27FC236}">
                <a16:creationId xmlns:a16="http://schemas.microsoft.com/office/drawing/2014/main" id="{5DC1F1B3-4E53-4D81-AD5B-23B4581C367F}"/>
              </a:ext>
            </a:extLst>
          </p:cNvPr>
          <p:cNvSpPr/>
          <p:nvPr/>
        </p:nvSpPr>
        <p:spPr>
          <a:xfrm>
            <a:off x="22327065" y="5383315"/>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Collision Avoidance Algorithm</a:t>
            </a:r>
          </a:p>
        </p:txBody>
      </p:sp>
      <p:sp>
        <p:nvSpPr>
          <p:cNvPr id="26" name="Rectangle 25">
            <a:extLst>
              <a:ext uri="{FF2B5EF4-FFF2-40B4-BE49-F238E27FC236}">
                <a16:creationId xmlns:a16="http://schemas.microsoft.com/office/drawing/2014/main" id="{13054EF9-0979-4E2C-83F3-6E5BB8476FFE}"/>
              </a:ext>
            </a:extLst>
          </p:cNvPr>
          <p:cNvSpPr/>
          <p:nvPr/>
        </p:nvSpPr>
        <p:spPr>
          <a:xfrm>
            <a:off x="11427612" y="13903969"/>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Differential Drive Procedure</a:t>
            </a:r>
          </a:p>
        </p:txBody>
      </p:sp>
      <p:sp>
        <p:nvSpPr>
          <p:cNvPr id="27" name="Rectangle 26">
            <a:extLst>
              <a:ext uri="{FF2B5EF4-FFF2-40B4-BE49-F238E27FC236}">
                <a16:creationId xmlns:a16="http://schemas.microsoft.com/office/drawing/2014/main" id="{E48ECB39-7915-473D-928E-E1984AEBE30F}"/>
              </a:ext>
            </a:extLst>
          </p:cNvPr>
          <p:cNvSpPr/>
          <p:nvPr/>
        </p:nvSpPr>
        <p:spPr>
          <a:xfrm>
            <a:off x="33390292" y="5358667"/>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Testing Environment</a:t>
            </a:r>
          </a:p>
        </p:txBody>
      </p:sp>
      <p:sp>
        <p:nvSpPr>
          <p:cNvPr id="28" name="Rectangle 27">
            <a:extLst>
              <a:ext uri="{FF2B5EF4-FFF2-40B4-BE49-F238E27FC236}">
                <a16:creationId xmlns:a16="http://schemas.microsoft.com/office/drawing/2014/main" id="{D7EDE3F1-95ED-4C33-881C-A0CF43FDEB04}"/>
              </a:ext>
            </a:extLst>
          </p:cNvPr>
          <p:cNvSpPr/>
          <p:nvPr/>
        </p:nvSpPr>
        <p:spPr>
          <a:xfrm>
            <a:off x="33354300" y="14057801"/>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Conclusion</a:t>
            </a:r>
          </a:p>
        </p:txBody>
      </p:sp>
      <p:sp>
        <p:nvSpPr>
          <p:cNvPr id="29" name="Rectangle 28">
            <a:extLst>
              <a:ext uri="{FF2B5EF4-FFF2-40B4-BE49-F238E27FC236}">
                <a16:creationId xmlns:a16="http://schemas.microsoft.com/office/drawing/2014/main" id="{D8875F34-A8D0-4097-8A3A-CC05014E1426}"/>
              </a:ext>
            </a:extLst>
          </p:cNvPr>
          <p:cNvSpPr/>
          <p:nvPr/>
        </p:nvSpPr>
        <p:spPr>
          <a:xfrm>
            <a:off x="33360657" y="21698292"/>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Acknowledgements</a:t>
            </a:r>
          </a:p>
        </p:txBody>
      </p:sp>
      <p:sp>
        <p:nvSpPr>
          <p:cNvPr id="30" name="Rectangle 29">
            <a:extLst>
              <a:ext uri="{FF2B5EF4-FFF2-40B4-BE49-F238E27FC236}">
                <a16:creationId xmlns:a16="http://schemas.microsoft.com/office/drawing/2014/main" id="{F82C9EA7-383B-4418-81E0-E0F910848EF8}"/>
              </a:ext>
            </a:extLst>
          </p:cNvPr>
          <p:cNvSpPr/>
          <p:nvPr/>
        </p:nvSpPr>
        <p:spPr>
          <a:xfrm>
            <a:off x="33360656" y="23966808"/>
            <a:ext cx="10113969" cy="112651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References</a:t>
            </a:r>
          </a:p>
        </p:txBody>
      </p:sp>
      <p:pic>
        <p:nvPicPr>
          <p:cNvPr id="31" name="Picture 30" descr="Timeline&#10;&#10;Description automatically generated">
            <a:extLst>
              <a:ext uri="{FF2B5EF4-FFF2-40B4-BE49-F238E27FC236}">
                <a16:creationId xmlns:a16="http://schemas.microsoft.com/office/drawing/2014/main" id="{20A1F34A-44B6-4BEF-A55E-291AD79F1E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84687" y="15696648"/>
            <a:ext cx="10598721" cy="14256319"/>
          </a:xfrm>
          <a:prstGeom prst="rect">
            <a:avLst/>
          </a:prstGeom>
        </p:spPr>
      </p:pic>
      <p:pic>
        <p:nvPicPr>
          <p:cNvPr id="34" name="Picture 33">
            <a:extLst>
              <a:ext uri="{FF2B5EF4-FFF2-40B4-BE49-F238E27FC236}">
                <a16:creationId xmlns:a16="http://schemas.microsoft.com/office/drawing/2014/main" id="{449F034D-2C88-4FE8-BF1B-BE5470403BF0}"/>
              </a:ext>
            </a:extLst>
          </p:cNvPr>
          <p:cNvPicPr>
            <a:picLocks noChangeAspect="1"/>
          </p:cNvPicPr>
          <p:nvPr/>
        </p:nvPicPr>
        <p:blipFill>
          <a:blip r:embed="rId5"/>
          <a:stretch>
            <a:fillRect/>
          </a:stretch>
        </p:blipFill>
        <p:spPr>
          <a:xfrm>
            <a:off x="218459" y="20860797"/>
            <a:ext cx="4986649" cy="3891271"/>
          </a:xfrm>
          <a:prstGeom prst="rect">
            <a:avLst/>
          </a:prstGeom>
        </p:spPr>
      </p:pic>
      <p:sp>
        <p:nvSpPr>
          <p:cNvPr id="14" name="Text Placeholder 13">
            <a:extLst>
              <a:ext uri="{FF2B5EF4-FFF2-40B4-BE49-F238E27FC236}">
                <a16:creationId xmlns:a16="http://schemas.microsoft.com/office/drawing/2014/main" id="{407CC639-96C9-C046-857E-3D4AACC9922D}"/>
              </a:ext>
            </a:extLst>
          </p:cNvPr>
          <p:cNvSpPr>
            <a:spLocks noGrp="1"/>
          </p:cNvSpPr>
          <p:nvPr>
            <p:ph type="body" sz="quarter" idx="96"/>
          </p:nvPr>
        </p:nvSpPr>
        <p:spPr>
          <a:xfrm>
            <a:off x="453890" y="16808366"/>
            <a:ext cx="10190415" cy="15887404"/>
          </a:xfrm>
        </p:spPr>
        <p:txBody>
          <a:bodyPr/>
          <a:lstStyle/>
          <a:p>
            <a:r>
              <a:rPr lang="en-US" dirty="0" err="1">
                <a:solidFill>
                  <a:schemeClr val="tx1"/>
                </a:solidFill>
                <a:latin typeface="Times New Roman" panose="02020603050405020304" pitchFamily="18" charset="0"/>
              </a:rPr>
              <a:t>Webots</a:t>
            </a:r>
            <a:r>
              <a:rPr lang="en-US" dirty="0">
                <a:solidFill>
                  <a:schemeClr val="tx1"/>
                </a:solidFill>
                <a:latin typeface="Times New Roman" panose="02020603050405020304" pitchFamily="18" charset="0"/>
              </a:rPr>
              <a:t> is an open-source robot simulation software that has the following features: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Development of 3-D environments in a </a:t>
            </a:r>
            <a:r>
              <a:rPr lang="en-US" i="1" dirty="0">
                <a:solidFill>
                  <a:schemeClr val="tx1"/>
                </a:solidFill>
                <a:latin typeface="Times New Roman" panose="02020603050405020304" pitchFamily="18" charset="0"/>
              </a:rPr>
              <a:t>world</a:t>
            </a:r>
            <a:endParaRPr lang="en-US" dirty="0">
              <a:solidFill>
                <a:schemeClr val="tx1"/>
              </a:solidFill>
              <a:latin typeface="Times New Roman" panose="02020603050405020304" pitchFamily="18" charset="0"/>
            </a:endParaRPr>
          </a:p>
          <a:p>
            <a:pPr marL="457200" indent="-457200">
              <a:buFont typeface="Arial" panose="020B0604020202020204" pitchFamily="34" charset="0"/>
              <a:buChar char="•"/>
            </a:pPr>
            <a:r>
              <a:rPr lang="en-US" dirty="0">
                <a:solidFill>
                  <a:schemeClr val="tx1"/>
                </a:solidFill>
                <a:latin typeface="Times New Roman" panose="02020603050405020304" pitchFamily="18" charset="0"/>
              </a:rPr>
              <a:t>Code is integrated to control the robot through </a:t>
            </a:r>
            <a:r>
              <a:rPr lang="en-US" i="1" dirty="0">
                <a:solidFill>
                  <a:schemeClr val="tx1"/>
                </a:solidFill>
                <a:latin typeface="Times New Roman" panose="02020603050405020304" pitchFamily="18" charset="0"/>
              </a:rPr>
              <a:t>controllers</a:t>
            </a:r>
            <a:endParaRPr lang="en-US" dirty="0">
              <a:solidFill>
                <a:schemeClr val="tx1"/>
              </a:solidFill>
              <a:latin typeface="Times New Roman" panose="02020603050405020304" pitchFamily="18" charset="0"/>
            </a:endParaRPr>
          </a:p>
          <a:p>
            <a:pPr marL="457200" indent="-457200">
              <a:buFont typeface="Arial" panose="020B0604020202020204" pitchFamily="34" charset="0"/>
              <a:buChar char="•"/>
            </a:pPr>
            <a:r>
              <a:rPr lang="en-US" dirty="0">
                <a:solidFill>
                  <a:schemeClr val="tx1"/>
                </a:solidFill>
                <a:latin typeface="Times New Roman" panose="02020603050405020304" pitchFamily="18" charset="0"/>
              </a:rPr>
              <a:t>Time step to connect virtual time to real-world physics</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robot in this research is the </a:t>
            </a:r>
            <a:r>
              <a:rPr lang="en-US" dirty="0" err="1">
                <a:solidFill>
                  <a:schemeClr val="tx1"/>
                </a:solidFill>
                <a:latin typeface="Times New Roman" panose="02020603050405020304" pitchFamily="18" charset="0"/>
              </a:rPr>
              <a:t>GCTronic’s</a:t>
            </a:r>
            <a:r>
              <a:rPr lang="en-US" dirty="0">
                <a:solidFill>
                  <a:schemeClr val="tx1"/>
                </a:solidFill>
                <a:latin typeface="Times New Roman" panose="02020603050405020304" pitchFamily="18" charset="0"/>
              </a:rPr>
              <a:t> e-puck in Figure 1(a). </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r>
              <a:rPr lang="en-US" b="1" dirty="0">
                <a:solidFill>
                  <a:schemeClr val="tx1"/>
                </a:solidFill>
                <a:latin typeface="Times New Roman" panose="02020603050405020304" pitchFamily="18" charset="0"/>
              </a:rPr>
              <a:t>         (a) e-puck model	            (b) sensor diagram</a:t>
            </a:r>
          </a:p>
          <a:p>
            <a:pPr algn="ctr"/>
            <a:r>
              <a:rPr lang="en-US" b="1" dirty="0">
                <a:solidFill>
                  <a:schemeClr val="tx1"/>
                </a:solidFill>
                <a:latin typeface="Times New Roman" panose="02020603050405020304" pitchFamily="18" charset="0"/>
              </a:rPr>
              <a:t>Figure 1: e-puck robot</a:t>
            </a:r>
          </a:p>
          <a:p>
            <a:pPr algn="ctr"/>
            <a:endParaRPr lang="en-US" b="1"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e-puck is a two-wheeled robot that has differential drive. It has eight infra-red (IR) sensors and eight proximity sensors surrounding the edge of the e-puck, as seen in Figure 1(b).</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LiDAR used is placed at the top front of the e-puck robot and has the following features: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Single layer</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90° field of view</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25 horizontal resolution (25 distance readings per layer)</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GPS integration is used to keep track of the robot’s position and the target destination’s coordinates. A compass is needed to be able to turn the robot toward its target destination. </a:t>
            </a:r>
          </a:p>
        </p:txBody>
      </p:sp>
      <p:pic>
        <p:nvPicPr>
          <p:cNvPr id="36" name="Picture 35">
            <a:extLst>
              <a:ext uri="{FF2B5EF4-FFF2-40B4-BE49-F238E27FC236}">
                <a16:creationId xmlns:a16="http://schemas.microsoft.com/office/drawing/2014/main" id="{291679DD-E41E-42F8-98E2-7C4859F97D49}"/>
              </a:ext>
            </a:extLst>
          </p:cNvPr>
          <p:cNvPicPr>
            <a:picLocks noChangeAspect="1"/>
          </p:cNvPicPr>
          <p:nvPr/>
        </p:nvPicPr>
        <p:blipFill>
          <a:blip r:embed="rId6"/>
          <a:stretch>
            <a:fillRect/>
          </a:stretch>
        </p:blipFill>
        <p:spPr>
          <a:xfrm>
            <a:off x="5577747" y="20530000"/>
            <a:ext cx="4629073" cy="4080311"/>
          </a:xfrm>
          <a:prstGeom prst="rect">
            <a:avLst/>
          </a:prstGeom>
        </p:spPr>
      </p:pic>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D95D1E09-B796-B04E-9177-E1BD0E84821A}"/>
                  </a:ext>
                </a:extLst>
              </p:cNvPr>
              <p:cNvSpPr>
                <a:spLocks noGrp="1"/>
              </p:cNvSpPr>
              <p:nvPr>
                <p:ph type="body" sz="quarter" idx="21"/>
              </p:nvPr>
            </p:nvSpPr>
            <p:spPr>
              <a:xfrm>
                <a:off x="11460161" y="6510528"/>
                <a:ext cx="10048874" cy="7227149"/>
              </a:xfrm>
            </p:spPr>
            <p:txBody>
              <a:bodyPr/>
              <a:lstStyle/>
              <a:p>
                <a:r>
                  <a:rPr lang="en-US" dirty="0">
                    <a:solidFill>
                      <a:schemeClr val="tx1"/>
                    </a:solidFill>
                    <a:latin typeface="Times New Roman" panose="02020603050405020304" pitchFamily="18" charset="0"/>
                  </a:rPr>
                  <a:t>The LiDAR data scale ranges 90° with 25 distance readings per scan. The angle between each distance measurement was calculated by:</a:t>
                </a:r>
              </a:p>
              <a:p>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𝑓𝑖𝑒𝑙𝑑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𝑣𝑖𝑒𝑤</m:t>
                          </m:r>
                        </m:num>
                        <m:den>
                          <m:r>
                            <a:rPr lang="en-US" b="0" i="1" smtClean="0">
                              <a:solidFill>
                                <a:schemeClr val="tx1"/>
                              </a:solidFill>
                              <a:latin typeface="Cambria Math" panose="02040503050406030204" pitchFamily="18" charset="0"/>
                            </a:rPr>
                            <m:t>h𝑜𝑟𝑖𝑧𝑜𝑛𝑡𝑎𝑙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𝑟𝑒𝑠𝑜𝑙𝑢𝑡𝑖𝑜𝑛</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90</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25</m:t>
                          </m:r>
                        </m:den>
                      </m:f>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3.59817</m:t>
                      </m:r>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A counter variable keeps track of which distance reading was happening at each data point, from 1 to 25. The overall angle of that distance measurement is added up to get the measurement from the 0° angle, which is the first distance measurement in a complete scan. </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LiDAR measures the distance of an objects in meters. This information and the angle measurement is stored in a Python tuple as (angle measurement from 0°, distance from objects in meters). </a:t>
                </a:r>
              </a:p>
            </p:txBody>
          </p:sp>
        </mc:Choice>
        <mc:Fallback>
          <p:sp>
            <p:nvSpPr>
              <p:cNvPr id="4" name="Text Placeholder 3">
                <a:extLst>
                  <a:ext uri="{FF2B5EF4-FFF2-40B4-BE49-F238E27FC236}">
                    <a16:creationId xmlns:a16="http://schemas.microsoft.com/office/drawing/2014/main" id="{D95D1E09-B796-B04E-9177-E1BD0E84821A}"/>
                  </a:ext>
                </a:extLst>
              </p:cNvPr>
              <p:cNvSpPr>
                <a:spLocks noGrp="1" noRot="1" noChangeAspect="1" noMove="1" noResize="1" noEditPoints="1" noAdjustHandles="1" noChangeArrowheads="1" noChangeShapeType="1" noTextEdit="1"/>
              </p:cNvSpPr>
              <p:nvPr>
                <p:ph type="body" sz="quarter" idx="21"/>
              </p:nvPr>
            </p:nvSpPr>
            <p:spPr>
              <a:xfrm>
                <a:off x="11460161" y="6510528"/>
                <a:ext cx="10048874" cy="7227149"/>
              </a:xfrm>
              <a:blipFill>
                <a:blip r:embed="rId7"/>
                <a:stretch>
                  <a:fillRect/>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id="{3BBB4691-9C77-48BF-8AE0-CB59741BB1DC}"/>
              </a:ext>
            </a:extLst>
          </p:cNvPr>
          <p:cNvPicPr>
            <a:picLocks noChangeAspect="1"/>
          </p:cNvPicPr>
          <p:nvPr/>
        </p:nvPicPr>
        <p:blipFill rotWithShape="1">
          <a:blip r:embed="rId8"/>
          <a:srcRect l="4110" t="4463" r="4466"/>
          <a:stretch/>
        </p:blipFill>
        <p:spPr>
          <a:xfrm>
            <a:off x="25208122" y="8053357"/>
            <a:ext cx="4351853" cy="4955620"/>
          </a:xfrm>
          <a:prstGeom prst="rect">
            <a:avLst/>
          </a:prstGeom>
        </p:spPr>
      </p:pic>
      <mc:AlternateContent xmlns:mc="http://schemas.openxmlformats.org/markup-compatibility/2006">
        <mc:Choice xmlns:a14="http://schemas.microsoft.com/office/drawing/2010/main" Requires="a14">
          <p:sp>
            <p:nvSpPr>
              <p:cNvPr id="42" name="Text Placeholder 3">
                <a:extLst>
                  <a:ext uri="{FF2B5EF4-FFF2-40B4-BE49-F238E27FC236}">
                    <a16:creationId xmlns:a16="http://schemas.microsoft.com/office/drawing/2014/main" id="{6EF4992E-A5B7-43E0-9FC9-FCFF5E3B7772}"/>
                  </a:ext>
                </a:extLst>
              </p:cNvPr>
              <p:cNvSpPr txBox="1">
                <a:spLocks/>
              </p:cNvSpPr>
              <p:nvPr/>
            </p:nvSpPr>
            <p:spPr>
              <a:xfrm>
                <a:off x="11460159" y="15011402"/>
                <a:ext cx="10048874" cy="1718647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800" kern="1200">
                    <a:solidFill>
                      <a:schemeClr val="tx2"/>
                    </a:solidFill>
                    <a:latin typeface="Helvetica" pitchFamily="2"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Times New Roman" panose="02020603050405020304" pitchFamily="18" charset="0"/>
                  </a:rPr>
                  <a:t>The e-puck robot uses the concept of differential drive, meaning that the two wheels have an independent actuator and movement from the other wheel. This concept was used to be able to turn the robot left and right by setting the motor velocity with the appropriate speed. The following table shows what to set the velocity as for each motor depending on the movement.</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Table 1: differential drive velocities</a:t>
                </a:r>
                <a:r>
                  <a:rPr lang="en-US" dirty="0">
                    <a:solidFill>
                      <a:schemeClr val="tx1"/>
                    </a:solidFill>
                    <a:latin typeface="Times New Roman" panose="02020603050405020304" pitchFamily="18" charset="0"/>
                  </a:rPr>
                  <a:t> </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robot needs to know how to turn a specific angle. Important pieces of data from the e-puck needed to know this is: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Axle length = 0.52 meters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Wheel radius = 0.0205 meters</a:t>
                </a:r>
              </a:p>
              <a:p>
                <a:pPr marL="457200" indent="-457200">
                  <a:buFont typeface="Arial" panose="020B0604020202020204" pitchFamily="34" charset="0"/>
                  <a:buChar char="•"/>
                </a:pPr>
                <a:r>
                  <a:rPr lang="en-US" dirty="0">
                    <a:solidFill>
                      <a:schemeClr val="tx1"/>
                    </a:solidFill>
                    <a:latin typeface="Times New Roman" panose="02020603050405020304" pitchFamily="18" charset="0"/>
                  </a:rPr>
                  <a:t>Angular speed = 6.28 radians</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following method allows us to turn the robot for an angle:</a:t>
                </a: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𝑡𝑎𝑛𝑔𝑒𝑛𝑡𝑖𝑎𝑙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𝑎𝑛𝑔𝑢𝑙𝑎𝑟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wheel</m:t>
                      </m:r>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radius</m:t>
                      </m:r>
                    </m:oMath>
                  </m:oMathPara>
                </a14:m>
                <a:endParaRPr lang="en-US" b="0"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tangential speed is 0.12874 m/s. It is then calculated to see how many degrees the e-puck can move in a second as:</a:t>
                </a: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𝑟𝑜𝑡𝑎𝑡𝑖𝑜𝑛𝑎𝑙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360∗</m:t>
                          </m:r>
                          <m:r>
                            <a:rPr lang="en-US" b="0" i="1" smtClean="0">
                              <a:solidFill>
                                <a:schemeClr val="tx1"/>
                              </a:solidFill>
                              <a:latin typeface="Cambria Math" panose="02040503050406030204" pitchFamily="18" charset="0"/>
                            </a:rPr>
                            <m:t>𝑡𝑎𝑛𝑔𝑒𝑛𝑡𝑖𝑎𝑙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num>
                        <m:den>
                          <m:r>
                            <a:rPr lang="en-US" b="0" i="1" smtClean="0">
                              <a:solidFill>
                                <a:schemeClr val="tx1"/>
                              </a:solidFill>
                              <a:latin typeface="Cambria Math" panose="02040503050406030204" pitchFamily="18" charset="0"/>
                            </a:rPr>
                            <m:t>𝑝h𝑖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𝑎𝑥𝑙𝑒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𝑙𝑒𝑛𝑔𝑡h</m:t>
                          </m:r>
                        </m:den>
                      </m:f>
                    </m:oMath>
                  </m:oMathPara>
                </a14:m>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So, the e-puck can rotate approximately 278.237 degrees/second. It can now be calculated to see how long the robot should turn in order to turn a specific angle:</a:t>
                </a: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𝑡𝑖𝑚𝑒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𝑑𝑢𝑟𝑎𝑡𝑖𝑜𝑛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𝑡𝑢𝑟𝑛</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𝜃</m:t>
                          </m:r>
                          <m:r>
                            <a:rPr lang="en-US" b="0" i="1" smtClean="0">
                              <a:solidFill>
                                <a:schemeClr val="tx1"/>
                              </a:solidFill>
                              <a:latin typeface="Cambria Math" panose="02040503050406030204" pitchFamily="18" charset="0"/>
                              <a:ea typeface="Cambria Math" panose="02040503050406030204" pitchFamily="18" charset="0"/>
                            </a:rPr>
                            <m:t>|</m:t>
                          </m:r>
                        </m:num>
                        <m:den>
                          <m:r>
                            <a:rPr lang="en-US" b="0" i="1" smtClean="0">
                              <a:solidFill>
                                <a:schemeClr val="tx1"/>
                              </a:solidFill>
                              <a:latin typeface="Cambria Math" panose="02040503050406030204" pitchFamily="18" charset="0"/>
                            </a:rPr>
                            <m:t>𝑟𝑜𝑡𝑎𝑡𝑖𝑜𝑛𝑎𝑙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den>
                      </m:f>
                    </m:oMath>
                  </m:oMathPara>
                </a14:m>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We can calculate the time duration to move forward a distance:</a:t>
                </a:r>
              </a:p>
              <a:p>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𝑡𝑖𝑚𝑒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𝑑𝑢𝑟𝑎𝑡𝑖𝑜𝑛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𝑚𝑜𝑣𝑒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𝑓𝑜𝑟𝑤𝑎𝑟𝑑</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𝑑𝑖𝑠𝑡𝑎𝑛𝑐𝑒</m:t>
                          </m:r>
                        </m:num>
                        <m:den>
                          <m:r>
                            <a:rPr lang="en-US" b="0" i="1" smtClean="0">
                              <a:solidFill>
                                <a:schemeClr val="tx1"/>
                              </a:solidFill>
                              <a:latin typeface="Cambria Math" panose="02040503050406030204" pitchFamily="18" charset="0"/>
                            </a:rPr>
                            <m:t>𝑡𝑎𝑛𝑔𝑒𝑛𝑡𝑖𝑎𝑙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𝑠𝑝𝑒𝑒𝑑</m:t>
                          </m:r>
                        </m:den>
                      </m:f>
                    </m:oMath>
                  </m:oMathPara>
                </a14:m>
                <a:endParaRPr lang="en-US" dirty="0">
                  <a:solidFill>
                    <a:schemeClr val="tx1"/>
                  </a:solidFill>
                  <a:latin typeface="Times New Roman" panose="02020603050405020304" pitchFamily="18" charset="0"/>
                </a:endParaRPr>
              </a:p>
            </p:txBody>
          </p:sp>
        </mc:Choice>
        <mc:Fallback>
          <p:sp>
            <p:nvSpPr>
              <p:cNvPr id="42" name="Text Placeholder 3">
                <a:extLst>
                  <a:ext uri="{FF2B5EF4-FFF2-40B4-BE49-F238E27FC236}">
                    <a16:creationId xmlns:a16="http://schemas.microsoft.com/office/drawing/2014/main" id="{6EF4992E-A5B7-43E0-9FC9-FCFF5E3B7772}"/>
                  </a:ext>
                </a:extLst>
              </p:cNvPr>
              <p:cNvSpPr txBox="1">
                <a:spLocks noRot="1" noChangeAspect="1" noMove="1" noResize="1" noEditPoints="1" noAdjustHandles="1" noChangeArrowheads="1" noChangeShapeType="1" noTextEdit="1"/>
              </p:cNvSpPr>
              <p:nvPr/>
            </p:nvSpPr>
            <p:spPr>
              <a:xfrm>
                <a:off x="11460159" y="15011402"/>
                <a:ext cx="10048874" cy="17186478"/>
              </a:xfrm>
              <a:prstGeom prst="rect">
                <a:avLst/>
              </a:prstGeom>
              <a:blipFill>
                <a:blip r:embed="rId9"/>
                <a:stretch>
                  <a:fillRect r="-485"/>
                </a:stretch>
              </a:blipFill>
            </p:spPr>
            <p:txBody>
              <a:bodyPr/>
              <a:lstStyle/>
              <a:p>
                <a:r>
                  <a:rPr lang="en-US">
                    <a:noFill/>
                  </a:rPr>
                  <a:t> </a:t>
                </a:r>
              </a:p>
            </p:txBody>
          </p:sp>
        </mc:Fallback>
      </mc:AlternateContent>
      <p:graphicFrame>
        <p:nvGraphicFramePr>
          <p:cNvPr id="43" name="Table 43">
            <a:extLst>
              <a:ext uri="{FF2B5EF4-FFF2-40B4-BE49-F238E27FC236}">
                <a16:creationId xmlns:a16="http://schemas.microsoft.com/office/drawing/2014/main" id="{D63D7211-B5C0-49CE-B767-0A18F7AD4979}"/>
              </a:ext>
            </a:extLst>
          </p:cNvPr>
          <p:cNvGraphicFramePr>
            <a:graphicFrameLocks noGrp="1"/>
          </p:cNvGraphicFramePr>
          <p:nvPr>
            <p:extLst>
              <p:ext uri="{D42A27DB-BD31-4B8C-83A1-F6EECF244321}">
                <p14:modId xmlns:p14="http://schemas.microsoft.com/office/powerpoint/2010/main" val="559411024"/>
              </p:ext>
            </p:extLst>
          </p:nvPr>
        </p:nvGraphicFramePr>
        <p:xfrm>
          <a:off x="11427610" y="18009420"/>
          <a:ext cx="10081421" cy="2951374"/>
        </p:xfrm>
        <a:graphic>
          <a:graphicData uri="http://schemas.openxmlformats.org/drawingml/2006/table">
            <a:tbl>
              <a:tblPr firstRow="1" bandRow="1">
                <a:tableStyleId>{EB344D84-9AFB-497E-A393-DC336BA19D2E}</a:tableStyleId>
              </a:tblPr>
              <a:tblGrid>
                <a:gridCol w="3360474">
                  <a:extLst>
                    <a:ext uri="{9D8B030D-6E8A-4147-A177-3AD203B41FA5}">
                      <a16:colId xmlns:a16="http://schemas.microsoft.com/office/drawing/2014/main" val="3412270010"/>
                    </a:ext>
                  </a:extLst>
                </a:gridCol>
                <a:gridCol w="3150444">
                  <a:extLst>
                    <a:ext uri="{9D8B030D-6E8A-4147-A177-3AD203B41FA5}">
                      <a16:colId xmlns:a16="http://schemas.microsoft.com/office/drawing/2014/main" val="1996448667"/>
                    </a:ext>
                  </a:extLst>
                </a:gridCol>
                <a:gridCol w="3570503">
                  <a:extLst>
                    <a:ext uri="{9D8B030D-6E8A-4147-A177-3AD203B41FA5}">
                      <a16:colId xmlns:a16="http://schemas.microsoft.com/office/drawing/2014/main" val="3185677639"/>
                    </a:ext>
                  </a:extLst>
                </a:gridCol>
              </a:tblGrid>
              <a:tr h="634894">
                <a:tc>
                  <a:txBody>
                    <a:bodyPr/>
                    <a:lstStyle/>
                    <a:p>
                      <a:pPr algn="ctr"/>
                      <a:r>
                        <a:rPr lang="en-US" sz="2800" dirty="0">
                          <a:latin typeface="Times New Roman" panose="02020603050405020304" pitchFamily="18" charset="0"/>
                          <a:cs typeface="Times New Roman" panose="02020603050405020304" pitchFamily="18" charset="0"/>
                        </a:rPr>
                        <a:t>Movement</a:t>
                      </a:r>
                    </a:p>
                  </a:txBody>
                  <a:tcPr/>
                </a:tc>
                <a:tc>
                  <a:txBody>
                    <a:bodyPr/>
                    <a:lstStyle/>
                    <a:p>
                      <a:pPr algn="ctr"/>
                      <a:r>
                        <a:rPr lang="en-US" sz="2800" dirty="0">
                          <a:latin typeface="Times New Roman" panose="02020603050405020304" pitchFamily="18" charset="0"/>
                          <a:cs typeface="Times New Roman" panose="02020603050405020304" pitchFamily="18" charset="0"/>
                        </a:rPr>
                        <a:t>Left motor velocity</a:t>
                      </a:r>
                    </a:p>
                  </a:txBody>
                  <a:tcPr/>
                </a:tc>
                <a:tc>
                  <a:txBody>
                    <a:bodyPr/>
                    <a:lstStyle/>
                    <a:p>
                      <a:pPr algn="ctr"/>
                      <a:r>
                        <a:rPr lang="en-US" sz="2800" dirty="0">
                          <a:latin typeface="Times New Roman" panose="02020603050405020304" pitchFamily="18" charset="0"/>
                          <a:cs typeface="Times New Roman" panose="02020603050405020304" pitchFamily="18" charset="0"/>
                        </a:rPr>
                        <a:t>Right motor velocity</a:t>
                      </a:r>
                    </a:p>
                  </a:txBody>
                  <a:tcPr/>
                </a:tc>
                <a:extLst>
                  <a:ext uri="{0D108BD9-81ED-4DB2-BD59-A6C34878D82A}">
                    <a16:rowId xmlns:a16="http://schemas.microsoft.com/office/drawing/2014/main" val="4084828498"/>
                  </a:ext>
                </a:extLst>
              </a:tr>
              <a:tr h="541290">
                <a:tc>
                  <a:txBody>
                    <a:bodyPr/>
                    <a:lstStyle/>
                    <a:p>
                      <a:pPr algn="ctr"/>
                      <a:r>
                        <a:rPr lang="en-US" sz="2800" dirty="0">
                          <a:latin typeface="Times New Roman" panose="02020603050405020304" pitchFamily="18" charset="0"/>
                          <a:cs typeface="Times New Roman" panose="02020603050405020304" pitchFamily="18" charset="0"/>
                        </a:rPr>
                        <a:t>Forward</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127858646"/>
                  </a:ext>
                </a:extLst>
              </a:tr>
              <a:tr h="541290">
                <a:tc>
                  <a:txBody>
                    <a:bodyPr/>
                    <a:lstStyle/>
                    <a:p>
                      <a:pPr algn="ctr"/>
                      <a:r>
                        <a:rPr lang="en-US" sz="2800" dirty="0">
                          <a:latin typeface="Times New Roman" panose="02020603050405020304" pitchFamily="18" charset="0"/>
                          <a:cs typeface="Times New Roman" panose="02020603050405020304" pitchFamily="18" charset="0"/>
                        </a:rPr>
                        <a:t>Backward</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292800821"/>
                  </a:ext>
                </a:extLst>
              </a:tr>
              <a:tr h="541290">
                <a:tc>
                  <a:txBody>
                    <a:bodyPr/>
                    <a:lstStyle/>
                    <a:p>
                      <a:pPr algn="ctr"/>
                      <a:r>
                        <a:rPr lang="en-US" sz="2800" dirty="0">
                          <a:latin typeface="Times New Roman" panose="02020603050405020304" pitchFamily="18" charset="0"/>
                          <a:cs typeface="Times New Roman" panose="02020603050405020304" pitchFamily="18" charset="0"/>
                        </a:rPr>
                        <a:t>Right turn</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62428970"/>
                  </a:ext>
                </a:extLst>
              </a:tr>
              <a:tr h="541290">
                <a:tc>
                  <a:txBody>
                    <a:bodyPr/>
                    <a:lstStyle/>
                    <a:p>
                      <a:pPr algn="ctr"/>
                      <a:r>
                        <a:rPr lang="en-US" sz="2800" dirty="0">
                          <a:latin typeface="Times New Roman" panose="02020603050405020304" pitchFamily="18" charset="0"/>
                          <a:cs typeface="Times New Roman" panose="02020603050405020304" pitchFamily="18" charset="0"/>
                        </a:rPr>
                        <a:t>Left turn</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tc>
                  <a:txBody>
                    <a:bodyPr/>
                    <a:lstStyle/>
                    <a:p>
                      <a:pPr algn="ctr"/>
                      <a:r>
                        <a:rPr lang="en-US" sz="3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536697725"/>
                  </a:ext>
                </a:extLst>
              </a:tr>
            </a:tbl>
          </a:graphicData>
        </a:graphic>
      </p:graphicFrame>
      <p:sp>
        <p:nvSpPr>
          <p:cNvPr id="6" name="Text Placeholder 5">
            <a:extLst>
              <a:ext uri="{FF2B5EF4-FFF2-40B4-BE49-F238E27FC236}">
                <a16:creationId xmlns:a16="http://schemas.microsoft.com/office/drawing/2014/main" id="{8E4A4F40-81CE-AB43-800B-E8E009473610}"/>
              </a:ext>
            </a:extLst>
          </p:cNvPr>
          <p:cNvSpPr>
            <a:spLocks noGrp="1"/>
          </p:cNvSpPr>
          <p:nvPr>
            <p:ph type="body" sz="quarter" idx="23"/>
          </p:nvPr>
        </p:nvSpPr>
        <p:spPr>
          <a:xfrm>
            <a:off x="22292424" y="6378482"/>
            <a:ext cx="10137904" cy="27004293"/>
          </a:xfrm>
        </p:spPr>
        <p:txBody>
          <a:bodyPr/>
          <a:lstStyle/>
          <a:p>
            <a:r>
              <a:rPr lang="en-US" dirty="0">
                <a:solidFill>
                  <a:schemeClr val="tx1"/>
                </a:solidFill>
                <a:latin typeface="Times New Roman" panose="02020603050405020304" pitchFamily="18" charset="0"/>
              </a:rPr>
              <a:t>A collision avoidance algorithm is designed for the robot to reach a target destination without running into obstacles. The LiDAR’s 90° field of view is split into two 45° angles with a left and right side.</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Figure 2: LiDAR field of view for collision avoidance</a:t>
            </a:r>
          </a:p>
          <a:p>
            <a:pPr algn="ctr"/>
            <a:endParaRPr lang="en-US" b="1"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The collision avoidance algorithm developed utilizes the LiDAR and eight IR sensors. The IR sensors have LED lights that light up when an object is within 4 centimeters. The following explains the collision avoidance and movement algorithm for the robot to reach its target destination.</a:t>
            </a: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algn="ctr"/>
            <a:endParaRPr lang="en-US" b="1" dirty="0">
              <a:solidFill>
                <a:schemeClr val="tx1"/>
              </a:solidFill>
              <a:latin typeface="Times New Roman" panose="02020603050405020304" pitchFamily="18" charset="0"/>
            </a:endParaRPr>
          </a:p>
          <a:p>
            <a:pPr algn="ctr"/>
            <a:r>
              <a:rPr lang="en-US" b="1" dirty="0">
                <a:solidFill>
                  <a:schemeClr val="tx1"/>
                </a:solidFill>
                <a:latin typeface="Times New Roman" panose="02020603050405020304" pitchFamily="18" charset="0"/>
              </a:rPr>
              <a:t>Figure 3: flowchart of the collision avoidance algorithm</a:t>
            </a:r>
          </a:p>
          <a:p>
            <a:endParaRPr lang="en-US" dirty="0">
              <a:solidFill>
                <a:schemeClr val="tx1"/>
              </a:solidFill>
              <a:latin typeface="Times New Roman" panose="02020603050405020304" pitchFamily="18" charset="0"/>
            </a:endParaRPr>
          </a:p>
          <a:p>
            <a:r>
              <a:rPr lang="en-US" dirty="0">
                <a:solidFill>
                  <a:schemeClr val="tx1"/>
                </a:solidFill>
                <a:latin typeface="Times New Roman" panose="02020603050405020304" pitchFamily="18" charset="0"/>
              </a:rPr>
              <a:t>When the robot is moving in a different direction to avoid the obstacle, the robot will not adjust its heading angle until the IR sensors on the side with the obstacle are no longer lit up. This would mean that the obstacle would have been passed.  </a:t>
            </a:r>
          </a:p>
        </p:txBody>
      </p:sp>
      <p:pic>
        <p:nvPicPr>
          <p:cNvPr id="45" name="Picture 44" descr="A picture containing box, different, various, wood&#10;&#10;Description automatically generated">
            <a:extLst>
              <a:ext uri="{FF2B5EF4-FFF2-40B4-BE49-F238E27FC236}">
                <a16:creationId xmlns:a16="http://schemas.microsoft.com/office/drawing/2014/main" id="{F7DB00B1-4660-4D30-9628-60E4243CDB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263952" y="8777937"/>
            <a:ext cx="6661288" cy="4491934"/>
          </a:xfrm>
          <a:prstGeom prst="rect">
            <a:avLst/>
          </a:prstGeom>
        </p:spPr>
      </p:pic>
      <p:sp>
        <p:nvSpPr>
          <p:cNvPr id="50" name="Rectangle 2">
            <a:extLst>
              <a:ext uri="{FF2B5EF4-FFF2-40B4-BE49-F238E27FC236}">
                <a16:creationId xmlns:a16="http://schemas.microsoft.com/office/drawing/2014/main" id="{50FF7F8B-83D3-47F1-9A94-70DEEB8D184A}"/>
              </a:ext>
            </a:extLst>
          </p:cNvPr>
          <p:cNvSpPr>
            <a:spLocks noChangeArrowheads="1"/>
          </p:cNvSpPr>
          <p:nvPr/>
        </p:nvSpPr>
        <p:spPr bwMode="auto">
          <a:xfrm>
            <a:off x="33299406" y="25114718"/>
            <a:ext cx="10204855"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286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286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286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286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286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286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286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Albert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Alfrianta</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2021. Simple avoidance algorithm, implemented on e-puck robot and simulated on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Webots</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Robot simulator. (August 2021). Retrieved April 14, 2022 from https://medium.com/@albert.brucelee/3143c096d285 </a:t>
            </a:r>
          </a:p>
          <a:p>
            <a:pPr marL="0" marR="0" lvl="0" indent="0" algn="l" defTabSz="914400" rtl="0" eaLnBrk="0" fontAlgn="base" latinLnBrk="0" hangingPunct="0">
              <a:lnSpc>
                <a:spcPct val="100000"/>
              </a:lnSpc>
              <a:spcBef>
                <a:spcPct val="0"/>
              </a:spcBef>
              <a:spcAft>
                <a:spcPct val="0"/>
              </a:spcAft>
              <a:buClrTx/>
              <a:buSzTx/>
              <a:tabLst>
                <a:tab pos="228600" algn="l"/>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kumimoji="0" lang="en-US" altLang="en-US" sz="28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Cyberbotics</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1998.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Webots</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robot simulator. Retrieved from https://cyberbotics.com#cyberbotics</a:t>
            </a:r>
          </a:p>
          <a:p>
            <a:pPr marL="0" marR="0" lvl="0" indent="0" algn="l" defTabSz="914400" rtl="0" eaLnBrk="0" fontAlgn="base" latinLnBrk="0" hangingPunct="0">
              <a:lnSpc>
                <a:spcPct val="100000"/>
              </a:lnSpc>
              <a:spcBef>
                <a:spcPct val="0"/>
              </a:spcBef>
              <a:spcAft>
                <a:spcPct val="0"/>
              </a:spcAft>
              <a:buClrTx/>
              <a:buSzTx/>
              <a:tabLst>
                <a:tab pos="228600" algn="l"/>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800" dirty="0">
                <a:effectLst/>
                <a:latin typeface="Times New Roman" panose="02020603050405020304" pitchFamily="18" charset="0"/>
                <a:cs typeface="Times New Roman" panose="02020603050405020304" pitchFamily="18" charset="0"/>
              </a:rPr>
              <a:t>Kajal </a:t>
            </a:r>
            <a:r>
              <a:rPr lang="en-US" sz="2800" dirty="0" err="1">
                <a:effectLst/>
                <a:latin typeface="Times New Roman" panose="02020603050405020304" pitchFamily="18" charset="0"/>
                <a:cs typeface="Times New Roman" panose="02020603050405020304" pitchFamily="18" charset="0"/>
              </a:rPr>
              <a:t>Gada</a:t>
            </a:r>
            <a:r>
              <a:rPr lang="en-US" sz="2800" dirty="0">
                <a:effectLst/>
                <a:latin typeface="Times New Roman" panose="02020603050405020304" pitchFamily="18" charset="0"/>
                <a:cs typeface="Times New Roman" panose="02020603050405020304" pitchFamily="18" charset="0"/>
              </a:rPr>
              <a:t>. 2021. </a:t>
            </a:r>
            <a:r>
              <a:rPr lang="en-US" sz="2800" b="0" i="0" dirty="0">
                <a:effectLst/>
                <a:latin typeface="Times New Roman" panose="02020603050405020304" pitchFamily="18" charset="0"/>
                <a:cs typeface="Times New Roman" panose="02020603050405020304" pitchFamily="18" charset="0"/>
              </a:rPr>
              <a:t>How to use Lidars in </a:t>
            </a:r>
            <a:r>
              <a:rPr lang="en-US" sz="2800" b="0" i="0" dirty="0" err="1">
                <a:effectLst/>
                <a:latin typeface="Times New Roman" panose="02020603050405020304" pitchFamily="18" charset="0"/>
                <a:cs typeface="Times New Roman" panose="02020603050405020304" pitchFamily="18" charset="0"/>
              </a:rPr>
              <a:t>Webots</a:t>
            </a:r>
            <a:r>
              <a:rPr lang="en-US" sz="2800" b="0" i="0" dirty="0">
                <a:effectLst/>
                <a:latin typeface="Times New Roman" panose="02020603050405020304" pitchFamily="18" charset="0"/>
                <a:cs typeface="Times New Roman" panose="02020603050405020304" pitchFamily="18" charset="0"/>
              </a:rPr>
              <a:t>? // </a:t>
            </a:r>
            <a:r>
              <a:rPr lang="en-US" sz="2800" b="0" i="0" dirty="0" err="1">
                <a:effectLst/>
                <a:latin typeface="Times New Roman" panose="02020603050405020304" pitchFamily="18" charset="0"/>
                <a:cs typeface="Times New Roman" panose="02020603050405020304" pitchFamily="18" charset="0"/>
              </a:rPr>
              <a:t>Webots</a:t>
            </a:r>
            <a:r>
              <a:rPr lang="en-US" sz="2800" b="0" i="0" dirty="0">
                <a:effectLst/>
                <a:latin typeface="Times New Roman" panose="02020603050405020304" pitchFamily="18" charset="0"/>
                <a:cs typeface="Times New Roman" panose="02020603050405020304" pitchFamily="18" charset="0"/>
              </a:rPr>
              <a:t> Lidar Code in Python Tutorial (September 2021). Retrieved April 14, 2022 from </a:t>
            </a:r>
            <a:r>
              <a:rPr lang="en-US" sz="2800" dirty="0">
                <a:latin typeface="Times New Roman" panose="02020603050405020304" pitchFamily="18" charset="0"/>
                <a:cs typeface="Times New Roman" panose="02020603050405020304" pitchFamily="18" charset="0"/>
              </a:rPr>
              <a:t>How to use Lidars in </a:t>
            </a:r>
            <a:r>
              <a:rPr lang="en-US" sz="2800" dirty="0" err="1">
                <a:latin typeface="Times New Roman" panose="02020603050405020304" pitchFamily="18" charset="0"/>
                <a:cs typeface="Times New Roman" panose="02020603050405020304" pitchFamily="18" charset="0"/>
              </a:rPr>
              <a:t>Webots</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Webots</a:t>
            </a:r>
            <a:r>
              <a:rPr lang="en-US" sz="2800" dirty="0">
                <a:latin typeface="Times New Roman" panose="02020603050405020304" pitchFamily="18" charset="0"/>
                <a:cs typeface="Times New Roman" panose="02020603050405020304" pitchFamily="18" charset="0"/>
              </a:rPr>
              <a:t> Lidar Code in Python Tutorial - YouTube</a:t>
            </a:r>
            <a:endParaRPr lang="en-US" sz="2800" b="0" i="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endParaRPr lang="en-US" altLang="en-US" sz="2800" dirty="0">
              <a:latin typeface="Times New Roman" panose="02020603050405020304" pitchFamily="18" charset="0"/>
              <a:cs typeface="Times New Roman" panose="02020603050405020304" pitchFamily="18" charset="0"/>
            </a:endParaRPr>
          </a:p>
          <a:p>
            <a:pPr defTabSz="914400"/>
            <a:r>
              <a:rPr lang="en-US" sz="2800" dirty="0">
                <a:effectLst/>
                <a:latin typeface="Times New Roman" panose="02020603050405020304" pitchFamily="18" charset="0"/>
                <a:cs typeface="Times New Roman" panose="02020603050405020304" pitchFamily="18" charset="0"/>
              </a:rPr>
              <a:t>Kajal </a:t>
            </a:r>
            <a:r>
              <a:rPr lang="en-US" sz="2800" dirty="0" err="1">
                <a:effectLst/>
                <a:latin typeface="Times New Roman" panose="02020603050405020304" pitchFamily="18" charset="0"/>
                <a:cs typeface="Times New Roman" panose="02020603050405020304" pitchFamily="18" charset="0"/>
              </a:rPr>
              <a:t>Gada</a:t>
            </a:r>
            <a:r>
              <a:rPr lang="en-US" sz="2800" dirty="0">
                <a:effectLst/>
                <a:latin typeface="Times New Roman" panose="02020603050405020304" pitchFamily="18" charset="0"/>
                <a:cs typeface="Times New Roman" panose="02020603050405020304" pitchFamily="18" charset="0"/>
              </a:rPr>
              <a:t>. 2020. </a:t>
            </a:r>
            <a:r>
              <a:rPr lang="en-US" sz="2800" dirty="0" err="1">
                <a:effectLst/>
                <a:latin typeface="Times New Roman" panose="02020603050405020304" pitchFamily="18" charset="0"/>
                <a:cs typeface="Times New Roman" panose="02020603050405020304" pitchFamily="18" charset="0"/>
              </a:rPr>
              <a:t>Webots</a:t>
            </a:r>
            <a:r>
              <a:rPr lang="en-US" sz="2800" dirty="0">
                <a:effectLst/>
                <a:latin typeface="Times New Roman" panose="02020603050405020304" pitchFamily="18" charset="0"/>
                <a:cs typeface="Times New Roman" panose="02020603050405020304" pitchFamily="18" charset="0"/>
              </a:rPr>
              <a:t> tutorial 3: Controller code to drive a differential drive robot // </a:t>
            </a:r>
            <a:r>
              <a:rPr lang="en-US" sz="2800" dirty="0" err="1">
                <a:effectLst/>
                <a:latin typeface="Times New Roman" panose="02020603050405020304" pitchFamily="18" charset="0"/>
                <a:cs typeface="Times New Roman" panose="02020603050405020304" pitchFamily="18" charset="0"/>
              </a:rPr>
              <a:t>Webots</a:t>
            </a:r>
            <a:r>
              <a:rPr lang="en-US" sz="2800" dirty="0">
                <a:effectLst/>
                <a:latin typeface="Times New Roman" panose="02020603050405020304" pitchFamily="18" charset="0"/>
                <a:cs typeface="Times New Roman" panose="02020603050405020304" pitchFamily="18" charset="0"/>
              </a:rPr>
              <a:t> tutorial python. (November 2020). Retrieved April 14, 2022 from https://www.youtube.com/watch?v=CDOrTKQAOqs </a:t>
            </a:r>
          </a:p>
          <a:p>
            <a:pPr marL="0" marR="0" lvl="0" indent="0" algn="l" defTabSz="914400" rtl="0" eaLnBrk="0" fontAlgn="base" latinLnBrk="0" hangingPunct="0">
              <a:lnSpc>
                <a:spcPct val="100000"/>
              </a:lnSpc>
              <a:spcBef>
                <a:spcPct val="0"/>
              </a:spcBef>
              <a:spcAft>
                <a:spcPct val="0"/>
              </a:spcAft>
              <a:buClrTx/>
              <a:buSzTx/>
              <a:tabLst>
                <a:tab pos="228600" algn="l"/>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4111</TotalTime>
  <Words>1289</Words>
  <Application>Microsoft Office PowerPoint</Application>
  <PresentationFormat>Custom</PresentationFormat>
  <Paragraphs>159</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Calibri</vt:lpstr>
      <vt:lpstr>Cambria Math</vt:lpstr>
      <vt:lpstr>Helvetica</vt:lpstr>
      <vt:lpstr>Helvetica Light</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marystirlingbrown@gmail.com</cp:lastModifiedBy>
  <cp:revision>95</cp:revision>
  <dcterms:created xsi:type="dcterms:W3CDTF">2012-02-03T19:11:35Z</dcterms:created>
  <dcterms:modified xsi:type="dcterms:W3CDTF">2022-04-15T02:25:13Z</dcterms:modified>
  <cp:category>Research poster templates</cp:category>
</cp:coreProperties>
</file>