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7" r:id="rId30"/>
    <p:sldId id="285" r:id="rId31"/>
    <p:sldId id="286" r:id="rId32"/>
    <p:sldId id="287" r:id="rId33"/>
    <p:sldId id="288" r:id="rId34"/>
    <p:sldId id="298" r:id="rId35"/>
    <p:sldId id="289" r:id="rId36"/>
    <p:sldId id="290" r:id="rId37"/>
    <p:sldId id="291" r:id="rId38"/>
    <p:sldId id="292" r:id="rId39"/>
    <p:sldId id="293" r:id="rId40"/>
    <p:sldId id="302" r:id="rId41"/>
    <p:sldId id="303" r:id="rId42"/>
    <p:sldId id="294" r:id="rId43"/>
    <p:sldId id="295" r:id="rId44"/>
    <p:sldId id="300" r:id="rId45"/>
    <p:sldId id="301" r:id="rId46"/>
    <p:sldId id="296" r:id="rId47"/>
    <p:sldId id="29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78" d="100"/>
          <a:sy n="78" d="100"/>
        </p:scale>
        <p:origin x="10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46658E-E11F-404C-BE81-9653D9B2CF2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E1C291-5052-4BB0-B3D7-DEE2E897571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bversion.toolwire.com/toolwire/Systems/CMS/CMSSystemDocumentation/CMS%20integration/Toolwire_CMS_Integration_Instructions.do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 Lab Launch links</a:t>
            </a:r>
            <a:br>
              <a:rPr lang="en-US" dirty="0" smtClean="0"/>
            </a:br>
            <a:r>
              <a:rPr lang="en-US" dirty="0" smtClean="0"/>
              <a:t>HEKA Series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... the missing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Lookups: </a:t>
            </a:r>
            <a:br>
              <a:rPr lang="en-US" dirty="0" smtClean="0"/>
            </a:br>
            <a:r>
              <a:rPr lang="en-US" dirty="0" smtClean="0"/>
              <a:t>Lab Guides/Scenario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lab prescription page and select Orient: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4457143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 Lookups: </a:t>
            </a:r>
            <a:br>
              <a:rPr lang="en-US" dirty="0"/>
            </a:br>
            <a:r>
              <a:rPr lang="en-US" dirty="0"/>
              <a:t>Lab Guides/Scenario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folder location on lab guides and scenarios: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4657143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Lookups: </a:t>
            </a:r>
            <a:br>
              <a:rPr lang="en-US" dirty="0" smtClean="0"/>
            </a:br>
            <a:r>
              <a:rPr lang="en-US" dirty="0" smtClean="0"/>
              <a:t>CID, PID, PKG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out of all the windows until you return  back to the search window to continue navigation: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76600"/>
            <a:ext cx="641627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 Lookups: </a:t>
            </a:r>
            <a:br>
              <a:rPr lang="en-US" dirty="0"/>
            </a:br>
            <a:r>
              <a:rPr lang="en-US" dirty="0"/>
              <a:t>CID, PID, PKG lookups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Tracking-&gt;Curriculum</a:t>
            </a:r>
          </a:p>
          <a:p>
            <a:r>
              <a:rPr lang="en-US" dirty="0" smtClean="0"/>
              <a:t>Select Program, enter the PCD, then Search: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09600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 Lookups: </a:t>
            </a:r>
            <a:br>
              <a:rPr lang="en-US" dirty="0"/>
            </a:br>
            <a:r>
              <a:rPr lang="en-US" dirty="0"/>
              <a:t>CID, PID, PKG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Package pull-down</a:t>
            </a:r>
          </a:p>
          <a:p>
            <a:r>
              <a:rPr lang="en-US" dirty="0" smtClean="0"/>
              <a:t>Enter package from display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73827"/>
            <a:ext cx="7620000" cy="27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 Lookups: </a:t>
            </a:r>
            <a:br>
              <a:rPr lang="en-US" dirty="0"/>
            </a:br>
            <a:r>
              <a:rPr lang="en-US" dirty="0"/>
              <a:t>CID, PID, PKG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PID’s and CID’s that this PKD is published under are shown in this search: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00400"/>
            <a:ext cx="74112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 Lookups: </a:t>
            </a:r>
            <a:br>
              <a:rPr lang="en-US" dirty="0"/>
            </a:br>
            <a:r>
              <a:rPr lang="en-US" dirty="0"/>
              <a:t>CID, PID, PKG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Changing View to What it Contains, then selecting search yields more information: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83351"/>
            <a:ext cx="5257800" cy="18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 Lookups: </a:t>
            </a:r>
            <a:br>
              <a:rPr lang="en-US" dirty="0"/>
            </a:br>
            <a:r>
              <a:rPr lang="en-US" dirty="0"/>
              <a:t>CID, PID, PKG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PCD’s published in this PKD for the CID’s and PIDs shown in the previous screen: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02398"/>
            <a:ext cx="7536387" cy="28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CMS: What’s searchable?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Easily?</a:t>
            </a:r>
          </a:p>
          <a:p>
            <a:pPr lvl="1"/>
            <a:r>
              <a:rPr lang="en-US" dirty="0" smtClean="0"/>
              <a:t>PKD’s</a:t>
            </a:r>
          </a:p>
          <a:p>
            <a:pPr lvl="1"/>
            <a:r>
              <a:rPr lang="en-US" dirty="0" smtClean="0"/>
              <a:t>PCD’s</a:t>
            </a:r>
          </a:p>
          <a:p>
            <a:pPr lvl="1"/>
            <a:endParaRPr lang="en-US" dirty="0"/>
          </a:p>
          <a:p>
            <a:r>
              <a:rPr lang="en-US" dirty="0" smtClean="0"/>
              <a:t>Not so much!</a:t>
            </a:r>
          </a:p>
          <a:p>
            <a:pPr lvl="1"/>
            <a:r>
              <a:rPr lang="en-US" dirty="0" smtClean="0"/>
              <a:t>No search capability for a specific </a:t>
            </a:r>
            <a:r>
              <a:rPr lang="en-US" dirty="0" err="1" smtClean="0"/>
              <a:t>LabID</a:t>
            </a:r>
            <a:endParaRPr lang="en-US" dirty="0" smtClean="0"/>
          </a:p>
          <a:p>
            <a:pPr lvl="1"/>
            <a:r>
              <a:rPr lang="en-US" dirty="0" smtClean="0"/>
              <a:t>No search capability for </a:t>
            </a:r>
            <a:r>
              <a:rPr lang="en-US" dirty="0" err="1" smtClean="0"/>
              <a:t>LabID’s</a:t>
            </a:r>
            <a:r>
              <a:rPr lang="en-US" dirty="0" smtClean="0"/>
              <a:t> that use a specific </a:t>
            </a:r>
            <a:r>
              <a:rPr lang="en-US" dirty="0" err="1" smtClean="0"/>
              <a:t>SubType</a:t>
            </a:r>
            <a:endParaRPr lang="en-US" dirty="0" smtClean="0"/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Enter:  Metadata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Duplicates pertinent CMS information to construct launch links</a:t>
            </a:r>
          </a:p>
          <a:p>
            <a:r>
              <a:rPr lang="en-US" dirty="0" smtClean="0"/>
              <a:t>Searchable (yay!)</a:t>
            </a:r>
          </a:p>
          <a:p>
            <a:r>
              <a:rPr lang="en-US" dirty="0" smtClean="0"/>
              <a:t>Expandable:  More engineering information</a:t>
            </a:r>
          </a:p>
          <a:p>
            <a:r>
              <a:rPr lang="en-US" dirty="0" smtClean="0"/>
              <a:t>Not perfect – but really, really close!</a:t>
            </a:r>
          </a:p>
          <a:p>
            <a:r>
              <a:rPr lang="en-US" dirty="0" smtClean="0"/>
              <a:t>One for every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URL received at &lt;</a:t>
            </a:r>
            <a:r>
              <a:rPr lang="en-US" dirty="0" err="1" smtClean="0"/>
              <a:t>internalServer</a:t>
            </a:r>
            <a:r>
              <a:rPr lang="en-US" dirty="0" smtClean="0"/>
              <a:t>&gt; server</a:t>
            </a:r>
          </a:p>
          <a:p>
            <a:r>
              <a:rPr lang="en-US" dirty="0" smtClean="0"/>
              <a:t>Session opened with middleware</a:t>
            </a:r>
          </a:p>
          <a:p>
            <a:r>
              <a:rPr lang="en-US" dirty="0" smtClean="0"/>
              <a:t>CMS queried for validation</a:t>
            </a:r>
          </a:p>
          <a:p>
            <a:r>
              <a:rPr lang="en-US" dirty="0" smtClean="0"/>
              <a:t>CMS returns additional lab specific information</a:t>
            </a:r>
          </a:p>
          <a:p>
            <a:r>
              <a:rPr lang="en-US" dirty="0" smtClean="0"/>
              <a:t>Launch page displayed with spinning sparky</a:t>
            </a:r>
          </a:p>
          <a:p>
            <a:r>
              <a:rPr lang="en-US" dirty="0" smtClean="0"/>
              <a:t>middleware contacted with full lab information</a:t>
            </a:r>
          </a:p>
          <a:p>
            <a:r>
              <a:rPr lang="en-US" dirty="0" smtClean="0"/>
              <a:t>middleware performs lookups</a:t>
            </a:r>
          </a:p>
          <a:p>
            <a:r>
              <a:rPr lang="en-US" dirty="0" smtClean="0"/>
              <a:t>middleware sends RMI window full launch string</a:t>
            </a:r>
          </a:p>
          <a:p>
            <a:r>
              <a:rPr lang="en-US" dirty="0" smtClean="0"/>
              <a:t>VM Launched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data</a:t>
            </a:r>
          </a:p>
          <a:p>
            <a:r>
              <a:rPr lang="en-US" dirty="0" smtClean="0"/>
              <a:t>Additional engineering data</a:t>
            </a:r>
          </a:p>
          <a:p>
            <a:r>
              <a:rPr lang="en-US" dirty="0" smtClean="0"/>
              <a:t>Formulas to compose lab launch URL’s for testing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6248400" cy="26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Data in Metadata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into groups on one row:</a:t>
            </a:r>
          </a:p>
          <a:p>
            <a:r>
              <a:rPr lang="en-US" dirty="0" smtClean="0"/>
              <a:t>The first section contains customer information: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CMS specific information</a:t>
            </a:r>
          </a:p>
          <a:p>
            <a:endParaRPr lang="en-US" dirty="0"/>
          </a:p>
          <a:p>
            <a:r>
              <a:rPr lang="en-US" dirty="0" smtClean="0"/>
              <a:t>Finally, Engineering specific information: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26872"/>
            <a:ext cx="7924800" cy="78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84439"/>
            <a:ext cx="8241418" cy="45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263369"/>
            <a:ext cx="7924800" cy="7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tab – </a:t>
            </a:r>
            <a:br>
              <a:rPr lang="en-US" dirty="0" smtClean="0"/>
            </a:br>
            <a:r>
              <a:rPr lang="en-US" dirty="0" smtClean="0"/>
              <a:t>for formulas</a:t>
            </a:r>
          </a:p>
          <a:p>
            <a:r>
              <a:rPr lang="en-US" dirty="0" smtClean="0"/>
              <a:t>Pull down menus</a:t>
            </a:r>
          </a:p>
          <a:p>
            <a:r>
              <a:rPr lang="en-US" dirty="0" smtClean="0"/>
              <a:t>Data validation</a:t>
            </a:r>
          </a:p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29200"/>
            <a:ext cx="414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8667"/>
            <a:ext cx="4114800" cy="53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Hovering over link displays contents</a:t>
            </a:r>
          </a:p>
          <a:p>
            <a:r>
              <a:rPr lang="en-US" dirty="0" smtClean="0"/>
              <a:t>Copy link to editor, then edit link will yield the same contents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21446"/>
            <a:ext cx="5029200" cy="35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Full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to OneNote, right click link and select “Edit Link”, full text is in edit box: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9" y="2834577"/>
            <a:ext cx="7009971" cy="23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Formulas: Wahoo!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=HYPERLINK(CONCATENATE(Data!A$33,Data!A$34,A2,Data!A$35,C2,Data!A$36,D2,Data!A$37,B2,Data!A$38,Q2,Data!A$39,(ROW()),Data!A$40,Q$1,Data!A$41,Q$1,"-00000000",Data!A$42,Data!A$43,AB2,Data!A$44,Q$1),"Test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Concatenate function just strings values together.</a:t>
            </a:r>
          </a:p>
          <a:p>
            <a:r>
              <a:rPr lang="en-US" dirty="0" smtClean="0"/>
              <a:t>Data!A$33:  Take column A, row 33 from the data tab.  $ indicates do NOT increment this if you copy the value from row to row.</a:t>
            </a:r>
          </a:p>
          <a:p>
            <a:r>
              <a:rPr lang="en-US" dirty="0" smtClean="0"/>
              <a:t>ROW() function returns the row number you’re currently on.</a:t>
            </a:r>
          </a:p>
          <a:p>
            <a:r>
              <a:rPr lang="en-US" dirty="0" smtClean="0"/>
              <a:t>HYPERLINK(string, </a:t>
            </a:r>
            <a:r>
              <a:rPr lang="en-US" smtClean="0"/>
              <a:t>“Test”)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Name (taken from tab name):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=(MID(CELL("filename",A1),FIND("]",CELL("filename",A1))+1,256))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StudentID</a:t>
            </a:r>
            <a:r>
              <a:rPr lang="en-US" dirty="0" smtClean="0"/>
              <a:t>:  Tab name, row name, and literal value used</a:t>
            </a:r>
            <a:r>
              <a:rPr lang="en-US" dirty="0"/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=CONCATENATE(Q$1,"Student",(ROW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()))</a:t>
            </a:r>
            <a:endParaRPr lang="en-US" dirty="0" smtClean="0"/>
          </a:p>
          <a:p>
            <a:r>
              <a:rPr lang="en-US" dirty="0" err="1" smtClean="0"/>
              <a:t>Params</a:t>
            </a:r>
            <a:r>
              <a:rPr lang="en-US" dirty="0" smtClean="0"/>
              <a:t>:  Set by the selection of My Files: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=IF(OR(AA2=Data!A$55, AA2=Data!A$56, AA2=Data!A$58, AA2=Data!A$59, AA2=Data!A$60, AA2=Data!A$63, AA2=Data!A$64, AA2=Data!A$66, AA2=Data!A$69, AA2=Data!A$70, AA2=Data!A$72, AA2=Data!A$73), 2, 0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5389314"/>
            <a:ext cx="1295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5999"/>
            <a:ext cx="1524000" cy="1133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788" y="3926950"/>
            <a:ext cx="1153886" cy="3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Searchable</a:t>
            </a:r>
          </a:p>
          <a:p>
            <a:r>
              <a:rPr lang="en-US" dirty="0" smtClean="0"/>
              <a:t>Provides additional course information</a:t>
            </a:r>
          </a:p>
          <a:p>
            <a:pPr lvl="1"/>
            <a:r>
              <a:rPr lang="en-US" dirty="0" smtClean="0"/>
              <a:t>Location of image (which farms)</a:t>
            </a:r>
          </a:p>
          <a:p>
            <a:pPr lvl="1"/>
            <a:r>
              <a:rPr lang="en-US" dirty="0" smtClean="0"/>
              <a:t>Desktop environment (My Files; Shortcuts)</a:t>
            </a:r>
          </a:p>
          <a:p>
            <a:pPr lvl="1"/>
            <a:r>
              <a:rPr lang="en-US" dirty="0" smtClean="0"/>
              <a:t>Software installed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metadata, easily identifiable:</a:t>
            </a:r>
          </a:p>
          <a:p>
            <a:pPr lvl="1"/>
            <a:r>
              <a:rPr lang="en-US" dirty="0" smtClean="0"/>
              <a:t>Each course has 3 sections</a:t>
            </a:r>
          </a:p>
          <a:p>
            <a:pPr lvl="2"/>
            <a:r>
              <a:rPr lang="en-US" dirty="0" smtClean="0"/>
              <a:t>Base lab</a:t>
            </a:r>
          </a:p>
          <a:p>
            <a:pPr lvl="2"/>
            <a:r>
              <a:rPr lang="en-US" dirty="0" smtClean="0"/>
              <a:t>Pointer lab for Students (SKU ends with “URL”)</a:t>
            </a:r>
          </a:p>
          <a:p>
            <a:pPr lvl="2"/>
            <a:r>
              <a:rPr lang="en-US" dirty="0" smtClean="0"/>
              <a:t>Pointer lab for Instructors (SKU ends with “INST”)</a:t>
            </a:r>
          </a:p>
          <a:p>
            <a:pPr lvl="1"/>
            <a:r>
              <a:rPr lang="en-US" dirty="0" smtClean="0"/>
              <a:t>Must have voucher site login and access codes.  URL’s will not work!</a:t>
            </a:r>
          </a:p>
          <a:p>
            <a:r>
              <a:rPr lang="en-US" dirty="0" smtClean="0"/>
              <a:t>Older metadata: Not so much</a:t>
            </a:r>
          </a:p>
          <a:p>
            <a:pPr lvl="1"/>
            <a:r>
              <a:rPr lang="en-US" dirty="0" smtClean="0"/>
              <a:t>Drew working on identifying voucher site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Activation Duration:	</a:t>
            </a:r>
          </a:p>
          <a:p>
            <a:pPr lvl="1"/>
            <a:r>
              <a:rPr lang="en-US" dirty="0" smtClean="0"/>
              <a:t>Students: 30 days [some customers set longer]</a:t>
            </a:r>
          </a:p>
          <a:p>
            <a:pPr lvl="1"/>
            <a:r>
              <a:rPr lang="en-US" dirty="0" smtClean="0"/>
              <a:t>Instructors: 90 days [ditto]</a:t>
            </a:r>
          </a:p>
          <a:p>
            <a:r>
              <a:rPr lang="en-US" dirty="0" smtClean="0"/>
              <a:t>May be extended by CMS change</a:t>
            </a:r>
          </a:p>
          <a:p>
            <a:pPr lvl="1"/>
            <a:r>
              <a:rPr lang="en-US" dirty="0" smtClean="0"/>
              <a:t>Does not need to expire to extend</a:t>
            </a:r>
          </a:p>
          <a:p>
            <a:pPr lvl="1"/>
            <a:r>
              <a:rPr lang="en-US" dirty="0" smtClean="0"/>
              <a:t>Email </a:t>
            </a:r>
            <a:r>
              <a:rPr lang="en-US" dirty="0" err="1" smtClean="0"/>
              <a:t>LATeam</a:t>
            </a:r>
            <a:r>
              <a:rPr lang="en-US" dirty="0" smtClean="0"/>
              <a:t> to request expiration set to 5 years.</a:t>
            </a:r>
          </a:p>
          <a:p>
            <a:r>
              <a:rPr lang="en-US" dirty="0" smtClean="0"/>
              <a:t>Activation Codes located at:</a:t>
            </a:r>
          </a:p>
          <a:p>
            <a:r>
              <a:rPr lang="en-US" sz="1600" dirty="0" smtClean="0"/>
              <a:t>http://subversioin.internal.site/pathToCodes/codes.xlsx</a:t>
            </a:r>
          </a:p>
          <a:p>
            <a:r>
              <a:rPr lang="en-US" dirty="0" smtClean="0"/>
              <a:t>Access codes specific to student or </a:t>
            </a:r>
            <a:r>
              <a:rPr lang="en-US" dirty="0" err="1" smtClean="0"/>
              <a:t>inst</a:t>
            </a:r>
            <a:r>
              <a:rPr lang="en-US" dirty="0" smtClean="0"/>
              <a:t> accts.</a:t>
            </a:r>
          </a:p>
          <a:p>
            <a:r>
              <a:rPr lang="en-US" dirty="0" smtClean="0"/>
              <a:t>ALWAYS check in your access code check-outs!  </a:t>
            </a:r>
          </a:p>
          <a:p>
            <a:pPr lvl="1"/>
            <a:r>
              <a:rPr lang="en-US" dirty="0" smtClean="0"/>
              <a:t>Record your name next to the code before activating.</a:t>
            </a:r>
          </a:p>
          <a:p>
            <a:pPr lvl="1"/>
            <a:r>
              <a:rPr lang="en-US" dirty="0" smtClean="0"/>
              <a:t>Check the spreadsheet into subversion immediately!</a:t>
            </a:r>
            <a:endParaRPr lang="en-US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79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MUCH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today:</a:t>
            </a:r>
          </a:p>
          <a:p>
            <a:pPr lvl="1"/>
            <a:r>
              <a:rPr lang="en-US" dirty="0" smtClean="0"/>
              <a:t>How to find the CMS data</a:t>
            </a:r>
          </a:p>
          <a:p>
            <a:pPr lvl="2"/>
            <a:r>
              <a:rPr lang="en-US" dirty="0" smtClean="0"/>
              <a:t>Brief look at CMS</a:t>
            </a:r>
          </a:p>
          <a:p>
            <a:pPr lvl="1"/>
            <a:r>
              <a:rPr lang="en-US" dirty="0" smtClean="0"/>
              <a:t>Metadata spreadsheet</a:t>
            </a:r>
          </a:p>
          <a:p>
            <a:pPr lvl="2"/>
            <a:r>
              <a:rPr lang="en-US" dirty="0" smtClean="0"/>
              <a:t>The searchable CMS plus!</a:t>
            </a:r>
          </a:p>
          <a:p>
            <a:pPr lvl="1"/>
            <a:r>
              <a:rPr lang="en-US" dirty="0" smtClean="0"/>
              <a:t>composing a unique login string</a:t>
            </a:r>
          </a:p>
          <a:p>
            <a:pPr lvl="2"/>
            <a:r>
              <a:rPr lang="en-US" dirty="0" smtClean="0"/>
              <a:t>What’s mandatory; what’s optional; what’s just wrong!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2"/>
            <a:r>
              <a:rPr lang="en-US" dirty="0" smtClean="0"/>
              <a:t>TWA</a:t>
            </a:r>
          </a:p>
          <a:p>
            <a:pPr lvl="2"/>
            <a:r>
              <a:rPr lang="en-US" dirty="0" smtClean="0"/>
              <a:t>CMS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internalServer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Metadata spreadsheet</a:t>
            </a:r>
          </a:p>
          <a:p>
            <a:pPr lvl="2"/>
            <a:r>
              <a:rPr lang="en-US" dirty="0" smtClean="0"/>
              <a:t>ZDC</a:t>
            </a:r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Disassembling 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/>
              <a:t>http</a:t>
            </a:r>
            <a:r>
              <a:rPr lang="en-US" sz="1400" dirty="0" smtClean="0"/>
              <a:t>://&lt;internalServer&gt;.</a:t>
            </a:r>
            <a:r>
              <a:rPr lang="en-US" sz="1400" dirty="0" smtClean="0"/>
              <a:t>toolwire.com/INTCONF/internal.asp?pid=INTCONF&amp;pcd=9999&amp;pkd=9998&amp;group=INTCONFACCT&amp;studentid=TWINTCONF&amp;fname=Test&amp;lname=Toolwire&amp;classid=TEST21-00000000&amp;usertype=A125&amp;param=QA2&amp;coursename=test21</a:t>
            </a:r>
            <a:endParaRPr lang="en-US" sz="1400" dirty="0"/>
          </a:p>
          <a:p>
            <a:endParaRPr lang="en-US" dirty="0" smtClean="0"/>
          </a:p>
          <a:p>
            <a:r>
              <a:rPr lang="en-US" dirty="0" smtClean="0"/>
              <a:t>http://&lt;internalServer&gt;.toolwire.com  : &lt;</a:t>
            </a:r>
            <a:r>
              <a:rPr lang="en-US" dirty="0" err="1" smtClean="0"/>
              <a:t>internalServer</a:t>
            </a:r>
            <a:r>
              <a:rPr lang="en-US" dirty="0" smtClean="0"/>
              <a:t>&gt; server</a:t>
            </a:r>
          </a:p>
          <a:p>
            <a:r>
              <a:rPr lang="en-US" dirty="0" smtClean="0"/>
              <a:t>/INTCONF  : folder located at c:\&lt;internalServer&gt;\INTCONF</a:t>
            </a:r>
          </a:p>
          <a:p>
            <a:r>
              <a:rPr lang="en-US" dirty="0" smtClean="0"/>
              <a:t>internal.asp :  launches session with middleware; communicates with CMS</a:t>
            </a:r>
          </a:p>
          <a:p>
            <a:r>
              <a:rPr lang="en-US" dirty="0" smtClean="0"/>
              <a:t>Next 4 validated by CMS:</a:t>
            </a:r>
          </a:p>
          <a:p>
            <a:pPr lvl="1"/>
            <a:r>
              <a:rPr lang="en-US" dirty="0" smtClean="0"/>
              <a:t>PID, PCD, PKD, Group</a:t>
            </a:r>
          </a:p>
          <a:p>
            <a:pPr lvl="1"/>
            <a:r>
              <a:rPr lang="en-US" dirty="0" smtClean="0"/>
              <a:t>No validation:  No spinning sparky.  “Access denied”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5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 the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://&lt;internalServer&gt;.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toolwire.com/INTCONF/internal.asp?pid=CONF&amp;pcd=9999&amp;pkd=9998&amp;group=CONFINTL&amp;studentid=TWINTCONF&amp;fname=Test2&amp;lname=Toolwire&amp;classid=TEST-0&amp;usertype=A125&amp;param=QA2&amp;coursename=test21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No error checking:  MD5 hash created for AD MD5.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“-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PublicID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created by Nexus.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PublicID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used for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server directory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Used for Student Homework folder for instructor account</a:t>
            </a:r>
          </a:p>
        </p:txBody>
      </p:sp>
    </p:spTree>
    <p:extLst>
      <p:ext uri="{BB962C8B-B14F-4D97-AF65-F5344CB8AC3E}">
        <p14:creationId xmlns:p14="http://schemas.microsoft.com/office/powerpoint/2010/main" val="28784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 the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://&lt;internalServer&gt;.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toolwire.com/INTCONF/internal.asp?pid=INTCONF&amp;pcd=99999&amp;pkd=9998&amp;group=INTLCONF&amp;studentid=TWINTCONFTest&amp;fname=Test2&amp;lname=Toolwire&amp;classid=TEST-0&amp;usertype=A125&amp;param=QA2&amp;coursename=test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classid</a:t>
            </a:r>
            <a:r>
              <a:rPr lang="en-US" dirty="0" smtClean="0"/>
              <a:t>:  Customer will create this as they wish.  Character and length restrictions</a:t>
            </a:r>
          </a:p>
          <a:p>
            <a:pPr lvl="1"/>
            <a:r>
              <a:rPr lang="en-US" dirty="0" smtClean="0"/>
              <a:t>Used to create the course instance folder on the course share volume;</a:t>
            </a:r>
          </a:p>
          <a:p>
            <a:pPr lvl="1"/>
            <a:r>
              <a:rPr lang="en-US" dirty="0" smtClean="0"/>
              <a:t>Where share and student homework folders are stored</a:t>
            </a:r>
          </a:p>
          <a:p>
            <a:pPr lvl="1"/>
            <a:r>
              <a:rPr lang="en-US" dirty="0" smtClean="0"/>
              <a:t>No error checking on </a:t>
            </a:r>
            <a:r>
              <a:rPr lang="en-US" dirty="0" err="1" smtClean="0"/>
              <a:t>classID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 the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://&lt;internalServer&gt;.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toolwire.com/INTCONF/internal.asp?pid=INTCONF&amp;pcd=99998&amp;pkd=9999&amp;group=INTCONF&amp;studentid=Test&amp;fname=Tester2&amp;lname=Toolwire&amp;classid=TEST&amp;usertype=A125&amp;param=9&amp;coursename=test21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usertype</a:t>
            </a:r>
            <a:r>
              <a:rPr lang="en-US" dirty="0" smtClean="0"/>
              <a:t>:  </a:t>
            </a:r>
            <a:r>
              <a:rPr lang="en-US" dirty="0" smtClean="0"/>
              <a:t>A125= </a:t>
            </a:r>
            <a:r>
              <a:rPr lang="en-US" dirty="0" smtClean="0"/>
              <a:t>student; </a:t>
            </a:r>
            <a:r>
              <a:rPr lang="en-US" dirty="0" smtClean="0"/>
              <a:t>Z954</a:t>
            </a:r>
            <a:r>
              <a:rPr lang="en-US" dirty="0" smtClean="0"/>
              <a:t>=instructor</a:t>
            </a:r>
            <a:endParaRPr lang="en-US" dirty="0" smtClean="0"/>
          </a:p>
          <a:p>
            <a:pPr fontAlgn="ctr"/>
            <a:r>
              <a:rPr lang="en-US" dirty="0" err="1" smtClean="0"/>
              <a:t>param</a:t>
            </a:r>
            <a:r>
              <a:rPr lang="en-US" dirty="0" smtClean="0"/>
              <a:t> [was used for assessments – not used now]:</a:t>
            </a:r>
          </a:p>
          <a:p>
            <a:pPr lvl="1" fontAlgn="ctr"/>
            <a:r>
              <a:rPr lang="en-US" dirty="0" smtClean="0"/>
              <a:t>A3- </a:t>
            </a:r>
            <a:r>
              <a:rPr lang="en-US" dirty="0"/>
              <a:t>no website, no email</a:t>
            </a:r>
          </a:p>
          <a:p>
            <a:pPr lvl="1" fontAlgn="ctr"/>
            <a:r>
              <a:rPr lang="en-US" dirty="0" smtClean="0"/>
              <a:t>B8</a:t>
            </a:r>
            <a:r>
              <a:rPr lang="en-US" dirty="0" smtClean="0"/>
              <a:t> </a:t>
            </a:r>
            <a:r>
              <a:rPr lang="en-US" dirty="0"/>
              <a:t>- no website, has email</a:t>
            </a:r>
          </a:p>
          <a:p>
            <a:pPr lvl="1" fontAlgn="ctr"/>
            <a:r>
              <a:rPr lang="en-US" dirty="0" smtClean="0"/>
              <a:t>C2</a:t>
            </a:r>
            <a:r>
              <a:rPr lang="en-US" dirty="0" smtClean="0"/>
              <a:t> </a:t>
            </a:r>
            <a:r>
              <a:rPr lang="en-US" dirty="0"/>
              <a:t>- has website, no email</a:t>
            </a:r>
          </a:p>
          <a:p>
            <a:pPr lvl="1" fontAlgn="ctr"/>
            <a:r>
              <a:rPr lang="en-US" dirty="0" smtClean="0"/>
              <a:t>D1</a:t>
            </a:r>
            <a:r>
              <a:rPr lang="en-US" dirty="0" smtClean="0"/>
              <a:t> </a:t>
            </a:r>
            <a:r>
              <a:rPr lang="en-US" dirty="0"/>
              <a:t>- has website, has </a:t>
            </a:r>
            <a:r>
              <a:rPr lang="en-US" dirty="0" smtClean="0"/>
              <a:t>email</a:t>
            </a:r>
          </a:p>
          <a:p>
            <a:pPr fontAlgn="ctr"/>
            <a:r>
              <a:rPr lang="en-US" dirty="0" err="1" smtClean="0"/>
              <a:t>coursename</a:t>
            </a:r>
            <a:r>
              <a:rPr lang="en-US" dirty="0" smtClean="0"/>
              <a:t>:  assigned by customer; used for lab folder name in My Files</a:t>
            </a:r>
            <a:endParaRPr lang="en-US" dirty="0"/>
          </a:p>
          <a:p>
            <a:endParaRPr lang="en-US" dirty="0" smtClean="0"/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URL Format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Toolwire</a:t>
            </a:r>
            <a:r>
              <a:rPr lang="en-US" dirty="0" smtClean="0"/>
              <a:t> CMS Integration Guide</a:t>
            </a:r>
          </a:p>
          <a:p>
            <a:pPr lvl="1"/>
            <a:r>
              <a:rPr lang="en-US" dirty="0" smtClean="0"/>
              <a:t>Specifies length and composition of fields</a:t>
            </a:r>
          </a:p>
          <a:p>
            <a:pPr lvl="1"/>
            <a:r>
              <a:rPr lang="en-US" dirty="0" smtClean="0"/>
              <a:t>Specifies fields required for voucher sites</a:t>
            </a:r>
          </a:p>
          <a:p>
            <a:pPr lvl="1"/>
            <a:r>
              <a:rPr lang="en-US" dirty="0" smtClean="0"/>
              <a:t>Specifies fields required for Higher Education</a:t>
            </a:r>
          </a:p>
          <a:p>
            <a:pPr lvl="1"/>
            <a:endParaRPr lang="en-US" dirty="0"/>
          </a:p>
          <a:p>
            <a:r>
              <a:rPr lang="en-US" dirty="0" smtClean="0"/>
              <a:t>Newer LTI version TW is </a:t>
            </a:r>
            <a:r>
              <a:rPr lang="en-US" dirty="0"/>
              <a:t>moving towards:</a:t>
            </a:r>
            <a:br>
              <a:rPr lang="en-US" dirty="0"/>
            </a:br>
            <a:r>
              <a:rPr lang="en-US" sz="1400" dirty="0">
                <a:hlinkClick r:id="rId2" invalidUrl="http:///"/>
              </a:rPr>
              <a:t>http</a:t>
            </a:r>
            <a:r>
              <a:rPr lang="en-US" sz="1400" dirty="0" smtClean="0">
                <a:hlinkClick r:id="rId3" invalidUrl="http:///"/>
              </a:rPr>
              <a:t>://</a:t>
            </a:r>
            <a:r>
              <a:rPr lang="en-US" sz="1400" dirty="0" smtClean="0"/>
              <a:t>internal.path/to/toolwire/documentation</a:t>
            </a:r>
          </a:p>
          <a:p>
            <a:endParaRPr lang="en-US" sz="1400" dirty="0"/>
          </a:p>
          <a:p>
            <a:r>
              <a:rPr lang="en-US" dirty="0" err="1"/>
              <a:t>Toolwire</a:t>
            </a:r>
            <a:r>
              <a:rPr lang="en-US" dirty="0"/>
              <a:t> CMS Integration </a:t>
            </a:r>
            <a:r>
              <a:rPr lang="en-US" dirty="0" smtClean="0"/>
              <a:t>Guide (older </a:t>
            </a:r>
            <a:r>
              <a:rPr lang="en-US" dirty="0" err="1" smtClean="0"/>
              <a:t>vers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sz="1400" dirty="0">
                <a:hlinkClick r:id="rId4"/>
              </a:rPr>
              <a:t>http</a:t>
            </a:r>
            <a:r>
              <a:rPr lang="en-US" sz="1400" dirty="0" smtClean="0">
                <a:hlinkClick r:id="rId4"/>
              </a:rPr>
              <a:t>://</a:t>
            </a:r>
            <a:r>
              <a:rPr lang="en-US" sz="1400" dirty="0" smtClean="0"/>
              <a:t>internal.path/to/toolwire/documentation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297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Stoppers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://&lt;internalServer&gt;.toolwire.com/INTCONF/internal.asp?pid=INTCONF&amp;pcd=99998&amp;pkd=9999&amp;group=INTERCONF&amp;studentid=TWTest&amp;fname=Tester2&amp;lname=Toolwire&amp;classid=TEST21-9999&amp;usertype=A125&amp;param=QA2&amp;coursename=test21</a:t>
            </a:r>
            <a:endParaRPr lang="en-US" dirty="0" smtClean="0"/>
          </a:p>
          <a:p>
            <a:r>
              <a:rPr lang="en-US" dirty="0" smtClean="0"/>
              <a:t>PID=INTCONF and folder with same name on c:\&lt;internalServer&gt; OR must be in voucher directory</a:t>
            </a:r>
          </a:p>
          <a:p>
            <a:r>
              <a:rPr lang="en-US" b="1" dirty="0" err="1" smtClean="0"/>
              <a:t>pid</a:t>
            </a:r>
            <a:r>
              <a:rPr lang="en-US" b="1" dirty="0" smtClean="0"/>
              <a:t>, </a:t>
            </a:r>
            <a:r>
              <a:rPr lang="en-US" b="1" dirty="0" err="1" smtClean="0"/>
              <a:t>pkd</a:t>
            </a:r>
            <a:r>
              <a:rPr lang="en-US" b="1" dirty="0" smtClean="0"/>
              <a:t>, group MUST exist in CMS</a:t>
            </a:r>
          </a:p>
          <a:p>
            <a:r>
              <a:rPr lang="en-US" b="1" dirty="0" err="1" smtClean="0"/>
              <a:t>studentid</a:t>
            </a:r>
            <a:r>
              <a:rPr lang="en-US" b="1" dirty="0" smtClean="0"/>
              <a:t>, </a:t>
            </a:r>
            <a:r>
              <a:rPr lang="en-US" b="1" dirty="0" err="1" smtClean="0"/>
              <a:t>fname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r>
              <a:rPr lang="en-US" b="1" dirty="0" smtClean="0"/>
              <a:t>, </a:t>
            </a:r>
            <a:r>
              <a:rPr lang="en-US" b="1" dirty="0" err="1" smtClean="0"/>
              <a:t>classid</a:t>
            </a:r>
            <a:r>
              <a:rPr lang="en-US" b="1" dirty="0" smtClean="0"/>
              <a:t>, </a:t>
            </a:r>
            <a:r>
              <a:rPr lang="en-US" b="1" dirty="0" err="1" smtClean="0"/>
              <a:t>usertype</a:t>
            </a:r>
            <a:r>
              <a:rPr lang="en-US" b="1" dirty="0" smtClean="0"/>
              <a:t>, </a:t>
            </a:r>
            <a:r>
              <a:rPr lang="en-US" b="1" dirty="0" err="1" smtClean="0"/>
              <a:t>param</a:t>
            </a:r>
            <a:r>
              <a:rPr lang="en-US" b="1" dirty="0" smtClean="0"/>
              <a:t> and </a:t>
            </a:r>
            <a:r>
              <a:rPr lang="en-US" b="1" dirty="0" err="1" smtClean="0"/>
              <a:t>coursename</a:t>
            </a:r>
            <a:r>
              <a:rPr lang="en-US" b="1" dirty="0" smtClean="0"/>
              <a:t> not validated using internal.asp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TWA Show Stoppers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farm must exist:</a:t>
            </a:r>
            <a:br>
              <a:rPr lang="en-US" dirty="0" smtClean="0"/>
            </a:br>
            <a:r>
              <a:rPr lang="en-US" dirty="0" smtClean="0"/>
              <a:t>        &lt;Demonstrates farm name in screenshot&gt;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6438095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TWA: CID must be tied to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INTCONFACCT : Test Link</a:t>
            </a:r>
          </a:p>
          <a:p>
            <a:pPr lvl="1"/>
            <a:r>
              <a:rPr lang="en-US" dirty="0" smtClean="0"/>
              <a:t>Won’t work unless  it is tied to the farms;</a:t>
            </a:r>
          </a:p>
          <a:p>
            <a:pPr lvl="1"/>
            <a:r>
              <a:rPr lang="en-US" dirty="0" smtClean="0"/>
              <a:t>&lt;demonstrates </a:t>
            </a:r>
            <a:r>
              <a:rPr lang="en-US" dirty="0" err="1" smtClean="0"/>
              <a:t>CorpID</a:t>
            </a:r>
            <a:r>
              <a:rPr lang="en-US" dirty="0" smtClean="0"/>
              <a:t> </a:t>
            </a:r>
            <a:r>
              <a:rPr lang="en-US" dirty="0" smtClean="0"/>
              <a:t> INTCONFACCT is </a:t>
            </a:r>
            <a:r>
              <a:rPr lang="en-US" dirty="0" smtClean="0"/>
              <a:t>tied to </a:t>
            </a:r>
            <a:r>
              <a:rPr lang="en-US" dirty="0" smtClean="0"/>
              <a:t>customer in middleware lookup table&gt;</a:t>
            </a:r>
            <a:endParaRPr lang="en-US" dirty="0" smtClean="0"/>
          </a:p>
          <a:p>
            <a:pPr marL="585216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76600"/>
            <a:ext cx="1980952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TWA Image tied to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must be turned online as well...</a:t>
            </a:r>
          </a:p>
          <a:p>
            <a:r>
              <a:rPr lang="en-US" dirty="0" smtClean="0"/>
              <a:t>&lt;demonstrates </a:t>
            </a:r>
            <a:r>
              <a:rPr lang="en-US" dirty="0" err="1" smtClean="0"/>
              <a:t>LabID</a:t>
            </a:r>
            <a:r>
              <a:rPr lang="en-US" dirty="0" smtClean="0"/>
              <a:t> is tied to an image </a:t>
            </a:r>
            <a:r>
              <a:rPr lang="en-US" dirty="0" smtClean="0"/>
              <a:t>name in middleware lookup tables&gt;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68113"/>
            <a:ext cx="5600000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Subtype tied to </a:t>
            </a:r>
            <a:r>
              <a:rPr lang="en-US" dirty="0" err="1" smtClean="0"/>
              <a:t>custOU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to RL, DL, HE, GS, and set </a:t>
            </a:r>
            <a:r>
              <a:rPr lang="en-US" dirty="0" err="1" smtClean="0"/>
              <a:t>Cust</a:t>
            </a:r>
            <a:r>
              <a:rPr lang="en-US" dirty="0" smtClean="0"/>
              <a:t> OU to pass through to frameset.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Frameset tied to two </a:t>
            </a:r>
            <a:r>
              <a:rPr lang="en-US" dirty="0" err="1" smtClean="0"/>
              <a:t>custou’s</a:t>
            </a:r>
            <a:r>
              <a:rPr lang="en-US" dirty="0" smtClean="0"/>
              <a:t> requires:</a:t>
            </a:r>
          </a:p>
          <a:p>
            <a:pPr lvl="1"/>
            <a:r>
              <a:rPr lang="en-US" dirty="0" smtClean="0"/>
              <a:t>Two different subtypes – point to same frameset</a:t>
            </a:r>
          </a:p>
          <a:p>
            <a:pPr lvl="1"/>
            <a:r>
              <a:rPr lang="en-US" dirty="0" smtClean="0"/>
              <a:t>Each frameset then points to different </a:t>
            </a:r>
            <a:r>
              <a:rPr lang="en-US" dirty="0" err="1" smtClean="0"/>
              <a:t>custou’s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mlark\AppData\Local\Temp\SNAGHTMLe06f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19400"/>
            <a:ext cx="66103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Beginning:</a:t>
            </a:r>
          </a:p>
          <a:p>
            <a:pPr lvl="1"/>
            <a:r>
              <a:rPr lang="en-US" dirty="0" smtClean="0"/>
              <a:t>Lab Subtype registered with a Lab Type</a:t>
            </a:r>
          </a:p>
          <a:p>
            <a:pPr lvl="2"/>
            <a:r>
              <a:rPr lang="en-US" dirty="0" smtClean="0"/>
              <a:t>i.e. MSV Lab Type has MSV-INTCONF2 Lab </a:t>
            </a:r>
            <a:r>
              <a:rPr lang="en-US" dirty="0" err="1" smtClean="0"/>
              <a:t>SubType</a:t>
            </a:r>
            <a:endParaRPr lang="en-US" dirty="0" smtClean="0"/>
          </a:p>
          <a:p>
            <a:pPr lvl="1"/>
            <a:r>
              <a:rPr lang="en-US" dirty="0" smtClean="0"/>
              <a:t>Lab Subtype registered with a </a:t>
            </a:r>
            <a:r>
              <a:rPr lang="en-US" dirty="0" err="1" smtClean="0"/>
              <a:t>labID</a:t>
            </a:r>
            <a:endParaRPr lang="en-US" dirty="0" smtClean="0"/>
          </a:p>
          <a:p>
            <a:pPr lvl="1"/>
            <a:r>
              <a:rPr lang="en-US" dirty="0" smtClean="0"/>
              <a:t>PCD defined</a:t>
            </a:r>
          </a:p>
          <a:p>
            <a:pPr lvl="2"/>
            <a:r>
              <a:rPr lang="en-US" dirty="0" smtClean="0"/>
              <a:t>folders for </a:t>
            </a:r>
            <a:r>
              <a:rPr lang="en-US" dirty="0" err="1" smtClean="0"/>
              <a:t>labguides</a:t>
            </a:r>
            <a:r>
              <a:rPr lang="en-US" dirty="0" smtClean="0"/>
              <a:t>; scenarios; etc. defined on PCD</a:t>
            </a:r>
          </a:p>
          <a:p>
            <a:pPr lvl="2"/>
            <a:r>
              <a:rPr lang="en-US" dirty="0" smtClean="0"/>
              <a:t>lab Type and lab </a:t>
            </a:r>
            <a:r>
              <a:rPr lang="en-US" dirty="0" err="1" smtClean="0"/>
              <a:t>SubType</a:t>
            </a:r>
            <a:r>
              <a:rPr lang="en-US" dirty="0" smtClean="0"/>
              <a:t> defined on PCD</a:t>
            </a:r>
          </a:p>
          <a:p>
            <a:pPr lvl="2"/>
            <a:r>
              <a:rPr lang="en-US" dirty="0" err="1" smtClean="0"/>
              <a:t>labID</a:t>
            </a:r>
            <a:r>
              <a:rPr lang="en-US" dirty="0" smtClean="0"/>
              <a:t> defined on PCD</a:t>
            </a:r>
          </a:p>
          <a:p>
            <a:pPr lvl="1"/>
            <a:r>
              <a:rPr lang="en-US" dirty="0" smtClean="0"/>
              <a:t>PCD tied to PKD</a:t>
            </a:r>
          </a:p>
          <a:p>
            <a:pPr lvl="1"/>
            <a:r>
              <a:rPr lang="en-US" dirty="0" smtClean="0"/>
              <a:t>PKD tied to PID</a:t>
            </a:r>
          </a:p>
          <a:p>
            <a:pPr lvl="1"/>
            <a:r>
              <a:rPr lang="en-US" dirty="0" smtClean="0"/>
              <a:t>PKD tied to CID (group)</a:t>
            </a:r>
          </a:p>
          <a:p>
            <a:pPr lvl="1"/>
            <a:r>
              <a:rPr lang="en-US" dirty="0" smtClean="0"/>
              <a:t>PKD Published</a:t>
            </a:r>
          </a:p>
          <a:p>
            <a:r>
              <a:rPr lang="en-US" dirty="0" smtClean="0"/>
              <a:t>Simple changes are not so simple in CMS!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TWA - Framesets – Script </a:t>
            </a:r>
            <a:br>
              <a:rPr lang="en-US" dirty="0" smtClean="0"/>
            </a:br>
            <a:r>
              <a:rPr lang="en-US" dirty="0" err="1" smtClean="0"/>
              <a:t>CustOU</a:t>
            </a:r>
            <a:r>
              <a:rPr lang="en-US" dirty="0" smtClean="0"/>
              <a:t>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TWA guarantees user exists in </a:t>
            </a:r>
            <a:r>
              <a:rPr lang="en-US" dirty="0" err="1" smtClean="0"/>
              <a:t>custou</a:t>
            </a:r>
            <a:r>
              <a:rPr lang="en-US" dirty="0" smtClean="0"/>
              <a:t> before launching lab</a:t>
            </a:r>
          </a:p>
          <a:p>
            <a:pPr lvl="1"/>
            <a:r>
              <a:rPr lang="en-US" dirty="0" smtClean="0"/>
              <a:t>gets </a:t>
            </a:r>
            <a:r>
              <a:rPr lang="en-US" dirty="0" err="1" smtClean="0"/>
              <a:t>custou</a:t>
            </a:r>
            <a:r>
              <a:rPr lang="en-US" dirty="0" smtClean="0"/>
              <a:t> from frameset/subtype association in TWA</a:t>
            </a:r>
          </a:p>
          <a:p>
            <a:r>
              <a:rPr lang="en-US" dirty="0" smtClean="0"/>
              <a:t>Framesets may hard code </a:t>
            </a:r>
            <a:r>
              <a:rPr lang="en-US" dirty="0" err="1" smtClean="0"/>
              <a:t>custou</a:t>
            </a:r>
            <a:r>
              <a:rPr lang="en-US" dirty="0" smtClean="0"/>
              <a:t> (details later)</a:t>
            </a:r>
          </a:p>
          <a:p>
            <a:pPr lvl="1"/>
            <a:r>
              <a:rPr lang="en-US" dirty="0" smtClean="0"/>
              <a:t>This will be the value passed through to the scripts</a:t>
            </a:r>
          </a:p>
          <a:p>
            <a:pPr lvl="1"/>
            <a:r>
              <a:rPr lang="en-US" dirty="0" smtClean="0"/>
              <a:t>May conflict with </a:t>
            </a:r>
            <a:r>
              <a:rPr lang="en-US" dirty="0" err="1" smtClean="0"/>
              <a:t>custou</a:t>
            </a:r>
            <a:r>
              <a:rPr lang="en-US" dirty="0" smtClean="0"/>
              <a:t> where TWA assigned the student</a:t>
            </a:r>
          </a:p>
          <a:p>
            <a:r>
              <a:rPr lang="en-US" dirty="0" smtClean="0"/>
              <a:t>Scripts (older versions) hard code </a:t>
            </a:r>
            <a:r>
              <a:rPr lang="en-US" dirty="0" err="1" smtClean="0"/>
              <a:t>custou</a:t>
            </a:r>
            <a:endParaRPr lang="en-US" dirty="0" smtClean="0"/>
          </a:p>
          <a:p>
            <a:pPr lvl="1"/>
            <a:r>
              <a:rPr lang="en-US" dirty="0" smtClean="0"/>
              <a:t>Newer scripts pass </a:t>
            </a:r>
            <a:r>
              <a:rPr lang="en-US" dirty="0" err="1" smtClean="0"/>
              <a:t>custou</a:t>
            </a:r>
            <a:r>
              <a:rPr lang="en-US" dirty="0" smtClean="0"/>
              <a:t> through from middleware</a:t>
            </a:r>
          </a:p>
          <a:p>
            <a:pPr lvl="1"/>
            <a:r>
              <a:rPr lang="en-US" dirty="0" smtClean="0"/>
              <a:t>May also conflict with </a:t>
            </a:r>
            <a:r>
              <a:rPr lang="en-US" dirty="0" err="1" smtClean="0"/>
              <a:t>custou</a:t>
            </a:r>
            <a:r>
              <a:rPr lang="en-US" dirty="0" smtClean="0"/>
              <a:t> where TWA assigned student</a:t>
            </a:r>
          </a:p>
          <a:p>
            <a:r>
              <a:rPr lang="en-US" dirty="0" smtClean="0"/>
              <a:t>TWA is the definitive source of where the lab should launch</a:t>
            </a:r>
          </a:p>
          <a:p>
            <a:pPr lvl="1"/>
            <a:r>
              <a:rPr lang="en-US" dirty="0" smtClean="0"/>
              <a:t>Framesets, scripts both should match TWA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TWA - Frameset – Script </a:t>
            </a:r>
            <a:br>
              <a:rPr lang="en-US" dirty="0" smtClean="0"/>
            </a:br>
            <a:r>
              <a:rPr lang="en-US" dirty="0" err="1" smtClean="0"/>
              <a:t>CustOU</a:t>
            </a:r>
            <a:r>
              <a:rPr lang="en-US" dirty="0" smtClean="0"/>
              <a:t> Conflicts: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Middleware creates the student account in the A.D. OU that’s indicated in TWA’s frameset / subtype association</a:t>
            </a:r>
          </a:p>
          <a:p>
            <a:r>
              <a:rPr lang="en-US" dirty="0" smtClean="0"/>
              <a:t>Middleware passes studentMD5, student password, student </a:t>
            </a:r>
            <a:r>
              <a:rPr lang="en-US" dirty="0" err="1" smtClean="0"/>
              <a:t>publicID</a:t>
            </a:r>
            <a:r>
              <a:rPr lang="en-US" dirty="0" smtClean="0"/>
              <a:t>, and </a:t>
            </a:r>
            <a:r>
              <a:rPr lang="en-US" dirty="0" err="1" smtClean="0"/>
              <a:t>custOU</a:t>
            </a:r>
            <a:r>
              <a:rPr lang="en-US" dirty="0" smtClean="0"/>
              <a:t> where student was created in AD</a:t>
            </a:r>
          </a:p>
          <a:p>
            <a:r>
              <a:rPr lang="en-US" dirty="0" smtClean="0"/>
              <a:t>Scripts mount filer (</a:t>
            </a:r>
            <a:r>
              <a:rPr lang="en-US" dirty="0" err="1" smtClean="0"/>
              <a:t>custxxx_c</a:t>
            </a:r>
            <a:r>
              <a:rPr lang="en-US" dirty="0" smtClean="0"/>
              <a:t> or </a:t>
            </a:r>
            <a:r>
              <a:rPr lang="en-US" dirty="0" err="1" smtClean="0"/>
              <a:t>custxxx_s</a:t>
            </a:r>
            <a:r>
              <a:rPr lang="en-US" dirty="0" smtClean="0"/>
              <a:t>) based upon </a:t>
            </a:r>
            <a:r>
              <a:rPr lang="en-US" dirty="0" err="1" smtClean="0"/>
              <a:t>custOU</a:t>
            </a:r>
            <a:r>
              <a:rPr lang="en-US" dirty="0" smtClean="0"/>
              <a:t> either received from frameset (not TWA – </a:t>
            </a:r>
            <a:r>
              <a:rPr lang="en-US" dirty="0" smtClean="0"/>
              <a:t>but the frameset </a:t>
            </a:r>
            <a:r>
              <a:rPr lang="en-US" dirty="0" smtClean="0"/>
              <a:t>file), OR if hardcoded in scripts,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publicID</a:t>
            </a:r>
            <a:r>
              <a:rPr lang="en-US" dirty="0" smtClean="0"/>
              <a:t>, or password matches – as </a:t>
            </a:r>
            <a:r>
              <a:rPr lang="en-US" dirty="0" err="1" smtClean="0"/>
              <a:t>custou</a:t>
            </a:r>
            <a:r>
              <a:rPr lang="en-US" dirty="0" smtClean="0"/>
              <a:t> in scripts/frameset files does not match where TWA created the 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lab for one farm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using a test link, like TESTXX, make sure it’s removed from any other farms.</a:t>
            </a:r>
          </a:p>
          <a:p>
            <a:pPr lvl="1"/>
            <a:r>
              <a:rPr lang="en-US" dirty="0" smtClean="0"/>
              <a:t>Use Inventory-&gt;ODV Labs to verify: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78589"/>
            <a:ext cx="6600000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Bugger 1:  internal.asp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internal.asp doesn’t pass through all parameters.  </a:t>
            </a:r>
          </a:p>
          <a:p>
            <a:pPr lvl="1"/>
            <a:r>
              <a:rPr lang="en-US" dirty="0" smtClean="0"/>
              <a:t>Look at RMI window on CCU to see </a:t>
            </a:r>
            <a:r>
              <a:rPr lang="en-US" dirty="0" err="1" smtClean="0"/>
              <a:t>params</a:t>
            </a:r>
            <a:r>
              <a:rPr lang="en-US" dirty="0" smtClean="0"/>
              <a:t> passed in.  </a:t>
            </a:r>
          </a:p>
          <a:p>
            <a:pPr lvl="1"/>
            <a:r>
              <a:rPr lang="en-US" dirty="0" smtClean="0"/>
              <a:t>Look at internal.asp to verify all </a:t>
            </a:r>
            <a:r>
              <a:rPr lang="en-US" dirty="0" err="1" smtClean="0"/>
              <a:t>params</a:t>
            </a:r>
            <a:r>
              <a:rPr lang="en-US" dirty="0" smtClean="0"/>
              <a:t> are being passed through.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Window – No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params</a:t>
            </a:r>
            <a:r>
              <a:rPr lang="en-US" dirty="0" smtClean="0"/>
              <a:t> being passed, but internal.asp is passing them?</a:t>
            </a:r>
          </a:p>
          <a:p>
            <a:pPr lvl="1"/>
            <a:r>
              <a:rPr lang="en-US" dirty="0"/>
              <a:t>look at RMI window:  What is the IP </a:t>
            </a:r>
            <a:r>
              <a:rPr lang="en-US" dirty="0" smtClean="0"/>
              <a:t>address shown?  </a:t>
            </a:r>
            <a:r>
              <a:rPr lang="en-US" dirty="0"/>
              <a:t>Is it the same as assigned – or the original IP set on the </a:t>
            </a:r>
            <a:r>
              <a:rPr lang="en-US" dirty="0" smtClean="0"/>
              <a:t>base image? </a:t>
            </a:r>
            <a:endParaRPr lang="en-US" dirty="0"/>
          </a:p>
          <a:p>
            <a:pPr lvl="1"/>
            <a:r>
              <a:rPr lang="en-US" dirty="0" smtClean="0"/>
              <a:t>sethostip.vbs:  what local area connection (1, 2, 3) is this file referencing?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err="1" smtClean="0"/>
              <a:t>vm</a:t>
            </a:r>
            <a:r>
              <a:rPr lang="en-US" dirty="0" smtClean="0"/>
              <a:t>:  what local area connection is the </a:t>
            </a:r>
            <a:r>
              <a:rPr lang="en-US" dirty="0" err="1" smtClean="0"/>
              <a:t>vm</a:t>
            </a:r>
            <a:r>
              <a:rPr lang="en-US" dirty="0" smtClean="0"/>
              <a:t> using?  If mismatched – IP address won’t be set</a:t>
            </a:r>
          </a:p>
          <a:p>
            <a:pPr marL="58521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Area </a:t>
            </a:r>
            <a:r>
              <a:rPr lang="en-US" dirty="0" err="1" smtClean="0"/>
              <a:t>Ctn</a:t>
            </a:r>
            <a:r>
              <a:rPr lang="en-US" dirty="0" smtClean="0"/>
              <a:t> won’t 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the hidden device, then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rename: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5" y="5086350"/>
            <a:ext cx="501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03" y="2529861"/>
            <a:ext cx="2358453" cy="154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74" y="1609868"/>
            <a:ext cx="2371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1" y="2819400"/>
            <a:ext cx="5100637" cy="216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57555"/>
            <a:ext cx="2457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23" y="4210050"/>
            <a:ext cx="2409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9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Bugger 2:  Voucher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checked everything else and still no lab is launching.  </a:t>
            </a:r>
            <a:endParaRPr lang="en-US" dirty="0"/>
          </a:p>
          <a:p>
            <a:pPr lvl="1"/>
            <a:r>
              <a:rPr lang="en-US" dirty="0" smtClean="0"/>
              <a:t>Access denied should be your message</a:t>
            </a:r>
          </a:p>
          <a:p>
            <a:pPr lvl="1"/>
            <a:r>
              <a:rPr lang="en-US" dirty="0" smtClean="0"/>
              <a:t>Lab Under Maintenance or Currently Unavailable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Check expiration date on access code</a:t>
            </a:r>
          </a:p>
          <a:p>
            <a:r>
              <a:rPr lang="en-US" dirty="0" smtClean="0"/>
              <a:t>Ask Learner Advocacy to extend access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Bugger 3:  Framesets Hardcoded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Framesets </a:t>
            </a:r>
            <a:r>
              <a:rPr lang="en-US" dirty="0"/>
              <a:t>are located at: http</a:t>
            </a:r>
            <a:r>
              <a:rPr lang="en-US" dirty="0" smtClean="0"/>
              <a:t>://&lt;internalPathToFramesets&gt;</a:t>
            </a:r>
          </a:p>
          <a:p>
            <a:endParaRPr lang="en-US" dirty="0" smtClean="0"/>
          </a:p>
          <a:p>
            <a:r>
              <a:rPr lang="en-US" dirty="0" smtClean="0"/>
              <a:t>Frameset files may reference other files.  Examine the </a:t>
            </a:r>
            <a:r>
              <a:rPr lang="en-US" dirty="0" err="1" smtClean="0"/>
              <a:t>framesetFile.jsp</a:t>
            </a:r>
            <a:r>
              <a:rPr lang="en-US" dirty="0" smtClean="0"/>
              <a:t> file for other .</a:t>
            </a:r>
            <a:r>
              <a:rPr lang="en-US" dirty="0" err="1" smtClean="0"/>
              <a:t>jsp</a:t>
            </a:r>
            <a:r>
              <a:rPr lang="en-US" dirty="0" smtClean="0"/>
              <a:t> file references and examine these files as well.</a:t>
            </a:r>
          </a:p>
          <a:p>
            <a:r>
              <a:rPr lang="en-US" dirty="0"/>
              <a:t>F</a:t>
            </a:r>
            <a:r>
              <a:rPr lang="en-US" dirty="0" smtClean="0"/>
              <a:t>iles sometimes hard code </a:t>
            </a:r>
            <a:r>
              <a:rPr lang="en-US" dirty="0" err="1" smtClean="0"/>
              <a:t>custOU’s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Shouldn’t effect lab launching; but will affect ability to prepare folders; setup My Files on the desktop;</a:t>
            </a:r>
          </a:p>
          <a:p>
            <a:pPr lvl="1"/>
            <a:r>
              <a:rPr lang="en-US" dirty="0" smtClean="0"/>
              <a:t>Check for presence of string in navigation file:</a:t>
            </a:r>
          </a:p>
          <a:p>
            <a:pPr lvl="2"/>
            <a:r>
              <a:rPr lang="en-US" dirty="0"/>
              <a:t>"&amp;</a:t>
            </a:r>
            <a:r>
              <a:rPr lang="en-US" dirty="0" smtClean="0"/>
              <a:t>pre=xyz“ </a:t>
            </a:r>
            <a:r>
              <a:rPr lang="en-US" dirty="0"/>
              <a:t>is the hard coded assignment of the </a:t>
            </a:r>
            <a:r>
              <a:rPr lang="en-US" dirty="0" err="1"/>
              <a:t>custOU</a:t>
            </a:r>
            <a:r>
              <a:rPr lang="en-US" dirty="0"/>
              <a:t>.  </a:t>
            </a:r>
          </a:p>
          <a:p>
            <a:pPr lvl="3"/>
            <a:r>
              <a:rPr lang="en-US" dirty="0"/>
              <a:t>Student account will be created by the frameset definition in TWA</a:t>
            </a:r>
          </a:p>
          <a:p>
            <a:pPr lvl="3"/>
            <a:r>
              <a:rPr lang="en-US" dirty="0"/>
              <a:t>Folders will attempt to be created using this </a:t>
            </a:r>
            <a:r>
              <a:rPr lang="en-US" dirty="0" err="1"/>
              <a:t>custou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"&amp;</a:t>
            </a:r>
            <a:r>
              <a:rPr lang="en-US" dirty="0"/>
              <a:t>pre=&lt;%=</a:t>
            </a:r>
            <a:r>
              <a:rPr lang="en-US" dirty="0" err="1"/>
              <a:t>getUserCustOu</a:t>
            </a:r>
            <a:r>
              <a:rPr lang="en-US" dirty="0"/>
              <a:t>(session</a:t>
            </a:r>
            <a:r>
              <a:rPr lang="en-US" dirty="0" smtClean="0"/>
              <a:t>)%&gt;“</a:t>
            </a:r>
          </a:p>
          <a:p>
            <a:pPr lvl="3"/>
            <a:r>
              <a:rPr lang="en-US" dirty="0" smtClean="0"/>
              <a:t>This retrieves the customer OU from the </a:t>
            </a:r>
            <a:r>
              <a:rPr lang="en-US" dirty="0" err="1" smtClean="0"/>
              <a:t>SubType</a:t>
            </a:r>
            <a:r>
              <a:rPr lang="en-US" dirty="0" smtClean="0"/>
              <a:t> definition in TWA (middleware) and passes it through to the lab prep scripts.</a:t>
            </a:r>
          </a:p>
        </p:txBody>
      </p:sp>
    </p:spTree>
    <p:extLst>
      <p:ext uri="{BB962C8B-B14F-4D97-AF65-F5344CB8AC3E}">
        <p14:creationId xmlns:p14="http://schemas.microsoft.com/office/powerpoint/2010/main" val="2534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Lookups: Lab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Curriculum-&gt;Labs-&gt;SKU Number Like:</a:t>
            </a:r>
          </a:p>
          <a:p>
            <a:pPr lvl="1"/>
            <a:r>
              <a:rPr lang="en-US" dirty="0" smtClean="0"/>
              <a:t>L&lt;PCD&gt;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Build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0"/>
            <a:ext cx="66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Lookups: Lab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this page by selecting Labs: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1238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Lookups: Lab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through this page by selecting Lab Prescription: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6590476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Lookups: Lab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Labs, then Edit:</a:t>
            </a:r>
          </a:p>
          <a:p>
            <a:pPr lvl="1"/>
            <a:r>
              <a:rPr lang="en-US" dirty="0" smtClean="0"/>
              <a:t>(just NEVER Save!!!)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23646"/>
            <a:ext cx="5047619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Lookups: </a:t>
            </a:r>
            <a:r>
              <a:rPr lang="en-US" dirty="0" err="1" smtClean="0"/>
              <a:t>LabID</a:t>
            </a:r>
            <a:r>
              <a:rPr lang="en-US" dirty="0" smtClean="0"/>
              <a:t>, </a:t>
            </a:r>
            <a:r>
              <a:rPr lang="en-US" dirty="0" err="1" smtClean="0"/>
              <a:t>LabSubTypes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 of interest:  </a:t>
            </a:r>
            <a:r>
              <a:rPr lang="en-US" dirty="0" err="1" smtClean="0"/>
              <a:t>labID</a:t>
            </a:r>
            <a:r>
              <a:rPr lang="en-US" dirty="0" smtClean="0"/>
              <a:t>, </a:t>
            </a:r>
            <a:r>
              <a:rPr lang="en-US" dirty="0" err="1" smtClean="0"/>
              <a:t>labSubType</a:t>
            </a:r>
            <a:r>
              <a:rPr lang="en-US" dirty="0"/>
              <a:t> </a:t>
            </a:r>
            <a:r>
              <a:rPr lang="en-US" dirty="0" smtClean="0"/>
              <a:t>...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465714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576</TotalTime>
  <Words>1747</Words>
  <Application>Microsoft Office PowerPoint</Application>
  <PresentationFormat>On-screen Show (4:3)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Book Antiqua</vt:lpstr>
      <vt:lpstr>Courier New</vt:lpstr>
      <vt:lpstr>Lucida Sans</vt:lpstr>
      <vt:lpstr>Wingdings</vt:lpstr>
      <vt:lpstr>Wingdings 2</vt:lpstr>
      <vt:lpstr>Wingdings 3</vt:lpstr>
      <vt:lpstr>Apex</vt:lpstr>
      <vt:lpstr>HE Lab Launch links HEKA Series #2</vt:lpstr>
      <vt:lpstr>Quick Process Overview</vt:lpstr>
      <vt:lpstr>There’s MUCH more</vt:lpstr>
      <vt:lpstr>CMS</vt:lpstr>
      <vt:lpstr>CMS Lookups: Lab Information</vt:lpstr>
      <vt:lpstr>CMS Lookups: Lab Info</vt:lpstr>
      <vt:lpstr>CMS Lookups: Lab Info</vt:lpstr>
      <vt:lpstr>CMS Lookups: Lab Info</vt:lpstr>
      <vt:lpstr>CMS Lookups: LabID, LabSubTypes</vt:lpstr>
      <vt:lpstr>CMS Lookups:  Lab Guides/Scenario Locations</vt:lpstr>
      <vt:lpstr>CMS Lookups:  Lab Guides/Scenario Locations</vt:lpstr>
      <vt:lpstr>CMS Lookups:  CID, PID, PKG lookups</vt:lpstr>
      <vt:lpstr>CMS Lookups:  CID, PID, PKG lookups</vt:lpstr>
      <vt:lpstr>CMS Lookups:  CID, PID, PKG lookups</vt:lpstr>
      <vt:lpstr>CMS Lookups:  CID, PID, PKG lookups</vt:lpstr>
      <vt:lpstr>CMS Lookups:  CID, PID, PKG lookups</vt:lpstr>
      <vt:lpstr>CMS Lookups:  CID, PID, PKG lookups</vt:lpstr>
      <vt:lpstr>CMS: What’s searchable?</vt:lpstr>
      <vt:lpstr>Enter:  Metadata Spreadsheets</vt:lpstr>
      <vt:lpstr>Metadata contents</vt:lpstr>
      <vt:lpstr>CMS Data in Metadata Spreadsheet</vt:lpstr>
      <vt:lpstr>Formulas</vt:lpstr>
      <vt:lpstr>Links</vt:lpstr>
      <vt:lpstr>Copy Full Link</vt:lpstr>
      <vt:lpstr>Formulas: Wahoo!</vt:lpstr>
      <vt:lpstr>Additional Formulas</vt:lpstr>
      <vt:lpstr>Metadata</vt:lpstr>
      <vt:lpstr>Voucher Sites</vt:lpstr>
      <vt:lpstr>Access Codes</vt:lpstr>
      <vt:lpstr>Disassembling the Link</vt:lpstr>
      <vt:lpstr>Disassembling the Link</vt:lpstr>
      <vt:lpstr>Disassembling the Link</vt:lpstr>
      <vt:lpstr>Disassembling the Link</vt:lpstr>
      <vt:lpstr>Additional URL Format Information</vt:lpstr>
      <vt:lpstr>Show Stoppers</vt:lpstr>
      <vt:lpstr>TWA Show Stoppers</vt:lpstr>
      <vt:lpstr>TWA: CID must be tied to farm</vt:lpstr>
      <vt:lpstr>TWA Image tied to Lab</vt:lpstr>
      <vt:lpstr>Lab Subtype tied to custOU</vt:lpstr>
      <vt:lpstr>TWA - Framesets – Script  CustOU Conflicts</vt:lpstr>
      <vt:lpstr>TWA - Frameset – Script  CustOU Conflicts: Example</vt:lpstr>
      <vt:lpstr>One lab for one farm </vt:lpstr>
      <vt:lpstr>Bugger 1:  internal.asp</vt:lpstr>
      <vt:lpstr>RMI Window – No params</vt:lpstr>
      <vt:lpstr>Local Area Ctn won’t rename</vt:lpstr>
      <vt:lpstr>Bugger 2:  Voucher Sites</vt:lpstr>
      <vt:lpstr>Bugger 3:  Framesets Hardcoded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Lark</dc:creator>
  <cp:lastModifiedBy>Mary Lark</cp:lastModifiedBy>
  <cp:revision>60</cp:revision>
  <dcterms:created xsi:type="dcterms:W3CDTF">2013-08-06T04:48:10Z</dcterms:created>
  <dcterms:modified xsi:type="dcterms:W3CDTF">2018-07-02T03:35:25Z</dcterms:modified>
</cp:coreProperties>
</file>