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416" y="-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85" dirty="0"/>
              <a:t>Farmware</a:t>
            </a:r>
            <a:r>
              <a:rPr spc="-20" dirty="0"/>
              <a:t> </a:t>
            </a:r>
            <a:r>
              <a:rPr spc="-25" dirty="0"/>
              <a:t>App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Tw Cen MT" panose="020B0602020104020603" pitchFamily="34" charset="0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w Cen MT" panose="020B0602020104020603" pitchFamily="34" charset="0"/>
                <a:cs typeface="Tw Cen MT" panose="020B06020201040206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85" dirty="0"/>
              <a:t>Farmware</a:t>
            </a:r>
            <a:r>
              <a:rPr spc="-20" dirty="0"/>
              <a:t> </a:t>
            </a:r>
            <a:r>
              <a:rPr spc="-25" dirty="0"/>
              <a:t>App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85" dirty="0"/>
              <a:t>Farmware</a:t>
            </a:r>
            <a:r>
              <a:rPr spc="-20" dirty="0"/>
              <a:t> </a:t>
            </a:r>
            <a:r>
              <a:rPr spc="-25" dirty="0"/>
              <a:t>App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85" dirty="0"/>
              <a:t>Farmware</a:t>
            </a:r>
            <a:r>
              <a:rPr spc="-20" dirty="0"/>
              <a:t> </a:t>
            </a:r>
            <a:r>
              <a:rPr spc="-25" dirty="0"/>
              <a:t>App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0550" y="127635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9967" y="385143"/>
            <a:ext cx="708421" cy="6215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9600" y="1295400"/>
            <a:ext cx="8534400" cy="228600"/>
          </a:xfrm>
          <a:custGeom>
            <a:avLst/>
            <a:gdLst/>
            <a:ahLst/>
            <a:cxnLst/>
            <a:rect l="l" t="t" r="r" b="b"/>
            <a:pathLst>
              <a:path w="8534400" h="228600">
                <a:moveTo>
                  <a:pt x="8534400" y="0"/>
                </a:moveTo>
                <a:lnTo>
                  <a:pt x="0" y="0"/>
                </a:lnTo>
                <a:lnTo>
                  <a:pt x="0" y="228600"/>
                </a:lnTo>
                <a:lnTo>
                  <a:pt x="8534400" y="228600"/>
                </a:lnTo>
                <a:lnTo>
                  <a:pt x="85344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600" y="1295400"/>
            <a:ext cx="8534400" cy="228600"/>
          </a:xfrm>
          <a:custGeom>
            <a:avLst/>
            <a:gdLst/>
            <a:ahLst/>
            <a:cxnLst/>
            <a:rect l="l" t="t" r="r" b="b"/>
            <a:pathLst>
              <a:path w="8534400" h="228600">
                <a:moveTo>
                  <a:pt x="0" y="228600"/>
                </a:moveTo>
                <a:lnTo>
                  <a:pt x="8534400" y="228600"/>
                </a:lnTo>
                <a:lnTo>
                  <a:pt x="8534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862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5283" y="3544207"/>
            <a:ext cx="3654947" cy="45583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85" dirty="0"/>
              <a:t>Farmware</a:t>
            </a:r>
            <a:r>
              <a:rPr spc="-20" dirty="0"/>
              <a:t> </a:t>
            </a:r>
            <a:r>
              <a:rPr spc="-25" dirty="0"/>
              <a:t>App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90550" y="1276350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8553450" y="0"/>
                </a:moveTo>
                <a:lnTo>
                  <a:pt x="0" y="0"/>
                </a:lnTo>
                <a:lnTo>
                  <a:pt x="0" y="228600"/>
                </a:lnTo>
                <a:lnTo>
                  <a:pt x="8553450" y="228600"/>
                </a:lnTo>
                <a:lnTo>
                  <a:pt x="8553450" y="0"/>
                </a:lnTo>
                <a:close/>
              </a:path>
            </a:pathLst>
          </a:custGeom>
          <a:solidFill>
            <a:srgbClr val="93B6D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09967" y="385143"/>
            <a:ext cx="708421" cy="6215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09600" y="1295400"/>
            <a:ext cx="8534400" cy="228600"/>
          </a:xfrm>
          <a:custGeom>
            <a:avLst/>
            <a:gdLst/>
            <a:ahLst/>
            <a:cxnLst/>
            <a:rect l="l" t="t" r="r" b="b"/>
            <a:pathLst>
              <a:path w="8534400" h="228600">
                <a:moveTo>
                  <a:pt x="8534400" y="0"/>
                </a:moveTo>
                <a:lnTo>
                  <a:pt x="0" y="0"/>
                </a:lnTo>
                <a:lnTo>
                  <a:pt x="0" y="228600"/>
                </a:lnTo>
                <a:lnTo>
                  <a:pt x="8534400" y="228600"/>
                </a:lnTo>
                <a:lnTo>
                  <a:pt x="85344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600" y="1295400"/>
            <a:ext cx="8534400" cy="228600"/>
          </a:xfrm>
          <a:custGeom>
            <a:avLst/>
            <a:gdLst/>
            <a:ahLst/>
            <a:cxnLst/>
            <a:rect l="l" t="t" r="r" b="b"/>
            <a:pathLst>
              <a:path w="8534400" h="228600">
                <a:moveTo>
                  <a:pt x="0" y="228600"/>
                </a:moveTo>
                <a:lnTo>
                  <a:pt x="8534400" y="228600"/>
                </a:lnTo>
                <a:lnTo>
                  <a:pt x="8534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9050">
            <a:solidFill>
              <a:srgbClr val="F862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150" y="338455"/>
            <a:ext cx="509651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775F54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2150" y="1540001"/>
            <a:ext cx="7926705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8975" y="6451361"/>
            <a:ext cx="1099820" cy="205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00"/>
              </a:lnSpc>
            </a:pPr>
            <a:r>
              <a:rPr lang="en-US" spc="-85" dirty="0" err="1">
                <a:latin typeface="Tw Cen MT" panose="020B0602020104020603" pitchFamily="34" charset="0"/>
              </a:rPr>
              <a:t>Farmware</a:t>
            </a:r>
            <a:r>
              <a:rPr lang="en-US" spc="-20" dirty="0"/>
              <a:t> </a:t>
            </a:r>
            <a:r>
              <a:rPr lang="en-US" spc="-25" dirty="0"/>
              <a:t>App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Tw Cen MT" panose="020B0602020104020603" pitchFamily="34" charset="0"/>
          <a:ea typeface="+mj-ea"/>
          <a:cs typeface="+mj-cs"/>
        </a:defRPr>
      </a:lvl1pPr>
    </p:titleStyle>
    <p:bodyStyle>
      <a:lvl1pPr marL="0">
        <a:defRPr>
          <a:latin typeface="Tw Cen MT" panose="020B0602020104020603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027" y="6357381"/>
            <a:ext cx="9652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1400" b="1" spc="-65" dirty="0">
                <a:solidFill>
                  <a:srgbClr val="775F54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0350" y="1066800"/>
            <a:ext cx="6343650" cy="3390900"/>
            <a:chOff x="2800350" y="1066800"/>
            <a:chExt cx="6343650" cy="3390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0350" y="2133600"/>
              <a:ext cx="6343650" cy="23241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00350" y="1066800"/>
              <a:ext cx="6343650" cy="1066800"/>
            </a:xfrm>
            <a:custGeom>
              <a:avLst/>
              <a:gdLst/>
              <a:ahLst/>
              <a:cxnLst/>
              <a:rect l="l" t="t" r="r" b="b"/>
              <a:pathLst>
                <a:path w="6343650" h="1066800">
                  <a:moveTo>
                    <a:pt x="634365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6343650" y="1066800"/>
                  </a:lnTo>
                  <a:lnTo>
                    <a:pt x="634365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8529" y="1317307"/>
            <a:ext cx="2462530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0" dirty="0">
                <a:solidFill>
                  <a:srgbClr val="FFFFFF"/>
                </a:solidFill>
                <a:latin typeface="Tw Cen MT" panose="020B0602020104020603" pitchFamily="34" charset="0"/>
                <a:cs typeface="Arial MT"/>
              </a:rPr>
              <a:t>Farmware App</a:t>
            </a:r>
            <a:endParaRPr sz="3200" dirty="0">
              <a:latin typeface="Tw Cen MT" panose="020B0602020104020603" pitchFamily="34" charset="0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6019800"/>
            <a:ext cx="5467350" cy="828675"/>
          </a:xfrm>
          <a:custGeom>
            <a:avLst/>
            <a:gdLst/>
            <a:ahLst/>
            <a:cxnLst/>
            <a:rect l="l" t="t" r="r" b="b"/>
            <a:pathLst>
              <a:path w="5467350" h="828675">
                <a:moveTo>
                  <a:pt x="5467350" y="0"/>
                </a:moveTo>
                <a:lnTo>
                  <a:pt x="0" y="0"/>
                </a:lnTo>
                <a:lnTo>
                  <a:pt x="0" y="828675"/>
                </a:lnTo>
                <a:lnTo>
                  <a:pt x="5467350" y="828675"/>
                </a:lnTo>
                <a:lnTo>
                  <a:pt x="546735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16647" y="6042342"/>
            <a:ext cx="3237865" cy="7543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FFFFFF"/>
                </a:solidFill>
                <a:latin typeface="Tw Cen MT" panose="020B0602020104020603" pitchFamily="34" charset="0"/>
                <a:cs typeface="Arial MT"/>
              </a:rPr>
              <a:t>Department of Computing, FEST</a:t>
            </a:r>
            <a:endParaRPr sz="2000" dirty="0">
              <a:latin typeface="Tw Cen MT" panose="020B0602020104020603" pitchFamily="34" charset="0"/>
              <a:cs typeface="Arial MT"/>
            </a:endParaRPr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750" dirty="0">
                <a:solidFill>
                  <a:srgbClr val="FFFFFF"/>
                </a:solidFill>
                <a:latin typeface="Tw Cen MT" panose="020B0602020104020603" pitchFamily="34" charset="0"/>
                <a:cs typeface="Arial MT"/>
              </a:rPr>
              <a:t>Hamdard University</a:t>
            </a:r>
            <a:endParaRPr sz="2750" dirty="0">
              <a:latin typeface="Tw Cen MT" panose="020B0602020104020603" pitchFamily="34" charset="0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1721" y="3132936"/>
            <a:ext cx="1514871" cy="133665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3050" y="4525898"/>
            <a:ext cx="2491740" cy="109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3810" algn="ctr">
              <a:lnSpc>
                <a:spcPct val="99800"/>
              </a:lnSpc>
              <a:spcBef>
                <a:spcPts val="125"/>
              </a:spcBef>
            </a:pPr>
            <a:r>
              <a:rPr sz="1400" dirty="0">
                <a:latin typeface="Tw Cen MT" panose="020B0602020104020603" pitchFamily="34" charset="0"/>
                <a:cs typeface="Arial MT"/>
              </a:rPr>
              <a:t>Maryam Nadeem (2437-2021 ) Muhammad Mujtaba (1985-2021) Hamza Bin Asif (1961-2021) </a:t>
            </a:r>
            <a:r>
              <a:rPr sz="1400" b="1" dirty="0">
                <a:latin typeface="Tw Cen MT" panose="020B0602020104020603" pitchFamily="34" charset="0"/>
                <a:cs typeface="Arial"/>
              </a:rPr>
              <a:t>Supervisor</a:t>
            </a:r>
            <a:endParaRPr sz="1400" dirty="0">
              <a:latin typeface="Tw Cen MT" panose="020B0602020104020603" pitchFamily="34" charset="0"/>
              <a:cs typeface="Arial"/>
            </a:endParaRPr>
          </a:p>
          <a:p>
            <a:pPr algn="ctr">
              <a:lnSpc>
                <a:spcPts val="1655"/>
              </a:lnSpc>
            </a:pPr>
            <a:r>
              <a:rPr lang="en-US" sz="1400" dirty="0">
                <a:latin typeface="Tw Cen MT" panose="020B0602020104020603" pitchFamily="34" charset="0"/>
                <a:cs typeface="Arial MT"/>
              </a:rPr>
              <a:t>Mr.</a:t>
            </a:r>
            <a:r>
              <a:rPr sz="1400" dirty="0">
                <a:latin typeface="Tw Cen MT" panose="020B0602020104020603" pitchFamily="34" charset="0"/>
                <a:cs typeface="Arial MT"/>
              </a:rPr>
              <a:t> Faheem Ahmed</a:t>
            </a:r>
          </a:p>
        </p:txBody>
      </p:sp>
      <p:sp>
        <p:nvSpPr>
          <p:cNvPr id="11" name="object 11"/>
          <p:cNvSpPr/>
          <p:nvPr/>
        </p:nvSpPr>
        <p:spPr>
          <a:xfrm>
            <a:off x="2209800" y="1066800"/>
            <a:ext cx="1143000" cy="1066800"/>
          </a:xfrm>
          <a:custGeom>
            <a:avLst/>
            <a:gdLst/>
            <a:ahLst/>
            <a:cxnLst/>
            <a:rect l="l" t="t" r="r" b="b"/>
            <a:pathLst>
              <a:path w="1143000" h="1066800">
                <a:moveTo>
                  <a:pt x="1143000" y="0"/>
                </a:moveTo>
                <a:lnTo>
                  <a:pt x="0" y="0"/>
                </a:lnTo>
                <a:lnTo>
                  <a:pt x="571500" y="10668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2428875" cy="523875"/>
          </a:xfrm>
          <a:custGeom>
            <a:avLst/>
            <a:gdLst/>
            <a:ahLst/>
            <a:cxnLst/>
            <a:rect l="l" t="t" r="r" b="b"/>
            <a:pathLst>
              <a:path w="2428875" h="523875">
                <a:moveTo>
                  <a:pt x="2428875" y="0"/>
                </a:moveTo>
                <a:lnTo>
                  <a:pt x="0" y="0"/>
                </a:lnTo>
                <a:lnTo>
                  <a:pt x="0" y="523875"/>
                </a:lnTo>
                <a:lnTo>
                  <a:pt x="2428875" y="523875"/>
                </a:lnTo>
                <a:lnTo>
                  <a:pt x="2428875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2002" y="14287"/>
            <a:ext cx="86296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solidFill>
                  <a:srgbClr val="FFFFFF"/>
                </a:solidFill>
                <a:latin typeface="Tw Cen MT" panose="020B0602020104020603" pitchFamily="34" charset="0"/>
                <a:cs typeface="Calibri"/>
              </a:rPr>
              <a:t>FYP-</a:t>
            </a:r>
            <a:r>
              <a:rPr sz="2750" b="1" spc="-25" dirty="0">
                <a:solidFill>
                  <a:srgbClr val="FFFFFF"/>
                </a:solidFill>
                <a:latin typeface="Tw Cen MT" panose="020B0602020104020603" pitchFamily="34" charset="0"/>
                <a:cs typeface="Calibri"/>
              </a:rPr>
              <a:t>II</a:t>
            </a:r>
            <a:endParaRPr sz="2750" dirty="0">
              <a:latin typeface="Tw Cen MT" panose="020B0602020104020603" pitchFamily="34" charset="0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95850" y="6019800"/>
            <a:ext cx="1143000" cy="838200"/>
          </a:xfrm>
          <a:custGeom>
            <a:avLst/>
            <a:gdLst/>
            <a:ahLst/>
            <a:cxnLst/>
            <a:rect l="l" t="t" r="r" b="b"/>
            <a:pathLst>
              <a:path w="1143000" h="838200">
                <a:moveTo>
                  <a:pt x="1143000" y="0"/>
                </a:moveTo>
                <a:lnTo>
                  <a:pt x="0" y="0"/>
                </a:lnTo>
                <a:lnTo>
                  <a:pt x="571500" y="838200"/>
                </a:lnTo>
                <a:lnTo>
                  <a:pt x="1143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0075" y="1285875"/>
            <a:ext cx="8553450" cy="5400675"/>
            <a:chOff x="600075" y="1285875"/>
            <a:chExt cx="8553450" cy="5400675"/>
          </a:xfrm>
        </p:grpSpPr>
        <p:sp>
          <p:nvSpPr>
            <p:cNvPr id="3" name="object 3"/>
            <p:cNvSpPr/>
            <p:nvPr/>
          </p:nvSpPr>
          <p:spPr>
            <a:xfrm>
              <a:off x="609600" y="6400800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4102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5410200" y="28575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F862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1350" y="1563623"/>
              <a:ext cx="2486025" cy="484670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2150" y="338455"/>
            <a:ext cx="509651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Front-end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9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688975" y="6451361"/>
            <a:ext cx="10998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>
                <a:latin typeface="Tw Cen MT" panose="020B0602020104020603" pitchFamily="34" charset="0"/>
              </a:rPr>
              <a:t>Farmware App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>
                <a:latin typeface="Tw Cen MT" panose="020B0602020104020603" pitchFamily="34" charset="0"/>
              </a:rPr>
              <a:t>CS-FYP Hamdard 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Back-end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9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247" y="1702223"/>
            <a:ext cx="6726555" cy="43678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688975" y="6451361"/>
            <a:ext cx="1820546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Farmware 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248400" y="6459298"/>
            <a:ext cx="24428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CS-FYP Hamdard 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Back-end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9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838325"/>
            <a:ext cx="8153400" cy="40195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688975" y="6451361"/>
            <a:ext cx="109982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Farmware 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CS-FYP Hamdard 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Back-end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9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05000"/>
            <a:ext cx="8153400" cy="388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688975" y="6451361"/>
            <a:ext cx="10998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>
                <a:latin typeface="Tw Cen MT" panose="020B0602020104020603" pitchFamily="34" charset="0"/>
              </a:rPr>
              <a:t>Farmware 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Back-end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9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8153400" cy="3733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688975" y="6451361"/>
            <a:ext cx="10998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>
                <a:latin typeface="Tw Cen MT" panose="020B0602020104020603" pitchFamily="34" charset="0"/>
              </a:rPr>
              <a:t>Farmware 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>
                <a:latin typeface="Tw Cen MT" panose="020B0602020104020603" pitchFamily="34" charset="0"/>
              </a:rPr>
              <a:t>CS-FYP Hamdard 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150" y="338455"/>
            <a:ext cx="509651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Demonstration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150" y="1607248"/>
            <a:ext cx="1954530" cy="46230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dirty="0">
                <a:latin typeface="Tw Cen MT" panose="020B0602020104020603" pitchFamily="34" charset="0"/>
                <a:cs typeface="Arial MT"/>
              </a:rPr>
              <a:t>Project Demo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9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688975" y="6451361"/>
            <a:ext cx="109982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Farmware 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CS-FYP Hamdard 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90"/>
              </a:spcBef>
            </a:pP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>
                <a:latin typeface="Tw Cen MT" panose="020B0602020104020603" pitchFamily="34" charset="0"/>
              </a:rPr>
              <a:t>Farmware App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150" y="1519883"/>
            <a:ext cx="3509645" cy="37541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815"/>
              </a:spcBef>
              <a:buClr>
                <a:srgbClr val="008000"/>
              </a:buClr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210" dirty="0">
                <a:solidFill>
                  <a:srgbClr val="FF0000"/>
                </a:solidFill>
                <a:latin typeface="Tw Cen MT" panose="020B0602020104020603" pitchFamily="34" charset="0"/>
                <a:cs typeface="Arial MT"/>
              </a:rPr>
              <a:t>Problem</a:t>
            </a:r>
            <a:r>
              <a:rPr sz="2900" spc="-20" dirty="0">
                <a:solidFill>
                  <a:srgbClr val="FF0000"/>
                </a:solidFill>
                <a:latin typeface="Tw Cen MT" panose="020B0602020104020603" pitchFamily="34" charset="0"/>
                <a:cs typeface="Arial MT"/>
              </a:rPr>
              <a:t> </a:t>
            </a:r>
            <a:r>
              <a:rPr sz="2900" spc="-75" dirty="0">
                <a:solidFill>
                  <a:srgbClr val="FF0000"/>
                </a:solidFill>
                <a:latin typeface="Tw Cen MT" panose="020B0602020104020603" pitchFamily="34" charset="0"/>
                <a:cs typeface="Arial MT"/>
              </a:rPr>
              <a:t>Statement</a:t>
            </a:r>
            <a:endParaRPr sz="2900" dirty="0">
              <a:latin typeface="Tw Cen MT" panose="020B0602020104020603" pitchFamily="34" charset="0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25"/>
              </a:spcBef>
              <a:buClr>
                <a:srgbClr val="008000"/>
              </a:buClr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185" dirty="0">
                <a:solidFill>
                  <a:srgbClr val="FF0000"/>
                </a:solidFill>
                <a:latin typeface="Tw Cen MT" panose="020B0602020104020603" pitchFamily="34" charset="0"/>
                <a:cs typeface="Arial MT"/>
              </a:rPr>
              <a:t>Project</a:t>
            </a:r>
            <a:r>
              <a:rPr sz="2900" spc="10" dirty="0">
                <a:solidFill>
                  <a:srgbClr val="FF0000"/>
                </a:solidFill>
                <a:latin typeface="Tw Cen MT" panose="020B0602020104020603" pitchFamily="34" charset="0"/>
                <a:cs typeface="Arial MT"/>
              </a:rPr>
              <a:t> </a:t>
            </a:r>
            <a:r>
              <a:rPr sz="2900" spc="-275" dirty="0">
                <a:solidFill>
                  <a:srgbClr val="FF0000"/>
                </a:solidFill>
                <a:latin typeface="Tw Cen MT" panose="020B0602020104020603" pitchFamily="34" charset="0"/>
                <a:cs typeface="Arial MT"/>
              </a:rPr>
              <a:t>Scope</a:t>
            </a:r>
            <a:endParaRPr sz="2900" dirty="0">
              <a:latin typeface="Tw Cen MT" panose="020B0602020104020603" pitchFamily="34" charset="0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25"/>
              </a:spcBef>
              <a:buClr>
                <a:srgbClr val="008000"/>
              </a:buClr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185" dirty="0">
                <a:latin typeface="Tw Cen MT" panose="020B0602020104020603" pitchFamily="34" charset="0"/>
                <a:cs typeface="Arial MT"/>
              </a:rPr>
              <a:t>Project</a:t>
            </a:r>
            <a:r>
              <a:rPr sz="2900" spc="10" dirty="0">
                <a:latin typeface="Tw Cen MT" panose="020B0602020104020603" pitchFamily="34" charset="0"/>
                <a:cs typeface="Arial MT"/>
              </a:rPr>
              <a:t> </a:t>
            </a:r>
            <a:r>
              <a:rPr sz="2900" spc="-110" dirty="0">
                <a:latin typeface="Tw Cen MT" panose="020B0602020104020603" pitchFamily="34" charset="0"/>
                <a:cs typeface="Arial MT"/>
              </a:rPr>
              <a:t>Milestones</a:t>
            </a:r>
            <a:endParaRPr sz="2900" dirty="0">
              <a:latin typeface="Tw Cen MT" panose="020B0602020104020603" pitchFamily="34" charset="0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25"/>
              </a:spcBef>
              <a:buClr>
                <a:srgbClr val="008000"/>
              </a:buClr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455" dirty="0">
                <a:latin typeface="Tw Cen MT" panose="020B0602020104020603" pitchFamily="34" charset="0"/>
                <a:cs typeface="Arial MT"/>
              </a:rPr>
              <a:t>FYP</a:t>
            </a:r>
            <a:r>
              <a:rPr sz="2900" spc="-15" dirty="0">
                <a:latin typeface="Tw Cen MT" panose="020B0602020104020603" pitchFamily="34" charset="0"/>
                <a:cs typeface="Arial MT"/>
              </a:rPr>
              <a:t> </a:t>
            </a:r>
            <a:r>
              <a:rPr sz="2900" spc="-60" dirty="0">
                <a:latin typeface="Tw Cen MT" panose="020B0602020104020603" pitchFamily="34" charset="0"/>
                <a:cs typeface="Arial MT"/>
              </a:rPr>
              <a:t>Deliverables</a:t>
            </a:r>
            <a:endParaRPr sz="2900" dirty="0">
              <a:latin typeface="Tw Cen MT" panose="020B0602020104020603" pitchFamily="34" charset="0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650"/>
              </a:spcBef>
              <a:buClr>
                <a:srgbClr val="008000"/>
              </a:buClr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185" dirty="0">
                <a:latin typeface="Tw Cen MT" panose="020B0602020104020603" pitchFamily="34" charset="0"/>
                <a:cs typeface="Arial MT"/>
              </a:rPr>
              <a:t>Project</a:t>
            </a:r>
            <a:r>
              <a:rPr sz="2900" spc="55" dirty="0">
                <a:latin typeface="Tw Cen MT" panose="020B0602020104020603" pitchFamily="34" charset="0"/>
                <a:cs typeface="Arial MT"/>
              </a:rPr>
              <a:t> </a:t>
            </a:r>
            <a:r>
              <a:rPr sz="2900" spc="-200" dirty="0">
                <a:latin typeface="Tw Cen MT" panose="020B0602020104020603" pitchFamily="34" charset="0"/>
                <a:cs typeface="Arial MT"/>
              </a:rPr>
              <a:t>Front-</a:t>
            </a:r>
            <a:r>
              <a:rPr sz="2900" spc="-25" dirty="0">
                <a:latin typeface="Tw Cen MT" panose="020B0602020104020603" pitchFamily="34" charset="0"/>
                <a:cs typeface="Arial MT"/>
              </a:rPr>
              <a:t>end</a:t>
            </a:r>
            <a:endParaRPr sz="2900" dirty="0">
              <a:latin typeface="Tw Cen MT" panose="020B0602020104020603" pitchFamily="34" charset="0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25"/>
              </a:spcBef>
              <a:buClr>
                <a:srgbClr val="008000"/>
              </a:buClr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185" dirty="0">
                <a:latin typeface="Tw Cen MT" panose="020B0602020104020603" pitchFamily="34" charset="0"/>
                <a:cs typeface="Arial MT"/>
              </a:rPr>
              <a:t>Project</a:t>
            </a:r>
            <a:r>
              <a:rPr sz="2900" spc="40" dirty="0">
                <a:latin typeface="Tw Cen MT" panose="020B0602020104020603" pitchFamily="34" charset="0"/>
                <a:cs typeface="Arial MT"/>
              </a:rPr>
              <a:t> </a:t>
            </a:r>
            <a:r>
              <a:rPr sz="2900" spc="-210" dirty="0">
                <a:latin typeface="Tw Cen MT" panose="020B0602020104020603" pitchFamily="34" charset="0"/>
                <a:cs typeface="Arial MT"/>
              </a:rPr>
              <a:t>Back-</a:t>
            </a:r>
            <a:r>
              <a:rPr sz="2900" spc="-25" dirty="0">
                <a:latin typeface="Tw Cen MT" panose="020B0602020104020603" pitchFamily="34" charset="0"/>
                <a:cs typeface="Arial MT"/>
              </a:rPr>
              <a:t>end</a:t>
            </a:r>
            <a:endParaRPr sz="2900" dirty="0">
              <a:latin typeface="Tw Cen MT" panose="020B0602020104020603" pitchFamily="34" charset="0"/>
              <a:cs typeface="Arial MT"/>
            </a:endParaRPr>
          </a:p>
          <a:p>
            <a:pPr marL="332105" indent="-319405">
              <a:lnSpc>
                <a:spcPct val="100000"/>
              </a:lnSpc>
              <a:spcBef>
                <a:spcPts val="730"/>
              </a:spcBef>
              <a:buClr>
                <a:srgbClr val="008000"/>
              </a:buClr>
              <a:buSzPct val="58620"/>
              <a:buFont typeface="Wingdings"/>
              <a:buChar char=""/>
              <a:tabLst>
                <a:tab pos="332105" algn="l"/>
              </a:tabLst>
            </a:pPr>
            <a:r>
              <a:rPr sz="2900" spc="-185" dirty="0">
                <a:latin typeface="Tw Cen MT" panose="020B0602020104020603" pitchFamily="34" charset="0"/>
                <a:cs typeface="Arial MT"/>
              </a:rPr>
              <a:t>Project</a:t>
            </a:r>
            <a:r>
              <a:rPr sz="2900" spc="10" dirty="0">
                <a:latin typeface="Tw Cen MT" panose="020B0602020104020603" pitchFamily="34" charset="0"/>
                <a:cs typeface="Arial MT"/>
              </a:rPr>
              <a:t> </a:t>
            </a:r>
            <a:r>
              <a:rPr sz="2900" spc="-195" dirty="0">
                <a:latin typeface="Tw Cen MT" panose="020B0602020104020603" pitchFamily="34" charset="0"/>
                <a:cs typeface="Arial MT"/>
              </a:rPr>
              <a:t>Demonstration</a:t>
            </a:r>
            <a:endParaRPr sz="2900" dirty="0">
              <a:latin typeface="Tw Cen MT" panose="020B0602020104020603" pitchFamily="34" charset="0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85" dirty="0">
                <a:latin typeface="Tw Cen MT" panose="020B0602020104020603" pitchFamily="34" charset="0"/>
              </a:rPr>
              <a:t>Farmware</a:t>
            </a:r>
            <a:r>
              <a:rPr spc="-20" dirty="0">
                <a:latin typeface="Tw Cen MT" panose="020B0602020104020603" pitchFamily="34" charset="0"/>
              </a:rPr>
              <a:t> </a:t>
            </a:r>
            <a:r>
              <a:rPr spc="-25" dirty="0">
                <a:latin typeface="Tw Cen MT" panose="020B0602020104020603" pitchFamily="34" charset="0"/>
              </a:rPr>
              <a:t>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150" dirty="0">
                <a:latin typeface="Tw Cen MT" panose="020B0602020104020603" pitchFamily="34" charset="0"/>
              </a:rPr>
              <a:t>CS-</a:t>
            </a:r>
            <a:r>
              <a:rPr spc="-125" dirty="0">
                <a:latin typeface="Tw Cen MT" panose="020B0602020104020603" pitchFamily="34" charset="0"/>
              </a:rPr>
              <a:t>FYP</a:t>
            </a:r>
            <a:r>
              <a:rPr spc="160" dirty="0">
                <a:latin typeface="Tw Cen MT" panose="020B0602020104020603" pitchFamily="34" charset="0"/>
              </a:rPr>
              <a:t> </a:t>
            </a:r>
            <a:r>
              <a:rPr spc="-60" dirty="0">
                <a:latin typeface="Tw Cen MT" panose="020B0602020104020603" pitchFamily="34" charset="0"/>
              </a:rPr>
              <a:t>Hamdard</a:t>
            </a:r>
            <a:r>
              <a:rPr spc="-35" dirty="0">
                <a:latin typeface="Tw Cen MT" panose="020B0602020104020603" pitchFamily="34" charset="0"/>
              </a:rPr>
              <a:t> </a:t>
            </a:r>
            <a:r>
              <a:rPr spc="-70" dirty="0">
                <a:latin typeface="Tw Cen MT" panose="020B0602020104020603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Problem 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322" y="1616773"/>
            <a:ext cx="7760970" cy="434849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84785" marR="185420" indent="3810" algn="ctr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Tw Cen MT" panose="020B0602020104020603" pitchFamily="34" charset="0"/>
                <a:cs typeface="Arial MT"/>
              </a:rPr>
              <a:t>Farmers often struggle to detect cow diseases early because they cannot easily recognize symptoms or access quick </a:t>
            </a:r>
            <a:r>
              <a:rPr lang="en-US" sz="2750" dirty="0">
                <a:latin typeface="Tw Cen MT" panose="020B0602020104020603" pitchFamily="34" charset="0"/>
                <a:cs typeface="Arial MT"/>
              </a:rPr>
              <a:t>medical</a:t>
            </a:r>
            <a:r>
              <a:rPr sz="2750" dirty="0">
                <a:latin typeface="Tw Cen MT" panose="020B0602020104020603" pitchFamily="34" charset="0"/>
                <a:cs typeface="Arial MT"/>
              </a:rPr>
              <a:t> advice. This can lead to serious health problems for the animals, and even death.</a:t>
            </a:r>
          </a:p>
          <a:p>
            <a:pPr marL="12065" marR="5080" algn="ctr">
              <a:lnSpc>
                <a:spcPts val="3379"/>
              </a:lnSpc>
              <a:spcBef>
                <a:spcPts val="55"/>
              </a:spcBef>
            </a:pPr>
            <a:r>
              <a:rPr sz="2750" dirty="0">
                <a:latin typeface="Tw Cen MT" panose="020B0602020104020603" pitchFamily="34" charset="0"/>
                <a:cs typeface="Arial MT"/>
              </a:rPr>
              <a:t>There is a need for a simple tool that can help farmers identify possible diseases based on symptoms and get suggestions for treatment. Our project, </a:t>
            </a:r>
            <a:r>
              <a:rPr sz="2750" b="1" dirty="0">
                <a:latin typeface="Tw Cen MT" panose="020B0602020104020603" pitchFamily="34" charset="0"/>
                <a:cs typeface="Arial"/>
              </a:rPr>
              <a:t>Farmware</a:t>
            </a:r>
            <a:r>
              <a:rPr sz="2750" dirty="0">
                <a:latin typeface="Tw Cen MT" panose="020B0602020104020603" pitchFamily="34" charset="0"/>
                <a:cs typeface="Arial MT"/>
              </a:rPr>
              <a:t>, aims to solve this problem by using machine learning</a:t>
            </a:r>
          </a:p>
          <a:p>
            <a:pPr marL="83185" marR="72390" algn="ctr">
              <a:lnSpc>
                <a:spcPts val="3300"/>
              </a:lnSpc>
              <a:spcBef>
                <a:spcPts val="60"/>
              </a:spcBef>
            </a:pPr>
            <a:r>
              <a:rPr sz="2750" dirty="0">
                <a:latin typeface="Tw Cen MT" panose="020B0602020104020603" pitchFamily="34" charset="0"/>
                <a:cs typeface="Arial MT"/>
              </a:rPr>
              <a:t>to predict cow diseases and provide helpful guidance to farmers.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>
                <a:latin typeface="Tw Cen MT" panose="020B0602020104020603" pitchFamily="34" charset="0"/>
              </a:rPr>
              <a:t>Farmware 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>
                <a:latin typeface="Tw Cen MT" panose="020B0602020104020603" pitchFamily="34" charset="0"/>
              </a:rPr>
              <a:t>CS-FYP Hamdard 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Calibri"/>
              </a:rPr>
              <a:t>Project </a:t>
            </a:r>
            <a:r>
              <a:rPr dirty="0">
                <a:cs typeface="Calibri"/>
              </a:rPr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150" y="1616074"/>
            <a:ext cx="7974965" cy="342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Tw Cen MT" panose="020B0602020104020603" pitchFamily="34" charset="0"/>
                <a:cs typeface="Arial MT"/>
              </a:rPr>
              <a:t>Farmware is designed to help farmers and vets with cow health. It</a:t>
            </a:r>
            <a:endParaRPr sz="2400">
              <a:latin typeface="Tw Cen MT" panose="020B0602020104020603" pitchFamily="34" charset="0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w Cen MT" panose="020B0602020104020603" pitchFamily="34" charset="0"/>
                <a:cs typeface="Arial MT"/>
              </a:rPr>
              <a:t>will:</a:t>
            </a:r>
            <a:endParaRPr sz="2400">
              <a:latin typeface="Tw Cen MT" panose="020B0602020104020603" pitchFamily="34" charset="0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650"/>
              </a:spcBef>
              <a:buClr>
                <a:srgbClr val="008000"/>
              </a:buClr>
              <a:buSzPct val="58333"/>
              <a:buChar char="•"/>
              <a:tabLst>
                <a:tab pos="332740" algn="l"/>
              </a:tabLst>
            </a:pPr>
            <a:r>
              <a:rPr sz="2400" dirty="0">
                <a:latin typeface="Tw Cen MT" panose="020B0602020104020603" pitchFamily="34" charset="0"/>
                <a:cs typeface="Arial MT"/>
              </a:rPr>
              <a:t>Collect symptoms from the farmer using toggle buttons</a:t>
            </a:r>
            <a:endParaRPr sz="2400">
              <a:latin typeface="Tw Cen MT" panose="020B0602020104020603" pitchFamily="34" charset="0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725"/>
              </a:spcBef>
              <a:buClr>
                <a:srgbClr val="008000"/>
              </a:buClr>
              <a:buSzPct val="58333"/>
              <a:buChar char="•"/>
              <a:tabLst>
                <a:tab pos="332740" algn="l"/>
              </a:tabLst>
            </a:pPr>
            <a:r>
              <a:rPr sz="2400" dirty="0">
                <a:latin typeface="Tw Cen MT" panose="020B0602020104020603" pitchFamily="34" charset="0"/>
                <a:cs typeface="Arial MT"/>
              </a:rPr>
              <a:t>Use machine learning to predict possible cow diseases</a:t>
            </a:r>
            <a:endParaRPr sz="2400">
              <a:latin typeface="Tw Cen MT" panose="020B0602020104020603" pitchFamily="34" charset="0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725"/>
              </a:spcBef>
              <a:buClr>
                <a:srgbClr val="008000"/>
              </a:buClr>
              <a:buSzPct val="58333"/>
              <a:buChar char="•"/>
              <a:tabLst>
                <a:tab pos="332740" algn="l"/>
              </a:tabLst>
            </a:pPr>
            <a:r>
              <a:rPr sz="2400" dirty="0">
                <a:latin typeface="Tw Cen MT" panose="020B0602020104020603" pitchFamily="34" charset="0"/>
                <a:cs typeface="Arial MT"/>
              </a:rPr>
              <a:t>Suggest basic treatments based on the prediction</a:t>
            </a:r>
            <a:endParaRPr sz="2400">
              <a:latin typeface="Tw Cen MT" panose="020B0602020104020603" pitchFamily="34" charset="0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725"/>
              </a:spcBef>
              <a:buClr>
                <a:srgbClr val="008000"/>
              </a:buClr>
              <a:buSzPct val="58333"/>
              <a:buChar char="•"/>
              <a:tabLst>
                <a:tab pos="332740" algn="l"/>
              </a:tabLst>
            </a:pPr>
            <a:r>
              <a:rPr sz="2400" dirty="0">
                <a:latin typeface="Tw Cen MT" panose="020B0602020104020603" pitchFamily="34" charset="0"/>
                <a:cs typeface="Arial MT"/>
              </a:rPr>
              <a:t>Store disease and symptom data in one place for future use</a:t>
            </a:r>
            <a:endParaRPr sz="2400">
              <a:latin typeface="Tw Cen MT" panose="020B0602020104020603" pitchFamily="34" charset="0"/>
              <a:cs typeface="Arial MT"/>
            </a:endParaRPr>
          </a:p>
          <a:p>
            <a:pPr marL="332740" indent="-320040">
              <a:lnSpc>
                <a:spcPct val="100000"/>
              </a:lnSpc>
              <a:spcBef>
                <a:spcPts val="650"/>
              </a:spcBef>
              <a:buClr>
                <a:srgbClr val="008000"/>
              </a:buClr>
              <a:buSzPct val="58333"/>
              <a:buChar char="•"/>
              <a:tabLst>
                <a:tab pos="332740" algn="l"/>
              </a:tabLst>
            </a:pPr>
            <a:r>
              <a:rPr sz="2400" dirty="0">
                <a:latin typeface="Tw Cen MT" panose="020B0602020104020603" pitchFamily="34" charset="0"/>
                <a:cs typeface="Arial MT"/>
              </a:rPr>
              <a:t>Let farmers and vets see past disease records</a:t>
            </a:r>
            <a:endParaRPr sz="2400">
              <a:latin typeface="Tw Cen MT" panose="020B0602020104020603" pitchFamily="34" charset="0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>
              <a:latin typeface="Tw Cen MT" panose="020B0602020104020603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85" dirty="0">
                <a:latin typeface="Tw Cen MT" panose="020B0602020104020603" pitchFamily="34" charset="0"/>
              </a:rPr>
              <a:t>Farmware</a:t>
            </a:r>
            <a:r>
              <a:rPr spc="-20" dirty="0">
                <a:latin typeface="Tw Cen MT" panose="020B0602020104020603" pitchFamily="34" charset="0"/>
              </a:rPr>
              <a:t> </a:t>
            </a:r>
            <a:r>
              <a:rPr spc="-25" dirty="0">
                <a:latin typeface="Tw Cen MT" panose="020B0602020104020603" pitchFamily="34" charset="0"/>
              </a:rPr>
              <a:t>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150" dirty="0"/>
              <a:t>CS-</a:t>
            </a:r>
            <a:r>
              <a:rPr spc="-125" dirty="0"/>
              <a:t>FYP</a:t>
            </a:r>
            <a:r>
              <a:rPr spc="160" dirty="0"/>
              <a:t> </a:t>
            </a:r>
            <a:r>
              <a:rPr spc="-60" dirty="0"/>
              <a:t>Hamdard</a:t>
            </a:r>
            <a:r>
              <a:rPr spc="-35" dirty="0"/>
              <a:t> </a:t>
            </a:r>
            <a:r>
              <a:rPr spc="-70" dirty="0"/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Milestones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92150" y="1540001"/>
            <a:ext cx="7926705" cy="45589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30"/>
              </a:spcBef>
              <a:buClr>
                <a:srgbClr val="008000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dirty="0"/>
              <a:t>Finalized the list of cow diseases and related symptoms</a:t>
            </a:r>
          </a:p>
          <a:p>
            <a:pPr marL="332740" marR="5080" indent="-320675">
              <a:lnSpc>
                <a:spcPts val="2850"/>
              </a:lnSpc>
              <a:spcBef>
                <a:spcPts val="655"/>
              </a:spcBef>
              <a:buClr>
                <a:srgbClr val="008000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dirty="0"/>
              <a:t>Designed and created the database for storing symptoms and disease data</a:t>
            </a:r>
          </a:p>
          <a:p>
            <a:pPr marL="332740" marR="455295" indent="-320675">
              <a:lnSpc>
                <a:spcPts val="2780"/>
              </a:lnSpc>
              <a:spcBef>
                <a:spcPts val="740"/>
              </a:spcBef>
              <a:buClr>
                <a:srgbClr val="008000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dirty="0"/>
              <a:t>Collected and cleaned real-world cow health data for training</a:t>
            </a:r>
          </a:p>
          <a:p>
            <a:pPr marL="332740" marR="921385" indent="-320675">
              <a:lnSpc>
                <a:spcPts val="2780"/>
              </a:lnSpc>
              <a:spcBef>
                <a:spcPts val="745"/>
              </a:spcBef>
              <a:buClr>
                <a:srgbClr val="008000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dirty="0"/>
              <a:t>Trained and tested the machine learning model for disease prediction</a:t>
            </a:r>
          </a:p>
          <a:p>
            <a:pPr marL="332740" marR="311150" indent="-320675">
              <a:lnSpc>
                <a:spcPts val="2780"/>
              </a:lnSpc>
              <a:spcBef>
                <a:spcPts val="750"/>
              </a:spcBef>
              <a:buClr>
                <a:srgbClr val="008000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dirty="0"/>
              <a:t>Developed the user-friendly app interface for symptom input and results display</a:t>
            </a:r>
          </a:p>
          <a:p>
            <a:pPr marL="332740" marR="210820" indent="-320675">
              <a:lnSpc>
                <a:spcPts val="2860"/>
              </a:lnSpc>
              <a:spcBef>
                <a:spcPts val="685"/>
              </a:spcBef>
              <a:buClr>
                <a:srgbClr val="008000"/>
              </a:buClr>
              <a:buSzPct val="59615"/>
              <a:buFont typeface="Wingdings"/>
              <a:buChar char=""/>
              <a:tabLst>
                <a:tab pos="332740" algn="l"/>
              </a:tabLst>
            </a:pPr>
            <a:r>
              <a:rPr dirty="0"/>
              <a:t>Performed testing to check prediction accuracy and app usability</a:t>
            </a:r>
          </a:p>
        </p:txBody>
      </p:sp>
      <p:sp>
        <p:nvSpPr>
          <p:cNvPr id="4" name="object 4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85" dirty="0">
                <a:latin typeface="Tw Cen MT" panose="020B0602020104020603" pitchFamily="34" charset="0"/>
              </a:rPr>
              <a:t>Farmware</a:t>
            </a:r>
            <a:r>
              <a:rPr spc="-20" dirty="0">
                <a:latin typeface="Tw Cen MT" panose="020B0602020104020603" pitchFamily="34" charset="0"/>
              </a:rPr>
              <a:t> </a:t>
            </a:r>
            <a:r>
              <a:rPr spc="-25" dirty="0">
                <a:latin typeface="Tw Cen MT" panose="020B0602020104020603" pitchFamily="34" charset="0"/>
              </a:rPr>
              <a:t>App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150" dirty="0">
                <a:latin typeface="Tw Cen MT" panose="020B0602020104020603" pitchFamily="34" charset="0"/>
              </a:rPr>
              <a:t>CS-</a:t>
            </a:r>
            <a:r>
              <a:rPr spc="-125" dirty="0">
                <a:latin typeface="Tw Cen MT" panose="020B0602020104020603" pitchFamily="34" charset="0"/>
              </a:rPr>
              <a:t>FYP</a:t>
            </a:r>
            <a:r>
              <a:rPr spc="160" dirty="0">
                <a:latin typeface="Tw Cen MT" panose="020B0602020104020603" pitchFamily="34" charset="0"/>
              </a:rPr>
              <a:t> </a:t>
            </a:r>
            <a:r>
              <a:rPr spc="-60" dirty="0">
                <a:latin typeface="Tw Cen MT" panose="020B0602020104020603" pitchFamily="34" charset="0"/>
              </a:rPr>
              <a:t>Hamdard</a:t>
            </a:r>
            <a:r>
              <a:rPr spc="-35" dirty="0">
                <a:latin typeface="Tw Cen MT" panose="020B0602020104020603" pitchFamily="34" charset="0"/>
              </a:rPr>
              <a:t> </a:t>
            </a:r>
            <a:r>
              <a:rPr spc="-70" dirty="0">
                <a:latin typeface="Tw Cen MT" panose="020B0602020104020603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latin typeface="Tw Cen MT" panose="020B0602020104020603" pitchFamily="34" charset="0"/>
                <a:cs typeface="Arial MT"/>
              </a:rPr>
              <a:t>Project </a:t>
            </a:r>
            <a:r>
              <a:rPr dirty="0">
                <a:latin typeface="Tw Cen MT" panose="020B0602020104020603" pitchFamily="34" charset="0"/>
              </a:rPr>
              <a:t>Deliverables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48400" y="6400800"/>
            <a:ext cx="2667000" cy="304800"/>
          </a:xfrm>
          <a:custGeom>
            <a:avLst/>
            <a:gdLst/>
            <a:ahLst/>
            <a:cxnLst/>
            <a:rect l="l" t="t" r="r" b="b"/>
            <a:pathLst>
              <a:path w="2667000" h="304800">
                <a:moveTo>
                  <a:pt x="2667000" y="0"/>
                </a:moveTo>
                <a:lnTo>
                  <a:pt x="0" y="0"/>
                </a:lnTo>
                <a:lnTo>
                  <a:pt x="0" y="304800"/>
                </a:lnTo>
                <a:lnTo>
                  <a:pt x="2667000" y="304800"/>
                </a:lnTo>
                <a:lnTo>
                  <a:pt x="26670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975" y="2295207"/>
            <a:ext cx="2235835" cy="24438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62990" algn="l">
              <a:lnSpc>
                <a:spcPct val="141300"/>
              </a:lnSpc>
              <a:spcBef>
                <a:spcPts val="95"/>
              </a:spcBef>
            </a:pPr>
            <a:r>
              <a:rPr sz="1600" dirty="0">
                <a:solidFill>
                  <a:srgbClr val="A6A6A6"/>
                </a:solidFill>
                <a:latin typeface="Tw Cen MT" panose="020B0602020104020603" pitchFamily="34" charset="0"/>
                <a:cs typeface="Arial MT"/>
              </a:rPr>
              <a:t>SRS Document SDS Document UI Design</a:t>
            </a:r>
            <a:endParaRPr sz="1600" dirty="0">
              <a:latin typeface="Tw Cen MT" panose="020B0602020104020603" pitchFamily="34" charset="0"/>
              <a:cs typeface="Arial MT"/>
            </a:endParaRPr>
          </a:p>
          <a:p>
            <a:pPr marL="12700" marR="819785" algn="l">
              <a:lnSpc>
                <a:spcPct val="141300"/>
              </a:lnSpc>
            </a:pPr>
            <a:r>
              <a:rPr sz="1600" dirty="0">
                <a:solidFill>
                  <a:srgbClr val="A6A6A6"/>
                </a:solidFill>
                <a:latin typeface="Tw Cen MT" panose="020B0602020104020603" pitchFamily="34" charset="0"/>
                <a:cs typeface="Arial MT"/>
              </a:rPr>
              <a:t>Database Design Prototype model Project Report - I</a:t>
            </a:r>
            <a:endParaRPr sz="1600" dirty="0">
              <a:latin typeface="Tw Cen MT" panose="020B0602020104020603" pitchFamily="34" charset="0"/>
              <a:cs typeface="Arial MT"/>
            </a:endParaRPr>
          </a:p>
          <a:p>
            <a:pPr marL="12700" algn="l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solidFill>
                  <a:srgbClr val="A6A6A6"/>
                </a:solidFill>
                <a:latin typeface="Tw Cen MT" panose="020B0602020104020603" pitchFamily="34" charset="0"/>
                <a:cs typeface="Arial MT"/>
              </a:rPr>
              <a:t>Funding Proposal (optional)</a:t>
            </a:r>
            <a:endParaRPr sz="1600" dirty="0">
              <a:latin typeface="Tw Cen MT" panose="020B0602020104020603" pitchFamily="34" charset="0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85" dirty="0">
                <a:latin typeface="Tw Cen MT" panose="020B0602020104020603" pitchFamily="34" charset="0"/>
              </a:rPr>
              <a:t>Farmware</a:t>
            </a:r>
            <a:r>
              <a:rPr spc="-20" dirty="0">
                <a:latin typeface="Tw Cen MT" panose="020B0602020104020603" pitchFamily="34" charset="0"/>
              </a:rPr>
              <a:t> </a:t>
            </a:r>
            <a:r>
              <a:rPr spc="-25" dirty="0">
                <a:latin typeface="Tw Cen MT" panose="020B0602020104020603" pitchFamily="34" charset="0"/>
              </a:rPr>
              <a:t>App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spc="-150" dirty="0">
                <a:latin typeface="Tw Cen MT" panose="020B0602020104020603" pitchFamily="34" charset="0"/>
              </a:rPr>
              <a:t>CS-</a:t>
            </a:r>
            <a:r>
              <a:rPr spc="-125" dirty="0">
                <a:latin typeface="Tw Cen MT" panose="020B0602020104020603" pitchFamily="34" charset="0"/>
              </a:rPr>
              <a:t>FYP</a:t>
            </a:r>
            <a:r>
              <a:rPr spc="160" dirty="0">
                <a:latin typeface="Tw Cen MT" panose="020B0602020104020603" pitchFamily="34" charset="0"/>
              </a:rPr>
              <a:t> </a:t>
            </a:r>
            <a:r>
              <a:rPr spc="-60" dirty="0">
                <a:latin typeface="Tw Cen MT" panose="020B0602020104020603" pitchFamily="34" charset="0"/>
              </a:rPr>
              <a:t>Hamdard</a:t>
            </a:r>
            <a:r>
              <a:rPr spc="-35" dirty="0">
                <a:latin typeface="Tw Cen MT" panose="020B0602020104020603" pitchFamily="34" charset="0"/>
              </a:rPr>
              <a:t> </a:t>
            </a:r>
            <a:r>
              <a:rPr spc="-70" dirty="0">
                <a:latin typeface="Tw Cen MT" panose="020B0602020104020603" pitchFamily="34" charset="0"/>
              </a:rPr>
              <a:t>University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84420" y="2372169"/>
            <a:ext cx="2430780" cy="24107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l">
              <a:lnSpc>
                <a:spcPct val="141300"/>
              </a:lnSpc>
              <a:spcBef>
                <a:spcPts val="90"/>
              </a:spcBef>
            </a:pPr>
            <a:r>
              <a:rPr sz="1600" dirty="0">
                <a:latin typeface="Tw Cen MT" panose="020B0602020104020603" pitchFamily="34" charset="0"/>
                <a:cs typeface="Arial MT"/>
              </a:rPr>
              <a:t>Back-end development Testing and Debugging Source Code</a:t>
            </a:r>
          </a:p>
          <a:p>
            <a:pPr marL="12700" algn="l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Tw Cen MT" panose="020B0602020104020603" pitchFamily="34" charset="0"/>
                <a:cs typeface="Arial MT"/>
              </a:rPr>
              <a:t>Demo</a:t>
            </a:r>
          </a:p>
          <a:p>
            <a:pPr marL="12700" algn="l">
              <a:lnSpc>
                <a:spcPct val="100000"/>
              </a:lnSpc>
              <a:spcBef>
                <a:spcPts val="765"/>
              </a:spcBef>
            </a:pPr>
            <a:r>
              <a:rPr sz="1600" dirty="0">
                <a:latin typeface="Tw Cen MT" panose="020B0602020104020603" pitchFamily="34" charset="0"/>
                <a:cs typeface="Arial MT"/>
              </a:rPr>
              <a:t>Project Report – II</a:t>
            </a:r>
          </a:p>
          <a:p>
            <a:pPr marL="12700" marR="486409" algn="l">
              <a:lnSpc>
                <a:spcPct val="141300"/>
              </a:lnSpc>
              <a:spcBef>
                <a:spcPts val="5"/>
              </a:spcBef>
            </a:pPr>
            <a:r>
              <a:rPr sz="1600" dirty="0">
                <a:latin typeface="Tw Cen MT" panose="020B0602020104020603" pitchFamily="34" charset="0"/>
                <a:cs typeface="Arial MT"/>
              </a:rPr>
              <a:t>User Manual Proposed System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9600" y="1752600"/>
            <a:ext cx="3886200" cy="469359"/>
          </a:xfrm>
          <a:prstGeom prst="rect">
            <a:avLst/>
          </a:prstGeom>
          <a:solidFill>
            <a:srgbClr val="DD8046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</a:pPr>
            <a:r>
              <a:rPr sz="2900" dirty="0">
                <a:solidFill>
                  <a:srgbClr val="1F180A"/>
                </a:solidFill>
                <a:latin typeface="Tw Cen MT" panose="020B0602020104020603" pitchFamily="34" charset="0"/>
                <a:cs typeface="Arial MT"/>
              </a:rPr>
              <a:t>FYP-I Evaluation</a:t>
            </a:r>
            <a:endParaRPr sz="2900">
              <a:latin typeface="Tw Cen MT" panose="020B0602020104020603" pitchFamily="34" charset="0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00600" y="1752600"/>
            <a:ext cx="3886200" cy="469359"/>
          </a:xfrm>
          <a:prstGeom prst="rect">
            <a:avLst/>
          </a:prstGeom>
          <a:solidFill>
            <a:srgbClr val="D0AE7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80"/>
              </a:spcBef>
            </a:pPr>
            <a:r>
              <a:rPr sz="2900" dirty="0">
                <a:solidFill>
                  <a:srgbClr val="1F180A"/>
                </a:solidFill>
                <a:latin typeface="Tw Cen MT" panose="020B0602020104020603" pitchFamily="34" charset="0"/>
                <a:cs typeface="Arial MT"/>
              </a:rPr>
              <a:t>FYP-II Evaluation</a:t>
            </a:r>
            <a:endParaRPr sz="2900">
              <a:latin typeface="Tw Cen MT" panose="020B0602020104020603" pitchFamily="34" charset="0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latin typeface="Arial MT"/>
                <a:cs typeface="Arial MT"/>
              </a:rPr>
              <a:t>Project </a:t>
            </a:r>
            <a:r>
              <a:rPr dirty="0"/>
              <a:t>Front-end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276350"/>
            <a:ext cx="533400" cy="247650"/>
          </a:xfrm>
          <a:custGeom>
            <a:avLst/>
            <a:gdLst/>
            <a:ahLst/>
            <a:cxnLst/>
            <a:rect l="l" t="t" r="r" b="b"/>
            <a:pathLst>
              <a:path w="533400" h="247650">
                <a:moveTo>
                  <a:pt x="533400" y="0"/>
                </a:moveTo>
                <a:lnTo>
                  <a:pt x="0" y="0"/>
                </a:lnTo>
                <a:lnTo>
                  <a:pt x="0" y="247650"/>
                </a:lnTo>
                <a:lnTo>
                  <a:pt x="533400" y="247650"/>
                </a:lnTo>
                <a:lnTo>
                  <a:pt x="5334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6852" y="1284287"/>
            <a:ext cx="1016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48400" y="6400800"/>
            <a:ext cx="2514600" cy="304800"/>
          </a:xfrm>
          <a:custGeom>
            <a:avLst/>
            <a:gdLst/>
            <a:ahLst/>
            <a:cxnLst/>
            <a:rect l="l" t="t" r="r" b="b"/>
            <a:pathLst>
              <a:path w="2514600" h="304800">
                <a:moveTo>
                  <a:pt x="2514600" y="0"/>
                </a:moveTo>
                <a:lnTo>
                  <a:pt x="0" y="0"/>
                </a:lnTo>
                <a:lnTo>
                  <a:pt x="0" y="304800"/>
                </a:lnTo>
                <a:lnTo>
                  <a:pt x="2514600" y="304800"/>
                </a:lnTo>
                <a:lnTo>
                  <a:pt x="251460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52550"/>
            <a:ext cx="9144000" cy="504825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688975" y="6451361"/>
            <a:ext cx="109982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Farmware App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CS-FYP Hamdard 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6350"/>
            <a:ext cx="9153525" cy="5410200"/>
            <a:chOff x="0" y="1276350"/>
            <a:chExt cx="9153525" cy="5410200"/>
          </a:xfrm>
        </p:grpSpPr>
        <p:sp>
          <p:nvSpPr>
            <p:cNvPr id="3" name="object 3"/>
            <p:cNvSpPr/>
            <p:nvPr/>
          </p:nvSpPr>
          <p:spPr>
            <a:xfrm>
              <a:off x="609600" y="6400800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410200" y="0"/>
                  </a:moveTo>
                  <a:lnTo>
                    <a:pt x="0" y="0"/>
                  </a:lnTo>
                  <a:lnTo>
                    <a:pt x="0" y="285750"/>
                  </a:lnTo>
                  <a:lnTo>
                    <a:pt x="5410200" y="285750"/>
                  </a:lnTo>
                  <a:lnTo>
                    <a:pt x="5410200" y="0"/>
                  </a:lnTo>
                  <a:close/>
                </a:path>
              </a:pathLst>
            </a:custGeom>
            <a:solidFill>
              <a:srgbClr val="F862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76350"/>
              <a:ext cx="533400" cy="247650"/>
            </a:xfrm>
            <a:custGeom>
              <a:avLst/>
              <a:gdLst/>
              <a:ahLst/>
              <a:cxnLst/>
              <a:rect l="l" t="t" r="r" b="b"/>
              <a:pathLst>
                <a:path w="533400" h="247650">
                  <a:moveTo>
                    <a:pt x="533400" y="0"/>
                  </a:moveTo>
                  <a:lnTo>
                    <a:pt x="0" y="0"/>
                  </a:lnTo>
                  <a:lnTo>
                    <a:pt x="0" y="247650"/>
                  </a:lnTo>
                  <a:lnTo>
                    <a:pt x="533400" y="24765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Front-end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6852" y="1284287"/>
            <a:ext cx="1016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457325"/>
            <a:ext cx="9105900" cy="5248275"/>
            <a:chOff x="0" y="1457325"/>
            <a:chExt cx="9105900" cy="5248275"/>
          </a:xfrm>
        </p:grpSpPr>
        <p:sp>
          <p:nvSpPr>
            <p:cNvPr id="8" name="object 8"/>
            <p:cNvSpPr/>
            <p:nvPr/>
          </p:nvSpPr>
          <p:spPr>
            <a:xfrm>
              <a:off x="6248400" y="64008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57325"/>
              <a:ext cx="9105899" cy="49815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6463" y="2514600"/>
            <a:ext cx="1152525" cy="188513"/>
          </a:xfrm>
          <a:prstGeom prst="rect">
            <a:avLst/>
          </a:prstGeom>
          <a:solidFill>
            <a:srgbClr val="F8F8F8"/>
          </a:solidFill>
          <a:ln w="3175">
            <a:solidFill>
              <a:srgbClr val="F8F8F8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210"/>
              </a:spcBef>
            </a:pPr>
            <a:r>
              <a:rPr sz="1050" dirty="0">
                <a:latin typeface="Tw Cen MT" panose="020B0602020104020603" pitchFamily="34" charset="0"/>
                <a:cs typeface="Arial MT"/>
              </a:rPr>
              <a:t>Disease Prediction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688975" y="6451361"/>
            <a:ext cx="1099820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Farmware App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6634480" y="6459298"/>
            <a:ext cx="205676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CS-FYP Hamdard 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6400800"/>
            <a:ext cx="5410200" cy="285750"/>
          </a:xfrm>
          <a:custGeom>
            <a:avLst/>
            <a:gdLst/>
            <a:ahLst/>
            <a:cxnLst/>
            <a:rect l="l" t="t" r="r" b="b"/>
            <a:pathLst>
              <a:path w="5410200" h="285750">
                <a:moveTo>
                  <a:pt x="5410200" y="0"/>
                </a:moveTo>
                <a:lnTo>
                  <a:pt x="0" y="0"/>
                </a:lnTo>
                <a:lnTo>
                  <a:pt x="0" y="285750"/>
                </a:lnTo>
                <a:lnTo>
                  <a:pt x="5410200" y="285750"/>
                </a:lnTo>
                <a:lnTo>
                  <a:pt x="5410200" y="0"/>
                </a:lnTo>
                <a:close/>
              </a:path>
            </a:pathLst>
          </a:custGeom>
          <a:solidFill>
            <a:srgbClr val="F862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cs typeface="Arial MT"/>
              </a:rPr>
              <a:t>Project </a:t>
            </a:r>
            <a:r>
              <a:rPr dirty="0"/>
              <a:t>Front-end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76350"/>
            <a:ext cx="533400" cy="247650"/>
          </a:xfrm>
          <a:prstGeom prst="rect">
            <a:avLst/>
          </a:prstGeom>
          <a:solidFill>
            <a:srgbClr val="008000"/>
          </a:solidFill>
        </p:spPr>
        <p:txBody>
          <a:bodyPr vert="horz" wrap="square" lIns="0" tIns="2413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90"/>
              </a:spcBef>
            </a:pP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524000"/>
            <a:ext cx="9124950" cy="5181600"/>
            <a:chOff x="0" y="1524000"/>
            <a:chExt cx="9124950" cy="5181600"/>
          </a:xfrm>
        </p:grpSpPr>
        <p:sp>
          <p:nvSpPr>
            <p:cNvPr id="6" name="object 6"/>
            <p:cNvSpPr/>
            <p:nvPr/>
          </p:nvSpPr>
          <p:spPr>
            <a:xfrm>
              <a:off x="6248400" y="6400800"/>
              <a:ext cx="2514600" cy="304800"/>
            </a:xfrm>
            <a:custGeom>
              <a:avLst/>
              <a:gdLst/>
              <a:ahLst/>
              <a:cxnLst/>
              <a:rect l="l" t="t" r="r" b="b"/>
              <a:pathLst>
                <a:path w="2514600" h="304800">
                  <a:moveTo>
                    <a:pt x="2514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514600" y="3048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24000"/>
              <a:ext cx="9124949" cy="48863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688974" y="6451361"/>
            <a:ext cx="190182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Farmware App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248400" y="6459298"/>
            <a:ext cx="2442845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00"/>
              </a:lnSpc>
            </a:pPr>
            <a:r>
              <a:rPr dirty="0"/>
              <a:t>CS-FYP Hamdard 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406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MT</vt:lpstr>
      <vt:lpstr>Calibri</vt:lpstr>
      <vt:lpstr>Tw Cen MT</vt:lpstr>
      <vt:lpstr>Wingdings</vt:lpstr>
      <vt:lpstr>Office Theme</vt:lpstr>
      <vt:lpstr>Farmware App</vt:lpstr>
      <vt:lpstr>Summary</vt:lpstr>
      <vt:lpstr>Problem Statement</vt:lpstr>
      <vt:lpstr>Project Scope</vt:lpstr>
      <vt:lpstr>Project Milestones</vt:lpstr>
      <vt:lpstr>Project Deliverables</vt:lpstr>
      <vt:lpstr>Project Front-end</vt:lpstr>
      <vt:lpstr>Project Front-end</vt:lpstr>
      <vt:lpstr>Project Front-end</vt:lpstr>
      <vt:lpstr>Project Front-end</vt:lpstr>
      <vt:lpstr>Project Back-end</vt:lpstr>
      <vt:lpstr>Project Back-end</vt:lpstr>
      <vt:lpstr>Project Back-end</vt:lpstr>
      <vt:lpstr>Project Back-end</vt:lpstr>
      <vt:lpstr>Project Demonstration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Yousuf Traders</dc:creator>
  <cp:lastModifiedBy>Yousuf Traders</cp:lastModifiedBy>
  <cp:revision>1</cp:revision>
  <dcterms:created xsi:type="dcterms:W3CDTF">2025-07-06T14:43:06Z</dcterms:created>
  <dcterms:modified xsi:type="dcterms:W3CDTF">2025-07-06T15:39:44Z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2025-07-06T00:00:00Z</vt:filetime>
  </property>
  <property fmtid="{D5CDD505-2E9C-101B-9397-08002B2CF9AE}" pid="3" name="LastSaved">
    <vt:filetime>2025-07-06T00:00:00Z</vt:filetime>
  </property>
</Properties>
</file>