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8" r:id="rId4"/>
    <p:sldId id="280" r:id="rId5"/>
    <p:sldId id="279" r:id="rId6"/>
    <p:sldId id="276" r:id="rId7"/>
  </p:sldIdLst>
  <p:sldSz cx="18288000" cy="10287000"/>
  <p:notesSz cx="18288000" cy="10287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af/Q5RNR1eCk3+piqyuvfSVA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DAE63-7875-4B9C-B0BC-4ADAF04AB4ED}">
  <a:tblStyle styleId="{F1DDAE63-7875-4B9C-B0BC-4ADAF04AB4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68F371-58BA-4534-84DD-6328767F98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BFC50C-55DB-4DC7-A22E-0A84DD5567A0}" styleName="Table_2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f5ea1e2689_0_5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2f5ea1e2689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5ea1e2689_0_4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f5ea1e268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3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5ea1e2689_0_4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f5ea1e268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44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5ea1e2689_0_4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f5ea1e268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80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4" name="Google Shape;4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5691873" y="1351614"/>
            <a:ext cx="6904252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400" b="1" i="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4800372" y="4683727"/>
            <a:ext cx="8687255" cy="324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400" b="1" i="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101264" cy="5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304" y="1386494"/>
            <a:ext cx="13083695" cy="890050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5691873" y="1351614"/>
            <a:ext cx="6904252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400" b="1" i="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5691873" y="1351614"/>
            <a:ext cx="6904252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400" b="1" i="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5691873" y="1351614"/>
            <a:ext cx="6904252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00" b="1" i="0" u="none" strike="noStrike" cap="none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4800372" y="4683727"/>
            <a:ext cx="8687255" cy="324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400" b="1" i="0" u="none" strike="noStrike" cap="none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5905" y="6459425"/>
            <a:ext cx="2501922" cy="38352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"/>
          <p:cNvGrpSpPr/>
          <p:nvPr/>
        </p:nvGrpSpPr>
        <p:grpSpPr>
          <a:xfrm>
            <a:off x="0" y="0"/>
            <a:ext cx="14047097" cy="4622799"/>
            <a:chOff x="0" y="0"/>
            <a:chExt cx="14047097" cy="4622799"/>
          </a:xfrm>
        </p:grpSpPr>
        <p:pic>
          <p:nvPicPr>
            <p:cNvPr id="57" name="Google Shape;5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5382080" cy="462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"/>
            <p:cNvSpPr/>
            <p:nvPr/>
          </p:nvSpPr>
          <p:spPr>
            <a:xfrm>
              <a:off x="4236347" y="3202268"/>
              <a:ext cx="9810750" cy="0"/>
            </a:xfrm>
            <a:custGeom>
              <a:avLst/>
              <a:gdLst/>
              <a:ahLst/>
              <a:cxnLst/>
              <a:rect l="l" t="t" r="r" b="b"/>
              <a:pathLst>
                <a:path w="9810750" h="120000" extrusionOk="0">
                  <a:moveTo>
                    <a:pt x="0" y="0"/>
                  </a:moveTo>
                  <a:lnTo>
                    <a:pt x="9810749" y="0"/>
                  </a:lnTo>
                </a:path>
              </a:pathLst>
            </a:custGeom>
            <a:noFill/>
            <a:ln w="76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xfrm>
            <a:off x="6172200" y="7747395"/>
            <a:ext cx="6203053" cy="62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4000" dirty="0"/>
              <a:t>Advanced Project</a:t>
            </a:r>
            <a:endParaRPr sz="4000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1"/>
          </p:nvPr>
        </p:nvSpPr>
        <p:spPr>
          <a:xfrm>
            <a:off x="4442273" y="3717558"/>
            <a:ext cx="9398897" cy="76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47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5ea1e2689_0_513"/>
          <p:cNvSpPr/>
          <p:nvPr/>
        </p:nvSpPr>
        <p:spPr>
          <a:xfrm>
            <a:off x="-2" y="-69566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 extrusionOk="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AU" sz="6600" dirty="0">
                <a:solidFill>
                  <a:schemeClr val="bg1"/>
                </a:solidFill>
              </a:rPr>
              <a:t>Ethical Considerations</a:t>
            </a:r>
            <a:endParaRPr dirty="0">
              <a:solidFill>
                <a:schemeClr val="bg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54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1" name="Google Shape;431;g2f5ea1e2689_0_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781013" cy="294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2f5ea1e2689_0_5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6148" y="0"/>
            <a:ext cx="4821851" cy="30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f5ea1e2689_0_513"/>
          <p:cNvSpPr txBox="1"/>
          <p:nvPr/>
        </p:nvSpPr>
        <p:spPr>
          <a:xfrm>
            <a:off x="786063" y="3738064"/>
            <a:ext cx="135075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Privacy Protection: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/>
          </a:p>
          <a:p>
            <a:pPr lvl="5"/>
            <a:r>
              <a:rPr lang="en-US" sz="2500" dirty="0"/>
              <a:t>	The robot uses LiDAR sensors, not cameras, to avoid capturing personal images. Data 	is securely encrypted to protect privacy.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500" b="1" dirty="0"/>
              <a:t>Informed Consent:</a:t>
            </a:r>
            <a:br>
              <a:rPr lang="en-US" sz="2500" b="1" dirty="0"/>
            </a:br>
            <a:endParaRPr lang="en-US" sz="2500" b="1" dirty="0"/>
          </a:p>
          <a:p>
            <a:pPr lvl="2"/>
            <a:r>
              <a:rPr lang="en-US" sz="2500" dirty="0"/>
              <a:t>	Daycare staff and parents were fully informed about the robot’s functions and data use, 	with their consent obtained.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Staff and Child Well-being: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 dirty="0"/>
            </a:br>
            <a:r>
              <a:rPr lang="en-US" sz="2500" dirty="0"/>
              <a:t>	The robot assists staff, reducing their workload while improving child safety, without 	replacing human caregivers.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5ea1e2689_0_497"/>
          <p:cNvSpPr/>
          <p:nvPr/>
        </p:nvSpPr>
        <p:spPr>
          <a:xfrm>
            <a:off x="-48125" y="-39046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 extrusionOk="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g2f5ea1e2689_0_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6148" y="0"/>
            <a:ext cx="4821851" cy="3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f5ea1e2689_0_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3781013" cy="2946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f5ea1e2689_0_497"/>
          <p:cNvSpPr txBox="1"/>
          <p:nvPr/>
        </p:nvSpPr>
        <p:spPr>
          <a:xfrm>
            <a:off x="2582356" y="815240"/>
            <a:ext cx="112041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 b="1" i="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253AD-803A-DF9F-AE4E-75C6ED090DAC}"/>
              </a:ext>
            </a:extLst>
          </p:cNvPr>
          <p:cNvSpPr txBox="1"/>
          <p:nvPr/>
        </p:nvSpPr>
        <p:spPr>
          <a:xfrm>
            <a:off x="668741" y="3381460"/>
            <a:ext cx="807947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</a:rPr>
              <a:t>Results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</a:rPr>
              <a:t>Simulated Experiments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Successfully created </a:t>
            </a:r>
            <a:r>
              <a:rPr lang="en-US" sz="2500" b="1" dirty="0">
                <a:solidFill>
                  <a:schemeClr val="tx1"/>
                </a:solidFill>
              </a:rPr>
              <a:t>2D maps</a:t>
            </a:r>
            <a:r>
              <a:rPr lang="en-US" sz="2500" dirty="0">
                <a:solidFill>
                  <a:schemeClr val="tx1"/>
                </a:solidFill>
              </a:rPr>
              <a:t> in Gazebo simulations using </a:t>
            </a:r>
            <a:r>
              <a:rPr lang="en-US" sz="2500" b="1" dirty="0" err="1">
                <a:solidFill>
                  <a:schemeClr val="tx1"/>
                </a:solidFill>
              </a:rPr>
              <a:t>Gmapping</a:t>
            </a:r>
            <a:r>
              <a:rPr lang="en-US" sz="2500" dirty="0">
                <a:solidFill>
                  <a:schemeClr val="tx1"/>
                </a:solidFill>
              </a:rPr>
              <a:t> at an optimal speed of </a:t>
            </a:r>
            <a:r>
              <a:rPr lang="en-US" sz="2500" b="1" dirty="0">
                <a:solidFill>
                  <a:schemeClr val="tx1"/>
                </a:solidFill>
              </a:rPr>
              <a:t>0.1 m/s</a:t>
            </a:r>
            <a:r>
              <a:rPr lang="en-US" sz="25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Efficient navigation with </a:t>
            </a:r>
            <a:r>
              <a:rPr lang="en-US" sz="2500" b="1" dirty="0">
                <a:solidFill>
                  <a:schemeClr val="tx1"/>
                </a:solidFill>
              </a:rPr>
              <a:t>global and local cost maps</a:t>
            </a:r>
            <a:r>
              <a:rPr lang="en-US" sz="2500" dirty="0">
                <a:solidFill>
                  <a:schemeClr val="tx1"/>
                </a:solidFill>
              </a:rPr>
              <a:t> for obstacle avoidance.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</a:rPr>
              <a:t>Real-World Experiments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In an apartment, the robot mapped with a </a:t>
            </a:r>
            <a:r>
              <a:rPr lang="en-US" sz="2500" b="1" dirty="0">
                <a:solidFill>
                  <a:schemeClr val="tx1"/>
                </a:solidFill>
              </a:rPr>
              <a:t>5.45% error rate</a:t>
            </a:r>
            <a:r>
              <a:rPr lang="en-US" sz="2500" dirty="0">
                <a:solidFill>
                  <a:schemeClr val="tx1"/>
                </a:solidFill>
              </a:rPr>
              <a:t> when comparing 2D map data with real-world measurements.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Autonomous navigation was successful with accurate localization and real-time obstacle avoidance.</a:t>
            </a:r>
          </a:p>
        </p:txBody>
      </p:sp>
      <p:pic>
        <p:nvPicPr>
          <p:cNvPr id="3074" name="Picture 2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64554BDF-6AD3-640E-3B26-D0389421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289" y="4746404"/>
            <a:ext cx="4821851" cy="24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2FD2E0-0AD4-E184-015B-6CFF082BA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34742"/>
              </p:ext>
            </p:extLst>
          </p:nvPr>
        </p:nvGraphicFramePr>
        <p:xfrm>
          <a:off x="9539787" y="7931772"/>
          <a:ext cx="7174857" cy="1539988"/>
        </p:xfrm>
        <a:graphic>
          <a:graphicData uri="http://schemas.openxmlformats.org/drawingml/2006/table">
            <a:tbl>
              <a:tblPr/>
              <a:tblGrid>
                <a:gridCol w="2391619">
                  <a:extLst>
                    <a:ext uri="{9D8B030D-6E8A-4147-A177-3AD203B41FA5}">
                      <a16:colId xmlns:a16="http://schemas.microsoft.com/office/drawing/2014/main" val="3909217944"/>
                    </a:ext>
                  </a:extLst>
                </a:gridCol>
                <a:gridCol w="2391619">
                  <a:extLst>
                    <a:ext uri="{9D8B030D-6E8A-4147-A177-3AD203B41FA5}">
                      <a16:colId xmlns:a16="http://schemas.microsoft.com/office/drawing/2014/main" val="3835330374"/>
                    </a:ext>
                  </a:extLst>
                </a:gridCol>
                <a:gridCol w="2391619">
                  <a:extLst>
                    <a:ext uri="{9D8B030D-6E8A-4147-A177-3AD203B41FA5}">
                      <a16:colId xmlns:a16="http://schemas.microsoft.com/office/drawing/2014/main" val="1308462629"/>
                    </a:ext>
                  </a:extLst>
                </a:gridCol>
              </a:tblGrid>
              <a:tr h="384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Object</a:t>
                      </a:r>
                      <a:endParaRPr lang="en-A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Actual Measurement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2D Map Measurement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886747"/>
                  </a:ext>
                </a:extLst>
              </a:tr>
              <a:tr h="384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Table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 m</a:t>
                      </a:r>
                      <a:endParaRPr lang="en-A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0.73 m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521804"/>
                  </a:ext>
                </a:extLst>
              </a:tr>
              <a:tr h="384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Couch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2.43 m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2.23 m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31842"/>
                  </a:ext>
                </a:extLst>
              </a:tr>
              <a:tr h="3849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Width of Thin Corridor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1.00 m</a:t>
                      </a:r>
                      <a:endParaRPr lang="en-AU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0.94 m</a:t>
                      </a:r>
                      <a:endParaRPr lang="en-AU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0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5ea1e2689_0_497"/>
          <p:cNvSpPr/>
          <p:nvPr/>
        </p:nvSpPr>
        <p:spPr>
          <a:xfrm>
            <a:off x="-48125" y="-39046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 extrusionOk="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g2f5ea1e2689_0_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6148" y="0"/>
            <a:ext cx="4821851" cy="3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f5ea1e2689_0_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3781013" cy="2946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f5ea1e2689_0_497"/>
          <p:cNvSpPr txBox="1"/>
          <p:nvPr/>
        </p:nvSpPr>
        <p:spPr>
          <a:xfrm>
            <a:off x="2582356" y="815240"/>
            <a:ext cx="112041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 b="1" i="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253AD-803A-DF9F-AE4E-75C6ED090DAC}"/>
              </a:ext>
            </a:extLst>
          </p:cNvPr>
          <p:cNvSpPr txBox="1"/>
          <p:nvPr/>
        </p:nvSpPr>
        <p:spPr>
          <a:xfrm>
            <a:off x="668741" y="3381460"/>
            <a:ext cx="16895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Future Improvements</a:t>
            </a:r>
            <a:r>
              <a:rPr lang="en-US" sz="2500" dirty="0"/>
              <a:t>:</a:t>
            </a:r>
          </a:p>
          <a:p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Advanced Sensors</a:t>
            </a:r>
            <a:r>
              <a:rPr lang="en-US" sz="2500" dirty="0"/>
              <a:t>: Consider </a:t>
            </a:r>
            <a:r>
              <a:rPr lang="en-US" sz="2500" b="1" dirty="0"/>
              <a:t>3D SLAM</a:t>
            </a:r>
            <a:r>
              <a:rPr lang="en-US" sz="2500" dirty="0"/>
              <a:t> and depth cameras for improved mapping.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AI &amp; Machine Learning</a:t>
            </a:r>
            <a:r>
              <a:rPr lang="en-US" sz="2500" dirty="0"/>
              <a:t>: Use machine learning for </a:t>
            </a:r>
            <a:r>
              <a:rPr lang="en-US" sz="2500" b="1" dirty="0"/>
              <a:t>smarter path planning</a:t>
            </a:r>
            <a:r>
              <a:rPr lang="en-US" sz="2500" dirty="0"/>
              <a:t> and real-time adaptation.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Human Interaction</a:t>
            </a:r>
            <a:r>
              <a:rPr lang="en-US" sz="2500" dirty="0"/>
              <a:t>: Add </a:t>
            </a:r>
            <a:r>
              <a:rPr lang="en-US" sz="2500" b="1" dirty="0"/>
              <a:t>voice/gesture recognition</a:t>
            </a:r>
            <a:r>
              <a:rPr lang="en-US" sz="2500" dirty="0"/>
              <a:t> for better interaction.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Energy Efficiency</a:t>
            </a:r>
            <a:r>
              <a:rPr lang="en-US" sz="2500" dirty="0"/>
              <a:t>: Improve battery life for longer operation.</a:t>
            </a:r>
          </a:p>
        </p:txBody>
      </p:sp>
    </p:spTree>
    <p:extLst>
      <p:ext uri="{BB962C8B-B14F-4D97-AF65-F5344CB8AC3E}">
        <p14:creationId xmlns:p14="http://schemas.microsoft.com/office/powerpoint/2010/main" val="130447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5ea1e2689_0_497"/>
          <p:cNvSpPr/>
          <p:nvPr/>
        </p:nvSpPr>
        <p:spPr>
          <a:xfrm>
            <a:off x="-48125" y="-39046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 extrusionOk="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g2f5ea1e2689_0_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6148" y="0"/>
            <a:ext cx="4821851" cy="3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f5ea1e2689_0_4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3781013" cy="2946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f5ea1e2689_0_497"/>
          <p:cNvSpPr txBox="1"/>
          <p:nvPr/>
        </p:nvSpPr>
        <p:spPr>
          <a:xfrm>
            <a:off x="2582356" y="815240"/>
            <a:ext cx="112041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 b="1" i="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27AB0-DFDF-E1FC-09E3-B71E65ADFF40}"/>
              </a:ext>
            </a:extLst>
          </p:cNvPr>
          <p:cNvSpPr txBox="1"/>
          <p:nvPr/>
        </p:nvSpPr>
        <p:spPr>
          <a:xfrm>
            <a:off x="955343" y="4189393"/>
            <a:ext cx="1588599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Summary:</a:t>
            </a:r>
          </a:p>
          <a:p>
            <a:r>
              <a:rPr lang="en-US" sz="2500" dirty="0"/>
              <a:t>The robot enhances daycare safety using 2D SLAM and LiDAR sensors, supporting staff by reducing their workload while ensuring privacy.</a:t>
            </a:r>
          </a:p>
          <a:p>
            <a:endParaRPr lang="en-US" sz="2500" dirty="0"/>
          </a:p>
          <a:p>
            <a:r>
              <a:rPr lang="en-US" sz="2500" b="1" dirty="0"/>
              <a:t>Results:</a:t>
            </a:r>
          </a:p>
          <a:p>
            <a:r>
              <a:rPr lang="en-US" sz="2500" dirty="0"/>
              <a:t>Real-world tests demonstrated a 5.45% error rate in mapping accuracy, with successful autonomous navigation and obstacle avoidance.</a:t>
            </a:r>
          </a:p>
          <a:p>
            <a:endParaRPr lang="en-US" sz="2500" dirty="0"/>
          </a:p>
          <a:p>
            <a:r>
              <a:rPr lang="en-US" sz="2500" b="1" dirty="0"/>
              <a:t>Future Vision:</a:t>
            </a:r>
          </a:p>
          <a:p>
            <a:r>
              <a:rPr lang="en-US" sz="2500" dirty="0"/>
              <a:t>Future enhancements in sensors (3D SLAM), AI for path planning, human-robot interaction (voice/gesture control), and energy efficiency will make the robot a more valuable tool for daycares.                    </a:t>
            </a:r>
          </a:p>
          <a:p>
            <a:endParaRPr lang="en-US" sz="2500" dirty="0"/>
          </a:p>
          <a:p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224487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5905" y="6459425"/>
            <a:ext cx="2501922" cy="383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382080" cy="46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"/>
          <p:cNvSpPr txBox="1">
            <a:spLocks noGrp="1"/>
          </p:cNvSpPr>
          <p:nvPr>
            <p:ph type="body" idx="1"/>
          </p:nvPr>
        </p:nvSpPr>
        <p:spPr>
          <a:xfrm>
            <a:off x="4442273" y="3717558"/>
            <a:ext cx="9398897" cy="241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9500"/>
              <a:t>THANK YOU!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AU" sz="6000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</vt:lpstr>
      <vt:lpstr>Trebuchet MS</vt:lpstr>
      <vt:lpstr>Calibri</vt:lpstr>
      <vt:lpstr>Tahoma</vt:lpstr>
      <vt:lpstr>Office Theme</vt:lpstr>
      <vt:lpstr>Advanced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</dc:creator>
  <cp:lastModifiedBy>John Machado</cp:lastModifiedBy>
  <cp:revision>1</cp:revision>
  <dcterms:created xsi:type="dcterms:W3CDTF">2024-03-10T03:28:31Z</dcterms:created>
  <dcterms:modified xsi:type="dcterms:W3CDTF">2024-09-06T05:32:19Z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2024-03-10T00:00:00Z</vt:filetime>
  </property>
</Properties>
</file>