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6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8" r:id="rId5"/>
    <p:sldId id="274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DF1FC-0B94-ED87-1980-F8E29340F79D}" v="44" dt="2024-03-11T02:51:41.595"/>
    <p1510:client id="{0B70422B-9021-E47B-8DD6-889C9964C496}" v="8" dt="2024-03-11T05:57:18.259"/>
    <p1510:client id="{13385836-1685-B3F6-190C-E0FF10E4FB3A}" v="285" dt="2024-03-11T05:49:02.830"/>
    <p1510:client id="{362B9E04-CBF0-F56B-C892-56B3961A5BE3}" v="222" dt="2024-03-11T02:45:33.619"/>
    <p1510:client id="{38E77E9A-6F9F-CD84-D03E-BFC312C28ACE}" v="132" dt="2024-03-10T11:04:04.934"/>
    <p1510:client id="{4C99BC4B-7B6E-424B-9A61-C80E6663BD66}" v="96" dt="2024-03-11T09:03:30.196"/>
    <p1510:client id="{6639E592-AB96-B8BA-AF4B-EF1E002D6533}" v="5" dt="2024-03-11T04:11:57.882"/>
    <p1510:client id="{B00CFEEC-83BF-602D-52D5-0C13FCEA71C0}" v="226" dt="2024-03-11T03:18:06.239"/>
    <p1510:client id="{B96AA4B3-4568-9224-2D2B-CCADFA0EAD98}" v="129" dt="2024-03-11T07:40:14.7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4" autoAdjust="0"/>
  </p:normalViewPr>
  <p:slideViewPr>
    <p:cSldViewPr snapToGrid="0">
      <p:cViewPr>
        <p:scale>
          <a:sx n="47" d="100"/>
          <a:sy n="47" d="100"/>
        </p:scale>
        <p:origin x="500" y="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01264" cy="5981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4304" y="1386494"/>
            <a:ext cx="13083695" cy="89005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91873" y="1351614"/>
            <a:ext cx="6904252" cy="146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0372" y="4683727"/>
            <a:ext cx="8687255" cy="3247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5905" y="6459425"/>
            <a:ext cx="2501922" cy="38352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4047469" cy="4622800"/>
            <a:chOff x="0" y="0"/>
            <a:chExt cx="14047469" cy="46228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382080" cy="4622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36347" y="3202268"/>
              <a:ext cx="9810750" cy="0"/>
            </a:xfrm>
            <a:custGeom>
              <a:avLst/>
              <a:gdLst/>
              <a:ahLst/>
              <a:cxnLst/>
              <a:rect l="l" t="t" r="r" b="b"/>
              <a:pathLst>
                <a:path w="9810750">
                  <a:moveTo>
                    <a:pt x="0" y="0"/>
                  </a:moveTo>
                  <a:lnTo>
                    <a:pt x="9810749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032404" y="793825"/>
            <a:ext cx="592455" cy="610235"/>
          </a:xfrm>
          <a:custGeom>
            <a:avLst/>
            <a:gdLst/>
            <a:ahLst/>
            <a:cxnLst/>
            <a:rect l="l" t="t" r="r" b="b"/>
            <a:pathLst>
              <a:path w="592455" h="610235">
                <a:moveTo>
                  <a:pt x="64592" y="344792"/>
                </a:moveTo>
                <a:lnTo>
                  <a:pt x="60807" y="332892"/>
                </a:lnTo>
                <a:lnTo>
                  <a:pt x="52476" y="323037"/>
                </a:lnTo>
                <a:lnTo>
                  <a:pt x="40894" y="317220"/>
                </a:lnTo>
                <a:lnTo>
                  <a:pt x="28448" y="316293"/>
                </a:lnTo>
                <a:lnTo>
                  <a:pt x="16573" y="320065"/>
                </a:lnTo>
                <a:lnTo>
                  <a:pt x="6743" y="328396"/>
                </a:lnTo>
                <a:lnTo>
                  <a:pt x="927" y="339902"/>
                </a:lnTo>
                <a:lnTo>
                  <a:pt x="0" y="352361"/>
                </a:lnTo>
                <a:lnTo>
                  <a:pt x="3784" y="364274"/>
                </a:lnTo>
                <a:lnTo>
                  <a:pt x="12115" y="374129"/>
                </a:lnTo>
                <a:lnTo>
                  <a:pt x="23596" y="379958"/>
                </a:lnTo>
                <a:lnTo>
                  <a:pt x="36017" y="380885"/>
                </a:lnTo>
                <a:lnTo>
                  <a:pt x="47917" y="377101"/>
                </a:lnTo>
                <a:lnTo>
                  <a:pt x="57835" y="368769"/>
                </a:lnTo>
                <a:lnTo>
                  <a:pt x="63665" y="357251"/>
                </a:lnTo>
                <a:lnTo>
                  <a:pt x="64592" y="344792"/>
                </a:lnTo>
                <a:close/>
              </a:path>
              <a:path w="592455" h="610235">
                <a:moveTo>
                  <a:pt x="350062" y="428434"/>
                </a:moveTo>
                <a:lnTo>
                  <a:pt x="220129" y="325615"/>
                </a:lnTo>
                <a:lnTo>
                  <a:pt x="189750" y="290652"/>
                </a:lnTo>
                <a:lnTo>
                  <a:pt x="175869" y="246532"/>
                </a:lnTo>
                <a:lnTo>
                  <a:pt x="175260" y="222834"/>
                </a:lnTo>
                <a:lnTo>
                  <a:pt x="179171" y="200444"/>
                </a:lnTo>
                <a:lnTo>
                  <a:pt x="187617" y="179298"/>
                </a:lnTo>
                <a:lnTo>
                  <a:pt x="200634" y="159346"/>
                </a:lnTo>
                <a:lnTo>
                  <a:pt x="303288" y="29425"/>
                </a:lnTo>
                <a:lnTo>
                  <a:pt x="266230" y="0"/>
                </a:lnTo>
                <a:lnTo>
                  <a:pt x="163423" y="130098"/>
                </a:lnTo>
                <a:lnTo>
                  <a:pt x="145300" y="157911"/>
                </a:lnTo>
                <a:lnTo>
                  <a:pt x="133489" y="187515"/>
                </a:lnTo>
                <a:lnTo>
                  <a:pt x="128028" y="218884"/>
                </a:lnTo>
                <a:lnTo>
                  <a:pt x="128943" y="252031"/>
                </a:lnTo>
                <a:lnTo>
                  <a:pt x="148310" y="313893"/>
                </a:lnTo>
                <a:lnTo>
                  <a:pt x="190703" y="362839"/>
                </a:lnTo>
                <a:lnTo>
                  <a:pt x="320814" y="465645"/>
                </a:lnTo>
                <a:lnTo>
                  <a:pt x="350062" y="428434"/>
                </a:lnTo>
                <a:close/>
              </a:path>
              <a:path w="592455" h="610235">
                <a:moveTo>
                  <a:pt x="453186" y="394614"/>
                </a:moveTo>
                <a:lnTo>
                  <a:pt x="445477" y="328917"/>
                </a:lnTo>
                <a:lnTo>
                  <a:pt x="414616" y="273532"/>
                </a:lnTo>
                <a:lnTo>
                  <a:pt x="260464" y="147853"/>
                </a:lnTo>
                <a:lnTo>
                  <a:pt x="231051" y="185077"/>
                </a:lnTo>
                <a:lnTo>
                  <a:pt x="361162" y="287883"/>
                </a:lnTo>
                <a:lnTo>
                  <a:pt x="378358" y="304215"/>
                </a:lnTo>
                <a:lnTo>
                  <a:pt x="391477" y="322846"/>
                </a:lnTo>
                <a:lnTo>
                  <a:pt x="400494" y="343763"/>
                </a:lnTo>
                <a:lnTo>
                  <a:pt x="405409" y="366966"/>
                </a:lnTo>
                <a:lnTo>
                  <a:pt x="405993" y="390664"/>
                </a:lnTo>
                <a:lnTo>
                  <a:pt x="402043" y="413054"/>
                </a:lnTo>
                <a:lnTo>
                  <a:pt x="393598" y="434200"/>
                </a:lnTo>
                <a:lnTo>
                  <a:pt x="380644" y="454152"/>
                </a:lnTo>
                <a:lnTo>
                  <a:pt x="277825" y="584085"/>
                </a:lnTo>
                <a:lnTo>
                  <a:pt x="310146" y="609612"/>
                </a:lnTo>
                <a:lnTo>
                  <a:pt x="318122" y="609612"/>
                </a:lnTo>
                <a:lnTo>
                  <a:pt x="417855" y="483400"/>
                </a:lnTo>
                <a:lnTo>
                  <a:pt x="435952" y="455587"/>
                </a:lnTo>
                <a:lnTo>
                  <a:pt x="447725" y="425996"/>
                </a:lnTo>
                <a:lnTo>
                  <a:pt x="453186" y="394614"/>
                </a:lnTo>
                <a:close/>
              </a:path>
              <a:path w="592455" h="610235">
                <a:moveTo>
                  <a:pt x="592391" y="262496"/>
                </a:moveTo>
                <a:lnTo>
                  <a:pt x="555345" y="233070"/>
                </a:lnTo>
                <a:lnTo>
                  <a:pt x="475348" y="334302"/>
                </a:lnTo>
                <a:lnTo>
                  <a:pt x="477113" y="342023"/>
                </a:lnTo>
                <a:lnTo>
                  <a:pt x="478561" y="349948"/>
                </a:lnTo>
                <a:lnTo>
                  <a:pt x="479539" y="358279"/>
                </a:lnTo>
                <a:lnTo>
                  <a:pt x="480580" y="370205"/>
                </a:lnTo>
                <a:lnTo>
                  <a:pt x="480910" y="382016"/>
                </a:lnTo>
                <a:lnTo>
                  <a:pt x="480555" y="393661"/>
                </a:lnTo>
                <a:lnTo>
                  <a:pt x="479513" y="405155"/>
                </a:lnTo>
                <a:lnTo>
                  <a:pt x="592391" y="262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442273" y="3717558"/>
            <a:ext cx="9398897" cy="323101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en-GB" sz="8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2D SLAM-based Childcare Robot</a:t>
            </a:r>
            <a:endParaRPr lang="en-AU" sz="8000" spc="-160" dirty="0"/>
          </a:p>
          <a:p>
            <a:pPr algn="ctr">
              <a:spcBef>
                <a:spcPts val="2470"/>
              </a:spcBef>
            </a:pPr>
            <a:r>
              <a:rPr sz="28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</a:t>
            </a:r>
            <a:r>
              <a:rPr lang="en-AU" sz="2800" spc="-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NANNYBOT</a:t>
            </a:r>
            <a:r>
              <a:rPr lang="en-AU" sz="28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28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</a:t>
            </a:r>
            <a:r>
              <a:rPr lang="en-AU" sz="28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.AU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21000" y="1480256"/>
            <a:ext cx="145387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AU" sz="1200" b="1" spc="204">
                <a:solidFill>
                  <a:srgbClr val="231F20"/>
                </a:solidFill>
                <a:latin typeface="Tahoma"/>
                <a:cs typeface="Tahoma"/>
              </a:rPr>
              <a:t>SHIFT CONSULTANCY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49" y="0"/>
            <a:ext cx="6315695" cy="40757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26108" y="7112339"/>
            <a:ext cx="3860379" cy="31746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27621" y="1351614"/>
            <a:ext cx="5850255" cy="1463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13380" algn="l"/>
              </a:tabLst>
            </a:pPr>
            <a:r>
              <a:rPr spc="-165"/>
              <a:t>O</a:t>
            </a:r>
            <a:r>
              <a:rPr spc="90"/>
              <a:t>U</a:t>
            </a:r>
            <a:r>
              <a:rPr spc="-85"/>
              <a:t>R</a:t>
            </a:r>
            <a:r>
              <a:t>	</a:t>
            </a:r>
            <a:r>
              <a:rPr spc="-635"/>
              <a:t>T</a:t>
            </a:r>
            <a:r>
              <a:rPr spc="-215"/>
              <a:t>E</a:t>
            </a:r>
            <a:r>
              <a:rPr spc="160"/>
              <a:t>A</a:t>
            </a:r>
            <a:r>
              <a:rPr spc="-365"/>
              <a:t>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49953" y="4896341"/>
            <a:ext cx="2101513" cy="1276631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565785" marR="334010" indent="-135890">
              <a:lnSpc>
                <a:spcPts val="3229"/>
              </a:lnSpc>
              <a:spcBef>
                <a:spcPts val="254"/>
              </a:spcBef>
            </a:pPr>
            <a:r>
              <a:rPr lang="en-AU" spc="215">
                <a:solidFill>
                  <a:srgbClr val="FFFAFA"/>
                </a:solidFill>
                <a:latin typeface="Lucida Sans Unicode"/>
                <a:cs typeface="Lucida Sans Unicode"/>
              </a:rPr>
              <a:t>Patrick </a:t>
            </a:r>
            <a:r>
              <a:rPr lang="en-AU" spc="90">
                <a:solidFill>
                  <a:srgbClr val="FFFAFA"/>
                </a:solidFill>
                <a:latin typeface="Lucida Sans Unicode"/>
                <a:cs typeface="Lucida Sans Unicode"/>
              </a:rPr>
              <a:t>Weinstein</a:t>
            </a:r>
            <a:endParaRPr lang="en-AU">
              <a:latin typeface="Lucida Sans Unicode"/>
              <a:cs typeface="Lucida Sans Unicode"/>
            </a:endParaRPr>
          </a:p>
          <a:p>
            <a:pPr marL="415290" marR="5080" indent="-403225">
              <a:lnSpc>
                <a:spcPts val="2400"/>
              </a:lnSpc>
              <a:spcBef>
                <a:spcPts val="925"/>
              </a:spcBef>
            </a:pPr>
            <a:r>
              <a:rPr lang="en-AU" spc="80">
                <a:solidFill>
                  <a:srgbClr val="FFFAFA"/>
                </a:solidFill>
                <a:latin typeface="Lucida Sans Unicode"/>
                <a:cs typeface="Lucida Sans Unicode"/>
              </a:rPr>
              <a:t>Project Manager</a:t>
            </a:r>
            <a:endParaRPr lang="en-AU">
              <a:latin typeface="Lucida Sans Unicode"/>
              <a:cs typeface="Lucida Sans Unicode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8B74C698-A146-1315-143D-1473D6AAA231}"/>
              </a:ext>
            </a:extLst>
          </p:cNvPr>
          <p:cNvSpPr/>
          <p:nvPr/>
        </p:nvSpPr>
        <p:spPr>
          <a:xfrm>
            <a:off x="7577624" y="4154682"/>
            <a:ext cx="2933471" cy="3306078"/>
          </a:xfrm>
          <a:custGeom>
            <a:avLst/>
            <a:gdLst/>
            <a:ahLst/>
            <a:cxnLst/>
            <a:rect l="l" t="t" r="r" b="b"/>
            <a:pathLst>
              <a:path w="3145790" h="3435350">
                <a:moveTo>
                  <a:pt x="0" y="0"/>
                </a:moveTo>
                <a:lnTo>
                  <a:pt x="3145217" y="0"/>
                </a:lnTo>
                <a:lnTo>
                  <a:pt x="3145217" y="3434885"/>
                </a:lnTo>
                <a:lnTo>
                  <a:pt x="0" y="3434885"/>
                </a:lnTo>
                <a:lnTo>
                  <a:pt x="0" y="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D4F05AFD-E2C7-251D-0F3C-0ADDC4CC951C}"/>
              </a:ext>
            </a:extLst>
          </p:cNvPr>
          <p:cNvSpPr/>
          <p:nvPr/>
        </p:nvSpPr>
        <p:spPr>
          <a:xfrm>
            <a:off x="10842639" y="4154682"/>
            <a:ext cx="3021066" cy="3306078"/>
          </a:xfrm>
          <a:custGeom>
            <a:avLst/>
            <a:gdLst/>
            <a:ahLst/>
            <a:cxnLst/>
            <a:rect l="l" t="t" r="r" b="b"/>
            <a:pathLst>
              <a:path w="3145790" h="3435350">
                <a:moveTo>
                  <a:pt x="0" y="0"/>
                </a:moveTo>
                <a:lnTo>
                  <a:pt x="3145217" y="0"/>
                </a:lnTo>
                <a:lnTo>
                  <a:pt x="3145217" y="3434885"/>
                </a:lnTo>
                <a:lnTo>
                  <a:pt x="0" y="3434885"/>
                </a:lnTo>
                <a:lnTo>
                  <a:pt x="0" y="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E4DE0D15-6E69-F709-9027-D58D9DF4F271}"/>
              </a:ext>
            </a:extLst>
          </p:cNvPr>
          <p:cNvSpPr/>
          <p:nvPr/>
        </p:nvSpPr>
        <p:spPr>
          <a:xfrm>
            <a:off x="4354455" y="4163237"/>
            <a:ext cx="2933471" cy="3306078"/>
          </a:xfrm>
          <a:custGeom>
            <a:avLst/>
            <a:gdLst/>
            <a:ahLst/>
            <a:cxnLst/>
            <a:rect l="l" t="t" r="r" b="b"/>
            <a:pathLst>
              <a:path w="3145790" h="3435350">
                <a:moveTo>
                  <a:pt x="0" y="0"/>
                </a:moveTo>
                <a:lnTo>
                  <a:pt x="3145217" y="0"/>
                </a:lnTo>
                <a:lnTo>
                  <a:pt x="3145217" y="3434885"/>
                </a:lnTo>
                <a:lnTo>
                  <a:pt x="0" y="3434885"/>
                </a:lnTo>
                <a:lnTo>
                  <a:pt x="0" y="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93531-6BCF-70ED-AC48-8DD0B0F61407}"/>
              </a:ext>
            </a:extLst>
          </p:cNvPr>
          <p:cNvSpPr txBox="1"/>
          <p:nvPr/>
        </p:nvSpPr>
        <p:spPr>
          <a:xfrm>
            <a:off x="4768103" y="4838700"/>
            <a:ext cx="1998008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50" b="1" dirty="0">
                <a:solidFill>
                  <a:schemeClr val="bg1"/>
                </a:solidFill>
              </a:rPr>
              <a:t>Mary</a:t>
            </a:r>
          </a:p>
          <a:p>
            <a:pPr algn="ctr"/>
            <a:r>
              <a:rPr lang="en-AU" sz="2050" b="1" dirty="0">
                <a:solidFill>
                  <a:schemeClr val="bg1"/>
                </a:solidFill>
              </a:rPr>
              <a:t>Yazbek </a:t>
            </a:r>
          </a:p>
          <a:p>
            <a:pPr algn="ctr"/>
            <a:endParaRPr lang="en-AU" sz="2050" b="1" dirty="0">
              <a:solidFill>
                <a:schemeClr val="bg1"/>
              </a:solidFill>
            </a:endParaRPr>
          </a:p>
          <a:p>
            <a:pPr algn="ctr"/>
            <a:r>
              <a:rPr lang="en-AU" sz="2050" b="1" dirty="0">
                <a:solidFill>
                  <a:schemeClr val="bg1"/>
                </a:solidFill>
              </a:rPr>
              <a:t>Director of Operations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C73BA5-8C72-0FFA-608D-D022AC7E4BD4}"/>
              </a:ext>
            </a:extLst>
          </p:cNvPr>
          <p:cNvSpPr txBox="1"/>
          <p:nvPr/>
        </p:nvSpPr>
        <p:spPr>
          <a:xfrm>
            <a:off x="7968503" y="4914900"/>
            <a:ext cx="19980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50" b="1" dirty="0">
                <a:solidFill>
                  <a:schemeClr val="bg1"/>
                </a:solidFill>
              </a:rPr>
              <a:t>Meghna </a:t>
            </a:r>
            <a:r>
              <a:rPr lang="en-AU" sz="2050" b="1" dirty="0" err="1">
                <a:solidFill>
                  <a:schemeClr val="bg1"/>
                </a:solidFill>
              </a:rPr>
              <a:t>Meghna</a:t>
            </a:r>
            <a:r>
              <a:rPr lang="en-AU" sz="2050" b="1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en-AU" sz="2050" b="1" dirty="0">
              <a:solidFill>
                <a:schemeClr val="bg1"/>
              </a:solidFill>
            </a:endParaRPr>
          </a:p>
          <a:p>
            <a:pPr algn="ctr"/>
            <a:r>
              <a:rPr lang="en-AU" sz="2050" b="1" dirty="0">
                <a:solidFill>
                  <a:schemeClr val="bg1"/>
                </a:solidFill>
              </a:rPr>
              <a:t>Project Manager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116B9-E99A-BE64-4A0A-AA5413F3993F}"/>
              </a:ext>
            </a:extLst>
          </p:cNvPr>
          <p:cNvSpPr txBox="1"/>
          <p:nvPr/>
        </p:nvSpPr>
        <p:spPr>
          <a:xfrm>
            <a:off x="11321303" y="4914900"/>
            <a:ext cx="1998008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AU" sz="2050" b="1" dirty="0">
                <a:solidFill>
                  <a:schemeClr val="bg1"/>
                </a:solidFill>
              </a:rPr>
              <a:t>John </a:t>
            </a:r>
          </a:p>
          <a:p>
            <a:pPr algn="ctr"/>
            <a:r>
              <a:rPr lang="en-AU" sz="2050" b="1" dirty="0">
                <a:solidFill>
                  <a:schemeClr val="bg1"/>
                </a:solidFill>
              </a:rPr>
              <a:t>Machado</a:t>
            </a:r>
            <a:endParaRPr lang="en-AU" sz="205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endParaRPr lang="en-AU" sz="2050" b="1" dirty="0">
              <a:solidFill>
                <a:schemeClr val="bg1"/>
              </a:solidFill>
            </a:endParaRPr>
          </a:p>
          <a:p>
            <a:pPr algn="ctr"/>
            <a:r>
              <a:rPr lang="en-AU" sz="2050" b="1" dirty="0">
                <a:solidFill>
                  <a:schemeClr val="bg1"/>
                </a:solidFill>
              </a:rPr>
              <a:t>Project Manager</a:t>
            </a:r>
            <a:endParaRPr lang="en-AU" sz="205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125381" y="559989"/>
            <a:ext cx="15534822" cy="8700163"/>
            <a:chOff x="2142189" y="1032795"/>
            <a:chExt cx="14788795" cy="8227357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0" y="4828880"/>
              <a:ext cx="9753598" cy="10286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3790" y="1032795"/>
              <a:ext cx="5597194" cy="822735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2189" y="2626103"/>
              <a:ext cx="9608186" cy="2719651"/>
            </a:xfrm>
            <a:custGeom>
              <a:avLst/>
              <a:gdLst/>
              <a:ahLst/>
              <a:cxnLst/>
              <a:rect l="l" t="t" r="r" b="b"/>
              <a:pathLst>
                <a:path w="9608185" h="1949450">
                  <a:moveTo>
                    <a:pt x="9607952" y="1948998"/>
                  </a:moveTo>
                  <a:lnTo>
                    <a:pt x="0" y="1948998"/>
                  </a:lnTo>
                  <a:lnTo>
                    <a:pt x="0" y="0"/>
                  </a:lnTo>
                  <a:lnTo>
                    <a:pt x="9607952" y="0"/>
                  </a:lnTo>
                  <a:lnTo>
                    <a:pt x="9607952" y="194899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6172" y="3673320"/>
              <a:ext cx="1149286" cy="11709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0" y="7210022"/>
              <a:ext cx="9753598" cy="10286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42190" y="5777446"/>
              <a:ext cx="9608185" cy="1949450"/>
            </a:xfrm>
            <a:custGeom>
              <a:avLst/>
              <a:gdLst/>
              <a:ahLst/>
              <a:cxnLst/>
              <a:rect l="l" t="t" r="r" b="b"/>
              <a:pathLst>
                <a:path w="9608185" h="1949450">
                  <a:moveTo>
                    <a:pt x="9607952" y="1948998"/>
                  </a:moveTo>
                  <a:lnTo>
                    <a:pt x="0" y="1948998"/>
                  </a:lnTo>
                  <a:lnTo>
                    <a:pt x="0" y="0"/>
                  </a:lnTo>
                  <a:lnTo>
                    <a:pt x="9607952" y="0"/>
                  </a:lnTo>
                  <a:lnTo>
                    <a:pt x="9607952" y="194899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3878" y="6162574"/>
              <a:ext cx="1157146" cy="117982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25381" y="559989"/>
            <a:ext cx="7319310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78350" algn="l"/>
              </a:tabLst>
            </a:pPr>
            <a:r>
              <a:rPr lang="en-AU" sz="8800" spc="170"/>
              <a:t>Introduction</a:t>
            </a:r>
            <a:endParaRPr sz="8800"/>
          </a:p>
        </p:txBody>
      </p:sp>
      <p:sp>
        <p:nvSpPr>
          <p:cNvPr id="12" name="object 12"/>
          <p:cNvSpPr txBox="1"/>
          <p:nvPr/>
        </p:nvSpPr>
        <p:spPr>
          <a:xfrm>
            <a:off x="1997485" y="2158436"/>
            <a:ext cx="10220771" cy="2732799"/>
          </a:xfrm>
          <a:prstGeom prst="rect">
            <a:avLst/>
          </a:prstGeom>
        </p:spPr>
        <p:txBody>
          <a:bodyPr vert="horz" wrap="square" lIns="0" tIns="257810" rIns="0" bIns="0" rtlCol="0" anchor="t">
            <a:spAutoFit/>
          </a:bodyPr>
          <a:lstStyle/>
          <a:p>
            <a:pPr marL="1766570">
              <a:lnSpc>
                <a:spcPct val="100000"/>
              </a:lnSpc>
              <a:spcBef>
                <a:spcPts val="2030"/>
              </a:spcBef>
            </a:pPr>
            <a:r>
              <a:rPr lang="en-GB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Falls are a leading cause of injury among children, prompting thousands of emergency visits daily in the U.S. due to accidents involving stairs and windows.</a:t>
            </a:r>
          </a:p>
          <a:p>
            <a:pPr marL="1766570">
              <a:lnSpc>
                <a:spcPct val="100000"/>
              </a:lnSpc>
              <a:spcBef>
                <a:spcPts val="2030"/>
              </a:spcBef>
            </a:pPr>
            <a:r>
              <a:rPr lang="en-GB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issue highlights the need for enhanced supervision in environments like kindergartens, where constant vigilance is challenging.</a:t>
            </a:r>
            <a:endParaRPr lang="en-AU" sz="2400" dirty="0">
              <a:latin typeface="Tahoma"/>
              <a:ea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2190" y="5777446"/>
            <a:ext cx="9608185" cy="1368323"/>
          </a:xfrm>
          <a:prstGeom prst="rect">
            <a:avLst/>
          </a:prstGeom>
        </p:spPr>
        <p:txBody>
          <a:bodyPr vert="horz" wrap="square" lIns="0" tIns="257810" rIns="0" bIns="0" rtlCol="0" anchor="t">
            <a:spAutoFit/>
          </a:bodyPr>
          <a:lstStyle/>
          <a:p>
            <a:pPr marL="1766570">
              <a:spcBef>
                <a:spcPts val="2030"/>
              </a:spcBef>
            </a:pPr>
            <a:r>
              <a:rPr lang="en-GB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Our project proposes using 2D SLAM robots equipped with LiDAR sensors for real-time navigation and monitoring within indoor settings such as schools and childcare </a:t>
            </a:r>
            <a:r>
              <a:rPr lang="en-GB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centers</a:t>
            </a:r>
            <a:r>
              <a:rPr lang="en-GB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200" spc="254" dirty="0">
              <a:latin typeface="Tahoma"/>
              <a:ea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459753"/>
            <a:ext cx="4829624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8DC8B82-9365-BB94-4B30-C4F128C92672}"/>
              </a:ext>
            </a:extLst>
          </p:cNvPr>
          <p:cNvSpPr/>
          <p:nvPr/>
        </p:nvSpPr>
        <p:spPr>
          <a:xfrm>
            <a:off x="0" y="0"/>
            <a:ext cx="18288000" cy="3086100"/>
          </a:xfrm>
          <a:custGeom>
            <a:avLst/>
            <a:gdLst/>
            <a:ahLst/>
            <a:cxnLst/>
            <a:rect l="l" t="t" r="r" b="b"/>
            <a:pathLst>
              <a:path w="18288000" h="3086100">
                <a:moveTo>
                  <a:pt x="18287552" y="3086099"/>
                </a:moveTo>
                <a:lnTo>
                  <a:pt x="0" y="3086099"/>
                </a:lnTo>
                <a:lnTo>
                  <a:pt x="0" y="0"/>
                </a:lnTo>
                <a:lnTo>
                  <a:pt x="18287552" y="0"/>
                </a:lnTo>
                <a:lnTo>
                  <a:pt x="18287552" y="30860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AB2B9C9D-D5A6-E498-83CD-EA609723457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6148" y="0"/>
            <a:ext cx="4821850" cy="3073400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099626A0-6321-D874-D418-B4E1871D2D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781012" cy="294696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9DC1252-6674-4AA1-E201-81DD35BF98A2}"/>
              </a:ext>
            </a:extLst>
          </p:cNvPr>
          <p:cNvSpPr txBox="1">
            <a:spLocks noGrp="1"/>
          </p:cNvSpPr>
          <p:nvPr/>
        </p:nvSpPr>
        <p:spPr>
          <a:xfrm>
            <a:off x="5180296" y="925668"/>
            <a:ext cx="7145644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9400" b="1" i="0">
                <a:solidFill>
                  <a:srgbClr val="231F2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AU" sz="6000" spc="35" dirty="0">
                <a:solidFill>
                  <a:srgbClr val="FFFFFF"/>
                </a:solidFill>
              </a:rPr>
              <a:t>Project Objectives</a:t>
            </a:r>
            <a:endParaRPr sz="6000" dirty="0"/>
          </a:p>
        </p:txBody>
      </p:sp>
      <p:pic>
        <p:nvPicPr>
          <p:cNvPr id="8" name="object 12">
            <a:extLst>
              <a:ext uri="{FF2B5EF4-FFF2-40B4-BE49-F238E27FC236}">
                <a16:creationId xmlns:a16="http://schemas.microsoft.com/office/drawing/2014/main" id="{826EA79E-2085-4D36-D794-7E84FB9B0F2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3914223"/>
            <a:ext cx="228600" cy="213260"/>
          </a:xfrm>
          <a:prstGeom prst="rect">
            <a:avLst/>
          </a:prstGeom>
        </p:spPr>
      </p:pic>
      <p:sp>
        <p:nvSpPr>
          <p:cNvPr id="9" name="object 13">
            <a:extLst>
              <a:ext uri="{FF2B5EF4-FFF2-40B4-BE49-F238E27FC236}">
                <a16:creationId xmlns:a16="http://schemas.microsoft.com/office/drawing/2014/main" id="{707B4D6D-C6B5-0DF3-5313-CBC11E0E31EB}"/>
              </a:ext>
            </a:extLst>
          </p:cNvPr>
          <p:cNvSpPr txBox="1"/>
          <p:nvPr/>
        </p:nvSpPr>
        <p:spPr>
          <a:xfrm>
            <a:off x="6744337" y="3684862"/>
            <a:ext cx="10574672" cy="671979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an Autonomous Navigation System</a:t>
            </a:r>
            <a:endParaRPr lang="en-A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object 12">
            <a:extLst>
              <a:ext uri="{FF2B5EF4-FFF2-40B4-BE49-F238E27FC236}">
                <a16:creationId xmlns:a16="http://schemas.microsoft.com/office/drawing/2014/main" id="{75975AFD-D6EA-79D1-AD2E-1EF1B47A1D6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5111449"/>
            <a:ext cx="228600" cy="213260"/>
          </a:xfrm>
          <a:prstGeom prst="rect">
            <a:avLst/>
          </a:prstGeom>
        </p:spPr>
      </p:pic>
      <p:sp>
        <p:nvSpPr>
          <p:cNvPr id="12" name="object 13">
            <a:extLst>
              <a:ext uri="{FF2B5EF4-FFF2-40B4-BE49-F238E27FC236}">
                <a16:creationId xmlns:a16="http://schemas.microsoft.com/office/drawing/2014/main" id="{64836270-750A-EA56-2244-46B204224D2D}"/>
              </a:ext>
            </a:extLst>
          </p:cNvPr>
          <p:cNvSpPr txBox="1"/>
          <p:nvPr/>
        </p:nvSpPr>
        <p:spPr>
          <a:xfrm>
            <a:off x="6744337" y="4882088"/>
            <a:ext cx="10233478" cy="128753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4000" spc="235" dirty="0">
                <a:solidFill>
                  <a:srgbClr val="231F20"/>
                </a:solidFill>
                <a:latin typeface="Tahoma"/>
                <a:cs typeface="Tahoma"/>
              </a:rPr>
              <a:t>Integrate Real-Time Obstacle Detection and Avoidance</a:t>
            </a:r>
            <a:endParaRPr lang="en-AU" sz="4000" dirty="0">
              <a:latin typeface="Tahoma"/>
              <a:cs typeface="Tahoma"/>
            </a:endParaRPr>
          </a:p>
        </p:txBody>
      </p:sp>
      <p:pic>
        <p:nvPicPr>
          <p:cNvPr id="13" name="object 12">
            <a:extLst>
              <a:ext uri="{FF2B5EF4-FFF2-40B4-BE49-F238E27FC236}">
                <a16:creationId xmlns:a16="http://schemas.microsoft.com/office/drawing/2014/main" id="{87CF659A-A21A-262D-5052-5F7FE80AABE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6697776"/>
            <a:ext cx="228600" cy="213260"/>
          </a:xfrm>
          <a:prstGeom prst="rect">
            <a:avLst/>
          </a:prstGeom>
        </p:spPr>
      </p:pic>
      <p:sp>
        <p:nvSpPr>
          <p:cNvPr id="14" name="object 13">
            <a:extLst>
              <a:ext uri="{FF2B5EF4-FFF2-40B4-BE49-F238E27FC236}">
                <a16:creationId xmlns:a16="http://schemas.microsoft.com/office/drawing/2014/main" id="{33F6680E-36CC-C9F2-A276-029FAAA77966}"/>
              </a:ext>
            </a:extLst>
          </p:cNvPr>
          <p:cNvSpPr txBox="1"/>
          <p:nvPr/>
        </p:nvSpPr>
        <p:spPr>
          <a:xfrm>
            <a:off x="6744337" y="6468416"/>
            <a:ext cx="10329012" cy="128753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4000" spc="235" dirty="0">
                <a:solidFill>
                  <a:srgbClr val="231F20"/>
                </a:solidFill>
                <a:latin typeface="Tahoma"/>
                <a:cs typeface="Tahoma"/>
              </a:rPr>
              <a:t>Optimize Hardware and Software Performance</a:t>
            </a:r>
            <a:endParaRPr lang="en-AU" sz="4000" dirty="0">
              <a:latin typeface="Tahoma"/>
              <a:cs typeface="Tahoma"/>
            </a:endParaRPr>
          </a:p>
        </p:txBody>
      </p:sp>
      <p:pic>
        <p:nvPicPr>
          <p:cNvPr id="17" name="object 12">
            <a:extLst>
              <a:ext uri="{FF2B5EF4-FFF2-40B4-BE49-F238E27FC236}">
                <a16:creationId xmlns:a16="http://schemas.microsoft.com/office/drawing/2014/main" id="{7FEC49C0-2D1A-5BF7-98CA-220450F1773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8303160"/>
            <a:ext cx="228600" cy="213260"/>
          </a:xfrm>
          <a:prstGeom prst="rect">
            <a:avLst/>
          </a:prstGeom>
        </p:spPr>
      </p:pic>
      <p:sp>
        <p:nvSpPr>
          <p:cNvPr id="18" name="object 13">
            <a:extLst>
              <a:ext uri="{FF2B5EF4-FFF2-40B4-BE49-F238E27FC236}">
                <a16:creationId xmlns:a16="http://schemas.microsoft.com/office/drawing/2014/main" id="{13BA38BD-E98C-EDD3-4612-2DD757D99B7E}"/>
              </a:ext>
            </a:extLst>
          </p:cNvPr>
          <p:cNvSpPr txBox="1"/>
          <p:nvPr/>
        </p:nvSpPr>
        <p:spPr>
          <a:xfrm>
            <a:off x="6744337" y="8073800"/>
            <a:ext cx="10574672" cy="128753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4000" spc="235" dirty="0">
                <a:solidFill>
                  <a:srgbClr val="231F20"/>
                </a:solidFill>
                <a:latin typeface="Tahoma"/>
                <a:cs typeface="Tahoma"/>
              </a:rPr>
              <a:t>Test and Validate System in Real-World Scenario</a:t>
            </a:r>
            <a:endParaRPr lang="en-AU" sz="4000" dirty="0">
              <a:latin typeface="Tahoma"/>
              <a:cs typeface="Tahoma"/>
            </a:endParaRPr>
          </a:p>
        </p:txBody>
      </p:sp>
      <p:pic>
        <p:nvPicPr>
          <p:cNvPr id="3" name="Picture 2" descr="A black robot on wheels&#10;&#10;Description automatically generated">
            <a:extLst>
              <a:ext uri="{FF2B5EF4-FFF2-40B4-BE49-F238E27FC236}">
                <a16:creationId xmlns:a16="http://schemas.microsoft.com/office/drawing/2014/main" id="{13974F2C-B596-A1DC-CC9A-335347AC93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5" b="10470"/>
          <a:stretch/>
        </p:blipFill>
        <p:spPr>
          <a:xfrm>
            <a:off x="792920" y="3684862"/>
            <a:ext cx="4387376" cy="56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0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5905" y="6459425"/>
            <a:ext cx="2501922" cy="38352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382080" cy="4622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442273" y="3717558"/>
            <a:ext cx="9398897" cy="241540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algn="ctr">
              <a:spcBef>
                <a:spcPts val="135"/>
              </a:spcBef>
            </a:pPr>
            <a:r>
              <a:rPr lang="en-AU" sz="9500" spc="-160"/>
              <a:t>THANK YOU!</a:t>
            </a:r>
          </a:p>
          <a:p>
            <a:pPr algn="ctr">
              <a:spcBef>
                <a:spcPts val="135"/>
              </a:spcBef>
            </a:pPr>
            <a:r>
              <a:rPr lang="en-AU" sz="6000" spc="-16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1856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140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Lucida Sans Unicode</vt:lpstr>
      <vt:lpstr>Tahoma</vt:lpstr>
      <vt:lpstr>Trebuchet MS</vt:lpstr>
      <vt:lpstr>Office Theme</vt:lpstr>
      <vt:lpstr>PowerPoint Presentation</vt:lpstr>
      <vt:lpstr>OUR TEAM</vt:lpstr>
      <vt:lpstr>Introduction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dc:creator>Adrian</dc:creator>
  <cp:keywords>DAF_AYJgpdI,BAFyQy63Poo</cp:keywords>
  <cp:lastModifiedBy>Meghna Meghna</cp:lastModifiedBy>
  <cp:revision>7</cp:revision>
  <dcterms:created xsi:type="dcterms:W3CDTF">2024-03-10T03:28:31Z</dcterms:created>
  <dcterms:modified xsi:type="dcterms:W3CDTF">2024-09-06T06:24:53Z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2024-03-09T00:00:00Z</vt:filetime>
  </property>
  <property fmtid="{D5CDD505-2E9C-101B-9397-08002B2CF9AE}" pid="3" name="Creator">
    <vt:lpwstr>Canva</vt:lpwstr>
  </property>
  <property fmtid="{D5CDD505-2E9C-101B-9397-08002B2CF9AE}" pid="4" name="LastSaved">
    <vt:filetime>2024-03-10T00:00:00Z</vt:filetime>
  </property>
</Properties>
</file>