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8" r:id="rId4"/>
    <p:sldId id="275" r:id="rId5"/>
    <p:sldId id="276" r:id="rId6"/>
    <p:sldId id="277" r:id="rId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DF1FC-0B94-ED87-1980-F8E29340F79D}" v="44" dt="2024-03-11T02:51:41.595"/>
    <p1510:client id="{0B70422B-9021-E47B-8DD6-889C9964C496}" v="8" dt="2024-03-11T05:57:18.259"/>
    <p1510:client id="{13385836-1685-B3F6-190C-E0FF10E4FB3A}" v="285" dt="2024-03-11T05:49:02.830"/>
    <p1510:client id="{362B9E04-CBF0-F56B-C892-56B3961A5BE3}" v="222" dt="2024-03-11T02:45:33.619"/>
    <p1510:client id="{38E77E9A-6F9F-CD84-D03E-BFC312C28ACE}" v="132" dt="2024-03-10T11:04:04.934"/>
    <p1510:client id="{4C99BC4B-7B6E-424B-9A61-C80E6663BD66}" v="96" dt="2024-03-11T09:03:30.196"/>
    <p1510:client id="{6639E592-AB96-B8BA-AF4B-EF1E002D6533}" v="5" dt="2024-03-11T04:11:57.882"/>
    <p1510:client id="{B00CFEEC-83BF-602D-52D5-0C13FCEA71C0}" v="226" dt="2024-03-11T03:18:06.239"/>
    <p1510:client id="{B96AA4B3-4568-9224-2D2B-CCADFA0EAD98}" v="129" dt="2024-03-11T07:40:14.78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04" autoAdjust="0"/>
  </p:normalViewPr>
  <p:slideViewPr>
    <p:cSldViewPr snapToGrid="0">
      <p:cViewPr varScale="1">
        <p:scale>
          <a:sx n="47" d="100"/>
          <a:sy n="47" d="100"/>
        </p:scale>
        <p:origin x="500" y="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rgbClr val="231F2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400" b="1" i="0">
                <a:solidFill>
                  <a:srgbClr val="231F2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A1A1A"/>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5101264" cy="5981700"/>
          </a:xfrm>
          <a:prstGeom prst="rect">
            <a:avLst/>
          </a:prstGeom>
        </p:spPr>
      </p:pic>
      <p:pic>
        <p:nvPicPr>
          <p:cNvPr id="18" name="bg object 18"/>
          <p:cNvPicPr/>
          <p:nvPr/>
        </p:nvPicPr>
        <p:blipFill>
          <a:blip r:embed="rId3" cstate="print"/>
          <a:stretch>
            <a:fillRect/>
          </a:stretch>
        </p:blipFill>
        <p:spPr>
          <a:xfrm>
            <a:off x="5204304" y="1386494"/>
            <a:ext cx="13083695" cy="8900505"/>
          </a:xfrm>
          <a:prstGeom prst="rect">
            <a:avLst/>
          </a:prstGeom>
        </p:spPr>
      </p:pic>
      <p:sp>
        <p:nvSpPr>
          <p:cNvPr id="2" name="Holder 2"/>
          <p:cNvSpPr>
            <a:spLocks noGrp="1"/>
          </p:cNvSpPr>
          <p:nvPr>
            <p:ph type="title"/>
          </p:nvPr>
        </p:nvSpPr>
        <p:spPr/>
        <p:txBody>
          <a:bodyPr lIns="0" tIns="0" rIns="0" bIns="0"/>
          <a:lstStyle>
            <a:lvl1pPr>
              <a:defRPr sz="9400" b="1" i="0">
                <a:solidFill>
                  <a:srgbClr val="231F20"/>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rgbClr val="231F2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5691873" y="1351614"/>
            <a:ext cx="6904252" cy="1463039"/>
          </a:xfrm>
          <a:prstGeom prst="rect">
            <a:avLst/>
          </a:prstGeom>
        </p:spPr>
        <p:txBody>
          <a:bodyPr wrap="square" lIns="0" tIns="0" rIns="0" bIns="0">
            <a:spAutoFit/>
          </a:bodyPr>
          <a:lstStyle>
            <a:lvl1pPr>
              <a:defRPr sz="9400" b="1" i="0">
                <a:solidFill>
                  <a:srgbClr val="231F20"/>
                </a:solidFill>
                <a:latin typeface="Trebuchet MS"/>
                <a:cs typeface="Trebuchet MS"/>
              </a:defRPr>
            </a:lvl1pPr>
          </a:lstStyle>
          <a:p>
            <a:endParaRPr/>
          </a:p>
        </p:txBody>
      </p:sp>
      <p:sp>
        <p:nvSpPr>
          <p:cNvPr id="3" name="Holder 3"/>
          <p:cNvSpPr>
            <a:spLocks noGrp="1"/>
          </p:cNvSpPr>
          <p:nvPr>
            <p:ph type="body" idx="1"/>
          </p:nvPr>
        </p:nvSpPr>
        <p:spPr>
          <a:xfrm>
            <a:off x="4800372" y="4683727"/>
            <a:ext cx="8687255" cy="3247390"/>
          </a:xfrm>
          <a:prstGeom prst="rect">
            <a:avLst/>
          </a:prstGeom>
        </p:spPr>
        <p:txBody>
          <a:bodyPr wrap="square" lIns="0" tIns="0" rIns="0" bIns="0">
            <a:spAutoFit/>
          </a:bodyPr>
          <a:lstStyle>
            <a:lvl1pPr>
              <a:defRPr sz="16400" b="1" i="0">
                <a:solidFill>
                  <a:srgbClr val="231F20"/>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461"/>
            <a:ext cx="4145719" cy="2689766"/>
          </a:xfrm>
          <a:prstGeom prst="rect">
            <a:avLst/>
          </a:prstGeom>
        </p:spPr>
      </p:pic>
      <p:pic>
        <p:nvPicPr>
          <p:cNvPr id="4" name="object 4"/>
          <p:cNvPicPr/>
          <p:nvPr/>
        </p:nvPicPr>
        <p:blipFill>
          <a:blip r:embed="rId3" cstate="print"/>
          <a:stretch>
            <a:fillRect/>
          </a:stretch>
        </p:blipFill>
        <p:spPr>
          <a:xfrm>
            <a:off x="15271845" y="7847463"/>
            <a:ext cx="3014642" cy="2439536"/>
          </a:xfrm>
          <a:prstGeom prst="rect">
            <a:avLst/>
          </a:prstGeom>
        </p:spPr>
      </p:pic>
      <p:sp>
        <p:nvSpPr>
          <p:cNvPr id="6" name="object 6"/>
          <p:cNvSpPr txBox="1">
            <a:spLocks noGrp="1"/>
          </p:cNvSpPr>
          <p:nvPr>
            <p:ph type="title"/>
          </p:nvPr>
        </p:nvSpPr>
        <p:spPr>
          <a:xfrm>
            <a:off x="5814874" y="-86557"/>
            <a:ext cx="11528116" cy="1463040"/>
          </a:xfrm>
          <a:prstGeom prst="rect">
            <a:avLst/>
          </a:prstGeom>
        </p:spPr>
        <p:txBody>
          <a:bodyPr vert="horz" wrap="square" lIns="0" tIns="16510" rIns="0" bIns="0" rtlCol="0">
            <a:spAutoFit/>
          </a:bodyPr>
          <a:lstStyle/>
          <a:p>
            <a:pPr marL="12700">
              <a:lnSpc>
                <a:spcPct val="100000"/>
              </a:lnSpc>
              <a:spcBef>
                <a:spcPts val="130"/>
              </a:spcBef>
              <a:tabLst>
                <a:tab pos="2913380" algn="l"/>
              </a:tabLst>
            </a:pPr>
            <a:r>
              <a:rPr lang="en-AU" dirty="0"/>
              <a:t>Hardware</a:t>
            </a:r>
            <a:endParaRPr spc="-365" dirty="0"/>
          </a:p>
        </p:txBody>
      </p:sp>
      <p:sp>
        <p:nvSpPr>
          <p:cNvPr id="27" name="object 7">
            <a:extLst>
              <a:ext uri="{FF2B5EF4-FFF2-40B4-BE49-F238E27FC236}">
                <a16:creationId xmlns:a16="http://schemas.microsoft.com/office/drawing/2014/main" id="{8B74C698-A146-1315-143D-1473D6AAA231}"/>
              </a:ext>
            </a:extLst>
          </p:cNvPr>
          <p:cNvSpPr/>
          <p:nvPr/>
        </p:nvSpPr>
        <p:spPr>
          <a:xfrm>
            <a:off x="2867682" y="1787578"/>
            <a:ext cx="14574157" cy="5800196"/>
          </a:xfrm>
          <a:custGeom>
            <a:avLst/>
            <a:gdLst/>
            <a:ahLst/>
            <a:cxnLst/>
            <a:rect l="l" t="t" r="r" b="b"/>
            <a:pathLst>
              <a:path w="3145790" h="3435350">
                <a:moveTo>
                  <a:pt x="0" y="0"/>
                </a:moveTo>
                <a:lnTo>
                  <a:pt x="3145217" y="0"/>
                </a:lnTo>
                <a:lnTo>
                  <a:pt x="3145217" y="3434885"/>
                </a:lnTo>
                <a:lnTo>
                  <a:pt x="0" y="3434885"/>
                </a:lnTo>
                <a:lnTo>
                  <a:pt x="0" y="0"/>
                </a:lnTo>
                <a:close/>
              </a:path>
            </a:pathLst>
          </a:custGeom>
          <a:solidFill>
            <a:srgbClr val="0F0E0D"/>
          </a:solidFill>
        </p:spPr>
        <p:txBody>
          <a:bodyPr wrap="square" lIns="0" tIns="0" rIns="0" bIns="0" rtlCol="0"/>
          <a:lstStyle/>
          <a:p>
            <a:endParaRPr dirty="0"/>
          </a:p>
        </p:txBody>
      </p:sp>
      <p:pic>
        <p:nvPicPr>
          <p:cNvPr id="3" name="Picture 2" descr="A black robot with white text&#10;&#10;Description automatically generated">
            <a:extLst>
              <a:ext uri="{FF2B5EF4-FFF2-40B4-BE49-F238E27FC236}">
                <a16:creationId xmlns:a16="http://schemas.microsoft.com/office/drawing/2014/main" id="{413382BD-2023-4523-53E0-25C779AC485C}"/>
              </a:ext>
            </a:extLst>
          </p:cNvPr>
          <p:cNvPicPr>
            <a:picLocks noChangeAspect="1"/>
          </p:cNvPicPr>
          <p:nvPr/>
        </p:nvPicPr>
        <p:blipFill>
          <a:blip r:embed="rId4"/>
          <a:stretch>
            <a:fillRect/>
          </a:stretch>
        </p:blipFill>
        <p:spPr>
          <a:xfrm>
            <a:off x="3162329" y="1938051"/>
            <a:ext cx="6541229" cy="5430068"/>
          </a:xfrm>
          <a:prstGeom prst="rect">
            <a:avLst/>
          </a:prstGeom>
          <a:ln>
            <a:solidFill>
              <a:schemeClr val="tx1"/>
            </a:solidFill>
          </a:ln>
        </p:spPr>
      </p:pic>
      <p:pic>
        <p:nvPicPr>
          <p:cNvPr id="5" name="Picture 4" descr="A diagram of a robot&#10;&#10;Description automatically generated">
            <a:extLst>
              <a:ext uri="{FF2B5EF4-FFF2-40B4-BE49-F238E27FC236}">
                <a16:creationId xmlns:a16="http://schemas.microsoft.com/office/drawing/2014/main" id="{C082D01C-CA54-5A0A-9546-810051CB8FFB}"/>
              </a:ext>
            </a:extLst>
          </p:cNvPr>
          <p:cNvPicPr>
            <a:picLocks noChangeAspect="1"/>
          </p:cNvPicPr>
          <p:nvPr/>
        </p:nvPicPr>
        <p:blipFill>
          <a:blip r:embed="rId5"/>
          <a:stretch>
            <a:fillRect/>
          </a:stretch>
        </p:blipFill>
        <p:spPr>
          <a:xfrm>
            <a:off x="10182383" y="1938050"/>
            <a:ext cx="6910856" cy="5430068"/>
          </a:xfrm>
          <a:prstGeom prst="rect">
            <a:avLst/>
          </a:prstGeom>
          <a:ln>
            <a:solidFill>
              <a:schemeClr val="tx1"/>
            </a:solidFill>
          </a:ln>
        </p:spPr>
      </p:pic>
      <p:sp>
        <p:nvSpPr>
          <p:cNvPr id="7" name="TextBox 6">
            <a:extLst>
              <a:ext uri="{FF2B5EF4-FFF2-40B4-BE49-F238E27FC236}">
                <a16:creationId xmlns:a16="http://schemas.microsoft.com/office/drawing/2014/main" id="{FB216031-5328-575D-B029-B7E2C0E3F4D3}"/>
              </a:ext>
            </a:extLst>
          </p:cNvPr>
          <p:cNvSpPr txBox="1"/>
          <p:nvPr/>
        </p:nvSpPr>
        <p:spPr>
          <a:xfrm>
            <a:off x="752278" y="8072229"/>
            <a:ext cx="6126194" cy="23391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2800" b="1" dirty="0"/>
              <a:t>360˚ LDS-02 LiDAR 			</a:t>
            </a:r>
          </a:p>
          <a:p>
            <a:pPr marL="285750" indent="-285750">
              <a:lnSpc>
                <a:spcPct val="150000"/>
              </a:lnSpc>
              <a:buFont typeface="Arial" panose="020B0604020202020204" pitchFamily="34" charset="0"/>
              <a:buChar char="•"/>
            </a:pPr>
            <a:r>
              <a:rPr lang="en-AU" sz="2800" b="1" dirty="0"/>
              <a:t>Raspberry Pi (Single Board Computer)</a:t>
            </a:r>
          </a:p>
          <a:p>
            <a:pPr marL="285750" indent="-285750">
              <a:lnSpc>
                <a:spcPct val="150000"/>
              </a:lnSpc>
              <a:buFont typeface="Arial" panose="020B0604020202020204" pitchFamily="34" charset="0"/>
              <a:buChar char="•"/>
            </a:pPr>
            <a:r>
              <a:rPr lang="en-AU" sz="2800" b="1" dirty="0" err="1"/>
              <a:t>OpenCR</a:t>
            </a:r>
            <a:endParaRPr lang="en-AU" sz="2800" b="1" dirty="0"/>
          </a:p>
          <a:p>
            <a:endParaRPr lang="en-AU" sz="2000" dirty="0"/>
          </a:p>
        </p:txBody>
      </p:sp>
      <p:sp>
        <p:nvSpPr>
          <p:cNvPr id="8" name="TextBox 7">
            <a:extLst>
              <a:ext uri="{FF2B5EF4-FFF2-40B4-BE49-F238E27FC236}">
                <a16:creationId xmlns:a16="http://schemas.microsoft.com/office/drawing/2014/main" id="{31BDCC66-6EAC-73EA-3567-45AB4099E3F2}"/>
              </a:ext>
            </a:extLst>
          </p:cNvPr>
          <p:cNvSpPr txBox="1"/>
          <p:nvPr/>
        </p:nvSpPr>
        <p:spPr>
          <a:xfrm>
            <a:off x="8917617" y="8072229"/>
            <a:ext cx="5876555" cy="23391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2800" b="1" dirty="0"/>
              <a:t>IMU Unit</a:t>
            </a:r>
          </a:p>
          <a:p>
            <a:pPr marL="285750" indent="-285750">
              <a:lnSpc>
                <a:spcPct val="150000"/>
              </a:lnSpc>
              <a:buFont typeface="Arial" panose="020B0604020202020204" pitchFamily="34" charset="0"/>
              <a:buChar char="•"/>
            </a:pPr>
            <a:r>
              <a:rPr lang="en-GB" sz="2800" b="1" dirty="0"/>
              <a:t>12V Li-Po battery</a:t>
            </a:r>
          </a:p>
          <a:p>
            <a:pPr marL="285750" indent="-285750">
              <a:lnSpc>
                <a:spcPct val="150000"/>
              </a:lnSpc>
              <a:buFont typeface="Arial" panose="020B0604020202020204" pitchFamily="34" charset="0"/>
              <a:buChar char="•"/>
            </a:pPr>
            <a:r>
              <a:rPr lang="en-GB" sz="2800" b="1" dirty="0"/>
              <a:t>Remote PC (Windows)</a:t>
            </a:r>
          </a:p>
          <a:p>
            <a:endParaRPr lang="en-GB"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728390" y="547219"/>
            <a:ext cx="7319310" cy="1370888"/>
          </a:xfrm>
          <a:prstGeom prst="rect">
            <a:avLst/>
          </a:prstGeom>
        </p:spPr>
        <p:txBody>
          <a:bodyPr vert="horz" wrap="square" lIns="0" tIns="16510" rIns="0" bIns="0" rtlCol="0">
            <a:spAutoFit/>
          </a:bodyPr>
          <a:lstStyle/>
          <a:p>
            <a:pPr marL="12700">
              <a:lnSpc>
                <a:spcPct val="100000"/>
              </a:lnSpc>
              <a:spcBef>
                <a:spcPts val="130"/>
              </a:spcBef>
              <a:tabLst>
                <a:tab pos="4578350" algn="l"/>
              </a:tabLst>
            </a:pPr>
            <a:r>
              <a:rPr lang="en-AU" sz="8800" spc="170" dirty="0"/>
              <a:t>Software</a:t>
            </a:r>
            <a:endParaRPr sz="8800" dirty="0"/>
          </a:p>
        </p:txBody>
      </p:sp>
      <p:pic>
        <p:nvPicPr>
          <p:cNvPr id="14" name="object 14"/>
          <p:cNvPicPr/>
          <p:nvPr/>
        </p:nvPicPr>
        <p:blipFill>
          <a:blip r:embed="rId2" cstate="print"/>
          <a:stretch>
            <a:fillRect/>
          </a:stretch>
        </p:blipFill>
        <p:spPr>
          <a:xfrm>
            <a:off x="0" y="7459753"/>
            <a:ext cx="4829624" cy="2819400"/>
          </a:xfrm>
          <a:prstGeom prst="rect">
            <a:avLst/>
          </a:prstGeom>
        </p:spPr>
      </p:pic>
      <p:pic>
        <p:nvPicPr>
          <p:cNvPr id="16" name="object 4">
            <a:extLst>
              <a:ext uri="{FF2B5EF4-FFF2-40B4-BE49-F238E27FC236}">
                <a16:creationId xmlns:a16="http://schemas.microsoft.com/office/drawing/2014/main" id="{9F91B5B3-7774-64EA-5D78-EE7FC744A830}"/>
              </a:ext>
            </a:extLst>
          </p:cNvPr>
          <p:cNvPicPr/>
          <p:nvPr/>
        </p:nvPicPr>
        <p:blipFill>
          <a:blip r:embed="rId3" cstate="print"/>
          <a:stretch>
            <a:fillRect/>
          </a:stretch>
        </p:blipFill>
        <p:spPr>
          <a:xfrm>
            <a:off x="1786894" y="3317488"/>
            <a:ext cx="15920451" cy="460212"/>
          </a:xfrm>
          <a:prstGeom prst="rect">
            <a:avLst/>
          </a:prstGeom>
        </p:spPr>
      </p:pic>
      <p:sp>
        <p:nvSpPr>
          <p:cNvPr id="17" name="object 6">
            <a:extLst>
              <a:ext uri="{FF2B5EF4-FFF2-40B4-BE49-F238E27FC236}">
                <a16:creationId xmlns:a16="http://schemas.microsoft.com/office/drawing/2014/main" id="{D10E9283-0D17-EB4C-F82C-AF796B48D7C0}"/>
              </a:ext>
            </a:extLst>
          </p:cNvPr>
          <p:cNvSpPr/>
          <p:nvPr/>
        </p:nvSpPr>
        <p:spPr>
          <a:xfrm>
            <a:off x="1911067" y="2827247"/>
            <a:ext cx="15796282" cy="606489"/>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dirty="0"/>
              <a:t> Ubuntu 20.04 is used as the operating system on the Oracle Virtual Machine.</a:t>
            </a:r>
            <a:endParaRPr sz="3200" dirty="0"/>
          </a:p>
        </p:txBody>
      </p:sp>
      <p:pic>
        <p:nvPicPr>
          <p:cNvPr id="18" name="object 4">
            <a:extLst>
              <a:ext uri="{FF2B5EF4-FFF2-40B4-BE49-F238E27FC236}">
                <a16:creationId xmlns:a16="http://schemas.microsoft.com/office/drawing/2014/main" id="{2041BD5C-9A55-BF9A-B574-028244C0F8A5}"/>
              </a:ext>
            </a:extLst>
          </p:cNvPr>
          <p:cNvPicPr/>
          <p:nvPr/>
        </p:nvPicPr>
        <p:blipFill>
          <a:blip r:embed="rId3" cstate="print"/>
          <a:stretch>
            <a:fillRect/>
          </a:stretch>
        </p:blipFill>
        <p:spPr>
          <a:xfrm>
            <a:off x="1786895" y="4318264"/>
            <a:ext cx="15920450" cy="460212"/>
          </a:xfrm>
          <a:prstGeom prst="rect">
            <a:avLst/>
          </a:prstGeom>
        </p:spPr>
      </p:pic>
      <p:sp>
        <p:nvSpPr>
          <p:cNvPr id="19" name="object 6">
            <a:extLst>
              <a:ext uri="{FF2B5EF4-FFF2-40B4-BE49-F238E27FC236}">
                <a16:creationId xmlns:a16="http://schemas.microsoft.com/office/drawing/2014/main" id="{D271F7F4-D5FA-2F03-8CFF-15639E931546}"/>
              </a:ext>
            </a:extLst>
          </p:cNvPr>
          <p:cNvSpPr/>
          <p:nvPr/>
        </p:nvSpPr>
        <p:spPr>
          <a:xfrm>
            <a:off x="1911066" y="3828023"/>
            <a:ext cx="15796283" cy="606489"/>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dirty="0"/>
              <a:t> ROS Noetic, running on Ubuntu, includes packages specifically for the TurtleBot3 Burger. </a:t>
            </a:r>
            <a:endParaRPr sz="3200" dirty="0"/>
          </a:p>
        </p:txBody>
      </p:sp>
      <p:pic>
        <p:nvPicPr>
          <p:cNvPr id="20" name="object 4">
            <a:extLst>
              <a:ext uri="{FF2B5EF4-FFF2-40B4-BE49-F238E27FC236}">
                <a16:creationId xmlns:a16="http://schemas.microsoft.com/office/drawing/2014/main" id="{DB90B1DA-A343-C6FC-7978-6CE13780E234}"/>
              </a:ext>
            </a:extLst>
          </p:cNvPr>
          <p:cNvPicPr/>
          <p:nvPr/>
        </p:nvPicPr>
        <p:blipFill>
          <a:blip r:embed="rId3" cstate="print"/>
          <a:stretch>
            <a:fillRect/>
          </a:stretch>
        </p:blipFill>
        <p:spPr>
          <a:xfrm>
            <a:off x="1786895" y="5372145"/>
            <a:ext cx="15920450" cy="460212"/>
          </a:xfrm>
          <a:prstGeom prst="rect">
            <a:avLst/>
          </a:prstGeom>
        </p:spPr>
      </p:pic>
      <p:sp>
        <p:nvSpPr>
          <p:cNvPr id="21" name="object 6">
            <a:extLst>
              <a:ext uri="{FF2B5EF4-FFF2-40B4-BE49-F238E27FC236}">
                <a16:creationId xmlns:a16="http://schemas.microsoft.com/office/drawing/2014/main" id="{47CEFE07-0212-20C5-CC8C-FB3D06243E09}"/>
              </a:ext>
            </a:extLst>
          </p:cNvPr>
          <p:cNvSpPr/>
          <p:nvPr/>
        </p:nvSpPr>
        <p:spPr>
          <a:xfrm>
            <a:off x="1911067" y="4881904"/>
            <a:ext cx="15796281" cy="606489"/>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dirty="0"/>
              <a:t> Gazebo is used to run simulation experiments.</a:t>
            </a:r>
            <a:endParaRPr sz="3200" dirty="0"/>
          </a:p>
        </p:txBody>
      </p:sp>
      <p:pic>
        <p:nvPicPr>
          <p:cNvPr id="22" name="object 4">
            <a:extLst>
              <a:ext uri="{FF2B5EF4-FFF2-40B4-BE49-F238E27FC236}">
                <a16:creationId xmlns:a16="http://schemas.microsoft.com/office/drawing/2014/main" id="{1E63460C-E198-3AA7-B3A8-44B00A211EE6}"/>
              </a:ext>
            </a:extLst>
          </p:cNvPr>
          <p:cNvPicPr/>
          <p:nvPr/>
        </p:nvPicPr>
        <p:blipFill>
          <a:blip r:embed="rId3" cstate="print"/>
          <a:stretch>
            <a:fillRect/>
          </a:stretch>
        </p:blipFill>
        <p:spPr>
          <a:xfrm>
            <a:off x="1786895" y="6372921"/>
            <a:ext cx="15920450" cy="460212"/>
          </a:xfrm>
          <a:prstGeom prst="rect">
            <a:avLst/>
          </a:prstGeom>
        </p:spPr>
      </p:pic>
      <p:sp>
        <p:nvSpPr>
          <p:cNvPr id="23" name="object 6">
            <a:extLst>
              <a:ext uri="{FF2B5EF4-FFF2-40B4-BE49-F238E27FC236}">
                <a16:creationId xmlns:a16="http://schemas.microsoft.com/office/drawing/2014/main" id="{2E52AA1A-DFEB-BC21-24DA-735F950D9E93}"/>
              </a:ext>
            </a:extLst>
          </p:cNvPr>
          <p:cNvSpPr/>
          <p:nvPr/>
        </p:nvSpPr>
        <p:spPr>
          <a:xfrm>
            <a:off x="1911067" y="5882680"/>
            <a:ext cx="15796280" cy="606489"/>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dirty="0"/>
              <a:t> </a:t>
            </a:r>
            <a:r>
              <a:rPr lang="en-US" sz="3200" dirty="0" err="1"/>
              <a:t>Rviz</a:t>
            </a:r>
            <a:r>
              <a:rPr lang="en-US" sz="3200" dirty="0"/>
              <a:t>, a 3D visualization tool, is used in both simulated and actual experiments.</a:t>
            </a:r>
            <a:endParaRPr sz="3200" dirty="0"/>
          </a:p>
        </p:txBody>
      </p:sp>
      <p:sp>
        <p:nvSpPr>
          <p:cNvPr id="24" name="object 6">
            <a:extLst>
              <a:ext uri="{FF2B5EF4-FFF2-40B4-BE49-F238E27FC236}">
                <a16:creationId xmlns:a16="http://schemas.microsoft.com/office/drawing/2014/main" id="{E761E0C6-3365-4295-3DE8-8C06C1505D39}"/>
              </a:ext>
            </a:extLst>
          </p:cNvPr>
          <p:cNvSpPr/>
          <p:nvPr/>
        </p:nvSpPr>
        <p:spPr>
          <a:xfrm>
            <a:off x="1911066" y="6855140"/>
            <a:ext cx="15796280" cy="1319033"/>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dirty="0"/>
              <a:t> The combination of ROS and Gazebo speeds up the move from simulation to real deployment, making sure that what’s developed in Gazebo can be directly applied to the actual TurtleBot3 Burger robots.</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8DC8B82-9365-BB94-4B30-C4F128C92672}"/>
              </a:ext>
            </a:extLst>
          </p:cNvPr>
          <p:cNvSpPr/>
          <p:nvPr/>
        </p:nvSpPr>
        <p:spPr>
          <a:xfrm>
            <a:off x="0" y="-18099"/>
            <a:ext cx="18288000" cy="1669477"/>
          </a:xfrm>
          <a:custGeom>
            <a:avLst/>
            <a:gdLst/>
            <a:ahLst/>
            <a:cxnLst/>
            <a:rect l="l" t="t" r="r" b="b"/>
            <a:pathLst>
              <a:path w="18288000" h="3086100">
                <a:moveTo>
                  <a:pt x="18287552" y="3086099"/>
                </a:moveTo>
                <a:lnTo>
                  <a:pt x="0" y="3086099"/>
                </a:lnTo>
                <a:lnTo>
                  <a:pt x="0" y="0"/>
                </a:lnTo>
                <a:lnTo>
                  <a:pt x="18287552" y="0"/>
                </a:lnTo>
                <a:lnTo>
                  <a:pt x="18287552" y="3086099"/>
                </a:lnTo>
                <a:close/>
              </a:path>
            </a:pathLst>
          </a:custGeom>
          <a:solidFill>
            <a:srgbClr val="1A1A1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5" name="object 3">
            <a:extLst>
              <a:ext uri="{FF2B5EF4-FFF2-40B4-BE49-F238E27FC236}">
                <a16:creationId xmlns:a16="http://schemas.microsoft.com/office/drawing/2014/main" id="{AB2B9C9D-D5A6-E498-83CD-EA6097234574}"/>
              </a:ext>
            </a:extLst>
          </p:cNvPr>
          <p:cNvPicPr/>
          <p:nvPr/>
        </p:nvPicPr>
        <p:blipFill>
          <a:blip r:embed="rId2" cstate="print"/>
          <a:stretch>
            <a:fillRect/>
          </a:stretch>
        </p:blipFill>
        <p:spPr>
          <a:xfrm>
            <a:off x="13466148" y="-81888"/>
            <a:ext cx="4821850" cy="1897039"/>
          </a:xfrm>
          <a:prstGeom prst="rect">
            <a:avLst/>
          </a:prstGeom>
        </p:spPr>
      </p:pic>
      <p:pic>
        <p:nvPicPr>
          <p:cNvPr id="6" name="object 4">
            <a:extLst>
              <a:ext uri="{FF2B5EF4-FFF2-40B4-BE49-F238E27FC236}">
                <a16:creationId xmlns:a16="http://schemas.microsoft.com/office/drawing/2014/main" id="{099626A0-6321-D874-D418-B4E1871D2D9B}"/>
              </a:ext>
            </a:extLst>
          </p:cNvPr>
          <p:cNvPicPr/>
          <p:nvPr/>
        </p:nvPicPr>
        <p:blipFill>
          <a:blip r:embed="rId3" cstate="print"/>
          <a:stretch>
            <a:fillRect/>
          </a:stretch>
        </p:blipFill>
        <p:spPr>
          <a:xfrm>
            <a:off x="0" y="-81887"/>
            <a:ext cx="3781012" cy="2033516"/>
          </a:xfrm>
          <a:prstGeom prst="rect">
            <a:avLst/>
          </a:prstGeom>
        </p:spPr>
      </p:pic>
      <p:sp>
        <p:nvSpPr>
          <p:cNvPr id="7" name="object 7">
            <a:extLst>
              <a:ext uri="{FF2B5EF4-FFF2-40B4-BE49-F238E27FC236}">
                <a16:creationId xmlns:a16="http://schemas.microsoft.com/office/drawing/2014/main" id="{E9DC1252-6674-4AA1-E201-81DD35BF98A2}"/>
              </a:ext>
            </a:extLst>
          </p:cNvPr>
          <p:cNvSpPr txBox="1">
            <a:spLocks noGrp="1"/>
          </p:cNvSpPr>
          <p:nvPr/>
        </p:nvSpPr>
        <p:spPr>
          <a:xfrm>
            <a:off x="5050758" y="206669"/>
            <a:ext cx="7145644" cy="1370888"/>
          </a:xfrm>
          <a:prstGeom prst="rect">
            <a:avLst/>
          </a:prstGeom>
        </p:spPr>
        <p:txBody>
          <a:bodyPr vert="horz" wrap="square" lIns="0" tIns="16510" rIns="0" bIns="0" rtlCol="0">
            <a:spAutoFit/>
          </a:bodyPr>
          <a:lstStyle>
            <a:lvl1pPr>
              <a:defRPr sz="9400" b="1" i="0">
                <a:solidFill>
                  <a:srgbClr val="231F20"/>
                </a:solidFill>
                <a:latin typeface="Trebuchet MS"/>
                <a:ea typeface="+mj-ea"/>
                <a:cs typeface="Trebuchet MS"/>
              </a:defRPr>
            </a:lvl1pPr>
          </a:lstStyle>
          <a:p>
            <a:pPr marL="12700">
              <a:lnSpc>
                <a:spcPct val="100000"/>
              </a:lnSpc>
              <a:spcBef>
                <a:spcPts val="130"/>
              </a:spcBef>
            </a:pPr>
            <a:r>
              <a:rPr lang="en-AU" sz="8800" spc="35" dirty="0">
                <a:solidFill>
                  <a:srgbClr val="FFFFFF"/>
                </a:solidFill>
              </a:rPr>
              <a:t>Algorithms</a:t>
            </a:r>
            <a:endParaRPr sz="6000" dirty="0"/>
          </a:p>
        </p:txBody>
      </p:sp>
      <p:sp>
        <p:nvSpPr>
          <p:cNvPr id="2" name="Title 1">
            <a:extLst>
              <a:ext uri="{FF2B5EF4-FFF2-40B4-BE49-F238E27FC236}">
                <a16:creationId xmlns:a16="http://schemas.microsoft.com/office/drawing/2014/main" id="{BDC3321A-C6A9-7170-1614-566209FD1788}"/>
              </a:ext>
            </a:extLst>
          </p:cNvPr>
          <p:cNvSpPr txBox="1">
            <a:spLocks/>
          </p:cNvSpPr>
          <p:nvPr/>
        </p:nvSpPr>
        <p:spPr>
          <a:xfrm>
            <a:off x="480487" y="1620017"/>
            <a:ext cx="4570271" cy="1923900"/>
          </a:xfrm>
          <a:prstGeom prst="rect">
            <a:avLst/>
          </a:prstGeom>
          <a:noFill/>
          <a:ln>
            <a:noFill/>
          </a:ln>
        </p:spPr>
        <p:txBody>
          <a:bodyPr spcFirstLastPara="1" wrap="square" lIns="255950" tIns="255950" rIns="255950" bIns="25595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9000"/>
              <a:buFont typeface="Poppins ExtraBold"/>
              <a:buNone/>
              <a:defRPr sz="9000" b="0" i="0" u="none" strike="noStrike" cap="none">
                <a:solidFill>
                  <a:schemeClr val="accen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9pPr>
          </a:lstStyle>
          <a:p>
            <a:pPr algn="l"/>
            <a:r>
              <a:rPr lang="en-AU" sz="5400" dirty="0">
                <a:solidFill>
                  <a:schemeClr val="tx1"/>
                </a:solidFill>
              </a:rPr>
              <a:t>SLAM</a:t>
            </a:r>
            <a:endParaRPr lang="en-GB" sz="5400" dirty="0">
              <a:solidFill>
                <a:schemeClr val="tx1"/>
              </a:solidFill>
            </a:endParaRPr>
          </a:p>
        </p:txBody>
      </p:sp>
      <p:sp>
        <p:nvSpPr>
          <p:cNvPr id="10" name="TextBox 9">
            <a:extLst>
              <a:ext uri="{FF2B5EF4-FFF2-40B4-BE49-F238E27FC236}">
                <a16:creationId xmlns:a16="http://schemas.microsoft.com/office/drawing/2014/main" id="{C552580D-CCEA-4FF8-FCEC-8A9E955B46F2}"/>
              </a:ext>
            </a:extLst>
          </p:cNvPr>
          <p:cNvSpPr txBox="1"/>
          <p:nvPr/>
        </p:nvSpPr>
        <p:spPr>
          <a:xfrm>
            <a:off x="1105468" y="3103590"/>
            <a:ext cx="16077063"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a:t>The ROS </a:t>
            </a:r>
            <a:r>
              <a:rPr lang="en-US" sz="3200" dirty="0" err="1"/>
              <a:t>Gmapping</a:t>
            </a:r>
            <a:r>
              <a:rPr lang="en-US" sz="3200" dirty="0"/>
              <a:t> package is utilized for SLAM to generate a map of the surroundings.</a:t>
            </a:r>
          </a:p>
        </p:txBody>
      </p:sp>
      <p:sp>
        <p:nvSpPr>
          <p:cNvPr id="25" name="Title 1">
            <a:extLst>
              <a:ext uri="{FF2B5EF4-FFF2-40B4-BE49-F238E27FC236}">
                <a16:creationId xmlns:a16="http://schemas.microsoft.com/office/drawing/2014/main" id="{816FDCC2-7D25-1153-8006-453420EADA88}"/>
              </a:ext>
            </a:extLst>
          </p:cNvPr>
          <p:cNvSpPr txBox="1">
            <a:spLocks/>
          </p:cNvSpPr>
          <p:nvPr/>
        </p:nvSpPr>
        <p:spPr>
          <a:xfrm>
            <a:off x="480487" y="3521119"/>
            <a:ext cx="5390866" cy="1470748"/>
          </a:xfrm>
          <a:prstGeom prst="rect">
            <a:avLst/>
          </a:prstGeom>
          <a:noFill/>
          <a:ln>
            <a:noFill/>
          </a:ln>
        </p:spPr>
        <p:txBody>
          <a:bodyPr spcFirstLastPara="1" wrap="square" lIns="255950" tIns="255950" rIns="255950" bIns="25595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9000"/>
              <a:buFont typeface="Poppins ExtraBold"/>
              <a:buNone/>
              <a:defRPr sz="9000" b="0" i="0" u="none" strike="noStrike" cap="none">
                <a:solidFill>
                  <a:schemeClr val="accen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9pPr>
          </a:lstStyle>
          <a:p>
            <a:pPr algn="l"/>
            <a:r>
              <a:rPr lang="en-AU" sz="5400" dirty="0">
                <a:solidFill>
                  <a:schemeClr val="tx1"/>
                </a:solidFill>
              </a:rPr>
              <a:t>Localization</a:t>
            </a:r>
            <a:endParaRPr lang="en-GB" sz="5400" dirty="0">
              <a:solidFill>
                <a:schemeClr val="tx1"/>
              </a:solidFill>
            </a:endParaRPr>
          </a:p>
        </p:txBody>
      </p:sp>
      <p:sp>
        <p:nvSpPr>
          <p:cNvPr id="28" name="TextBox 27">
            <a:extLst>
              <a:ext uri="{FF2B5EF4-FFF2-40B4-BE49-F238E27FC236}">
                <a16:creationId xmlns:a16="http://schemas.microsoft.com/office/drawing/2014/main" id="{0B049206-79F2-7D70-F619-DB542CB7ACD3}"/>
              </a:ext>
            </a:extLst>
          </p:cNvPr>
          <p:cNvSpPr txBox="1"/>
          <p:nvPr/>
        </p:nvSpPr>
        <p:spPr>
          <a:xfrm>
            <a:off x="1105468" y="4851504"/>
            <a:ext cx="16895932"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Utilization of AMCL: Adaptive Monte Carlo Localization (AMCL) is utilized to determine the robot's precise location, i.e. position and orientation.</a:t>
            </a:r>
          </a:p>
          <a:p>
            <a:pPr marL="457200" indent="-457200">
              <a:buFont typeface="Arial" panose="020B0604020202020204" pitchFamily="34" charset="0"/>
              <a:buChar char="•"/>
            </a:pPr>
            <a:r>
              <a:rPr lang="en-US" sz="3200" dirty="0"/>
              <a:t>Particle Filter Application: A particle filter is deployed within a predefined map to enhance the robot's navigation accuracy.</a:t>
            </a:r>
          </a:p>
        </p:txBody>
      </p:sp>
      <p:sp>
        <p:nvSpPr>
          <p:cNvPr id="30" name="Title 1">
            <a:extLst>
              <a:ext uri="{FF2B5EF4-FFF2-40B4-BE49-F238E27FC236}">
                <a16:creationId xmlns:a16="http://schemas.microsoft.com/office/drawing/2014/main" id="{27A3987F-8A4A-3D82-4C70-80339A621651}"/>
              </a:ext>
            </a:extLst>
          </p:cNvPr>
          <p:cNvSpPr txBox="1">
            <a:spLocks/>
          </p:cNvSpPr>
          <p:nvPr/>
        </p:nvSpPr>
        <p:spPr>
          <a:xfrm>
            <a:off x="480487" y="6867967"/>
            <a:ext cx="11327189" cy="1369571"/>
          </a:xfrm>
          <a:prstGeom prst="rect">
            <a:avLst/>
          </a:prstGeom>
          <a:noFill/>
          <a:ln>
            <a:noFill/>
          </a:ln>
        </p:spPr>
        <p:txBody>
          <a:bodyPr spcFirstLastPara="1" wrap="square" lIns="255950" tIns="255950" rIns="255950" bIns="25595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9000"/>
              <a:buFont typeface="Poppins ExtraBold"/>
              <a:buNone/>
              <a:defRPr sz="9000" b="0" i="0" u="none" strike="noStrike" cap="none">
                <a:solidFill>
                  <a:schemeClr val="accen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9pPr>
          </a:lstStyle>
          <a:p>
            <a:pPr algn="l"/>
            <a:r>
              <a:rPr lang="en-AU" sz="5400" dirty="0">
                <a:solidFill>
                  <a:schemeClr val="tx1"/>
                </a:solidFill>
              </a:rPr>
              <a:t>Navigation</a:t>
            </a:r>
            <a:endParaRPr lang="en-GB" sz="5400" dirty="0">
              <a:solidFill>
                <a:schemeClr val="tx1"/>
              </a:solidFill>
            </a:endParaRPr>
          </a:p>
        </p:txBody>
      </p:sp>
      <p:sp>
        <p:nvSpPr>
          <p:cNvPr id="32" name="TextBox 31">
            <a:extLst>
              <a:ext uri="{FF2B5EF4-FFF2-40B4-BE49-F238E27FC236}">
                <a16:creationId xmlns:a16="http://schemas.microsoft.com/office/drawing/2014/main" id="{471B3B89-6DF9-62B7-26A3-B7254615A8AA}"/>
              </a:ext>
            </a:extLst>
          </p:cNvPr>
          <p:cNvSpPr txBox="1"/>
          <p:nvPr/>
        </p:nvSpPr>
        <p:spPr>
          <a:xfrm>
            <a:off x="1105468" y="8117384"/>
            <a:ext cx="17332657"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Global Planner: Utilizes the </a:t>
            </a:r>
            <a:r>
              <a:rPr lang="en-US" sz="3200" dirty="0" err="1"/>
              <a:t>NavfnROS</a:t>
            </a:r>
            <a:r>
              <a:rPr lang="en-US" sz="3200" dirty="0"/>
              <a:t> planner implementing Dijkstra’s algorithm to create a route from the robot's current location to its destination across the entire known map.</a:t>
            </a:r>
          </a:p>
          <a:p>
            <a:pPr marL="457200" indent="-457200">
              <a:buFont typeface="Arial" panose="020B0604020202020204" pitchFamily="34" charset="0"/>
              <a:buChar char="•"/>
            </a:pPr>
            <a:r>
              <a:rPr lang="en-US" sz="3200" dirty="0"/>
              <a:t>Local Planner: Employs the Dynamic Window Approach Planner (DWA) which dynamically updates the robot's path in real-time based on the global plan and changes in the local environment.</a:t>
            </a:r>
          </a:p>
        </p:txBody>
      </p:sp>
    </p:spTree>
    <p:extLst>
      <p:ext uri="{BB962C8B-B14F-4D97-AF65-F5344CB8AC3E}">
        <p14:creationId xmlns:p14="http://schemas.microsoft.com/office/powerpoint/2010/main" val="103900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911066" y="337989"/>
            <a:ext cx="14737450" cy="1370888"/>
          </a:xfrm>
          <a:prstGeom prst="rect">
            <a:avLst/>
          </a:prstGeom>
        </p:spPr>
        <p:txBody>
          <a:bodyPr vert="horz" wrap="square" lIns="0" tIns="16510" rIns="0" bIns="0" rtlCol="0">
            <a:spAutoFit/>
          </a:bodyPr>
          <a:lstStyle/>
          <a:p>
            <a:pPr marL="12700">
              <a:lnSpc>
                <a:spcPct val="100000"/>
              </a:lnSpc>
              <a:spcBef>
                <a:spcPts val="130"/>
              </a:spcBef>
              <a:tabLst>
                <a:tab pos="4578350" algn="l"/>
              </a:tabLst>
            </a:pPr>
            <a:r>
              <a:rPr lang="en-AU" sz="8800" spc="170" dirty="0"/>
              <a:t>Challenges and Solutions</a:t>
            </a:r>
            <a:endParaRPr sz="8800" dirty="0"/>
          </a:p>
        </p:txBody>
      </p:sp>
      <p:pic>
        <p:nvPicPr>
          <p:cNvPr id="14" name="object 14"/>
          <p:cNvPicPr/>
          <p:nvPr/>
        </p:nvPicPr>
        <p:blipFill>
          <a:blip r:embed="rId2" cstate="print"/>
          <a:stretch>
            <a:fillRect/>
          </a:stretch>
        </p:blipFill>
        <p:spPr>
          <a:xfrm>
            <a:off x="0" y="7459753"/>
            <a:ext cx="4829624" cy="2819400"/>
          </a:xfrm>
          <a:prstGeom prst="rect">
            <a:avLst/>
          </a:prstGeom>
        </p:spPr>
      </p:pic>
      <p:pic>
        <p:nvPicPr>
          <p:cNvPr id="16" name="object 4">
            <a:extLst>
              <a:ext uri="{FF2B5EF4-FFF2-40B4-BE49-F238E27FC236}">
                <a16:creationId xmlns:a16="http://schemas.microsoft.com/office/drawing/2014/main" id="{9F91B5B3-7774-64EA-5D78-EE7FC744A830}"/>
              </a:ext>
            </a:extLst>
          </p:cNvPr>
          <p:cNvPicPr/>
          <p:nvPr/>
        </p:nvPicPr>
        <p:blipFill>
          <a:blip r:embed="rId3" cstate="print"/>
          <a:stretch>
            <a:fillRect/>
          </a:stretch>
        </p:blipFill>
        <p:spPr>
          <a:xfrm>
            <a:off x="1911066" y="4280096"/>
            <a:ext cx="15796282" cy="407610"/>
          </a:xfrm>
          <a:prstGeom prst="rect">
            <a:avLst/>
          </a:prstGeom>
        </p:spPr>
      </p:pic>
      <p:sp>
        <p:nvSpPr>
          <p:cNvPr id="17" name="object 6">
            <a:extLst>
              <a:ext uri="{FF2B5EF4-FFF2-40B4-BE49-F238E27FC236}">
                <a16:creationId xmlns:a16="http://schemas.microsoft.com/office/drawing/2014/main" id="{D10E9283-0D17-EB4C-F82C-AF796B48D7C0}"/>
              </a:ext>
            </a:extLst>
          </p:cNvPr>
          <p:cNvSpPr/>
          <p:nvPr/>
        </p:nvSpPr>
        <p:spPr>
          <a:xfrm>
            <a:off x="1911066" y="2806579"/>
            <a:ext cx="15796282" cy="1551125"/>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b="1" dirty="0"/>
              <a:t>Challenge 1: Inaccurate Mapping at Higher Speeds</a:t>
            </a:r>
          </a:p>
          <a:p>
            <a:pPr marL="914400" lvl="1" indent="-457200">
              <a:buFont typeface="Wingdings" panose="05000000000000000000" pitchFamily="2" charset="2"/>
              <a:buChar char="Ø"/>
            </a:pPr>
            <a:r>
              <a:rPr lang="en-US" sz="3200" dirty="0"/>
              <a:t>Solution: Reduced operational speed to 0.1 m/s.</a:t>
            </a:r>
          </a:p>
          <a:p>
            <a:pPr marL="914400" lvl="1" indent="-457200">
              <a:buFont typeface="Wingdings" panose="05000000000000000000" pitchFamily="2" charset="2"/>
              <a:buChar char="Ø"/>
            </a:pPr>
            <a:r>
              <a:rPr lang="en-US" sz="3200" dirty="0"/>
              <a:t>Justification: Slower speeds enhance sensor data accuracy and improve map fidelity.</a:t>
            </a:r>
            <a:endParaRPr sz="3200" dirty="0"/>
          </a:p>
        </p:txBody>
      </p:sp>
      <p:pic>
        <p:nvPicPr>
          <p:cNvPr id="6" name="Graphic 5" descr="Puzzle with solid fill">
            <a:extLst>
              <a:ext uri="{FF2B5EF4-FFF2-40B4-BE49-F238E27FC236}">
                <a16:creationId xmlns:a16="http://schemas.microsoft.com/office/drawing/2014/main" id="{57D1AEB9-D28B-F691-48ED-F425BC81B0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652" y="3124941"/>
            <a:ext cx="914400" cy="914400"/>
          </a:xfrm>
          <a:prstGeom prst="rect">
            <a:avLst/>
          </a:prstGeom>
        </p:spPr>
      </p:pic>
      <p:pic>
        <p:nvPicPr>
          <p:cNvPr id="7" name="object 4">
            <a:extLst>
              <a:ext uri="{FF2B5EF4-FFF2-40B4-BE49-F238E27FC236}">
                <a16:creationId xmlns:a16="http://schemas.microsoft.com/office/drawing/2014/main" id="{334FB8F1-F36C-03CB-1F1D-9F5D05DAA1C6}"/>
              </a:ext>
            </a:extLst>
          </p:cNvPr>
          <p:cNvPicPr/>
          <p:nvPr/>
        </p:nvPicPr>
        <p:blipFill>
          <a:blip r:embed="rId3" cstate="print"/>
          <a:stretch>
            <a:fillRect/>
          </a:stretch>
        </p:blipFill>
        <p:spPr>
          <a:xfrm>
            <a:off x="1911066" y="6433006"/>
            <a:ext cx="15796282" cy="407610"/>
          </a:xfrm>
          <a:prstGeom prst="rect">
            <a:avLst/>
          </a:prstGeom>
        </p:spPr>
      </p:pic>
      <p:sp>
        <p:nvSpPr>
          <p:cNvPr id="8" name="object 6">
            <a:extLst>
              <a:ext uri="{FF2B5EF4-FFF2-40B4-BE49-F238E27FC236}">
                <a16:creationId xmlns:a16="http://schemas.microsoft.com/office/drawing/2014/main" id="{47A52483-FB3E-BD5C-91FF-A787012770AF}"/>
              </a:ext>
            </a:extLst>
          </p:cNvPr>
          <p:cNvSpPr/>
          <p:nvPr/>
        </p:nvSpPr>
        <p:spPr>
          <a:xfrm>
            <a:off x="1911066" y="4959489"/>
            <a:ext cx="15796282" cy="1551125"/>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b="1" dirty="0"/>
              <a:t>Challenge 2: Map Degradation from Repeated Area Coverage</a:t>
            </a:r>
          </a:p>
          <a:p>
            <a:pPr marL="914400" lvl="1" indent="-457200">
              <a:buFont typeface="Wingdings" panose="05000000000000000000" pitchFamily="2" charset="2"/>
              <a:buChar char="Ø"/>
            </a:pPr>
            <a:r>
              <a:rPr lang="en-US" sz="3200" dirty="0"/>
              <a:t>Solution: Implemented a pre-planned navigation route.</a:t>
            </a:r>
          </a:p>
          <a:p>
            <a:pPr marL="914400" lvl="1" indent="-457200">
              <a:buFont typeface="Wingdings" panose="05000000000000000000" pitchFamily="2" charset="2"/>
              <a:buChar char="Ø"/>
            </a:pPr>
            <a:r>
              <a:rPr lang="en-US" sz="3200" dirty="0"/>
              <a:t>Justification: Prevents redundant data collection and ensures more consistent maps.</a:t>
            </a:r>
            <a:endParaRPr sz="3200" dirty="0"/>
          </a:p>
        </p:txBody>
      </p:sp>
      <p:pic>
        <p:nvPicPr>
          <p:cNvPr id="9" name="Graphic 8" descr="Puzzle with solid fill">
            <a:extLst>
              <a:ext uri="{FF2B5EF4-FFF2-40B4-BE49-F238E27FC236}">
                <a16:creationId xmlns:a16="http://schemas.microsoft.com/office/drawing/2014/main" id="{1CE3C78B-D152-67E4-4D43-7A1482ECE3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652" y="5277851"/>
            <a:ext cx="914400" cy="914400"/>
          </a:xfrm>
          <a:prstGeom prst="rect">
            <a:avLst/>
          </a:prstGeom>
        </p:spPr>
      </p:pic>
    </p:spTree>
    <p:extLst>
      <p:ext uri="{BB962C8B-B14F-4D97-AF65-F5344CB8AC3E}">
        <p14:creationId xmlns:p14="http://schemas.microsoft.com/office/powerpoint/2010/main" val="166577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911066" y="337989"/>
            <a:ext cx="14737450" cy="1370888"/>
          </a:xfrm>
          <a:prstGeom prst="rect">
            <a:avLst/>
          </a:prstGeom>
        </p:spPr>
        <p:txBody>
          <a:bodyPr vert="horz" wrap="square" lIns="0" tIns="16510" rIns="0" bIns="0" rtlCol="0">
            <a:spAutoFit/>
          </a:bodyPr>
          <a:lstStyle/>
          <a:p>
            <a:pPr marL="12700">
              <a:lnSpc>
                <a:spcPct val="100000"/>
              </a:lnSpc>
              <a:spcBef>
                <a:spcPts val="130"/>
              </a:spcBef>
              <a:tabLst>
                <a:tab pos="4578350" algn="l"/>
              </a:tabLst>
            </a:pPr>
            <a:r>
              <a:rPr lang="en-AU" sz="8800" spc="170"/>
              <a:t>Strengths and Limitations</a:t>
            </a:r>
            <a:endParaRPr lang="en-AU" sz="8800" dirty="0"/>
          </a:p>
        </p:txBody>
      </p:sp>
      <p:pic>
        <p:nvPicPr>
          <p:cNvPr id="14" name="object 14"/>
          <p:cNvPicPr/>
          <p:nvPr/>
        </p:nvPicPr>
        <p:blipFill>
          <a:blip r:embed="rId2" cstate="print"/>
          <a:stretch>
            <a:fillRect/>
          </a:stretch>
        </p:blipFill>
        <p:spPr>
          <a:xfrm rot="5602702">
            <a:off x="-1047189" y="1143364"/>
            <a:ext cx="4671227" cy="2305586"/>
          </a:xfrm>
          <a:prstGeom prst="rect">
            <a:avLst/>
          </a:prstGeom>
        </p:spPr>
      </p:pic>
      <p:pic>
        <p:nvPicPr>
          <p:cNvPr id="16" name="object 4">
            <a:extLst>
              <a:ext uri="{FF2B5EF4-FFF2-40B4-BE49-F238E27FC236}">
                <a16:creationId xmlns:a16="http://schemas.microsoft.com/office/drawing/2014/main" id="{9F91B5B3-7774-64EA-5D78-EE7FC744A830}"/>
              </a:ext>
            </a:extLst>
          </p:cNvPr>
          <p:cNvPicPr/>
          <p:nvPr/>
        </p:nvPicPr>
        <p:blipFill>
          <a:blip r:embed="rId3" cstate="print"/>
          <a:stretch>
            <a:fillRect/>
          </a:stretch>
        </p:blipFill>
        <p:spPr>
          <a:xfrm>
            <a:off x="1758666" y="3446383"/>
            <a:ext cx="15796282" cy="407610"/>
          </a:xfrm>
          <a:prstGeom prst="rect">
            <a:avLst/>
          </a:prstGeom>
        </p:spPr>
      </p:pic>
      <p:sp>
        <p:nvSpPr>
          <p:cNvPr id="17" name="object 6">
            <a:extLst>
              <a:ext uri="{FF2B5EF4-FFF2-40B4-BE49-F238E27FC236}">
                <a16:creationId xmlns:a16="http://schemas.microsoft.com/office/drawing/2014/main" id="{D10E9283-0D17-EB4C-F82C-AF796B48D7C0}"/>
              </a:ext>
            </a:extLst>
          </p:cNvPr>
          <p:cNvSpPr/>
          <p:nvPr/>
        </p:nvSpPr>
        <p:spPr>
          <a:xfrm>
            <a:off x="1911066" y="2956708"/>
            <a:ext cx="15796282"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b="1" dirty="0"/>
              <a:t>User-friendly Setup: </a:t>
            </a:r>
            <a:r>
              <a:rPr lang="en-US" sz="3200" dirty="0"/>
              <a:t>Utilizes ROS and </a:t>
            </a:r>
            <a:r>
              <a:rPr lang="en-US" sz="3200" dirty="0" err="1"/>
              <a:t>Rviz</a:t>
            </a:r>
            <a:r>
              <a:rPr lang="en-US" sz="3200" dirty="0"/>
              <a:t> for accessible system management.</a:t>
            </a:r>
            <a:endParaRPr sz="3200" dirty="0"/>
          </a:p>
        </p:txBody>
      </p:sp>
      <p:pic>
        <p:nvPicPr>
          <p:cNvPr id="15" name="object 4">
            <a:extLst>
              <a:ext uri="{FF2B5EF4-FFF2-40B4-BE49-F238E27FC236}">
                <a16:creationId xmlns:a16="http://schemas.microsoft.com/office/drawing/2014/main" id="{A6E9659E-2D8C-35BA-F082-A85F4EE8FF54}"/>
              </a:ext>
            </a:extLst>
          </p:cNvPr>
          <p:cNvPicPr/>
          <p:nvPr/>
        </p:nvPicPr>
        <p:blipFill>
          <a:blip r:embed="rId3" cstate="print"/>
          <a:stretch>
            <a:fillRect/>
          </a:stretch>
        </p:blipFill>
        <p:spPr>
          <a:xfrm>
            <a:off x="1758666" y="4268523"/>
            <a:ext cx="15796282" cy="407610"/>
          </a:xfrm>
          <a:prstGeom prst="rect">
            <a:avLst/>
          </a:prstGeom>
        </p:spPr>
      </p:pic>
      <p:sp>
        <p:nvSpPr>
          <p:cNvPr id="18" name="object 6">
            <a:extLst>
              <a:ext uri="{FF2B5EF4-FFF2-40B4-BE49-F238E27FC236}">
                <a16:creationId xmlns:a16="http://schemas.microsoft.com/office/drawing/2014/main" id="{3CF4C41B-0713-B397-04A8-2C89F1F2C53E}"/>
              </a:ext>
            </a:extLst>
          </p:cNvPr>
          <p:cNvSpPr/>
          <p:nvPr/>
        </p:nvSpPr>
        <p:spPr>
          <a:xfrm>
            <a:off x="1911066" y="3778848"/>
            <a:ext cx="15796282"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b="1" dirty="0"/>
              <a:t>Cost-effective: </a:t>
            </a:r>
            <a:r>
              <a:rPr lang="en-US" sz="3200" dirty="0"/>
              <a:t>Uses 2D LiDAR, balancing cost and performance.</a:t>
            </a:r>
            <a:endParaRPr sz="3200" dirty="0"/>
          </a:p>
        </p:txBody>
      </p:sp>
      <p:pic>
        <p:nvPicPr>
          <p:cNvPr id="19" name="object 4">
            <a:extLst>
              <a:ext uri="{FF2B5EF4-FFF2-40B4-BE49-F238E27FC236}">
                <a16:creationId xmlns:a16="http://schemas.microsoft.com/office/drawing/2014/main" id="{C5402B42-B6F1-0058-2573-156362567A21}"/>
              </a:ext>
            </a:extLst>
          </p:cNvPr>
          <p:cNvPicPr/>
          <p:nvPr/>
        </p:nvPicPr>
        <p:blipFill>
          <a:blip r:embed="rId3" cstate="print"/>
          <a:stretch>
            <a:fillRect/>
          </a:stretch>
        </p:blipFill>
        <p:spPr>
          <a:xfrm>
            <a:off x="1758666" y="5124436"/>
            <a:ext cx="15796282" cy="407610"/>
          </a:xfrm>
          <a:prstGeom prst="rect">
            <a:avLst/>
          </a:prstGeom>
        </p:spPr>
      </p:pic>
      <p:sp>
        <p:nvSpPr>
          <p:cNvPr id="20" name="object 6">
            <a:extLst>
              <a:ext uri="{FF2B5EF4-FFF2-40B4-BE49-F238E27FC236}">
                <a16:creationId xmlns:a16="http://schemas.microsoft.com/office/drawing/2014/main" id="{A0AE5C67-6CF9-D59E-B206-2DCA72502E4E}"/>
              </a:ext>
            </a:extLst>
          </p:cNvPr>
          <p:cNvSpPr/>
          <p:nvPr/>
        </p:nvSpPr>
        <p:spPr>
          <a:xfrm>
            <a:off x="1911066" y="4634761"/>
            <a:ext cx="15796282"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b="1" dirty="0"/>
              <a:t>Effective 2D Mapping:</a:t>
            </a:r>
            <a:r>
              <a:rPr lang="en-US" sz="3200" dirty="0"/>
              <a:t> Utilizes ROS </a:t>
            </a:r>
            <a:r>
              <a:rPr lang="en-US" sz="3200" dirty="0" err="1"/>
              <a:t>Gmapping</a:t>
            </a:r>
            <a:r>
              <a:rPr lang="en-US" sz="3200" dirty="0"/>
              <a:t> and 2D LiDAR for accurate indoor mapping.</a:t>
            </a:r>
            <a:endParaRPr sz="3200" dirty="0"/>
          </a:p>
        </p:txBody>
      </p:sp>
      <p:sp>
        <p:nvSpPr>
          <p:cNvPr id="22" name="Rectangle 21">
            <a:extLst>
              <a:ext uri="{FF2B5EF4-FFF2-40B4-BE49-F238E27FC236}">
                <a16:creationId xmlns:a16="http://schemas.microsoft.com/office/drawing/2014/main" id="{7906B224-E746-0B20-B699-A27569CB7686}"/>
              </a:ext>
            </a:extLst>
          </p:cNvPr>
          <p:cNvSpPr/>
          <p:nvPr/>
        </p:nvSpPr>
        <p:spPr>
          <a:xfrm>
            <a:off x="1576937" y="1950304"/>
            <a:ext cx="3718393" cy="828000"/>
          </a:xfrm>
          <a:prstGeom prst="rec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bject 11">
            <a:extLst>
              <a:ext uri="{FF2B5EF4-FFF2-40B4-BE49-F238E27FC236}">
                <a16:creationId xmlns:a16="http://schemas.microsoft.com/office/drawing/2014/main" id="{DE2EA72F-EA20-2DB7-3211-96189E8DE66C}"/>
              </a:ext>
            </a:extLst>
          </p:cNvPr>
          <p:cNvSpPr txBox="1">
            <a:spLocks/>
          </p:cNvSpPr>
          <p:nvPr/>
        </p:nvSpPr>
        <p:spPr>
          <a:xfrm>
            <a:off x="1702867" y="2031721"/>
            <a:ext cx="3466532" cy="632224"/>
          </a:xfrm>
          <a:prstGeom prst="rect">
            <a:avLst/>
          </a:prstGeom>
          <a:solidFill>
            <a:schemeClr val="bg1">
              <a:lumMod val="95000"/>
            </a:schemeClr>
          </a:solidFill>
        </p:spPr>
        <p:txBody>
          <a:bodyPr vert="horz" wrap="square" lIns="0" tIns="16510" rIns="0" bIns="0" rtlCol="0">
            <a:spAutoFit/>
          </a:bodyPr>
          <a:lstStyle>
            <a:lvl1pPr>
              <a:defRPr sz="9400" b="1" i="0">
                <a:solidFill>
                  <a:srgbClr val="231F20"/>
                </a:solidFill>
                <a:latin typeface="Trebuchet MS"/>
                <a:ea typeface="+mj-ea"/>
                <a:cs typeface="Trebuchet MS"/>
              </a:defRPr>
            </a:lvl1pPr>
          </a:lstStyle>
          <a:p>
            <a:pPr marL="12700" algn="ctr">
              <a:spcBef>
                <a:spcPts val="130"/>
              </a:spcBef>
              <a:tabLst>
                <a:tab pos="4578350" algn="l"/>
              </a:tabLst>
            </a:pPr>
            <a:r>
              <a:rPr lang="en-AU" sz="4000" kern="0" spc="170" dirty="0">
                <a:solidFill>
                  <a:schemeClr val="tx1"/>
                </a:solidFill>
              </a:rPr>
              <a:t>Strengths</a:t>
            </a:r>
            <a:endParaRPr lang="en-AU" sz="4000" kern="0" dirty="0">
              <a:solidFill>
                <a:schemeClr val="tx1"/>
              </a:solidFill>
            </a:endParaRPr>
          </a:p>
        </p:txBody>
      </p:sp>
      <p:sp>
        <p:nvSpPr>
          <p:cNvPr id="23" name="Rectangle 22">
            <a:extLst>
              <a:ext uri="{FF2B5EF4-FFF2-40B4-BE49-F238E27FC236}">
                <a16:creationId xmlns:a16="http://schemas.microsoft.com/office/drawing/2014/main" id="{FB52365A-09CD-B70D-B265-D028FBA48229}"/>
              </a:ext>
            </a:extLst>
          </p:cNvPr>
          <p:cNvSpPr/>
          <p:nvPr/>
        </p:nvSpPr>
        <p:spPr>
          <a:xfrm>
            <a:off x="1632736" y="5661314"/>
            <a:ext cx="3718393" cy="828000"/>
          </a:xfrm>
          <a:prstGeom prst="rec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4" name="object 11">
            <a:extLst>
              <a:ext uri="{FF2B5EF4-FFF2-40B4-BE49-F238E27FC236}">
                <a16:creationId xmlns:a16="http://schemas.microsoft.com/office/drawing/2014/main" id="{60787EE1-1E94-6E4C-2178-448E59A695C7}"/>
              </a:ext>
            </a:extLst>
          </p:cNvPr>
          <p:cNvSpPr txBox="1">
            <a:spLocks/>
          </p:cNvSpPr>
          <p:nvPr/>
        </p:nvSpPr>
        <p:spPr>
          <a:xfrm>
            <a:off x="1758666" y="5742731"/>
            <a:ext cx="3466532" cy="632224"/>
          </a:xfrm>
          <a:prstGeom prst="rect">
            <a:avLst/>
          </a:prstGeom>
          <a:solidFill>
            <a:schemeClr val="bg1">
              <a:lumMod val="95000"/>
            </a:schemeClr>
          </a:solidFill>
        </p:spPr>
        <p:txBody>
          <a:bodyPr vert="horz" wrap="square" lIns="0" tIns="16510" rIns="0" bIns="0" rtlCol="0">
            <a:spAutoFit/>
          </a:bodyPr>
          <a:lstStyle>
            <a:lvl1pPr>
              <a:defRPr sz="9400" b="1" i="0">
                <a:solidFill>
                  <a:srgbClr val="231F20"/>
                </a:solidFill>
                <a:latin typeface="Trebuchet MS"/>
                <a:ea typeface="+mj-ea"/>
                <a:cs typeface="Trebuchet MS"/>
              </a:defRPr>
            </a:lvl1pPr>
          </a:lstStyle>
          <a:p>
            <a:pPr marL="12700" algn="ctr">
              <a:spcBef>
                <a:spcPts val="130"/>
              </a:spcBef>
              <a:tabLst>
                <a:tab pos="4578350" algn="l"/>
              </a:tabLst>
            </a:pPr>
            <a:r>
              <a:rPr lang="en-AU" sz="4000" kern="0" spc="170" dirty="0">
                <a:solidFill>
                  <a:schemeClr val="tx1"/>
                </a:solidFill>
              </a:rPr>
              <a:t>Limitations</a:t>
            </a:r>
            <a:endParaRPr lang="en-AU" sz="4000" kern="0" dirty="0">
              <a:solidFill>
                <a:schemeClr val="tx1"/>
              </a:solidFill>
            </a:endParaRPr>
          </a:p>
        </p:txBody>
      </p:sp>
      <p:pic>
        <p:nvPicPr>
          <p:cNvPr id="25" name="object 4">
            <a:extLst>
              <a:ext uri="{FF2B5EF4-FFF2-40B4-BE49-F238E27FC236}">
                <a16:creationId xmlns:a16="http://schemas.microsoft.com/office/drawing/2014/main" id="{8EB42978-F3B6-B5D5-8CBE-FF4527099E0C}"/>
              </a:ext>
            </a:extLst>
          </p:cNvPr>
          <p:cNvPicPr/>
          <p:nvPr/>
        </p:nvPicPr>
        <p:blipFill>
          <a:blip r:embed="rId3" cstate="print"/>
          <a:stretch>
            <a:fillRect/>
          </a:stretch>
        </p:blipFill>
        <p:spPr>
          <a:xfrm>
            <a:off x="1702867" y="7476890"/>
            <a:ext cx="15796282" cy="407610"/>
          </a:xfrm>
          <a:prstGeom prst="rect">
            <a:avLst/>
          </a:prstGeom>
        </p:spPr>
      </p:pic>
      <p:sp>
        <p:nvSpPr>
          <p:cNvPr id="26" name="object 6">
            <a:extLst>
              <a:ext uri="{FF2B5EF4-FFF2-40B4-BE49-F238E27FC236}">
                <a16:creationId xmlns:a16="http://schemas.microsoft.com/office/drawing/2014/main" id="{16064C32-F9E7-E7A7-6430-9B292D60871A}"/>
              </a:ext>
            </a:extLst>
          </p:cNvPr>
          <p:cNvSpPr/>
          <p:nvPr/>
        </p:nvSpPr>
        <p:spPr>
          <a:xfrm>
            <a:off x="1855267" y="6987215"/>
            <a:ext cx="15796282"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b="1" dirty="0"/>
              <a:t>Limited Env. Awareness:</a:t>
            </a:r>
            <a:r>
              <a:rPr lang="en-US" sz="3200" dirty="0"/>
              <a:t> Restricted by 2D LiDAR's capabilities in complex environments.</a:t>
            </a:r>
            <a:endParaRPr sz="3200" dirty="0"/>
          </a:p>
        </p:txBody>
      </p:sp>
      <p:pic>
        <p:nvPicPr>
          <p:cNvPr id="27" name="object 4">
            <a:extLst>
              <a:ext uri="{FF2B5EF4-FFF2-40B4-BE49-F238E27FC236}">
                <a16:creationId xmlns:a16="http://schemas.microsoft.com/office/drawing/2014/main" id="{F988F1A7-681F-B63E-6071-9BAF98F6FDF6}"/>
              </a:ext>
            </a:extLst>
          </p:cNvPr>
          <p:cNvPicPr/>
          <p:nvPr/>
        </p:nvPicPr>
        <p:blipFill>
          <a:blip r:embed="rId3" cstate="print"/>
          <a:stretch>
            <a:fillRect/>
          </a:stretch>
        </p:blipFill>
        <p:spPr>
          <a:xfrm>
            <a:off x="1702867" y="8299030"/>
            <a:ext cx="15796282" cy="407610"/>
          </a:xfrm>
          <a:prstGeom prst="rect">
            <a:avLst/>
          </a:prstGeom>
        </p:spPr>
      </p:pic>
      <p:sp>
        <p:nvSpPr>
          <p:cNvPr id="28" name="object 6">
            <a:extLst>
              <a:ext uri="{FF2B5EF4-FFF2-40B4-BE49-F238E27FC236}">
                <a16:creationId xmlns:a16="http://schemas.microsoft.com/office/drawing/2014/main" id="{62F53390-5609-497A-308B-27226574EF9D}"/>
              </a:ext>
            </a:extLst>
          </p:cNvPr>
          <p:cNvSpPr/>
          <p:nvPr/>
        </p:nvSpPr>
        <p:spPr>
          <a:xfrm>
            <a:off x="1855266" y="7809355"/>
            <a:ext cx="15852081"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b="1" dirty="0"/>
              <a:t>Limited Interaction Capabilities:</a:t>
            </a:r>
            <a:r>
              <a:rPr lang="en-US" sz="3200" dirty="0"/>
              <a:t> Lacks advanced human-robot interaction features.</a:t>
            </a:r>
            <a:endParaRPr sz="3200" dirty="0"/>
          </a:p>
        </p:txBody>
      </p:sp>
      <p:pic>
        <p:nvPicPr>
          <p:cNvPr id="29" name="object 4">
            <a:extLst>
              <a:ext uri="{FF2B5EF4-FFF2-40B4-BE49-F238E27FC236}">
                <a16:creationId xmlns:a16="http://schemas.microsoft.com/office/drawing/2014/main" id="{213927BA-D365-D79B-A9CB-987AB97E3D72}"/>
              </a:ext>
            </a:extLst>
          </p:cNvPr>
          <p:cNvPicPr/>
          <p:nvPr/>
        </p:nvPicPr>
        <p:blipFill>
          <a:blip r:embed="rId3" cstate="print"/>
          <a:stretch>
            <a:fillRect/>
          </a:stretch>
        </p:blipFill>
        <p:spPr>
          <a:xfrm>
            <a:off x="1702867" y="9154943"/>
            <a:ext cx="15796282" cy="407610"/>
          </a:xfrm>
          <a:prstGeom prst="rect">
            <a:avLst/>
          </a:prstGeom>
        </p:spPr>
      </p:pic>
      <p:sp>
        <p:nvSpPr>
          <p:cNvPr id="30" name="object 6">
            <a:extLst>
              <a:ext uri="{FF2B5EF4-FFF2-40B4-BE49-F238E27FC236}">
                <a16:creationId xmlns:a16="http://schemas.microsoft.com/office/drawing/2014/main" id="{BF07C3D0-3D3A-013B-65E5-19DD7EFABCE7}"/>
              </a:ext>
            </a:extLst>
          </p:cNvPr>
          <p:cNvSpPr/>
          <p:nvPr/>
        </p:nvSpPr>
        <p:spPr>
          <a:xfrm>
            <a:off x="1855266" y="8665268"/>
            <a:ext cx="15852081"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200" b="1" dirty="0"/>
              <a:t>Energy Efficiency Concerns:</a:t>
            </a:r>
            <a:r>
              <a:rPr lang="en-US" sz="3200" dirty="0"/>
              <a:t> Limited operational time due to battery constraints.</a:t>
            </a:r>
            <a:endParaRPr sz="3200" dirty="0"/>
          </a:p>
        </p:txBody>
      </p:sp>
    </p:spTree>
    <p:extLst>
      <p:ext uri="{BB962C8B-B14F-4D97-AF65-F5344CB8AC3E}">
        <p14:creationId xmlns:p14="http://schemas.microsoft.com/office/powerpoint/2010/main" val="153682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2576851" y="265750"/>
            <a:ext cx="14737450" cy="1370888"/>
          </a:xfrm>
          <a:prstGeom prst="rect">
            <a:avLst/>
          </a:prstGeom>
        </p:spPr>
        <p:txBody>
          <a:bodyPr vert="horz" wrap="square" lIns="0" tIns="16510" rIns="0" bIns="0" rtlCol="0">
            <a:spAutoFit/>
          </a:bodyPr>
          <a:lstStyle/>
          <a:p>
            <a:pPr marL="12700">
              <a:lnSpc>
                <a:spcPct val="100000"/>
              </a:lnSpc>
              <a:spcBef>
                <a:spcPts val="130"/>
              </a:spcBef>
              <a:tabLst>
                <a:tab pos="4578350" algn="l"/>
              </a:tabLst>
            </a:pPr>
            <a:r>
              <a:rPr lang="en-AU" sz="8800" spc="170" dirty="0"/>
              <a:t>Time Management</a:t>
            </a:r>
            <a:endParaRPr lang="en-AU" sz="8800" dirty="0"/>
          </a:p>
        </p:txBody>
      </p:sp>
      <p:pic>
        <p:nvPicPr>
          <p:cNvPr id="14" name="object 14"/>
          <p:cNvPicPr/>
          <p:nvPr/>
        </p:nvPicPr>
        <p:blipFill>
          <a:blip r:embed="rId2" cstate="print"/>
          <a:stretch>
            <a:fillRect/>
          </a:stretch>
        </p:blipFill>
        <p:spPr>
          <a:xfrm rot="5602702">
            <a:off x="-1047189" y="1143364"/>
            <a:ext cx="4671227" cy="2305586"/>
          </a:xfrm>
          <a:prstGeom prst="rect">
            <a:avLst/>
          </a:prstGeom>
        </p:spPr>
      </p:pic>
      <p:sp>
        <p:nvSpPr>
          <p:cNvPr id="22" name="Rectangle 21">
            <a:extLst>
              <a:ext uri="{FF2B5EF4-FFF2-40B4-BE49-F238E27FC236}">
                <a16:creationId xmlns:a16="http://schemas.microsoft.com/office/drawing/2014/main" id="{7906B224-E746-0B20-B699-A27569CB7686}"/>
              </a:ext>
            </a:extLst>
          </p:cNvPr>
          <p:cNvSpPr/>
          <p:nvPr/>
        </p:nvSpPr>
        <p:spPr>
          <a:xfrm>
            <a:off x="6087937" y="7684844"/>
            <a:ext cx="5123587" cy="1506434"/>
          </a:xfrm>
          <a:prstGeom prst="rec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bject 11">
            <a:extLst>
              <a:ext uri="{FF2B5EF4-FFF2-40B4-BE49-F238E27FC236}">
                <a16:creationId xmlns:a16="http://schemas.microsoft.com/office/drawing/2014/main" id="{DE2EA72F-EA20-2DB7-3211-96189E8DE66C}"/>
              </a:ext>
            </a:extLst>
          </p:cNvPr>
          <p:cNvSpPr txBox="1">
            <a:spLocks/>
          </p:cNvSpPr>
          <p:nvPr/>
        </p:nvSpPr>
        <p:spPr>
          <a:xfrm>
            <a:off x="6213866" y="7766261"/>
            <a:ext cx="4776547" cy="1260602"/>
          </a:xfrm>
          <a:prstGeom prst="rect">
            <a:avLst/>
          </a:prstGeom>
          <a:solidFill>
            <a:schemeClr val="bg1">
              <a:lumMod val="95000"/>
            </a:schemeClr>
          </a:solidFill>
        </p:spPr>
        <p:txBody>
          <a:bodyPr vert="horz" wrap="square" lIns="0" tIns="16510" rIns="0" bIns="0" rtlCol="0">
            <a:spAutoFit/>
          </a:bodyPr>
          <a:lstStyle>
            <a:lvl1pPr>
              <a:defRPr sz="9400" b="1" i="0">
                <a:solidFill>
                  <a:srgbClr val="231F20"/>
                </a:solidFill>
                <a:latin typeface="Trebuchet MS"/>
                <a:ea typeface="+mj-ea"/>
                <a:cs typeface="Trebuchet MS"/>
              </a:defRPr>
            </a:lvl1pPr>
          </a:lstStyle>
          <a:p>
            <a:pPr marL="12700" algn="ctr">
              <a:spcBef>
                <a:spcPts val="130"/>
              </a:spcBef>
              <a:tabLst>
                <a:tab pos="4578350" algn="l"/>
              </a:tabLst>
            </a:pPr>
            <a:r>
              <a:rPr lang="en-AU" sz="4000" kern="0" spc="170" dirty="0">
                <a:solidFill>
                  <a:schemeClr val="tx1"/>
                </a:solidFill>
              </a:rPr>
              <a:t>      : Planned</a:t>
            </a:r>
          </a:p>
          <a:p>
            <a:pPr marL="12700" algn="ctr">
              <a:spcBef>
                <a:spcPts val="130"/>
              </a:spcBef>
              <a:tabLst>
                <a:tab pos="4578350" algn="l"/>
              </a:tabLst>
            </a:pPr>
            <a:r>
              <a:rPr lang="en-AU" sz="4000" kern="0" spc="170" dirty="0">
                <a:solidFill>
                  <a:schemeClr val="tx1"/>
                </a:solidFill>
              </a:rPr>
              <a:t>    : Actual</a:t>
            </a:r>
            <a:endParaRPr lang="en-AU" sz="4000" kern="0" dirty="0">
              <a:solidFill>
                <a:schemeClr val="tx1"/>
              </a:solidFill>
            </a:endParaRPr>
          </a:p>
        </p:txBody>
      </p:sp>
      <p:pic>
        <p:nvPicPr>
          <p:cNvPr id="2" name="Picture 1">
            <a:extLst>
              <a:ext uri="{FF2B5EF4-FFF2-40B4-BE49-F238E27FC236}">
                <a16:creationId xmlns:a16="http://schemas.microsoft.com/office/drawing/2014/main" id="{DA4DD967-757E-A81F-5CEF-ECAEF40304A8}"/>
              </a:ext>
            </a:extLst>
          </p:cNvPr>
          <p:cNvPicPr>
            <a:picLocks noChangeAspect="1"/>
          </p:cNvPicPr>
          <p:nvPr/>
        </p:nvPicPr>
        <p:blipFill>
          <a:blip r:embed="rId3"/>
          <a:stretch>
            <a:fillRect/>
          </a:stretch>
        </p:blipFill>
        <p:spPr>
          <a:xfrm>
            <a:off x="1701010" y="2362790"/>
            <a:ext cx="16070831" cy="5009347"/>
          </a:xfrm>
          <a:prstGeom prst="rect">
            <a:avLst/>
          </a:prstGeom>
          <a:ln>
            <a:solidFill>
              <a:schemeClr val="tx1"/>
            </a:solidFill>
          </a:ln>
        </p:spPr>
      </p:pic>
      <p:sp>
        <p:nvSpPr>
          <p:cNvPr id="3" name="Rectangle 2">
            <a:extLst>
              <a:ext uri="{FF2B5EF4-FFF2-40B4-BE49-F238E27FC236}">
                <a16:creationId xmlns:a16="http://schemas.microsoft.com/office/drawing/2014/main" id="{0B6C0352-C558-547E-85B3-975EEC6CEFD9}"/>
              </a:ext>
            </a:extLst>
          </p:cNvPr>
          <p:cNvSpPr/>
          <p:nvPr/>
        </p:nvSpPr>
        <p:spPr>
          <a:xfrm>
            <a:off x="6374540" y="7952890"/>
            <a:ext cx="1282889" cy="32617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E4A0989-7AEA-B379-F610-799AFFE6D32E}"/>
              </a:ext>
            </a:extLst>
          </p:cNvPr>
          <p:cNvSpPr/>
          <p:nvPr/>
        </p:nvSpPr>
        <p:spPr>
          <a:xfrm>
            <a:off x="6396158" y="8591775"/>
            <a:ext cx="1282889" cy="326178"/>
          </a:xfrm>
          <a:prstGeom prst="rect">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6935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398</Words>
  <Application>Microsoft Office PowerPoint</Application>
  <PresentationFormat>Custom</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vt:lpstr>
      <vt:lpstr>Office Theme</vt:lpstr>
      <vt:lpstr>Hardware</vt:lpstr>
      <vt:lpstr>Software</vt:lpstr>
      <vt:lpstr>PowerPoint Presentation</vt:lpstr>
      <vt:lpstr>Challenges and Solutions</vt:lpstr>
      <vt:lpstr>Strengths and Limitations</vt:lpstr>
      <vt:lpstr>Time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dc:creator>Adrian</dc:creator>
  <cp:keywords>DAF_AYJgpdI,BAFyQy63Poo</cp:keywords>
  <cp:lastModifiedBy>Mary thereze yazbeck</cp:lastModifiedBy>
  <cp:revision>15</cp:revision>
  <dcterms:created xsi:type="dcterms:W3CDTF">2024-03-10T03:28:31Z</dcterms:created>
  <dcterms:modified xsi:type="dcterms:W3CDTF">2024-09-07T04:28:44Z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2024-03-09T00:00:00Z</vt:filetime>
  </property>
  <property fmtid="{D5CDD505-2E9C-101B-9397-08002B2CF9AE}" pid="3" name="Creator">
    <vt:lpwstr>Canva</vt:lpwstr>
  </property>
  <property fmtid="{D5CDD505-2E9C-101B-9397-08002B2CF9AE}" pid="4" name="LastSaved">
    <vt:filetime>2024-03-10T00:00:00Z</vt:filetime>
  </property>
</Properties>
</file>