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146847056" r:id="rId8"/>
    <p:sldId id="265" r:id="rId9"/>
    <p:sldId id="266" r:id="rId10"/>
    <p:sldId id="267" r:id="rId11"/>
    <p:sldId id="2146847058" r:id="rId12"/>
    <p:sldId id="2146847057"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AFC408-0819-4D9F-AB75-1835F0450402}" v="328" dt="2024-04-04T15:12:43.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0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github.com/techtrainer20/TNSDC.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267129" y="4261245"/>
            <a:ext cx="7980183" cy="163121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a:cs typeface="Arial"/>
              </a:rPr>
              <a:t>Presented By:</a:t>
            </a:r>
          </a:p>
          <a:p>
            <a:r>
              <a:rPr lang="en-US" sz="2400" b="1" dirty="0">
                <a:solidFill>
                  <a:schemeClr val="accent1">
                    <a:lumMod val="75000"/>
                  </a:schemeClr>
                </a:solidFill>
                <a:latin typeface="Times New Roman"/>
                <a:cs typeface="Arial"/>
              </a:rPr>
              <a:t>Mary </a:t>
            </a:r>
            <a:r>
              <a:rPr lang="en-US" sz="2400" b="1" dirty="0" err="1">
                <a:solidFill>
                  <a:schemeClr val="accent1">
                    <a:lumMod val="75000"/>
                  </a:schemeClr>
                </a:solidFill>
                <a:latin typeface="Times New Roman"/>
                <a:cs typeface="Arial"/>
              </a:rPr>
              <a:t>Rinisha</a:t>
            </a:r>
            <a:r>
              <a:rPr lang="en-US" sz="2400" b="1" dirty="0">
                <a:solidFill>
                  <a:schemeClr val="accent1">
                    <a:lumMod val="75000"/>
                  </a:schemeClr>
                </a:solidFill>
                <a:latin typeface="Times New Roman"/>
                <a:cs typeface="Arial"/>
              </a:rPr>
              <a:t> J </a:t>
            </a:r>
          </a:p>
          <a:p>
            <a:r>
              <a:rPr lang="en-US" sz="2400" b="1" dirty="0" err="1">
                <a:solidFill>
                  <a:schemeClr val="accent1">
                    <a:lumMod val="75000"/>
                  </a:schemeClr>
                </a:solidFill>
                <a:latin typeface="Times New Roman"/>
                <a:cs typeface="Arial"/>
              </a:rPr>
              <a:t>Jeppiaar</a:t>
            </a:r>
            <a:r>
              <a:rPr lang="en-US" sz="2400" b="1" dirty="0">
                <a:solidFill>
                  <a:schemeClr val="accent1">
                    <a:lumMod val="75000"/>
                  </a:schemeClr>
                </a:solidFill>
                <a:latin typeface="Times New Roman"/>
                <a:cs typeface="Arial"/>
              </a:rPr>
              <a:t> Institute of Technology</a:t>
            </a:r>
          </a:p>
          <a:p>
            <a:r>
              <a:rPr lang="en-US" sz="2400" b="1" dirty="0">
                <a:solidFill>
                  <a:schemeClr val="accent1">
                    <a:lumMod val="75000"/>
                  </a:schemeClr>
                </a:solidFill>
                <a:latin typeface="Times New Roman"/>
                <a:cs typeface="Arial"/>
              </a:rPr>
              <a:t>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F2D7-01C9-C44F-C22D-2C7AE15C2FB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358693B2-E13F-72D7-EEAB-226D2E072DCB}"/>
              </a:ext>
            </a:extLst>
          </p:cNvPr>
          <p:cNvSpPr>
            <a:spLocks noGrp="1"/>
          </p:cNvSpPr>
          <p:nvPr>
            <p:ph idx="1"/>
          </p:nvPr>
        </p:nvSpPr>
        <p:spPr/>
        <p:txBody>
          <a:bodyPr/>
          <a:lstStyle/>
          <a:p>
            <a:endParaRPr lang="en-IN" dirty="0"/>
          </a:p>
        </p:txBody>
      </p:sp>
      <p:pic>
        <p:nvPicPr>
          <p:cNvPr id="6" name="Content Placeholder 4">
            <a:extLst>
              <a:ext uri="{FF2B5EF4-FFF2-40B4-BE49-F238E27FC236}">
                <a16:creationId xmlns:a16="http://schemas.microsoft.com/office/drawing/2014/main" id="{9B6BC582-9ABC-C4A8-1612-491F1A707B8C}"/>
              </a:ext>
            </a:extLst>
          </p:cNvPr>
          <p:cNvPicPr>
            <a:picLocks noChangeAspect="1"/>
          </p:cNvPicPr>
          <p:nvPr/>
        </p:nvPicPr>
        <p:blipFill>
          <a:blip r:embed="rId2"/>
          <a:stretch>
            <a:fillRect/>
          </a:stretch>
        </p:blipFill>
        <p:spPr>
          <a:xfrm>
            <a:off x="790432" y="2264761"/>
            <a:ext cx="10515600" cy="2149233"/>
          </a:xfrm>
          <a:prstGeom prst="rect">
            <a:avLst/>
          </a:prstGeom>
        </p:spPr>
      </p:pic>
    </p:spTree>
    <p:extLst>
      <p:ext uri="{BB962C8B-B14F-4D97-AF65-F5344CB8AC3E}">
        <p14:creationId xmlns:p14="http://schemas.microsoft.com/office/powerpoint/2010/main" val="151418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rgbClr val="0D0D0D"/>
                </a:solidFill>
                <a:effectLst/>
                <a:latin typeface="Söhne"/>
              </a:rPr>
              <a:t>The keylogger application presents a valuable asset for security monitoring and analysis. Its straightforward yet efficient design empowers cybersecurity experts to monitor user interactions with keyboards, aiding in threat detection and behavior analysis. This project underscores the significance of employing robust data collection and preprocessing methods, alongside user-friendly interfaces for smooth interaction. Through adherence to coding best practices and integration of user feedback, the keylogger application proves its efficacy in bolstering security measures and empowering professionals in their cybersecurity endeavors.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marL="0" indent="0" algn="l">
              <a:buNone/>
            </a:pPr>
            <a:r>
              <a:rPr lang="en-US" sz="2000" b="0" i="0" dirty="0">
                <a:solidFill>
                  <a:srgbClr val="0D0D0D"/>
                </a:solidFill>
                <a:effectLst/>
                <a:latin typeface="Söhne"/>
              </a:rPr>
              <a:t>Moving forward, there are several avenues for further improvement and expansion of the keylogger application:</a:t>
            </a:r>
          </a:p>
          <a:p>
            <a:pPr algn="l"/>
            <a:endParaRPr lang="en-US" sz="2000" b="0" i="0" dirty="0">
              <a:solidFill>
                <a:srgbClr val="0D0D0D"/>
              </a:solidFill>
              <a:effectLst/>
              <a:latin typeface="Söhne"/>
            </a:endParaRPr>
          </a:p>
          <a:p>
            <a:pPr algn="l"/>
            <a:r>
              <a:rPr lang="en-US" sz="2000" b="0" i="0" dirty="0">
                <a:solidFill>
                  <a:srgbClr val="0D0D0D"/>
                </a:solidFill>
                <a:effectLst/>
                <a:latin typeface="Söhne"/>
              </a:rPr>
              <a:t>Integrating machine learning techniques to enhance anomaly detection and behavior analysis, improving the application's capability to identify suspicious activities.</a:t>
            </a:r>
          </a:p>
          <a:p>
            <a:pPr algn="l"/>
            <a:r>
              <a:rPr lang="en-US" sz="2000" b="0" i="0" dirty="0">
                <a:solidFill>
                  <a:srgbClr val="0D0D0D"/>
                </a:solidFill>
                <a:effectLst/>
                <a:latin typeface="Söhne"/>
              </a:rPr>
              <a:t>Implementing advanced logging functionalities, such as capturing application-specific keyboard events or monitoring system-wide activities.</a:t>
            </a:r>
          </a:p>
          <a:p>
            <a:pPr algn="l"/>
            <a:r>
              <a:rPr lang="en-US" sz="2000" b="0" i="0" dirty="0">
                <a:solidFill>
                  <a:srgbClr val="0D0D0D"/>
                </a:solidFill>
                <a:effectLst/>
                <a:latin typeface="Söhne"/>
              </a:rPr>
              <a:t>Introducing remote monitoring capabilities, enabling users to access keylogging data from various devices or locations.</a:t>
            </a:r>
          </a:p>
          <a:p>
            <a:pPr algn="l"/>
            <a:r>
              <a:rPr lang="en-US" sz="2000" b="0" i="0" dirty="0">
                <a:solidFill>
                  <a:srgbClr val="0D0D0D"/>
                </a:solidFill>
                <a:effectLst/>
                <a:latin typeface="Söhne"/>
              </a:rPr>
              <a:t>Strengthening security measures to safeguard sensitive data collected by the keylogger, including encryption and access controls.</a:t>
            </a:r>
          </a:p>
          <a:p>
            <a:pPr algn="l"/>
            <a:r>
              <a:rPr lang="en-US" sz="2000" b="0" i="0" dirty="0">
                <a:solidFill>
                  <a:srgbClr val="0D0D0D"/>
                </a:solidFill>
                <a:effectLst/>
                <a:latin typeface="Söhne"/>
              </a:rPr>
              <a:t>Collaborating with cybersecurity experts and organizations to gather insights and feedback for continuous enhancement and optimization of the application.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0D0D0D"/>
                </a:solidFill>
                <a:effectLst/>
                <a:latin typeface="Söhne"/>
              </a:rPr>
              <a:t>Python Software Foundation. (n.d.). </a:t>
            </a:r>
            <a:r>
              <a:rPr lang="en-IN" sz="2400" b="0" i="0" dirty="0" err="1">
                <a:solidFill>
                  <a:srgbClr val="0D0D0D"/>
                </a:solidFill>
                <a:effectLst/>
                <a:latin typeface="Söhne"/>
              </a:rPr>
              <a:t>Tkinter</a:t>
            </a:r>
            <a:r>
              <a:rPr lang="en-IN" sz="2400" b="0" i="0" dirty="0">
                <a:solidFill>
                  <a:srgbClr val="0D0D0D"/>
                </a:solidFill>
                <a:effectLst/>
                <a:latin typeface="Söhne"/>
              </a:rPr>
              <a:t> documentation. Retrieved from </a:t>
            </a:r>
            <a:r>
              <a:rPr lang="en-IN" sz="2400" b="0" i="0" u="none" strike="noStrike" dirty="0">
                <a:solidFill>
                  <a:srgbClr val="0D0D0D"/>
                </a:solidFill>
                <a:effectLst/>
                <a:latin typeface="Söhne"/>
                <a:hlinkClick r:id="rId2"/>
              </a:rPr>
              <a:t>https://docs.python.org/3/library/tkinter.html</a:t>
            </a:r>
            <a:endParaRPr lang="en-IN" sz="2400" b="0" i="0" dirty="0">
              <a:solidFill>
                <a:srgbClr val="0D0D0D"/>
              </a:solidFill>
              <a:effectLst/>
              <a:latin typeface="Söhne"/>
            </a:endParaRPr>
          </a:p>
          <a:p>
            <a:pPr algn="l">
              <a:buFont typeface="Arial" panose="020B0604020202020204" pitchFamily="34" charset="0"/>
              <a:buChar char="•"/>
            </a:pPr>
            <a:r>
              <a:rPr lang="en-IN" sz="2400" b="0" i="0" dirty="0" err="1">
                <a:solidFill>
                  <a:srgbClr val="0D0D0D"/>
                </a:solidFill>
                <a:effectLst/>
                <a:latin typeface="Söhne"/>
              </a:rPr>
              <a:t>Pynput</a:t>
            </a:r>
            <a:r>
              <a:rPr lang="en-IN" sz="2400" b="0" i="0" dirty="0">
                <a:solidFill>
                  <a:srgbClr val="0D0D0D"/>
                </a:solidFill>
                <a:effectLst/>
                <a:latin typeface="Söhne"/>
              </a:rPr>
              <a:t> Documentation. (n.d.). Retrieved from </a:t>
            </a:r>
            <a:r>
              <a:rPr lang="en-IN" sz="2400" b="0" i="0" u="none" strike="noStrike" dirty="0">
                <a:solidFill>
                  <a:srgbClr val="0D0D0D"/>
                </a:solidFill>
                <a:effectLst/>
                <a:latin typeface="Söhne"/>
                <a:hlinkClick r:id="rId3"/>
              </a:rPr>
              <a:t>https://pypi.org/project/pynput/</a:t>
            </a:r>
            <a:endParaRPr lang="en-IN" sz="2400" b="0" i="0" dirty="0">
              <a:solidFill>
                <a:srgbClr val="0D0D0D"/>
              </a:solidFill>
              <a:effectLst/>
              <a:latin typeface="Söhne"/>
            </a:endParaRPr>
          </a:p>
          <a:p>
            <a:pPr algn="l">
              <a:buFont typeface="Arial" panose="020B0604020202020204" pitchFamily="34" charset="0"/>
              <a:buChar char="•"/>
            </a:pPr>
            <a:r>
              <a:rPr lang="en-IN" sz="2400" b="0" i="0" dirty="0">
                <a:solidFill>
                  <a:srgbClr val="0D0D0D"/>
                </a:solidFill>
                <a:effectLst/>
                <a:latin typeface="Söhne"/>
              </a:rPr>
              <a:t>JSON. (n.d.). Retrieved from </a:t>
            </a:r>
            <a:r>
              <a:rPr lang="en-IN" sz="2400" b="0" i="0" u="none" strike="noStrike" dirty="0">
                <a:solidFill>
                  <a:srgbClr val="0D0D0D"/>
                </a:solidFill>
                <a:effectLst/>
                <a:latin typeface="Söhne"/>
              </a:rPr>
              <a:t>https://www.json.org/json-en.html</a:t>
            </a:r>
            <a:endParaRPr lang="en-IN" sz="2400" b="0" i="0" dirty="0">
              <a:solidFill>
                <a:srgbClr val="0D0D0D"/>
              </a:solidFill>
              <a:effectLst/>
              <a:latin typeface="Söhne"/>
            </a:endParaRPr>
          </a:p>
          <a:p>
            <a:pPr marL="305435" indent="-305435"/>
            <a:r>
              <a:rPr lang="en-IN" sz="2400" dirty="0">
                <a:solidFill>
                  <a:srgbClr val="0F0F0F"/>
                </a:solidFill>
                <a:ea typeface="+mn-lt"/>
                <a:cs typeface="+mn-lt"/>
                <a:hlinkClick r:id="rId4"/>
              </a:rPr>
              <a:t>https://github.com/techtrainer20/TNSDC.git</a:t>
            </a:r>
            <a:r>
              <a:rPr lang="en-IN" sz="2400" dirty="0">
                <a:solidFill>
                  <a:srgbClr val="0F0F0F"/>
                </a:solidFill>
                <a:ea typeface="+mn-lt"/>
                <a:cs typeface="+mn-lt"/>
              </a:rPr>
              <a:t>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vert="horz" lIns="91440" tIns="45720" rIns="91440" bIns="45720" rtlCol="0" anchor="ctr">
            <a:noAutofit/>
          </a:bodyPr>
          <a:lstStyle/>
          <a:p>
            <a:pPr marL="0" indent="0">
              <a:buNone/>
            </a:pPr>
            <a:r>
              <a:rPr lang="en-US" sz="2000" b="0" i="0" dirty="0">
                <a:solidFill>
                  <a:srgbClr val="0D0D0D"/>
                </a:solidFill>
                <a:effectLst/>
                <a:latin typeface="Times New Roman"/>
                <a:cs typeface="Times New Roman"/>
              </a:rPr>
              <a:t>This project aims to create a dependable keylogging application using Python and </a:t>
            </a:r>
            <a:r>
              <a:rPr lang="en-US" sz="2000" b="0" i="0" dirty="0" err="1">
                <a:solidFill>
                  <a:srgbClr val="0D0D0D"/>
                </a:solidFill>
                <a:effectLst/>
                <a:latin typeface="Times New Roman"/>
                <a:cs typeface="Times New Roman"/>
              </a:rPr>
              <a:t>Tkinter</a:t>
            </a:r>
            <a:r>
              <a:rPr lang="en-US" sz="2000" b="0" i="0" dirty="0">
                <a:solidFill>
                  <a:srgbClr val="0D0D0D"/>
                </a:solidFill>
                <a:effectLst/>
                <a:latin typeface="Times New Roman"/>
                <a:cs typeface="Times New Roman"/>
              </a:rPr>
              <a:t>, tailored for cybersecurity experts. Its primary goal is to offer a reliable tool for monitoring user interactions, capturing key presses, holds, and releases comprehensively. The user-friendly interface features Start and Stop buttons for easy control of the logging process. Error handling mechanisms ensure stability, while logging in both text and JSON formats allows for seamless analysis. By adhering to coding best practices, this project seeks to empower security professionals in identifying and mitigating potential threats, thus contributing to cybersecurity efforts.</a:t>
            </a:r>
            <a:endParaRPr lang="en-IN" sz="2000" dirty="0">
              <a:latin typeface="Times New Roman"/>
              <a:cs typeface="Times New Roman"/>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8FE8-0EFD-AAF2-47E7-E74E82882BC3}"/>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9C783187-835E-9A2C-4BC3-CC4B3B0A7EA8}"/>
              </a:ext>
            </a:extLst>
          </p:cNvPr>
          <p:cNvSpPr>
            <a:spLocks noGrp="1"/>
          </p:cNvSpPr>
          <p:nvPr>
            <p:ph idx="1"/>
          </p:nvPr>
        </p:nvSpPr>
        <p:spPr>
          <a:xfrm>
            <a:off x="410862" y="1541929"/>
            <a:ext cx="10418501" cy="5217459"/>
          </a:xfrm>
        </p:spPr>
        <p:txBody>
          <a:bodyPr vert="horz" lIns="91440" tIns="45720" rIns="91440" bIns="45720" rtlCol="0" anchor="ctr">
            <a:noAutofit/>
          </a:bodyPr>
          <a:lstStyle/>
          <a:p>
            <a:pPr marL="305435" indent="-305435"/>
            <a:r>
              <a:rPr lang="en-US" sz="1800" b="0" i="0" dirty="0">
                <a:solidFill>
                  <a:srgbClr val="0D0D0D"/>
                </a:solidFill>
                <a:effectLst/>
                <a:latin typeface="Times New Roman"/>
                <a:cs typeface="Times New Roman"/>
              </a:rPr>
              <a:t>The proposed solution aims to address the challenge of developing a robust keylogging application for security monitoring and analysis. The solution will encompass the following components:</a:t>
            </a:r>
            <a:endParaRPr lang="en-US" altLang="en-US" sz="18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Times New Roman"/>
                <a:cs typeface="Times New Roman"/>
              </a:rPr>
              <a:t>Data Collection:</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Gather keyboard activity data, including presses, holds, and releases.</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Explore additional data sources for comprehensive insights.</a:t>
            </a:r>
            <a:endParaRPr lang="en-US" altLang="en-US" sz="16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Times New Roman"/>
                <a:cs typeface="Times New Roman"/>
              </a:rPr>
              <a:t>Data Preprocessing:</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Clean and preprocess data to handle inconsistencies.</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Extract features for analysis.</a:t>
            </a:r>
            <a:endParaRPr lang="en-US" altLang="en-US" sz="16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Times New Roman"/>
                <a:cs typeface="Times New Roman"/>
              </a:rPr>
              <a:t>Machine Learning (Optional):</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Implement anomaly detection algorithms.</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Train models on labeled data for behavior analysis.</a:t>
            </a:r>
            <a:endParaRPr lang="en-US" altLang="en-US" sz="16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Times New Roman"/>
                <a:cs typeface="Times New Roman"/>
              </a:rPr>
              <a:t>Application Development:</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Develop </a:t>
            </a:r>
            <a:r>
              <a:rPr kumimoji="0" lang="en-US" altLang="en-US" sz="1600" b="0" i="0" u="none" strike="noStrike" cap="none" normalizeH="0" baseline="0" err="1">
                <a:ln>
                  <a:noFill/>
                </a:ln>
                <a:solidFill>
                  <a:schemeClr val="tx1"/>
                </a:solidFill>
                <a:effectLst/>
                <a:latin typeface="Times New Roman"/>
                <a:cs typeface="Times New Roman"/>
              </a:rPr>
              <a:t>Tkinter</a:t>
            </a:r>
            <a:r>
              <a:rPr kumimoji="0" lang="en-US" altLang="en-US" sz="1600" b="0" i="0" u="none" strike="noStrike" cap="none" normalizeH="0" baseline="0" dirty="0">
                <a:ln>
                  <a:noFill/>
                </a:ln>
                <a:solidFill>
                  <a:schemeClr val="tx1"/>
                </a:solidFill>
                <a:effectLst/>
                <a:latin typeface="Times New Roman"/>
                <a:cs typeface="Times New Roman"/>
              </a:rPr>
              <a:t> interface for user interaction.</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Provide real-time visualization and analysis features.</a:t>
            </a:r>
            <a:endParaRPr lang="en-US" altLang="en-US" sz="16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Times New Roman"/>
                <a:cs typeface="Times New Roman"/>
              </a:rPr>
              <a:t>Deployment:</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Ensure platform compatibility and accessibility.</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Implement security measures for data protection.</a:t>
            </a:r>
            <a:endParaRPr lang="en-US" altLang="en-US" sz="16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Times New Roman"/>
                <a:cs typeface="Times New Roman"/>
              </a:rPr>
              <a:t>Evaluation:</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Assess performance metrics like accuracy and user satisfaction.</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Incorporate feedback for optimization and improvement.</a:t>
            </a:r>
            <a:endParaRPr lang="en-US" altLang="en-US" sz="1600" b="0" i="0" u="none" strike="noStrike" cap="none" normalizeH="0" baseline="0" dirty="0">
              <a:ln>
                <a:noFill/>
              </a:ln>
              <a:solidFill>
                <a:schemeClr val="tx1"/>
              </a:solidFill>
              <a:effectLst/>
              <a:latin typeface="Times New Roman"/>
              <a:cs typeface="Times New Roman"/>
            </a:endParaRPr>
          </a:p>
          <a:p>
            <a:pPr marL="0" indent="0">
              <a:buNone/>
            </a:pPr>
            <a:endParaRPr lang="en-US" b="0" i="0" dirty="0">
              <a:solidFill>
                <a:srgbClr val="0D0D0D"/>
              </a:solidFill>
              <a:effectLst/>
              <a:latin typeface="Söhne"/>
            </a:endParaRPr>
          </a:p>
          <a:p>
            <a:pPr marL="305435" indent="-305435"/>
            <a:endParaRPr lang="en-IN" dirty="0"/>
          </a:p>
        </p:txBody>
      </p:sp>
      <p:sp>
        <p:nvSpPr>
          <p:cNvPr id="5" name="Rectangle 2">
            <a:extLst>
              <a:ext uri="{FF2B5EF4-FFF2-40B4-BE49-F238E27FC236}">
                <a16:creationId xmlns:a16="http://schemas.microsoft.com/office/drawing/2014/main" id="{5415D753-5270-0787-8D2D-B0BEFCDA30AB}"/>
              </a:ext>
            </a:extLst>
          </p:cNvPr>
          <p:cNvSpPr>
            <a:spLocks noChangeArrowheads="1"/>
          </p:cNvSpPr>
          <p:nvPr/>
        </p:nvSpPr>
        <p:spPr bwMode="auto">
          <a:xfrm>
            <a:off x="0" y="0"/>
            <a:ext cx="730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090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vert="horz" lIns="91440" tIns="45720" rIns="91440" bIns="45720" rtlCol="0" anchor="ctr">
            <a:noAutofit/>
          </a:bodyPr>
          <a:lstStyle/>
          <a:p>
            <a:pPr marL="0" indent="0">
              <a:buNone/>
            </a:pPr>
            <a:r>
              <a:rPr lang="en-IN" sz="1200" b="1" dirty="0">
                <a:solidFill>
                  <a:srgbClr val="0F0F0F"/>
                </a:solidFill>
                <a:latin typeface="Times New Roman"/>
                <a:cs typeface="Times New Roman"/>
              </a:rPr>
              <a:t>SYSTEM REQUIREMENTS</a:t>
            </a:r>
          </a:p>
          <a:p>
            <a:pPr marL="0" indent="0" algn="l" rtl="0" eaLnBrk="1" fontAlgn="base" latinLnBrk="0" hangingPunct="1">
              <a:spcBef>
                <a:spcPts val="0"/>
              </a:spcBef>
              <a:spcAft>
                <a:spcPts val="0"/>
              </a:spcAft>
              <a:buNone/>
            </a:pPr>
            <a:r>
              <a:rPr lang="en-IN" sz="1200" b="1" dirty="0">
                <a:solidFill>
                  <a:srgbClr val="404040"/>
                </a:solidFill>
                <a:latin typeface="Times New Roman"/>
                <a:cs typeface="Times New Roman"/>
              </a:rPr>
              <a:t>HARDWARE</a:t>
            </a:r>
            <a:endParaRPr lang="en-IN" sz="1200" b="0" i="0" u="none" strike="noStrike">
              <a:effectLst/>
              <a:latin typeface="Times New Roman"/>
              <a:cs typeface="Times New Roman"/>
            </a:endParaRPr>
          </a:p>
          <a:p>
            <a:pPr marL="0" indent="-305435" algn="l" rtl="0" eaLnBrk="1" fontAlgn="base" latinLnBrk="0" hangingPunct="1">
              <a:spcBef>
                <a:spcPts val="0"/>
              </a:spcBef>
              <a:spcAft>
                <a:spcPts val="0"/>
              </a:spcAft>
            </a:pPr>
            <a:r>
              <a:rPr lang="en-IN" sz="1200" b="1" i="0" u="none" strike="noStrike" kern="1200" dirty="0">
                <a:solidFill>
                  <a:srgbClr val="404040"/>
                </a:solidFill>
                <a:effectLst/>
                <a:latin typeface="Times New Roman"/>
                <a:cs typeface="Times New Roman"/>
              </a:rPr>
              <a:t>Processor: Minimum Intel Core i5 or equivalent</a:t>
            </a:r>
            <a:endParaRPr lang="en-IN" sz="1200" b="0" i="0" u="none" strike="noStrike">
              <a:effectLst/>
              <a:latin typeface="Times New Roman"/>
              <a:cs typeface="Times New Roman"/>
            </a:endParaRPr>
          </a:p>
          <a:p>
            <a:pPr marL="0" indent="-305435" algn="l" rtl="0" eaLnBrk="1" fontAlgn="base" latinLnBrk="0" hangingPunct="1">
              <a:spcBef>
                <a:spcPts val="0"/>
              </a:spcBef>
              <a:spcAft>
                <a:spcPts val="0"/>
              </a:spcAft>
            </a:pPr>
            <a:r>
              <a:rPr lang="en-IN" sz="1200" b="1" i="0" u="none" strike="noStrike" kern="1200" dirty="0">
                <a:solidFill>
                  <a:srgbClr val="404040"/>
                </a:solidFill>
                <a:effectLst/>
                <a:latin typeface="Times New Roman"/>
                <a:cs typeface="Times New Roman"/>
              </a:rPr>
              <a:t>RAM: 8 GB</a:t>
            </a:r>
            <a:endParaRPr lang="en-IN" sz="1200" b="0" i="0" u="none" strike="noStrike">
              <a:effectLst/>
              <a:latin typeface="Times New Roman"/>
              <a:cs typeface="Times New Roman"/>
            </a:endParaRPr>
          </a:p>
          <a:p>
            <a:pPr marL="0" indent="-305435" algn="l" rtl="0" eaLnBrk="1" fontAlgn="base" latinLnBrk="0" hangingPunct="1">
              <a:spcBef>
                <a:spcPts val="0"/>
              </a:spcBef>
              <a:spcAft>
                <a:spcPts val="0"/>
              </a:spcAft>
            </a:pPr>
            <a:r>
              <a:rPr lang="en-US" sz="1200" b="1" i="0" u="none" strike="noStrike" kern="1200" dirty="0">
                <a:solidFill>
                  <a:srgbClr val="404040"/>
                </a:solidFill>
                <a:effectLst/>
                <a:latin typeface="Times New Roman"/>
                <a:cs typeface="Times New Roman"/>
              </a:rPr>
              <a:t>Storage: 256 GB SSD or higher</a:t>
            </a:r>
            <a:endParaRPr lang="en-IN" sz="1200" b="0" i="0" u="none" strike="noStrike">
              <a:effectLst/>
              <a:latin typeface="Times New Roman"/>
              <a:cs typeface="Times New Roman"/>
            </a:endParaRPr>
          </a:p>
          <a:p>
            <a:pPr marL="0" indent="-305435">
              <a:spcBef>
                <a:spcPts val="0"/>
              </a:spcBef>
              <a:spcAft>
                <a:spcPts val="0"/>
              </a:spcAft>
            </a:pPr>
            <a:endParaRPr lang="en-US" sz="1200" b="1" dirty="0">
              <a:solidFill>
                <a:srgbClr val="404040"/>
              </a:solidFill>
              <a:latin typeface="Times New Roman"/>
              <a:cs typeface="Times New Roman"/>
            </a:endParaRPr>
          </a:p>
          <a:p>
            <a:pPr marL="0" indent="0" algn="l" rtl="0" eaLnBrk="1" fontAlgn="base" latinLnBrk="0" hangingPunct="1">
              <a:spcBef>
                <a:spcPts val="0"/>
              </a:spcBef>
              <a:spcAft>
                <a:spcPts val="0"/>
              </a:spcAft>
              <a:buNone/>
            </a:pPr>
            <a:r>
              <a:rPr lang="en-IN" sz="1200" b="1" dirty="0">
                <a:solidFill>
                  <a:srgbClr val="404040"/>
                </a:solidFill>
                <a:latin typeface="Times New Roman"/>
                <a:cs typeface="Times New Roman"/>
              </a:rPr>
              <a:t>SOFTWARE</a:t>
            </a:r>
            <a:endParaRPr lang="en-IN" sz="1200" b="0" i="0" u="none" strike="noStrike">
              <a:effectLst/>
              <a:latin typeface="Times New Roman"/>
              <a:cs typeface="Times New Roman"/>
            </a:endParaRPr>
          </a:p>
          <a:p>
            <a:pPr marL="0" indent="-305435" algn="l" rtl="0" eaLnBrk="1" fontAlgn="base" latinLnBrk="0" hangingPunct="1">
              <a:spcBef>
                <a:spcPts val="0"/>
              </a:spcBef>
              <a:spcAft>
                <a:spcPts val="0"/>
              </a:spcAft>
            </a:pPr>
            <a:r>
              <a:rPr lang="en-US" sz="1200" b="1" i="0" u="none" strike="noStrike" kern="1200" dirty="0">
                <a:solidFill>
                  <a:srgbClr val="404040"/>
                </a:solidFill>
                <a:effectLst/>
                <a:latin typeface="Times New Roman"/>
                <a:cs typeface="Times New Roman"/>
              </a:rPr>
              <a:t>Operating System: Windows 10, macOS 10.15, Ubuntu 20.04 LTS</a:t>
            </a:r>
            <a:endParaRPr lang="en-IN" sz="1200" b="0" i="0" u="none" strike="noStrike">
              <a:effectLst/>
              <a:latin typeface="Times New Roman"/>
              <a:cs typeface="Times New Roman"/>
            </a:endParaRPr>
          </a:p>
          <a:p>
            <a:pPr marL="0" indent="-305435" algn="l" rtl="0" eaLnBrk="1" fontAlgn="base" latinLnBrk="0" hangingPunct="1">
              <a:spcBef>
                <a:spcPts val="0"/>
              </a:spcBef>
              <a:spcAft>
                <a:spcPts val="0"/>
              </a:spcAft>
            </a:pPr>
            <a:r>
              <a:rPr lang="en-US" sz="1200" b="1" i="0" u="none" strike="noStrike" kern="1200" dirty="0">
                <a:solidFill>
                  <a:srgbClr val="404040"/>
                </a:solidFill>
                <a:effectLst/>
                <a:latin typeface="Times New Roman"/>
                <a:cs typeface="Times New Roman"/>
              </a:rPr>
              <a:t>Programming Language: Python 3.8 or higher</a:t>
            </a:r>
            <a:endParaRPr lang="en-IN" sz="1200" b="0" i="0" u="none" strike="noStrike" dirty="0">
              <a:effectLst/>
              <a:latin typeface="Times New Roman"/>
              <a:cs typeface="Times New Roman"/>
            </a:endParaRPr>
          </a:p>
          <a:p>
            <a:pPr marL="0" indent="-305435">
              <a:spcBef>
                <a:spcPts val="0"/>
              </a:spcBef>
              <a:spcAft>
                <a:spcPts val="0"/>
              </a:spcAft>
            </a:pPr>
            <a:endParaRPr lang="en-US" sz="1200" b="1" dirty="0">
              <a:solidFill>
                <a:srgbClr val="404040"/>
              </a:solidFill>
              <a:latin typeface="Times New Roman"/>
              <a:cs typeface="Times New Roman"/>
            </a:endParaRPr>
          </a:p>
          <a:p>
            <a:pPr marL="0" indent="0">
              <a:buNone/>
            </a:pPr>
            <a:r>
              <a:rPr lang="en-IN" sz="1200" b="1" dirty="0">
                <a:solidFill>
                  <a:srgbClr val="0F0F0F"/>
                </a:solidFill>
                <a:latin typeface="Times New Roman"/>
                <a:cs typeface="Times New Roman"/>
              </a:rPr>
              <a:t>Library required to build the model</a:t>
            </a:r>
          </a:p>
          <a:p>
            <a:pPr marL="305435" indent="-305435" algn="l">
              <a:buFont typeface="+mj-lt"/>
              <a:buAutoNum type="arabicPeriod"/>
            </a:pPr>
            <a:r>
              <a:rPr lang="en-IN" sz="1600" b="1" i="0" err="1">
                <a:solidFill>
                  <a:srgbClr val="0D0D0D"/>
                </a:solidFill>
                <a:effectLst/>
                <a:latin typeface="Times New Roman"/>
                <a:cs typeface="Times New Roman"/>
              </a:rPr>
              <a:t>Tkinter</a:t>
            </a:r>
            <a:r>
              <a:rPr lang="en-IN" sz="1600" b="1" i="0" dirty="0">
                <a:solidFill>
                  <a:srgbClr val="0D0D0D"/>
                </a:solidFill>
                <a:effectLst/>
                <a:latin typeface="Times New Roman"/>
                <a:cs typeface="Times New Roman"/>
              </a:rPr>
              <a:t>:</a:t>
            </a:r>
            <a:r>
              <a:rPr lang="en-IN" sz="1600" b="0" i="0" dirty="0">
                <a:solidFill>
                  <a:srgbClr val="0D0D0D"/>
                </a:solidFill>
                <a:effectLst/>
                <a:latin typeface="Times New Roman"/>
                <a:cs typeface="Times New Roman"/>
              </a:rPr>
              <a:t> Required for developing the GUI of the keylogger application.</a:t>
            </a:r>
          </a:p>
          <a:p>
            <a:pPr marL="305435" indent="-305435" algn="l">
              <a:buFont typeface="+mj-lt"/>
              <a:buAutoNum type="arabicPeriod"/>
            </a:pPr>
            <a:r>
              <a:rPr lang="en-IN" sz="1600" b="1" i="0" dirty="0" err="1">
                <a:solidFill>
                  <a:srgbClr val="0D0D0D"/>
                </a:solidFill>
                <a:effectLst/>
                <a:latin typeface="Times New Roman"/>
                <a:cs typeface="Times New Roman"/>
              </a:rPr>
              <a:t>pynput</a:t>
            </a:r>
            <a:r>
              <a:rPr lang="en-IN" sz="1600" b="1" i="0" dirty="0">
                <a:solidFill>
                  <a:srgbClr val="0D0D0D"/>
                </a:solidFill>
                <a:effectLst/>
                <a:latin typeface="Times New Roman"/>
                <a:cs typeface="Times New Roman"/>
              </a:rPr>
              <a:t>:</a:t>
            </a:r>
            <a:r>
              <a:rPr lang="en-IN" sz="1600" b="0" i="0" dirty="0">
                <a:solidFill>
                  <a:srgbClr val="0D0D0D"/>
                </a:solidFill>
                <a:effectLst/>
                <a:latin typeface="Times New Roman"/>
                <a:cs typeface="Times New Roman"/>
              </a:rPr>
              <a:t> Essential library for capturing keyboard events and interactions.</a:t>
            </a:r>
          </a:p>
          <a:p>
            <a:pPr marL="305435" indent="-305435" algn="l">
              <a:buFont typeface="+mj-lt"/>
              <a:buAutoNum type="arabicPeriod"/>
            </a:pPr>
            <a:r>
              <a:rPr lang="en-IN" sz="1600" b="1" i="0" dirty="0" err="1">
                <a:solidFill>
                  <a:srgbClr val="0D0D0D"/>
                </a:solidFill>
                <a:effectLst/>
                <a:latin typeface="Times New Roman"/>
                <a:cs typeface="Times New Roman"/>
              </a:rPr>
              <a:t>json</a:t>
            </a:r>
            <a:r>
              <a:rPr lang="en-IN" sz="1600" b="1" i="0" dirty="0">
                <a:solidFill>
                  <a:srgbClr val="0D0D0D"/>
                </a:solidFill>
                <a:effectLst/>
                <a:latin typeface="Times New Roman"/>
                <a:cs typeface="Times New Roman"/>
              </a:rPr>
              <a:t>: </a:t>
            </a:r>
            <a:r>
              <a:rPr lang="en-IN" sz="1600" b="0" i="0" dirty="0">
                <a:solidFill>
                  <a:srgbClr val="0D0D0D"/>
                </a:solidFill>
                <a:effectLst/>
                <a:latin typeface="Times New Roman"/>
                <a:cs typeface="Times New Roman"/>
              </a:rPr>
              <a:t>Utilized for storing logged keyboard data in JSON format.</a:t>
            </a:r>
          </a:p>
          <a:p>
            <a:pPr marL="305435" indent="-305435" algn="l">
              <a:buFont typeface="+mj-lt"/>
              <a:buAutoNum type="arabicPeriod"/>
            </a:pPr>
            <a:r>
              <a:rPr lang="en-IN" sz="1600" b="1" i="0" dirty="0">
                <a:solidFill>
                  <a:srgbClr val="0D0D0D"/>
                </a:solidFill>
                <a:effectLst/>
                <a:latin typeface="Times New Roman"/>
                <a:cs typeface="Times New Roman"/>
              </a:rPr>
              <a:t>datetime:</a:t>
            </a:r>
            <a:r>
              <a:rPr lang="en-IN" sz="1600" b="0" i="0" dirty="0">
                <a:solidFill>
                  <a:srgbClr val="0D0D0D"/>
                </a:solidFill>
                <a:effectLst/>
                <a:latin typeface="Times New Roman"/>
                <a:cs typeface="Times New Roman"/>
              </a:rPr>
              <a:t> Facilitates timestamping of keyboard events for chronological analysis.</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lgn="l">
              <a:buNone/>
            </a:pPr>
            <a:r>
              <a:rPr lang="en-US" sz="1600" b="1" i="0" dirty="0">
                <a:solidFill>
                  <a:srgbClr val="0D0D0D"/>
                </a:solidFill>
                <a:effectLst/>
                <a:latin typeface="Times New Roman"/>
                <a:cs typeface="Times New Roman"/>
              </a:rPr>
              <a:t>Algorithm Selection:</a:t>
            </a:r>
          </a:p>
          <a:p>
            <a:r>
              <a:rPr lang="en-US" sz="1600" b="1" i="0" dirty="0">
                <a:solidFill>
                  <a:srgbClr val="0D0D0D"/>
                </a:solidFill>
                <a:effectLst/>
                <a:latin typeface="Times New Roman"/>
                <a:cs typeface="Times New Roman"/>
              </a:rPr>
              <a:t>Selected Method: Basic event detection for keylogging.</a:t>
            </a:r>
          </a:p>
          <a:p>
            <a:r>
              <a:rPr lang="en-US" sz="1600" b="1" i="0" dirty="0">
                <a:solidFill>
                  <a:srgbClr val="0D0D0D"/>
                </a:solidFill>
                <a:effectLst/>
                <a:latin typeface="Times New Roman"/>
                <a:cs typeface="Times New Roman"/>
              </a:rPr>
              <a:t>Rationale: Considering the direct nature of keylogging, intricate machine learning algorithms are deemed excessive.</a:t>
            </a:r>
          </a:p>
          <a:p>
            <a:pPr marL="0" indent="0" algn="l">
              <a:buNone/>
            </a:pPr>
            <a:r>
              <a:rPr lang="en-US" sz="1600" b="1" i="0" dirty="0">
                <a:solidFill>
                  <a:srgbClr val="0D0D0D"/>
                </a:solidFill>
                <a:effectLst/>
                <a:latin typeface="Times New Roman"/>
                <a:cs typeface="Times New Roman"/>
              </a:rPr>
              <a:t>Data Input:</a:t>
            </a:r>
          </a:p>
          <a:p>
            <a:r>
              <a:rPr lang="en-US" sz="1600" b="1" i="0" dirty="0">
                <a:solidFill>
                  <a:srgbClr val="0D0D0D"/>
                </a:solidFill>
                <a:effectLst/>
                <a:latin typeface="Times New Roman"/>
                <a:cs typeface="Times New Roman"/>
              </a:rPr>
              <a:t>Input Elements: Keyboard activities (key press, hold, release) recorded via the </a:t>
            </a:r>
            <a:r>
              <a:rPr lang="en-US" sz="1600" b="1" i="0" dirty="0" err="1">
                <a:solidFill>
                  <a:srgbClr val="0D0D0D"/>
                </a:solidFill>
                <a:effectLst/>
                <a:latin typeface="Times New Roman"/>
                <a:cs typeface="Times New Roman"/>
              </a:rPr>
              <a:t>pynput</a:t>
            </a:r>
            <a:r>
              <a:rPr lang="en-US" sz="1600" b="1" i="0" dirty="0">
                <a:solidFill>
                  <a:srgbClr val="0D0D0D"/>
                </a:solidFill>
                <a:effectLst/>
                <a:latin typeface="Times New Roman"/>
                <a:cs typeface="Times New Roman"/>
              </a:rPr>
              <a:t> library.</a:t>
            </a:r>
          </a:p>
          <a:p>
            <a:r>
              <a:rPr lang="en-US" sz="1600" b="1" i="0" dirty="0">
                <a:solidFill>
                  <a:srgbClr val="0D0D0D"/>
                </a:solidFill>
                <a:effectLst/>
                <a:latin typeface="Times New Roman"/>
                <a:cs typeface="Times New Roman"/>
              </a:rPr>
              <a:t>Supplementary Details: Timestamps included for chronological organization.</a:t>
            </a:r>
          </a:p>
          <a:p>
            <a:pPr marL="0" indent="0" algn="l">
              <a:buNone/>
            </a:pPr>
            <a:r>
              <a:rPr lang="en-US" sz="1600" b="1" i="0" dirty="0">
                <a:solidFill>
                  <a:srgbClr val="0D0D0D"/>
                </a:solidFill>
                <a:effectLst/>
                <a:latin typeface="Times New Roman"/>
                <a:cs typeface="Times New Roman"/>
              </a:rPr>
              <a:t>Training Procedure:</a:t>
            </a:r>
          </a:p>
          <a:p>
            <a:r>
              <a:rPr lang="en-US" sz="1600" b="1" i="0" dirty="0">
                <a:solidFill>
                  <a:srgbClr val="0D0D0D"/>
                </a:solidFill>
                <a:effectLst/>
                <a:latin typeface="Times New Roman"/>
                <a:cs typeface="Times New Roman"/>
              </a:rPr>
              <a:t>There is no conventional training phase.</a:t>
            </a:r>
          </a:p>
          <a:p>
            <a:r>
              <a:rPr lang="en-US" sz="1600" b="1" i="0" dirty="0">
                <a:solidFill>
                  <a:srgbClr val="0D0D0D"/>
                </a:solidFill>
                <a:effectLst/>
                <a:latin typeface="Times New Roman"/>
                <a:cs typeface="Times New Roman"/>
              </a:rPr>
              <a:t>Setup and customization carried out prior to application launch.</a:t>
            </a:r>
          </a:p>
          <a:p>
            <a:pPr marL="0" indent="0" algn="l">
              <a:buNone/>
            </a:pPr>
            <a:r>
              <a:rPr lang="en-US" sz="1600" b="1" i="0" dirty="0">
                <a:solidFill>
                  <a:srgbClr val="0D0D0D"/>
                </a:solidFill>
                <a:effectLst/>
                <a:latin typeface="Times New Roman"/>
                <a:cs typeface="Times New Roman"/>
              </a:rPr>
              <a:t>Prediction Procedure:</a:t>
            </a:r>
          </a:p>
          <a:p>
            <a:r>
              <a:rPr lang="en-US" sz="1600" b="1" i="0" dirty="0">
                <a:solidFill>
                  <a:srgbClr val="0D0D0D"/>
                </a:solidFill>
                <a:effectLst/>
                <a:latin typeface="Times New Roman"/>
                <a:cs typeface="Times New Roman"/>
              </a:rPr>
              <a:t>Immediate logging of keyboard actions in real-time.</a:t>
            </a:r>
          </a:p>
          <a:p>
            <a:r>
              <a:rPr lang="en-US" sz="1600" b="1" i="0" dirty="0">
                <a:solidFill>
                  <a:srgbClr val="0D0D0D"/>
                </a:solidFill>
                <a:effectLst/>
                <a:latin typeface="Times New Roman"/>
                <a:cs typeface="Times New Roman"/>
              </a:rPr>
              <a:t>Instantaneous processing without necessitating prediction.</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0D0D0D"/>
                </a:solidFill>
                <a:effectLst/>
                <a:latin typeface="Times New Roman"/>
                <a:cs typeface="Times New Roman"/>
              </a:rPr>
              <a:t>The completed keylogger application effectively records keyboard events, encompassing key presses, holds, and releases, in real-time. Utilizing </a:t>
            </a:r>
            <a:r>
              <a:rPr lang="en-US" sz="2400" b="0" i="0" dirty="0" err="1">
                <a:solidFill>
                  <a:srgbClr val="0D0D0D"/>
                </a:solidFill>
                <a:effectLst/>
                <a:latin typeface="Times New Roman"/>
                <a:cs typeface="Times New Roman"/>
              </a:rPr>
              <a:t>Tkinter</a:t>
            </a:r>
            <a:r>
              <a:rPr lang="en-US" sz="2400" b="0" i="0" dirty="0">
                <a:solidFill>
                  <a:srgbClr val="0D0D0D"/>
                </a:solidFill>
                <a:effectLst/>
                <a:latin typeface="Times New Roman"/>
                <a:cs typeface="Times New Roman"/>
              </a:rPr>
              <a:t>, the interface offers user-friendly controls to initiate and halt the keylogging procedure. Data logging is executed seamlessly, offering flexibility to save logs in text or JSON formats. The application showcases stability and dependability, supported by error-handling mechanisms to maintain smooth functionality, even amidst unforeseen circumstances.</a:t>
            </a:r>
            <a:endParaRPr lang="en-IN" sz="2400" dirty="0">
              <a:latin typeface="Times New Roman"/>
              <a:cs typeface="Times New Roman"/>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C759-7B73-0DE6-81FA-5F6AE64F8F63}"/>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0F591DF-543B-57AD-9873-F460034920B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2F57F295-CA59-78D2-2164-CCEE32B7079A}"/>
              </a:ext>
            </a:extLst>
          </p:cNvPr>
          <p:cNvPicPr>
            <a:picLocks noChangeAspect="1"/>
          </p:cNvPicPr>
          <p:nvPr/>
        </p:nvPicPr>
        <p:blipFill>
          <a:blip r:embed="rId2"/>
          <a:stretch>
            <a:fillRect/>
          </a:stretch>
        </p:blipFill>
        <p:spPr>
          <a:xfrm>
            <a:off x="19005" y="109513"/>
            <a:ext cx="12153989" cy="6638974"/>
          </a:xfrm>
          <a:prstGeom prst="rect">
            <a:avLst/>
          </a:prstGeom>
        </p:spPr>
      </p:pic>
    </p:spTree>
    <p:extLst>
      <p:ext uri="{BB962C8B-B14F-4D97-AF65-F5344CB8AC3E}">
        <p14:creationId xmlns:p14="http://schemas.microsoft.com/office/powerpoint/2010/main" val="279408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7E83-887D-3DAB-C6A8-DB99D83F555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DFBB2D12-1A50-9FC2-1ED9-AFA969BC123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E97E368-145E-2EA1-6118-B5ADC5C5C336}"/>
              </a:ext>
            </a:extLst>
          </p:cNvPr>
          <p:cNvPicPr>
            <a:picLocks noChangeAspect="1"/>
          </p:cNvPicPr>
          <p:nvPr/>
        </p:nvPicPr>
        <p:blipFill>
          <a:blip r:embed="rId2"/>
          <a:stretch>
            <a:fillRect/>
          </a:stretch>
        </p:blipFill>
        <p:spPr>
          <a:xfrm>
            <a:off x="0" y="90487"/>
            <a:ext cx="12192000" cy="6677025"/>
          </a:xfrm>
          <a:prstGeom prst="rect">
            <a:avLst/>
          </a:prstGeom>
        </p:spPr>
      </p:pic>
    </p:spTree>
    <p:extLst>
      <p:ext uri="{BB962C8B-B14F-4D97-AF65-F5344CB8AC3E}">
        <p14:creationId xmlns:p14="http://schemas.microsoft.com/office/powerpoint/2010/main" val="280045497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843</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Franklin Gothic Book</vt:lpstr>
      <vt:lpstr>Franklin Gothic Demi</vt:lpstr>
      <vt:lpstr>Söhne</vt:lpstr>
      <vt:lpstr>Times New Roman</vt:lpstr>
      <vt:lpstr>Wingdings 2</vt:lpstr>
      <vt:lpstr>DividendVTI</vt:lpstr>
      <vt:lpstr>Keylogger</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Antony stephen raja</cp:lastModifiedBy>
  <cp:revision>86</cp:revision>
  <dcterms:created xsi:type="dcterms:W3CDTF">2021-05-26T16:50:10Z</dcterms:created>
  <dcterms:modified xsi:type="dcterms:W3CDTF">2024-04-05T06:19:15Z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