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718" autoAdjust="0"/>
  </p:normalViewPr>
  <p:slideViewPr>
    <p:cSldViewPr snapToGrid="0" snapToObjects="1">
      <p:cViewPr varScale="1">
        <p:scale>
          <a:sx n="92" d="100"/>
          <a:sy n="92" d="100"/>
        </p:scale>
        <p:origin x="10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6/19/19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stembolaget.se/api/" TargetMode="External"/><Relationship Id="rId2" Type="http://schemas.openxmlformats.org/officeDocument/2006/relationships/hyperlink" Target="https://github.com/rfordatascience/tidytuesday/tree/master/data/2019/2019-05-28" TargetMode="External"/><Relationship Id="rId1" Type="http://schemas.openxmlformats.org/officeDocument/2006/relationships/slideLayout" Target="../slideLayouts/slideLayout2.xml"/><Relationship Id="rId4" Type="http://schemas.openxmlformats.org/officeDocument/2006/relationships/hyperlink" Target="https://www.vinmonopolet.no/datadel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dirty="0" err="1"/>
              <a:t>WineRy</a:t>
            </a:r>
            <a:endParaRPr dirty="0"/>
          </a:p>
        </p:txBody>
      </p:sp>
      <p:sp>
        <p:nvSpPr>
          <p:cNvPr id="3" name="Subtitle 2"/>
          <p:cNvSpPr>
            <a:spLocks noGrp="1"/>
          </p:cNvSpPr>
          <p:nvPr>
            <p:ph type="subTitle" idx="1"/>
          </p:nvPr>
        </p:nvSpPr>
        <p:spPr>
          <a:xfrm>
            <a:off x="1371600" y="3886200"/>
            <a:ext cx="6400800" cy="1752600"/>
          </a:xfrm>
        </p:spPr>
        <p:txBody>
          <a:bodyPr>
            <a:normAutofit fontScale="92500" lnSpcReduction="20000"/>
          </a:bodyPr>
          <a:lstStyle/>
          <a:p>
            <a:pPr marL="0" lvl="0" indent="0">
              <a:buNone/>
            </a:pPr>
            <a:r>
              <a:rPr dirty="0"/>
              <a:t>An App for the Wine Enthusiast</a:t>
            </a:r>
            <a:br>
              <a:rPr dirty="0"/>
            </a:br>
            <a:br>
              <a:rPr dirty="0"/>
            </a:br>
            <a:r>
              <a:rPr lang="sv-SE" dirty="0"/>
              <a:t>Stephanie, </a:t>
            </a:r>
            <a:r>
              <a:rPr dirty="0"/>
              <a:t>Margherita</a:t>
            </a:r>
            <a:r>
              <a:rPr lang="sv-SE" dirty="0"/>
              <a:t>, </a:t>
            </a:r>
          </a:p>
          <a:p>
            <a:pPr marL="0" lvl="0" indent="0">
              <a:buNone/>
            </a:pPr>
            <a:r>
              <a:rPr lang="sv-SE" dirty="0"/>
              <a:t>Anders, Johnathan</a:t>
            </a:r>
            <a:endParaRPr dirty="0"/>
          </a:p>
        </p:txBody>
      </p:sp>
      <p:sp>
        <p:nvSpPr>
          <p:cNvPr id="4" name="Date Placeholder 3"/>
          <p:cNvSpPr>
            <a:spLocks noGrp="1"/>
          </p:cNvSpPr>
          <p:nvPr>
            <p:ph type="dt" sz="half" idx="10"/>
          </p:nvPr>
        </p:nvSpPr>
        <p:spPr/>
        <p:txBody>
          <a:bodyPr/>
          <a:lstStyle/>
          <a:p>
            <a:pPr marL="0" lvl="0" indent="0">
              <a:buNone/>
            </a:pPr>
            <a:r>
              <a:t>6/19/2019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WineRy?</a:t>
            </a:r>
          </a:p>
        </p:txBody>
      </p:sp>
      <p:sp>
        <p:nvSpPr>
          <p:cNvPr id="3" name="Content Placeholder 2"/>
          <p:cNvSpPr>
            <a:spLocks noGrp="1"/>
          </p:cNvSpPr>
          <p:nvPr>
            <p:ph idx="1"/>
          </p:nvPr>
        </p:nvSpPr>
        <p:spPr/>
        <p:txBody>
          <a:bodyPr>
            <a:normAutofit lnSpcReduction="10000"/>
          </a:bodyPr>
          <a:lstStyle/>
          <a:p>
            <a:pPr lvl="1"/>
            <a:r>
              <a:rPr dirty="0"/>
              <a:t>An app that allows you to select the best wine for your party!</a:t>
            </a:r>
          </a:p>
          <a:p>
            <a:pPr lvl="1"/>
            <a:r>
              <a:rPr dirty="0"/>
              <a:t>Decide what’s more important for you: </a:t>
            </a:r>
            <a:r>
              <a:rPr b="1" dirty="0"/>
              <a:t>Ratings?</a:t>
            </a:r>
            <a:r>
              <a:rPr dirty="0"/>
              <a:t>, </a:t>
            </a:r>
            <a:r>
              <a:rPr b="1" dirty="0"/>
              <a:t>Price?</a:t>
            </a:r>
            <a:r>
              <a:rPr dirty="0"/>
              <a:t>, </a:t>
            </a:r>
            <a:r>
              <a:rPr b="1" dirty="0"/>
              <a:t>APK?</a:t>
            </a:r>
          </a:p>
          <a:p>
            <a:pPr lvl="1"/>
            <a:r>
              <a:rPr dirty="0"/>
              <a:t>Are you interested in purchasing your bottle based on the </a:t>
            </a:r>
            <a:r>
              <a:rPr b="1" dirty="0"/>
              <a:t>Country</a:t>
            </a:r>
            <a:r>
              <a:rPr dirty="0"/>
              <a:t> of origin?</a:t>
            </a:r>
          </a:p>
          <a:p>
            <a:pPr lvl="1"/>
            <a:r>
              <a:rPr dirty="0"/>
              <a:t>Are you looking for a particular </a:t>
            </a:r>
            <a:r>
              <a:rPr b="1" dirty="0"/>
              <a:t>Variety</a:t>
            </a:r>
            <a:r>
              <a:rPr dirty="0"/>
              <a:t> of wine?</a:t>
            </a:r>
          </a:p>
          <a:p>
            <a:pPr marL="0" lvl="0" indent="0" algn="ctr">
              <a:spcBef>
                <a:spcPts val="3000"/>
              </a:spcBef>
              <a:buNone/>
            </a:pPr>
            <a:r>
              <a:rPr b="1" dirty="0" err="1"/>
              <a:t>WineRy</a:t>
            </a:r>
            <a:r>
              <a:rPr b="1" dirty="0"/>
              <a:t> will help you with that and much more!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Dataset - Our sources</a:t>
            </a:r>
          </a:p>
        </p:txBody>
      </p:sp>
      <p:sp>
        <p:nvSpPr>
          <p:cNvPr id="3" name="Content Placeholder 2"/>
          <p:cNvSpPr>
            <a:spLocks noGrp="1"/>
          </p:cNvSpPr>
          <p:nvPr>
            <p:ph idx="1"/>
          </p:nvPr>
        </p:nvSpPr>
        <p:spPr/>
        <p:txBody>
          <a:bodyPr>
            <a:normAutofit/>
          </a:bodyPr>
          <a:lstStyle/>
          <a:p>
            <a:pPr lvl="1"/>
            <a:r>
              <a:rPr dirty="0"/>
              <a:t>Wine ratings and descriptions were extracted from </a:t>
            </a:r>
            <a:r>
              <a:rPr dirty="0">
                <a:hlinkClick r:id="rId2"/>
              </a:rPr>
              <a:t>tidytuesday repo</a:t>
            </a:r>
          </a:p>
          <a:p>
            <a:pPr lvl="1"/>
            <a:r>
              <a:rPr dirty="0"/>
              <a:t>Details on prices and </a:t>
            </a:r>
            <a:r>
              <a:rPr dirty="0" err="1"/>
              <a:t>availibility</a:t>
            </a:r>
            <a:r>
              <a:rPr dirty="0"/>
              <a:t> were available at </a:t>
            </a:r>
            <a:r>
              <a:rPr dirty="0">
                <a:hlinkClick r:id="rId3"/>
              </a:rPr>
              <a:t>System Bolaget</a:t>
            </a:r>
            <a:r>
              <a:rPr dirty="0"/>
              <a:t> and </a:t>
            </a:r>
            <a:r>
              <a:rPr dirty="0">
                <a:hlinkClick r:id="rId4"/>
              </a:rPr>
              <a:t>Vinmonopolet</a:t>
            </a:r>
            <a:r>
              <a:rPr dirty="0"/>
              <a:t> APIs.</a:t>
            </a:r>
          </a:p>
          <a:p>
            <a:pPr marL="1270000" lvl="0" indent="0">
              <a:buNone/>
            </a:pPr>
            <a:endParaRPr lang="sv-SE" sz="1500" b="1" dirty="0">
              <a:solidFill>
                <a:srgbClr val="007020"/>
              </a:solidFill>
              <a:latin typeface="Courier"/>
            </a:endParaRPr>
          </a:p>
          <a:p>
            <a:pPr marL="1270000" lvl="0" indent="0">
              <a:buNone/>
            </a:pPr>
            <a:r>
              <a:rPr sz="1500" b="1" dirty="0" err="1">
                <a:solidFill>
                  <a:srgbClr val="007020"/>
                </a:solidFill>
                <a:latin typeface="Courier"/>
              </a:rPr>
              <a:t>str</a:t>
            </a:r>
            <a:r>
              <a:rPr sz="1500" dirty="0">
                <a:latin typeface="Courier"/>
              </a:rPr>
              <a:t>(vino[,</a:t>
            </a:r>
            <a:r>
              <a:rPr sz="1500" dirty="0">
                <a:solidFill>
                  <a:srgbClr val="40A070"/>
                </a:solidFill>
                <a:latin typeface="Courier"/>
              </a:rPr>
              <a:t>4</a:t>
            </a:r>
            <a:r>
              <a:rPr sz="1500" dirty="0">
                <a:solidFill>
                  <a:srgbClr val="666666"/>
                </a:solidFill>
                <a:latin typeface="Courier"/>
              </a:rPr>
              <a:t>:</a:t>
            </a:r>
            <a:r>
              <a:rPr sz="1500" dirty="0">
                <a:solidFill>
                  <a:srgbClr val="40A070"/>
                </a:solidFill>
                <a:latin typeface="Courier"/>
              </a:rPr>
              <a:t>8</a:t>
            </a:r>
            <a:r>
              <a:rPr sz="1500" dirty="0">
                <a:latin typeface="Courier"/>
              </a:rPr>
              <a:t>])</a:t>
            </a:r>
          </a:p>
          <a:p>
            <a:pPr marL="1270000" lvl="0" indent="0">
              <a:buNone/>
            </a:pPr>
            <a:r>
              <a:rPr sz="1500" dirty="0">
                <a:latin typeface="Courier"/>
              </a:rPr>
              <a:t>## Classes '</a:t>
            </a:r>
            <a:r>
              <a:rPr sz="1500" dirty="0" err="1">
                <a:latin typeface="Courier"/>
              </a:rPr>
              <a:t>tbl_df</a:t>
            </a:r>
            <a:r>
              <a:rPr sz="1500" dirty="0">
                <a:latin typeface="Courier"/>
              </a:rPr>
              <a:t>', '</a:t>
            </a:r>
            <a:r>
              <a:rPr sz="1500" dirty="0" err="1">
                <a:latin typeface="Courier"/>
              </a:rPr>
              <a:t>tbl</a:t>
            </a:r>
            <a:r>
              <a:rPr sz="1500" dirty="0">
                <a:latin typeface="Courier"/>
              </a:rPr>
              <a:t>' and '</a:t>
            </a:r>
            <a:r>
              <a:rPr sz="1500" dirty="0" err="1">
                <a:latin typeface="Courier"/>
              </a:rPr>
              <a:t>data.frame</a:t>
            </a:r>
            <a:r>
              <a:rPr sz="1500" dirty="0">
                <a:latin typeface="Courier"/>
              </a:rPr>
              <a:t>':    1000 obs. of  5 variables:
##  $ country    : </a:t>
            </a:r>
            <a:r>
              <a:rPr sz="1500" dirty="0" err="1">
                <a:latin typeface="Courier"/>
              </a:rPr>
              <a:t>chr</a:t>
            </a:r>
            <a:r>
              <a:rPr sz="1500" dirty="0">
                <a:latin typeface="Courier"/>
              </a:rPr>
              <a:t>  "Italy" "Argentina" "USA" "Spain" ...
##  $ points     : </a:t>
            </a:r>
            <a:r>
              <a:rPr sz="1500" dirty="0" err="1">
                <a:latin typeface="Courier"/>
              </a:rPr>
              <a:t>num</a:t>
            </a:r>
            <a:r>
              <a:rPr sz="1500" dirty="0">
                <a:latin typeface="Courier"/>
              </a:rPr>
              <a:t>  87 84 86 97 87 88 87 85 89 86 ...
##  $ price      : </a:t>
            </a:r>
            <a:r>
              <a:rPr sz="1500" dirty="0" err="1">
                <a:latin typeface="Courier"/>
              </a:rPr>
              <a:t>num</a:t>
            </a:r>
            <a:r>
              <a:rPr sz="1500" dirty="0">
                <a:latin typeface="Courier"/>
              </a:rPr>
              <a:t>  14 11 12 180 17 15 27 12 40 38 ...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Cleaning and merging data</a:t>
            </a:r>
          </a:p>
        </p:txBody>
      </p:sp>
      <p:sp>
        <p:nvSpPr>
          <p:cNvPr id="3" name="Content Placeholder 2"/>
          <p:cNvSpPr>
            <a:spLocks noGrp="1"/>
          </p:cNvSpPr>
          <p:nvPr>
            <p:ph idx="1"/>
          </p:nvPr>
        </p:nvSpPr>
        <p:spPr/>
        <p:txBody>
          <a:bodyPr/>
          <a:lstStyle/>
          <a:p>
            <a:pPr lvl="1"/>
            <a:r>
              <a:t>Bullet</a:t>
            </a:r>
          </a:p>
          <a:p>
            <a:pPr lvl="1"/>
            <a:r>
              <a:t>Bullet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Plotting on map</a:t>
            </a:r>
          </a:p>
        </p:txBody>
      </p:sp>
      <p:sp>
        <p:nvSpPr>
          <p:cNvPr id="3" name="Content Placeholder 2"/>
          <p:cNvSpPr>
            <a:spLocks noGrp="1"/>
          </p:cNvSpPr>
          <p:nvPr>
            <p:ph idx="1"/>
          </p:nvPr>
        </p:nvSpPr>
        <p:spPr/>
        <p:txBody>
          <a:bodyPr>
            <a:normAutofit/>
          </a:bodyPr>
          <a:lstStyle/>
          <a:p>
            <a:pPr lvl="1"/>
            <a:r>
              <a:rPr sz="2400" dirty="0"/>
              <a:t>The map plot will inform you on</a:t>
            </a:r>
          </a:p>
          <a:p>
            <a:pPr lvl="2"/>
            <a:r>
              <a:rPr sz="2000" dirty="0"/>
              <a:t>The </a:t>
            </a:r>
            <a:r>
              <a:rPr sz="2000" b="1" dirty="0"/>
              <a:t>number</a:t>
            </a:r>
            <a:r>
              <a:rPr sz="2000" dirty="0"/>
              <a:t>, </a:t>
            </a:r>
            <a:r>
              <a:rPr sz="2000" b="1" dirty="0"/>
              <a:t>average price</a:t>
            </a:r>
            <a:r>
              <a:rPr sz="2000" dirty="0"/>
              <a:t> of wines produced per country, </a:t>
            </a:r>
          </a:p>
          <a:p>
            <a:pPr lvl="2"/>
            <a:r>
              <a:rPr sz="2000" dirty="0"/>
              <a:t>The of wine produced in each country </a:t>
            </a:r>
          </a:p>
          <a:p>
            <a:pPr lvl="2"/>
            <a:r>
              <a:rPr sz="2000" dirty="0"/>
              <a:t>The </a:t>
            </a:r>
            <a:r>
              <a:rPr sz="2000" b="1" dirty="0"/>
              <a:t>average score</a:t>
            </a:r>
            <a:r>
              <a:rPr sz="2000" dirty="0"/>
              <a:t> assigned for wines from each country </a:t>
            </a:r>
          </a:p>
          <a:p>
            <a:pPr lvl="1"/>
            <a:r>
              <a:rPr sz="2400" dirty="0"/>
              <a:t>The plot was </a:t>
            </a:r>
            <a:r>
              <a:rPr sz="2400" dirty="0" err="1"/>
              <a:t>realised</a:t>
            </a:r>
            <a:r>
              <a:rPr sz="2400" dirty="0"/>
              <a:t> using:</a:t>
            </a:r>
          </a:p>
          <a:p>
            <a:pPr lvl="2"/>
            <a:r>
              <a:rPr sz="1600" dirty="0">
                <a:latin typeface="Courier"/>
              </a:rPr>
              <a:t>library(ggplot2)</a:t>
            </a:r>
            <a:r>
              <a:rPr sz="2000" dirty="0"/>
              <a:t>, </a:t>
            </a:r>
            <a:r>
              <a:rPr sz="1600" dirty="0">
                <a:latin typeface="Courier"/>
              </a:rPr>
              <a:t>library(</a:t>
            </a:r>
            <a:r>
              <a:rPr sz="1600" dirty="0" err="1">
                <a:latin typeface="Courier"/>
              </a:rPr>
              <a:t>ggmap</a:t>
            </a:r>
            <a:r>
              <a:rPr sz="1600" dirty="0">
                <a:latin typeface="Courier"/>
              </a:rPr>
              <a:t>)</a:t>
            </a:r>
            <a:r>
              <a:rPr sz="2000" dirty="0"/>
              <a:t>, </a:t>
            </a:r>
            <a:r>
              <a:rPr sz="1600" dirty="0">
                <a:latin typeface="Courier"/>
              </a:rPr>
              <a:t>library(maps)</a:t>
            </a:r>
            <a:r>
              <a:rPr sz="2000" dirty="0"/>
              <a:t> </a:t>
            </a:r>
          </a:p>
        </p:txBody>
      </p:sp>
      <p:pic>
        <p:nvPicPr>
          <p:cNvPr id="4" name="Picture 3" descr="powerp_files/figure-pptx/map-1.png">
            <a:extLst>
              <a:ext uri="{FF2B5EF4-FFF2-40B4-BE49-F238E27FC236}">
                <a16:creationId xmlns:a16="http://schemas.microsoft.com/office/drawing/2014/main" id="{F7DC4881-AF28-FA4E-A798-6135AA6F986E}"/>
              </a:ext>
            </a:extLst>
          </p:cNvPr>
          <p:cNvPicPr>
            <a:picLocks noGrp="1" noChangeAspect="1"/>
          </p:cNvPicPr>
          <p:nvPr/>
        </p:nvPicPr>
        <p:blipFill rotWithShape="1">
          <a:blip r:embed="rId2"/>
          <a:srcRect t="12412" b="14351"/>
          <a:stretch/>
        </p:blipFill>
        <p:spPr bwMode="auto">
          <a:xfrm>
            <a:off x="1551708" y="4023267"/>
            <a:ext cx="6037695" cy="2654624"/>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Wine Overview</a:t>
            </a:r>
          </a:p>
        </p:txBody>
      </p:sp>
      <p:sp>
        <p:nvSpPr>
          <p:cNvPr id="3" name="Content Placeholder 2"/>
          <p:cNvSpPr>
            <a:spLocks noGrp="1"/>
          </p:cNvSpPr>
          <p:nvPr>
            <p:ph idx="1"/>
          </p:nvPr>
        </p:nvSpPr>
        <p:spPr/>
        <p:txBody>
          <a:bodyPr/>
          <a:lstStyle/>
          <a:p>
            <a:pPr lvl="1"/>
            <a:r>
              <a:t>WineRy plots different variables in the interactive scatterplot to aid selection of wines that meet your requirements.</a:t>
            </a:r>
          </a:p>
          <a:p>
            <a:pPr lvl="1"/>
            <a:r>
              <a:t>Select for:</a:t>
            </a:r>
          </a:p>
          <a:p>
            <a:pPr lvl="2"/>
            <a:r>
              <a:rPr b="1"/>
              <a:t>Rating</a:t>
            </a:r>
          </a:p>
          <a:p>
            <a:pPr lvl="2"/>
            <a:r>
              <a:rPr b="1"/>
              <a:t>Price</a:t>
            </a:r>
          </a:p>
          <a:p>
            <a:pPr lvl="2"/>
            <a:r>
              <a:rPr b="1"/>
              <a:t>APK</a:t>
            </a:r>
          </a:p>
        </p:txBody>
      </p:sp>
      <p:pic>
        <p:nvPicPr>
          <p:cNvPr id="4" name="Picture 3" descr="powerp_files/figure-pptx/dot-1.png">
            <a:extLst>
              <a:ext uri="{FF2B5EF4-FFF2-40B4-BE49-F238E27FC236}">
                <a16:creationId xmlns:a16="http://schemas.microsoft.com/office/drawing/2014/main" id="{28635D92-4AAC-194C-A894-F5F4E5EE1439}"/>
              </a:ext>
            </a:extLst>
          </p:cNvPr>
          <p:cNvPicPr>
            <a:picLocks noGrp="1" noChangeAspect="1"/>
          </p:cNvPicPr>
          <p:nvPr/>
        </p:nvPicPr>
        <p:blipFill>
          <a:blip r:embed="rId2"/>
          <a:stretch>
            <a:fillRect/>
          </a:stretch>
        </p:blipFill>
        <p:spPr bwMode="auto">
          <a:xfrm>
            <a:off x="3588327" y="3660054"/>
            <a:ext cx="4932218" cy="2466109"/>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Details for your favourite wine</a:t>
            </a:r>
          </a:p>
        </p:txBody>
      </p:sp>
      <p:sp>
        <p:nvSpPr>
          <p:cNvPr id="3" name="Content Placeholder 2"/>
          <p:cNvSpPr>
            <a:spLocks noGrp="1"/>
          </p:cNvSpPr>
          <p:nvPr>
            <p:ph idx="1"/>
          </p:nvPr>
        </p:nvSpPr>
        <p:spPr/>
        <p:txBody>
          <a:bodyPr/>
          <a:lstStyle/>
          <a:p>
            <a:pPr lvl="1"/>
            <a:r>
              <a:t>Select and learn more about your favourite wine</a:t>
            </a:r>
          </a:p>
        </p:txBody>
      </p:sp>
      <p:pic>
        <p:nvPicPr>
          <p:cNvPr id="4" name="Picture 3" descr="powerp_files/figure-pptx/spider-1.png">
            <a:extLst>
              <a:ext uri="{FF2B5EF4-FFF2-40B4-BE49-F238E27FC236}">
                <a16:creationId xmlns:a16="http://schemas.microsoft.com/office/drawing/2014/main" id="{5AD93960-7162-1B47-8033-8336788EE31F}"/>
              </a:ext>
            </a:extLst>
          </p:cNvPr>
          <p:cNvPicPr>
            <a:picLocks noGrp="1" noChangeAspect="1"/>
          </p:cNvPicPr>
          <p:nvPr/>
        </p:nvPicPr>
        <p:blipFill rotWithShape="1">
          <a:blip r:embed="rId2"/>
          <a:srcRect l="15628" t="13330" r="8683" b="22319"/>
          <a:stretch/>
        </p:blipFill>
        <p:spPr bwMode="auto">
          <a:xfrm>
            <a:off x="315646" y="2971056"/>
            <a:ext cx="3341954" cy="2841337"/>
          </a:xfrm>
          <a:prstGeom prst="rect">
            <a:avLst/>
          </a:prstGeom>
          <a:noFill/>
          <a:ln w="9525">
            <a:noFill/>
            <a:headEnd/>
            <a:tailEnd/>
          </a:ln>
        </p:spPr>
      </p:pic>
      <p:graphicFrame>
        <p:nvGraphicFramePr>
          <p:cNvPr id="5" name="Table 4">
            <a:extLst>
              <a:ext uri="{FF2B5EF4-FFF2-40B4-BE49-F238E27FC236}">
                <a16:creationId xmlns:a16="http://schemas.microsoft.com/office/drawing/2014/main" id="{76FA619A-0821-444F-8A25-E258E83072A9}"/>
              </a:ext>
            </a:extLst>
          </p:cNvPr>
          <p:cNvGraphicFramePr>
            <a:graphicFrameLocks noGrp="1"/>
          </p:cNvGraphicFramePr>
          <p:nvPr>
            <p:extLst>
              <p:ext uri="{D42A27DB-BD31-4B8C-83A1-F6EECF244321}">
                <p14:modId xmlns:p14="http://schemas.microsoft.com/office/powerpoint/2010/main" val="1355071945"/>
              </p:ext>
            </p:extLst>
          </p:nvPr>
        </p:nvGraphicFramePr>
        <p:xfrm>
          <a:off x="3657600" y="2256804"/>
          <a:ext cx="5029200" cy="4269842"/>
        </p:xfrm>
        <a:graphic>
          <a:graphicData uri="http://schemas.openxmlformats.org/drawingml/2006/table">
            <a:tbl>
              <a:tblPr firstRow="1" bandRow="1">
                <a:tableStyleId>{2A488322-F2BA-4B5B-9748-0D474271808F}</a:tableStyleId>
              </a:tblPr>
              <a:tblGrid>
                <a:gridCol w="1510145">
                  <a:extLst>
                    <a:ext uri="{9D8B030D-6E8A-4147-A177-3AD203B41FA5}">
                      <a16:colId xmlns:a16="http://schemas.microsoft.com/office/drawing/2014/main" val="3077781617"/>
                    </a:ext>
                  </a:extLst>
                </a:gridCol>
                <a:gridCol w="3519055">
                  <a:extLst>
                    <a:ext uri="{9D8B030D-6E8A-4147-A177-3AD203B41FA5}">
                      <a16:colId xmlns:a16="http://schemas.microsoft.com/office/drawing/2014/main" val="536046660"/>
                    </a:ext>
                  </a:extLst>
                </a:gridCol>
              </a:tblGrid>
              <a:tr h="394513">
                <a:tc gridSpan="2">
                  <a:txBody>
                    <a:bodyPr/>
                    <a:lstStyle/>
                    <a:p>
                      <a:pPr algn="ctr"/>
                      <a:r>
                        <a:rPr lang="en-US" sz="2000" b="0" dirty="0">
                          <a:latin typeface="Courier" pitchFamily="2" charset="0"/>
                        </a:rPr>
                        <a:t>Your Favorite Wine</a:t>
                      </a:r>
                    </a:p>
                  </a:txBody>
                  <a:tcPr anchor="ctr"/>
                </a:tc>
                <a:tc hMerge="1">
                  <a:txBody>
                    <a:bodyPr/>
                    <a:lstStyle/>
                    <a:p>
                      <a:endParaRPr lang="en-US" dirty="0"/>
                    </a:p>
                  </a:txBody>
                  <a:tcPr/>
                </a:tc>
                <a:extLst>
                  <a:ext uri="{0D108BD9-81ED-4DB2-BD59-A6C34878D82A}">
                    <a16:rowId xmlns:a16="http://schemas.microsoft.com/office/drawing/2014/main" val="2364077454"/>
                  </a:ext>
                </a:extLst>
              </a:tr>
              <a:tr h="487339">
                <a:tc>
                  <a:txBody>
                    <a:bodyPr/>
                    <a:lstStyle/>
                    <a:p>
                      <a:r>
                        <a:rPr lang="en-US" sz="1500" dirty="0">
                          <a:latin typeface="Courier" pitchFamily="2" charset="0"/>
                        </a:rPr>
                        <a:t>Title</a:t>
                      </a:r>
                    </a:p>
                  </a:txBody>
                  <a:tcPr/>
                </a:tc>
                <a:tc>
                  <a:txBody>
                    <a:bodyPr/>
                    <a:lstStyle/>
                    <a:p>
                      <a:r>
                        <a:rPr lang="sv-SE" sz="1500" dirty="0">
                          <a:latin typeface="Courier" pitchFamily="2" charset="0"/>
                        </a:rPr>
                        <a:t>Dom. du Chardonnay Petit Chablis 2017</a:t>
                      </a:r>
                      <a:endParaRPr lang="en-US" sz="1500" dirty="0">
                        <a:latin typeface="Courier" pitchFamily="2" charset="0"/>
                      </a:endParaRPr>
                    </a:p>
                  </a:txBody>
                  <a:tcPr/>
                </a:tc>
                <a:extLst>
                  <a:ext uri="{0D108BD9-81ED-4DB2-BD59-A6C34878D82A}">
                    <a16:rowId xmlns:a16="http://schemas.microsoft.com/office/drawing/2014/main" val="803252413"/>
                  </a:ext>
                </a:extLst>
              </a:tr>
              <a:tr h="342814">
                <a:tc>
                  <a:txBody>
                    <a:bodyPr/>
                    <a:lstStyle/>
                    <a:p>
                      <a:r>
                        <a:rPr lang="en-US" sz="1500" dirty="0">
                          <a:latin typeface="Courier" pitchFamily="2" charset="0"/>
                        </a:rPr>
                        <a:t>Year</a:t>
                      </a:r>
                    </a:p>
                  </a:txBody>
                  <a:tcPr/>
                </a:tc>
                <a:tc>
                  <a:txBody>
                    <a:bodyPr/>
                    <a:lstStyle/>
                    <a:p>
                      <a:r>
                        <a:rPr lang="sv-SE" sz="1500" dirty="0">
                          <a:latin typeface="Courier" pitchFamily="2" charset="0"/>
                        </a:rPr>
                        <a:t>Chablis</a:t>
                      </a:r>
                      <a:endParaRPr lang="en-US" sz="1500" dirty="0">
                        <a:latin typeface="Courier" pitchFamily="2" charset="0"/>
                      </a:endParaRPr>
                    </a:p>
                  </a:txBody>
                  <a:tcPr/>
                </a:tc>
                <a:extLst>
                  <a:ext uri="{0D108BD9-81ED-4DB2-BD59-A6C34878D82A}">
                    <a16:rowId xmlns:a16="http://schemas.microsoft.com/office/drawing/2014/main" val="3670011370"/>
                  </a:ext>
                </a:extLst>
              </a:tr>
              <a:tr h="342814">
                <a:tc>
                  <a:txBody>
                    <a:bodyPr/>
                    <a:lstStyle/>
                    <a:p>
                      <a:r>
                        <a:rPr lang="en-US" sz="1500" dirty="0">
                          <a:latin typeface="Courier" pitchFamily="2" charset="0"/>
                        </a:rPr>
                        <a:t>Region</a:t>
                      </a:r>
                    </a:p>
                  </a:txBody>
                  <a:tcPr/>
                </a:tc>
                <a:tc>
                  <a:txBody>
                    <a:bodyPr/>
                    <a:lstStyle/>
                    <a:p>
                      <a:r>
                        <a:rPr lang="en-US" sz="1500" dirty="0">
                          <a:latin typeface="Courier" pitchFamily="2" charset="0"/>
                        </a:rPr>
                        <a:t>2017</a:t>
                      </a:r>
                    </a:p>
                  </a:txBody>
                  <a:tcPr/>
                </a:tc>
                <a:extLst>
                  <a:ext uri="{0D108BD9-81ED-4DB2-BD59-A6C34878D82A}">
                    <a16:rowId xmlns:a16="http://schemas.microsoft.com/office/drawing/2014/main" val="592112774"/>
                  </a:ext>
                </a:extLst>
              </a:tr>
              <a:tr h="473847">
                <a:tc>
                  <a:txBody>
                    <a:bodyPr/>
                    <a:lstStyle/>
                    <a:p>
                      <a:r>
                        <a:rPr lang="en-US" sz="1500" dirty="0">
                          <a:latin typeface="Courier" pitchFamily="2" charset="0"/>
                        </a:rPr>
                        <a:t>NOK (NAPK)</a:t>
                      </a:r>
                    </a:p>
                  </a:txBody>
                  <a:tcPr/>
                </a:tc>
                <a:tc>
                  <a:txBody>
                    <a:bodyPr/>
                    <a:lstStyle/>
                    <a:p>
                      <a:r>
                        <a:rPr lang="sv-SE" sz="1500" dirty="0">
                          <a:latin typeface="Courier" pitchFamily="2" charset="0"/>
                        </a:rPr>
                        <a:t>169.9 (0.053)</a:t>
                      </a:r>
                      <a:endParaRPr lang="en-US" sz="1500" dirty="0">
                        <a:latin typeface="Courier" pitchFamily="2" charset="0"/>
                      </a:endParaRPr>
                    </a:p>
                  </a:txBody>
                  <a:tcPr/>
                </a:tc>
                <a:extLst>
                  <a:ext uri="{0D108BD9-81ED-4DB2-BD59-A6C34878D82A}">
                    <a16:rowId xmlns:a16="http://schemas.microsoft.com/office/drawing/2014/main" val="2404246367"/>
                  </a:ext>
                </a:extLst>
              </a:tr>
              <a:tr h="473847">
                <a:tc>
                  <a:txBody>
                    <a:bodyPr/>
                    <a:lstStyle/>
                    <a:p>
                      <a:r>
                        <a:rPr lang="en-US" sz="1500" dirty="0">
                          <a:latin typeface="Courier" pitchFamily="2" charset="0"/>
                        </a:rPr>
                        <a:t>SEK (SAPK)</a:t>
                      </a:r>
                    </a:p>
                  </a:txBody>
                  <a:tcPr/>
                </a:tc>
                <a:tc>
                  <a:txBody>
                    <a:bodyPr/>
                    <a:lstStyle/>
                    <a:p>
                      <a:r>
                        <a:rPr lang="sv-SE" sz="1500" dirty="0">
                          <a:latin typeface="Courier" pitchFamily="2" charset="0"/>
                        </a:rPr>
                        <a:t>159 (0.059)</a:t>
                      </a:r>
                      <a:endParaRPr lang="en-US" sz="1500" dirty="0">
                        <a:latin typeface="Courier" pitchFamily="2" charset="0"/>
                      </a:endParaRPr>
                    </a:p>
                  </a:txBody>
                  <a:tcPr/>
                </a:tc>
                <a:extLst>
                  <a:ext uri="{0D108BD9-81ED-4DB2-BD59-A6C34878D82A}">
                    <a16:rowId xmlns:a16="http://schemas.microsoft.com/office/drawing/2014/main" val="2246484561"/>
                  </a:ext>
                </a:extLst>
              </a:tr>
              <a:tr h="1531638">
                <a:tc>
                  <a:txBody>
                    <a:bodyPr/>
                    <a:lstStyle/>
                    <a:p>
                      <a:r>
                        <a:rPr lang="en-US" sz="1500" dirty="0">
                          <a:latin typeface="Courier" pitchFamily="2" charset="0"/>
                        </a:rPr>
                        <a:t>Description</a:t>
                      </a:r>
                    </a:p>
                  </a:txBody>
                  <a:tcPr/>
                </a:tc>
                <a:tc>
                  <a:txBody>
                    <a:bodyPr/>
                    <a:lstStyle/>
                    <a:p>
                      <a:r>
                        <a:rPr lang="en-US" sz="1500" noProof="0" dirty="0">
                          <a:latin typeface="Courier" pitchFamily="2" charset="0"/>
                        </a:rPr>
                        <a:t>This shows more texture than fruit, but it has weight and richness that will come forward in the next two years. Its clean apple fruit is likely to be the dominant factor.</a:t>
                      </a:r>
                    </a:p>
                  </a:txBody>
                  <a:tcPr/>
                </a:tc>
                <a:extLst>
                  <a:ext uri="{0D108BD9-81ED-4DB2-BD59-A6C34878D82A}">
                    <a16:rowId xmlns:a16="http://schemas.microsoft.com/office/drawing/2014/main" val="306065439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6EF814-1458-2642-A04C-AA1A7A2A9735}"/>
              </a:ext>
            </a:extLst>
          </p:cNvPr>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sv-SE" dirty="0" err="1"/>
              <a:t>Cheers</a:t>
            </a:r>
            <a:r>
              <a:rPr lang="sv-SE" dirty="0"/>
              <a:t>!</a:t>
            </a:r>
          </a:p>
        </p:txBody>
      </p:sp>
    </p:spTree>
    <p:extLst>
      <p:ext uri="{BB962C8B-B14F-4D97-AF65-F5344CB8AC3E}">
        <p14:creationId xmlns:p14="http://schemas.microsoft.com/office/powerpoint/2010/main" val="1203388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295</Words>
  <Application>Microsoft Macintosh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vt:lpstr>
      <vt:lpstr>Office Theme</vt:lpstr>
      <vt:lpstr>WineRy</vt:lpstr>
      <vt:lpstr>What is WineRy?</vt:lpstr>
      <vt:lpstr>Dataset - Our sources</vt:lpstr>
      <vt:lpstr>Cleaning and merging data</vt:lpstr>
      <vt:lpstr>Plotting on map</vt:lpstr>
      <vt:lpstr>Wine Overview</vt:lpstr>
      <vt:lpstr>Details for your favourite wine</vt:lpstr>
      <vt:lpstr>PowerPoint Presentation</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WineRy</dc:title>
  <dc:creator>Margherita Zamboni</dc:creator>
  <cp:keywords/>
  <cp:lastModifiedBy>Margherita Zamboni</cp:lastModifiedBy>
  <cp:revision>2</cp:revision>
  <dcterms:created xsi:type="dcterms:W3CDTF">2019-06-19T13:58:04Z</dcterms:created>
  <dcterms:modified xsi:type="dcterms:W3CDTF">2019-06-19T14:09:15Z</dcterms:modified>
</cp:coreProperties>
</file>