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Montserrat SemiBold"/>
      <p:regular r:id="rId19"/>
      <p:bold r:id="rId20"/>
      <p:italic r:id="rId21"/>
      <p:boldItalic r:id="rId22"/>
    </p:embeddedFont>
    <p:embeddedFont>
      <p:font typeface="Hepta Slab Medium"/>
      <p:regular r:id="rId23"/>
      <p:bold r:id="rId24"/>
    </p:embeddedFont>
    <p:embeddedFont>
      <p:font typeface="Hepta Slab Light"/>
      <p:regular r:id="rId25"/>
      <p:bold r:id="rId26"/>
    </p:embeddedFont>
    <p:embeddedFont>
      <p:font typeface="Hepta Slab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Barlow Medium"/>
      <p:regular r:id="rId37"/>
      <p:bold r:id="rId38"/>
      <p:italic r:id="rId39"/>
      <p:boldItalic r:id="rId40"/>
    </p:embeddedFont>
    <p:embeddedFont>
      <p:font typeface="Barlow Light"/>
      <p:regular r:id="rId41"/>
      <p:bold r:id="rId42"/>
      <p:italic r:id="rId43"/>
      <p:boldItalic r:id="rId44"/>
    </p:embeddedFont>
    <p:embeddedFont>
      <p:font typeface="Barl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Italic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BarlowLight-bold.fntdata"/><Relationship Id="rId41" Type="http://schemas.openxmlformats.org/officeDocument/2006/relationships/font" Target="fonts/BarlowLight-regular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BarlowLight-boldItalic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BarlowLight-italic.fntdata"/><Relationship Id="rId24" Type="http://schemas.openxmlformats.org/officeDocument/2006/relationships/font" Target="fonts/HeptaSlabMedium-bold.fntdata"/><Relationship Id="rId46" Type="http://schemas.openxmlformats.org/officeDocument/2006/relationships/font" Target="fonts/Barlow-bold.fntdata"/><Relationship Id="rId23" Type="http://schemas.openxmlformats.org/officeDocument/2006/relationships/font" Target="fonts/HeptaSlabMedium-regular.fntdata"/><Relationship Id="rId45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Light-bold.fntdata"/><Relationship Id="rId48" Type="http://schemas.openxmlformats.org/officeDocument/2006/relationships/font" Target="fonts/Barlow-boldItalic.fntdata"/><Relationship Id="rId25" Type="http://schemas.openxmlformats.org/officeDocument/2006/relationships/font" Target="fonts/HeptaSlabLight-regular.fntdata"/><Relationship Id="rId47" Type="http://schemas.openxmlformats.org/officeDocument/2006/relationships/font" Target="fonts/Barlow-italic.fntdata"/><Relationship Id="rId28" Type="http://schemas.openxmlformats.org/officeDocument/2006/relationships/font" Target="fonts/HeptaSlab-bold.fntdata"/><Relationship Id="rId27" Type="http://schemas.openxmlformats.org/officeDocument/2006/relationships/font" Target="fonts/HeptaSlab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.fntdata"/><Relationship Id="rId15" Type="http://schemas.openxmlformats.org/officeDocument/2006/relationships/font" Target="fonts/BarlowExtraLight-regular.fntdata"/><Relationship Id="rId37" Type="http://schemas.openxmlformats.org/officeDocument/2006/relationships/font" Target="fonts/BarlowMedium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Italic.fntdata"/><Relationship Id="rId17" Type="http://schemas.openxmlformats.org/officeDocument/2006/relationships/font" Target="fonts/BarlowExtraLight-italic.fntdata"/><Relationship Id="rId39" Type="http://schemas.openxmlformats.org/officeDocument/2006/relationships/font" Target="fonts/BarlowMedium-italic.fntdata"/><Relationship Id="rId16" Type="http://schemas.openxmlformats.org/officeDocument/2006/relationships/font" Target="fonts/BarlowExtraLight-bold.fntdata"/><Relationship Id="rId38" Type="http://schemas.openxmlformats.org/officeDocument/2006/relationships/font" Target="fonts/BarlowMedium-bold.fntdata"/><Relationship Id="rId19" Type="http://schemas.openxmlformats.org/officeDocument/2006/relationships/font" Target="fonts/MontserratSemiBold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ee59ff7f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1ee59ff7f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ee59ff7f3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31ee59ff7f3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bea9ca250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31bea9ca250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bea9ca250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31bea9ca250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bea9ca250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31bea9ca250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bea9ca250_0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31bea9ca250_0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bea9ca250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31bea9ca250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ee59ff7f3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1ee59ff7f3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24" name="Google Shape;324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282600" y="839925"/>
            <a:ext cx="62166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9" name="Google Shape;339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8" name="Google Shape;358;p5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0" name="Google Shape;360;p5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1" name="Google Shape;361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7" name="Google Shape;367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8" name="Google Shape;368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72" name="Google Shape;372;p55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73" name="Google Shape;373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8" name="Google Shape;378;p5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0" name="Google Shape;380;p5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1" name="Google Shape;381;p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" name="Google Shape;382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7" name="Google Shape;387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8" name="Google Shape;388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1" name="Google Shape;391;p5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2" name="Google Shape;392;p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3" name="Google Shape;393;p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4" name="Google Shape;394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/>
          <p:nvPr/>
        </p:nvSpPr>
        <p:spPr>
          <a:xfrm flipH="1" rot="10800000">
            <a:off x="-1" y="123"/>
            <a:ext cx="9144000" cy="5149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400" name="Google Shape;400;p5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61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9"/>
          <p:cNvSpPr txBox="1"/>
          <p:nvPr/>
        </p:nvSpPr>
        <p:spPr>
          <a:xfrm>
            <a:off x="850526" y="1915473"/>
            <a:ext cx="744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Deep Dive Group 27: Visas</a:t>
            </a:r>
            <a:endParaRPr i="0" sz="3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Alex Marzban, Bo Wang, Fang Li, Michal Juscinski</a:t>
            </a:r>
            <a:endParaRPr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picture containing drawing&#10;&#10;Description automatically generated" id="402" name="Google Shape;40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755" y="639724"/>
            <a:ext cx="2182486" cy="56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10" name="Google Shape;410;p60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11" name="Google Shape;4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0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1: Introduction: Alex Marzban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60"/>
          <p:cNvSpPr txBox="1"/>
          <p:nvPr>
            <p:ph idx="1" type="body"/>
          </p:nvPr>
        </p:nvSpPr>
        <p:spPr>
          <a:xfrm>
            <a:off x="236600" y="876719"/>
            <a:ext cx="83832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Develop a deep learning model to predict U.S. work visa approval outcomes.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Can we use the PERM Disclosure Data for 2022 Q4 to predict visa outcomes?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Key Motivations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Streamline visa processing.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Inform policymakers, employers, and applicants about influential factors.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Montserrat"/>
                <a:ea typeface="Montserrat"/>
                <a:cs typeface="Montserrat"/>
                <a:sym typeface="Montserrat"/>
              </a:rPr>
              <a:t>Features Used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Temporal: RECEIVED_DATE, DECISION_DATE, CASE_APPROVAL_LENGTH.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Geographic: EMPLOYER_STATE_PROVINCE, EMPLOYER_CITY, WORKSITE_STATE, WORKSITE_CITY.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Organizational: EMPLOYER_NUM_EMPLOYEES. Applicant: COUNTRY_OF_CITIZENSHIP.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Binary classification: 1 for "Certified" (approved), 0 for "Denied" (all other statuses).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20" name="Google Shape;420;p61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21" name="Google Shape;421;p61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22" name="Google Shape;4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2: Feature Extraction: Fang Li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236600" y="876725"/>
            <a:ext cx="45219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Converted dates to pandas timestamps for time delta calculations.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Standardized and encoded geographic locations.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Calculated CASE_APPROVAL_LENGTH as the number of days between RECEIVED_DATE and DECISION_DATE.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Handled missing values through dropping features with high levels of missing data.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Reduced dataset from 100+ features to 8 key predictors.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00" y="958050"/>
            <a:ext cx="2657149" cy="318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 txBox="1"/>
          <p:nvPr/>
        </p:nvSpPr>
        <p:spPr>
          <a:xfrm>
            <a:off x="6302700" y="4216475"/>
            <a:ext cx="1466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Sample 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33" name="Google Shape;433;p62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34" name="Google Shape;434;p62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35" name="Google Shape;43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2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3: Deep Learning Model Results: Bo Wang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236600" y="876725"/>
            <a:ext cx="45558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Achieved about 98% accuracy on validation and test sets.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Utilized Adam optimizer for training.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Network with 5 layers and 128 hidden units in each.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Tuned hyperparameters for optimal performance.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Performance Indicators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Training and validation accuracy closely aligned.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Stable loss curves indicating good generalization.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8" name="Google Shape;43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400" y="936538"/>
            <a:ext cx="4002100" cy="287841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2"/>
          <p:cNvSpPr txBox="1"/>
          <p:nvPr/>
        </p:nvSpPr>
        <p:spPr>
          <a:xfrm>
            <a:off x="6276300" y="3853425"/>
            <a:ext cx="1466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3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46" name="Google Shape;446;p63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47" name="Google Shape;447;p63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4: Feature Importance: Michal Juscinski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3"/>
          <p:cNvSpPr txBox="1"/>
          <p:nvPr>
            <p:ph idx="1" type="body"/>
          </p:nvPr>
        </p:nvSpPr>
        <p:spPr>
          <a:xfrm>
            <a:off x="236600" y="876725"/>
            <a:ext cx="44784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Top Influential Features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DECISION_DATE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: Most critical predictor; recent dates correlate with approvals. 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CASE_APPROVAL_LENGTH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: Longer processing times often lead to certifications. 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EMPLOYER_NUM_EMPLOYEES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: Larger employers tend to secure more approvals.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Secondary Features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Geographic Locations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: Employer and worksite locations have moderate impact. 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COUNTRY_OF_CITIZENSHIP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: Minimal influence compared to other features.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51" name="Google Shape;45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825" y="1201050"/>
            <a:ext cx="4034875" cy="25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3"/>
          <p:cNvSpPr txBox="1"/>
          <p:nvPr/>
        </p:nvSpPr>
        <p:spPr>
          <a:xfrm>
            <a:off x="6456650" y="3828975"/>
            <a:ext cx="148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4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60" name="Google Shape;460;p64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61" name="Google Shape;46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4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5: Lessons Learned: Alex Marzban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236600" y="876719"/>
            <a:ext cx="83832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Data Challenges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High volume of missing values and inconsistent location data.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Reduced dataset from 100+ features to 8 key predictors.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Preprocessing Insights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Rigorous data cleaning and feature engineering are essential for model accuracy.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ontserrat"/>
                <a:ea typeface="Montserrat"/>
                <a:cs typeface="Montserrat"/>
                <a:sym typeface="Montserrat"/>
              </a:rPr>
              <a:t>Modeling Insights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Hyperparameter tuning and optimizer selection significantly impact performance.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Baseline models provided valuable benchmarks for feature selection.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Montserrat"/>
                <a:ea typeface="Montserrat"/>
                <a:cs typeface="Montserrat"/>
                <a:sym typeface="Montserrat"/>
              </a:rPr>
              <a:t>Project Takeaways</a:t>
            </a:r>
            <a:endParaRPr b="1" sz="16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Emphasized the importance of data preparation over modeling alone.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Highlighted the need for strategic feature selection in predictive modeling.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/>
          <p:nvPr/>
        </p:nvSpPr>
        <p:spPr>
          <a:xfrm flipH="1" rot="10800000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5"/>
          <p:cNvSpPr txBox="1"/>
          <p:nvPr/>
        </p:nvSpPr>
        <p:spPr>
          <a:xfrm>
            <a:off x="282605" y="4893286"/>
            <a:ext cx="599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  <p:sp>
        <p:nvSpPr>
          <p:cNvPr id="471" name="Google Shape;471;p65"/>
          <p:cNvSpPr/>
          <p:nvPr/>
        </p:nvSpPr>
        <p:spPr>
          <a:xfrm flipH="1" rot="10800000">
            <a:off x="0" y="16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72" name="Google Shape;47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5"/>
          <p:cNvSpPr txBox="1"/>
          <p:nvPr/>
        </p:nvSpPr>
        <p:spPr>
          <a:xfrm>
            <a:off x="282607" y="98713"/>
            <a:ext cx="8182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 6: Conclusion: Fang Li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5"/>
          <p:cNvSpPr txBox="1"/>
          <p:nvPr>
            <p:ph idx="1" type="body"/>
          </p:nvPr>
        </p:nvSpPr>
        <p:spPr>
          <a:xfrm>
            <a:off x="236600" y="876719"/>
            <a:ext cx="83832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Time-related factors (DECISION_DATE, CASE_APPROVAL_LENGTH) are dominant in predicting visa approvals.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The deep learning model generalizes well with high accuracy and minimal overfitting.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15264B"/>
                </a:solidFill>
                <a:latin typeface="Montserrat"/>
                <a:ea typeface="Montserrat"/>
                <a:cs typeface="Montserrat"/>
                <a:sym typeface="Montserrat"/>
              </a:rPr>
              <a:t>Real-World Impact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Inform policymakers to refine visa processing guidelines.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Assist employers in optimizing application strategies to increase approval rates.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Guide applicants on factors that can enhance their chances of approval.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b="1" sz="14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Incorporate additional features like industry-specific trends and applicant education.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Explore advanced architectures (LSTMS, transformer models) for capturing complex relationships.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Enhance model interpretability for better stakeholder understanding.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Deploy the model as a scalable tool integrated into decision-support systems.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/>
          <p:nvPr/>
        </p:nvSpPr>
        <p:spPr>
          <a:xfrm flipH="1" rot="10800000">
            <a:off x="-1" y="123"/>
            <a:ext cx="9144000" cy="5149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480" name="Google Shape;480;p6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61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6"/>
          <p:cNvSpPr txBox="1"/>
          <p:nvPr/>
        </p:nvSpPr>
        <p:spPr>
          <a:xfrm>
            <a:off x="862956" y="1952488"/>
            <a:ext cx="7418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Thank you!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482" name="Google Shape;48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5657" y="176782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6"/>
          <p:cNvSpPr/>
          <p:nvPr/>
        </p:nvSpPr>
        <p:spPr>
          <a:xfrm>
            <a:off x="4140138" y="2624244"/>
            <a:ext cx="863700" cy="840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6"/>
          <p:cNvSpPr txBox="1"/>
          <p:nvPr/>
        </p:nvSpPr>
        <p:spPr>
          <a:xfrm>
            <a:off x="282605" y="4893286"/>
            <a:ext cx="599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COMPUTER SCIENCE</a:t>
            </a:r>
            <a:endParaRPr sz="1100"/>
          </a:p>
        </p:txBody>
      </p:sp>
      <p:sp>
        <p:nvSpPr>
          <p:cNvPr id="485" name="Google Shape;485;p66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