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6"/>
  </p:notesMasterIdLst>
  <p:handoutMasterIdLst>
    <p:handoutMasterId r:id="rId67"/>
  </p:handoutMasterIdLst>
  <p:sldIdLst>
    <p:sldId id="317" r:id="rId5"/>
    <p:sldId id="307" r:id="rId6"/>
    <p:sldId id="308" r:id="rId7"/>
    <p:sldId id="318" r:id="rId8"/>
    <p:sldId id="278" r:id="rId9"/>
    <p:sldId id="309" r:id="rId10"/>
    <p:sldId id="263" r:id="rId11"/>
    <p:sldId id="310" r:id="rId12"/>
    <p:sldId id="311" r:id="rId13"/>
    <p:sldId id="312" r:id="rId14"/>
    <p:sldId id="319" r:id="rId15"/>
    <p:sldId id="316" r:id="rId16"/>
    <p:sldId id="315" r:id="rId17"/>
    <p:sldId id="314" r:id="rId18"/>
    <p:sldId id="320" r:id="rId19"/>
    <p:sldId id="304" r:id="rId20"/>
    <p:sldId id="321" r:id="rId21"/>
    <p:sldId id="322" r:id="rId22"/>
    <p:sldId id="323" r:id="rId23"/>
    <p:sldId id="325" r:id="rId24"/>
    <p:sldId id="324" r:id="rId25"/>
    <p:sldId id="326" r:id="rId26"/>
    <p:sldId id="327" r:id="rId27"/>
    <p:sldId id="328" r:id="rId28"/>
    <p:sldId id="329" r:id="rId29"/>
    <p:sldId id="330" r:id="rId30"/>
    <p:sldId id="331" r:id="rId31"/>
    <p:sldId id="332" r:id="rId32"/>
    <p:sldId id="334" r:id="rId33"/>
    <p:sldId id="333" r:id="rId34"/>
    <p:sldId id="335" r:id="rId35"/>
    <p:sldId id="336" r:id="rId36"/>
    <p:sldId id="337" r:id="rId37"/>
    <p:sldId id="338" r:id="rId38"/>
    <p:sldId id="339" r:id="rId39"/>
    <p:sldId id="340" r:id="rId40"/>
    <p:sldId id="341" r:id="rId41"/>
    <p:sldId id="342" r:id="rId42"/>
    <p:sldId id="343" r:id="rId43"/>
    <p:sldId id="344" r:id="rId44"/>
    <p:sldId id="345" r:id="rId45"/>
    <p:sldId id="346" r:id="rId46"/>
    <p:sldId id="347" r:id="rId47"/>
    <p:sldId id="348" r:id="rId48"/>
    <p:sldId id="349" r:id="rId49"/>
    <p:sldId id="350" r:id="rId50"/>
    <p:sldId id="351" r:id="rId51"/>
    <p:sldId id="352" r:id="rId52"/>
    <p:sldId id="353" r:id="rId53"/>
    <p:sldId id="354" r:id="rId54"/>
    <p:sldId id="355" r:id="rId55"/>
    <p:sldId id="356" r:id="rId56"/>
    <p:sldId id="357" r:id="rId57"/>
    <p:sldId id="358" r:id="rId58"/>
    <p:sldId id="359" r:id="rId59"/>
    <p:sldId id="360" r:id="rId60"/>
    <p:sldId id="361" r:id="rId61"/>
    <p:sldId id="362" r:id="rId62"/>
    <p:sldId id="363" r:id="rId63"/>
    <p:sldId id="364" r:id="rId64"/>
    <p:sldId id="365"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05" autoAdjust="0"/>
  </p:normalViewPr>
  <p:slideViewPr>
    <p:cSldViewPr snapToGrid="0">
      <p:cViewPr varScale="1">
        <p:scale>
          <a:sx n="48" d="100"/>
          <a:sy n="48" d="100"/>
        </p:scale>
        <p:origin x="67" y="854"/>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7/16/2025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7/16/2025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16</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b="0" i="0" dirty="0">
                <a:effectLst/>
                <a:latin typeface="-apple-system"/>
              </a:rPr>
              <a:t>The Data Analysis Project for a Tennis Match Over a </a:t>
            </a:r>
            <a:r>
              <a:rPr lang="en-US" dirty="0">
                <a:latin typeface="-apple-system"/>
              </a:rPr>
              <a:t>Y</a:t>
            </a:r>
            <a:r>
              <a:rPr lang="en-US" b="0" i="0" dirty="0">
                <a:effectLst/>
                <a:latin typeface="-apple-system"/>
              </a:rPr>
              <a:t>ear.</a:t>
            </a:r>
            <a:endParaRPr lang="en-US" dirty="0"/>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1523999" y="2298913"/>
            <a:ext cx="9144001" cy="2260173"/>
          </a:xfrm>
        </p:spPr>
        <p:txBody>
          <a:bodyPr/>
          <a:lstStyle/>
          <a:p>
            <a:pPr algn="ctr"/>
            <a:r>
              <a:rPr lang="en-US" dirty="0"/>
              <a:t>Germany and France have the highest average player heights.</a:t>
            </a:r>
          </a:p>
          <a:p>
            <a:pPr algn="ctr"/>
            <a:r>
              <a:rPr lang="en-US" dirty="0"/>
              <a:t>Countries like USA, Italy, Spain, Australia, Russia, Brazil, and Argentina all show very similar average player heights.</a:t>
            </a:r>
          </a:p>
          <a:p>
            <a:pPr algn="ctr"/>
            <a:r>
              <a:rPr lang="en-US" dirty="0"/>
              <a:t>Japan clearly has the lowest average player height among the top 10 countries.</a:t>
            </a:r>
          </a:p>
        </p:txBody>
      </p:sp>
    </p:spTree>
    <p:extLst>
      <p:ext uri="{BB962C8B-B14F-4D97-AF65-F5344CB8AC3E}">
        <p14:creationId xmlns:p14="http://schemas.microsoft.com/office/powerpoint/2010/main" val="85990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F0BE9-02C0-43B8-AA9B-CCA366505CA9}"/>
              </a:ext>
            </a:extLst>
          </p:cNvPr>
          <p:cNvSpPr>
            <a:spLocks noGrp="1"/>
          </p:cNvSpPr>
          <p:nvPr>
            <p:ph type="title"/>
          </p:nvPr>
        </p:nvSpPr>
        <p:spPr>
          <a:xfrm>
            <a:off x="1299411" y="914400"/>
            <a:ext cx="10026316" cy="5029200"/>
          </a:xfrm>
        </p:spPr>
        <p:txBody>
          <a:bodyPr/>
          <a:lstStyle/>
          <a:p>
            <a:r>
              <a:rPr lang="en-US" sz="3200" dirty="0"/>
              <a:t>3. Which player has the highest number of wins?</a:t>
            </a:r>
            <a:br>
              <a:rPr lang="en-US" sz="3200" dirty="0"/>
            </a:br>
            <a:br>
              <a:rPr lang="en-US" sz="3200" dirty="0"/>
            </a:br>
            <a:br>
              <a:rPr lang="en-US" sz="3200" dirty="0"/>
            </a:br>
            <a:r>
              <a:rPr lang="en-US" sz="3200" dirty="0"/>
              <a:t> </a:t>
            </a:r>
            <a:br>
              <a:rPr lang="en-US" sz="3200" dirty="0"/>
            </a:br>
            <a:br>
              <a:rPr lang="en-US" sz="5400" dirty="0"/>
            </a:br>
            <a:r>
              <a:rPr lang="en-US" sz="2000" b="0" i="0" dirty="0">
                <a:effectLst/>
                <a:latin typeface="Consolas" panose="020B0609020204030204" pitchFamily="49" charset="0"/>
              </a:rPr>
              <a:t>Player with the most wins: '</a:t>
            </a:r>
            <a:r>
              <a:rPr lang="en-US" sz="2000" b="0" i="0" dirty="0" err="1">
                <a:effectLst/>
                <a:latin typeface="Consolas" panose="020B0609020204030204" pitchFamily="49" charset="0"/>
              </a:rPr>
              <a:t>Popko</a:t>
            </a:r>
            <a:r>
              <a:rPr lang="en-US" sz="2000" b="0" i="0" dirty="0">
                <a:effectLst/>
                <a:latin typeface="Consolas" panose="020B0609020204030204" pitchFamily="49" charset="0"/>
              </a:rPr>
              <a:t>, Dmitry' with 29 wins.</a:t>
            </a:r>
            <a:endParaRPr lang="en-US" sz="3200" dirty="0"/>
          </a:p>
        </p:txBody>
      </p:sp>
    </p:spTree>
    <p:extLst>
      <p:ext uri="{BB962C8B-B14F-4D97-AF65-F5344CB8AC3E}">
        <p14:creationId xmlns:p14="http://schemas.microsoft.com/office/powerpoint/2010/main" val="2835468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12</a:t>
            </a:fld>
            <a:endParaRPr lang="en-US" dirty="0"/>
          </a:p>
        </p:txBody>
      </p:sp>
      <p:pic>
        <p:nvPicPr>
          <p:cNvPr id="12" name="Picture 11">
            <a:extLst>
              <a:ext uri="{FF2B5EF4-FFF2-40B4-BE49-F238E27FC236}">
                <a16:creationId xmlns:a16="http://schemas.microsoft.com/office/drawing/2014/main" id="{4F12D740-A5E5-4447-B5AA-2D3231A28EDD}"/>
              </a:ext>
            </a:extLst>
          </p:cNvPr>
          <p:cNvPicPr>
            <a:picLocks noChangeAspect="1"/>
          </p:cNvPicPr>
          <p:nvPr/>
        </p:nvPicPr>
        <p:blipFill>
          <a:blip r:embed="rId2"/>
          <a:stretch>
            <a:fillRect/>
          </a:stretch>
        </p:blipFill>
        <p:spPr>
          <a:xfrm>
            <a:off x="516606" y="431496"/>
            <a:ext cx="10295774" cy="5995008"/>
          </a:xfrm>
          <a:prstGeom prst="rect">
            <a:avLst/>
          </a:prstGeom>
        </p:spPr>
      </p:pic>
    </p:spTree>
    <p:extLst>
      <p:ext uri="{BB962C8B-B14F-4D97-AF65-F5344CB8AC3E}">
        <p14:creationId xmlns:p14="http://schemas.microsoft.com/office/powerpoint/2010/main" val="537809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13</a:t>
            </a:fld>
            <a:endParaRPr lang="en-US" dirty="0"/>
          </a:p>
        </p:txBody>
      </p:sp>
      <p:pic>
        <p:nvPicPr>
          <p:cNvPr id="9" name="Picture 8">
            <a:extLst>
              <a:ext uri="{FF2B5EF4-FFF2-40B4-BE49-F238E27FC236}">
                <a16:creationId xmlns:a16="http://schemas.microsoft.com/office/drawing/2014/main" id="{D9CB587C-3C91-4CDC-9117-610EFECD4ED8}"/>
              </a:ext>
            </a:extLst>
          </p:cNvPr>
          <p:cNvPicPr>
            <a:picLocks noChangeAspect="1"/>
          </p:cNvPicPr>
          <p:nvPr/>
        </p:nvPicPr>
        <p:blipFill>
          <a:blip r:embed="rId3"/>
          <a:stretch>
            <a:fillRect/>
          </a:stretch>
        </p:blipFill>
        <p:spPr>
          <a:xfrm>
            <a:off x="1433512" y="619125"/>
            <a:ext cx="9324975" cy="5619750"/>
          </a:xfrm>
          <a:prstGeom prst="rect">
            <a:avLst/>
          </a:prstGeom>
        </p:spPr>
      </p:pic>
    </p:spTree>
    <p:extLst>
      <p:ext uri="{BB962C8B-B14F-4D97-AF65-F5344CB8AC3E}">
        <p14:creationId xmlns:p14="http://schemas.microsoft.com/office/powerpoint/2010/main" val="3064996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14</a:t>
            </a:fld>
            <a:endParaRPr lang="en-US" dirty="0"/>
          </a:p>
        </p:txBody>
      </p:sp>
      <p:sp>
        <p:nvSpPr>
          <p:cNvPr id="13" name="TextBox 12">
            <a:extLst>
              <a:ext uri="{FF2B5EF4-FFF2-40B4-BE49-F238E27FC236}">
                <a16:creationId xmlns:a16="http://schemas.microsoft.com/office/drawing/2014/main" id="{ED80EC05-0557-47C0-948F-63429FB89B73}"/>
              </a:ext>
            </a:extLst>
          </p:cNvPr>
          <p:cNvSpPr txBox="1"/>
          <p:nvPr/>
        </p:nvSpPr>
        <p:spPr>
          <a:xfrm>
            <a:off x="1933074" y="2454442"/>
            <a:ext cx="8325852" cy="1569660"/>
          </a:xfrm>
          <a:prstGeom prst="rect">
            <a:avLst/>
          </a:prstGeom>
          <a:noFill/>
        </p:spPr>
        <p:txBody>
          <a:bodyPr wrap="square" rtlCol="0">
            <a:spAutoFit/>
          </a:bodyPr>
          <a:lstStyle/>
          <a:p>
            <a:pPr algn="ctr"/>
            <a:r>
              <a:rPr lang="en-US" sz="2400" dirty="0">
                <a:latin typeface="+mj-lt"/>
              </a:rPr>
              <a:t>The charts collectively reveal a dataset where one player (</a:t>
            </a:r>
            <a:r>
              <a:rPr lang="en-US" sz="2400" dirty="0" err="1">
                <a:latin typeface="+mj-lt"/>
              </a:rPr>
              <a:t>Popko</a:t>
            </a:r>
            <a:r>
              <a:rPr lang="en-US" sz="2400" dirty="0">
                <a:latin typeface="+mj-lt"/>
              </a:rPr>
              <a:t>, Dmitry) has a clear lead in terms of wins, followed by a strong second-place player (</a:t>
            </a:r>
            <a:r>
              <a:rPr lang="en-US" sz="2400" dirty="0" err="1">
                <a:latin typeface="+mj-lt"/>
              </a:rPr>
              <a:t>Chidekh</a:t>
            </a:r>
            <a:r>
              <a:rPr lang="en-US" sz="2400" dirty="0">
                <a:latin typeface="+mj-lt"/>
              </a:rPr>
              <a:t>, Clement).</a:t>
            </a:r>
          </a:p>
        </p:txBody>
      </p:sp>
    </p:spTree>
    <p:extLst>
      <p:ext uri="{BB962C8B-B14F-4D97-AF65-F5344CB8AC3E}">
        <p14:creationId xmlns:p14="http://schemas.microsoft.com/office/powerpoint/2010/main" val="4132147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469B1-2ADD-4D64-B0BD-0E35A1E2503A}"/>
              </a:ext>
            </a:extLst>
          </p:cNvPr>
          <p:cNvSpPr>
            <a:spLocks noGrp="1"/>
          </p:cNvSpPr>
          <p:nvPr>
            <p:ph type="title"/>
          </p:nvPr>
        </p:nvSpPr>
        <p:spPr/>
        <p:txBody>
          <a:bodyPr/>
          <a:lstStyle/>
          <a:p>
            <a:endParaRPr lang="en-US"/>
          </a:p>
        </p:txBody>
      </p:sp>
      <p:sp>
        <p:nvSpPr>
          <p:cNvPr id="3" name="Picture Placeholder 2">
            <a:extLst>
              <a:ext uri="{FF2B5EF4-FFF2-40B4-BE49-F238E27FC236}">
                <a16:creationId xmlns:a16="http://schemas.microsoft.com/office/drawing/2014/main" id="{082F7156-28EE-4DB0-AAEE-0E5CF0786D27}"/>
              </a:ext>
            </a:extLst>
          </p:cNvPr>
          <p:cNvSpPr>
            <a:spLocks noGrp="1"/>
          </p:cNvSpPr>
          <p:nvPr>
            <p:ph type="pic" sz="quarter" idx="11"/>
          </p:nvPr>
        </p:nvSpPr>
        <p:spPr/>
      </p:sp>
      <p:sp>
        <p:nvSpPr>
          <p:cNvPr id="4" name="Content Placeholder 3">
            <a:extLst>
              <a:ext uri="{FF2B5EF4-FFF2-40B4-BE49-F238E27FC236}">
                <a16:creationId xmlns:a16="http://schemas.microsoft.com/office/drawing/2014/main" id="{C213A03F-6779-4552-AA64-5E3831B505ED}"/>
              </a:ext>
            </a:extLst>
          </p:cNvPr>
          <p:cNvSpPr>
            <a:spLocks noGrp="1"/>
          </p:cNvSpPr>
          <p:nvPr>
            <p:ph idx="10"/>
          </p:nvPr>
        </p:nvSpPr>
        <p:spPr/>
        <p:txBody>
          <a:bodyPr/>
          <a:lstStyle/>
          <a:p>
            <a:endParaRPr lang="en-US"/>
          </a:p>
        </p:txBody>
      </p:sp>
      <p:pic>
        <p:nvPicPr>
          <p:cNvPr id="6" name="Picture 5">
            <a:extLst>
              <a:ext uri="{FF2B5EF4-FFF2-40B4-BE49-F238E27FC236}">
                <a16:creationId xmlns:a16="http://schemas.microsoft.com/office/drawing/2014/main" id="{051FD542-DFD3-4942-87B2-BBD864A23DDE}"/>
              </a:ext>
            </a:extLst>
          </p:cNvPr>
          <p:cNvPicPr>
            <a:picLocks noChangeAspect="1"/>
          </p:cNvPicPr>
          <p:nvPr/>
        </p:nvPicPr>
        <p:blipFill>
          <a:blip r:embed="rId2"/>
          <a:stretch>
            <a:fillRect/>
          </a:stretch>
        </p:blipFill>
        <p:spPr>
          <a:xfrm>
            <a:off x="1294803" y="451043"/>
            <a:ext cx="9602393" cy="5955914"/>
          </a:xfrm>
          <a:prstGeom prst="rect">
            <a:avLst/>
          </a:prstGeom>
        </p:spPr>
      </p:pic>
    </p:spTree>
    <p:extLst>
      <p:ext uri="{BB962C8B-B14F-4D97-AF65-F5344CB8AC3E}">
        <p14:creationId xmlns:p14="http://schemas.microsoft.com/office/powerpoint/2010/main" val="1795925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77F286-7094-4919-A9A3-01BAA1D07885}"/>
              </a:ext>
            </a:extLst>
          </p:cNvPr>
          <p:cNvSpPr>
            <a:spLocks noGrp="1"/>
          </p:cNvSpPr>
          <p:nvPr>
            <p:ph type="ctrTitle"/>
          </p:nvPr>
        </p:nvSpPr>
        <p:spPr/>
        <p:txBody>
          <a:bodyPr/>
          <a:lstStyle/>
          <a:p>
            <a:endParaRPr lang="en-US"/>
          </a:p>
        </p:txBody>
      </p:sp>
      <p:sp>
        <p:nvSpPr>
          <p:cNvPr id="5" name="Content Placeholder 4">
            <a:extLst>
              <a:ext uri="{FF2B5EF4-FFF2-40B4-BE49-F238E27FC236}">
                <a16:creationId xmlns:a16="http://schemas.microsoft.com/office/drawing/2014/main" id="{45017C14-2D9B-401E-BF7C-EE9655274B7D}"/>
              </a:ext>
            </a:extLst>
          </p:cNvPr>
          <p:cNvSpPr>
            <a:spLocks noGrp="1"/>
          </p:cNvSpPr>
          <p:nvPr>
            <p:ph sz="quarter" idx="13"/>
          </p:nvPr>
        </p:nvSpPr>
        <p:spPr/>
        <p:txBody>
          <a:bodyPr/>
          <a:lstStyle/>
          <a:p>
            <a:endParaRPr lang="en-US"/>
          </a:p>
        </p:txBody>
      </p:sp>
      <p:pic>
        <p:nvPicPr>
          <p:cNvPr id="8" name="Picture 7">
            <a:extLst>
              <a:ext uri="{FF2B5EF4-FFF2-40B4-BE49-F238E27FC236}">
                <a16:creationId xmlns:a16="http://schemas.microsoft.com/office/drawing/2014/main" id="{733B84D4-BFC9-4DF2-BD01-4A08E71132A2}"/>
              </a:ext>
            </a:extLst>
          </p:cNvPr>
          <p:cNvPicPr>
            <a:picLocks noChangeAspect="1"/>
          </p:cNvPicPr>
          <p:nvPr/>
        </p:nvPicPr>
        <p:blipFill>
          <a:blip r:embed="rId3"/>
          <a:stretch>
            <a:fillRect/>
          </a:stretch>
        </p:blipFill>
        <p:spPr>
          <a:xfrm>
            <a:off x="2664743" y="39924"/>
            <a:ext cx="6623635" cy="6778152"/>
          </a:xfrm>
          <a:prstGeom prst="rect">
            <a:avLst/>
          </a:prstGeom>
        </p:spPr>
      </p:pic>
    </p:spTree>
    <p:extLst>
      <p:ext uri="{BB962C8B-B14F-4D97-AF65-F5344CB8AC3E}">
        <p14:creationId xmlns:p14="http://schemas.microsoft.com/office/powerpoint/2010/main" val="2188828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7DC79A3-166F-4A7A-ADBB-FD8B93671584}"/>
              </a:ext>
            </a:extLst>
          </p:cNvPr>
          <p:cNvSpPr txBox="1"/>
          <p:nvPr/>
        </p:nvSpPr>
        <p:spPr>
          <a:xfrm>
            <a:off x="1876926" y="1659285"/>
            <a:ext cx="8438148" cy="3539430"/>
          </a:xfrm>
          <a:prstGeom prst="rect">
            <a:avLst/>
          </a:prstGeom>
          <a:noFill/>
        </p:spPr>
        <p:txBody>
          <a:bodyPr wrap="square" rtlCol="0">
            <a:spAutoFit/>
          </a:bodyPr>
          <a:lstStyle/>
          <a:p>
            <a:pPr algn="ctr"/>
            <a:r>
              <a:rPr lang="en-US" sz="3200" dirty="0">
                <a:latin typeface="+mj-lt"/>
              </a:rPr>
              <a:t>The bar chat shows that male players have a higher number of wins around 6700_6800 compared to female players around 4900_5000.</a:t>
            </a:r>
          </a:p>
          <a:p>
            <a:pPr algn="ctr"/>
            <a:r>
              <a:rPr lang="en-US" sz="3200" dirty="0">
                <a:latin typeface="+mj-lt"/>
              </a:rPr>
              <a:t>Also the pie chart represents male accounts 57.6% of all wins and female for 42.4%.</a:t>
            </a:r>
          </a:p>
        </p:txBody>
      </p:sp>
    </p:spTree>
    <p:extLst>
      <p:ext uri="{BB962C8B-B14F-4D97-AF65-F5344CB8AC3E}">
        <p14:creationId xmlns:p14="http://schemas.microsoft.com/office/powerpoint/2010/main" val="1824120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DF58E-57C0-4D20-B1B5-C317A627E271}"/>
              </a:ext>
            </a:extLst>
          </p:cNvPr>
          <p:cNvSpPr>
            <a:spLocks noGrp="1"/>
          </p:cNvSpPr>
          <p:nvPr>
            <p:ph type="title"/>
          </p:nvPr>
        </p:nvSpPr>
        <p:spPr>
          <a:xfrm>
            <a:off x="564902" y="1407694"/>
            <a:ext cx="11062196" cy="4042611"/>
          </a:xfrm>
        </p:spPr>
        <p:txBody>
          <a:bodyPr/>
          <a:lstStyle/>
          <a:p>
            <a:r>
              <a:rPr lang="en-US" sz="2800" dirty="0">
                <a:solidFill>
                  <a:schemeClr val="tx1"/>
                </a:solidFill>
              </a:rPr>
              <a:t>4. What is the longest match recorded in terms of duration?</a:t>
            </a:r>
            <a:br>
              <a:rPr lang="en-US" dirty="0">
                <a:solidFill>
                  <a:schemeClr val="tx1"/>
                </a:solidFill>
              </a:rPr>
            </a:br>
            <a:br>
              <a:rPr lang="en-US" dirty="0">
                <a:solidFill>
                  <a:schemeClr val="tx1"/>
                </a:solidFill>
              </a:rPr>
            </a:br>
            <a:r>
              <a:rPr lang="en-US" sz="2400" dirty="0">
                <a:solidFill>
                  <a:schemeClr val="tx1"/>
                </a:solidFill>
              </a:rPr>
              <a:t>The longest match recorded is Match ID: 12063611</a:t>
            </a:r>
            <a:br>
              <a:rPr lang="en-US" sz="2400" dirty="0">
                <a:solidFill>
                  <a:schemeClr val="tx1"/>
                </a:solidFill>
              </a:rPr>
            </a:br>
            <a:r>
              <a:rPr lang="en-US" sz="2400" dirty="0">
                <a:solidFill>
                  <a:schemeClr val="tx1"/>
                </a:solidFill>
              </a:rPr>
              <a:t>Total Duration: 336790.0 </a:t>
            </a:r>
            <a:endParaRPr lang="en-US" dirty="0">
              <a:solidFill>
                <a:schemeClr val="tx1"/>
              </a:solidFill>
            </a:endParaRPr>
          </a:p>
        </p:txBody>
      </p:sp>
    </p:spTree>
    <p:extLst>
      <p:ext uri="{BB962C8B-B14F-4D97-AF65-F5344CB8AC3E}">
        <p14:creationId xmlns:p14="http://schemas.microsoft.com/office/powerpoint/2010/main" val="1966977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7F6D-0E38-40F7-86C9-84F3E6543DCE}"/>
              </a:ext>
            </a:extLst>
          </p:cNvPr>
          <p:cNvSpPr>
            <a:spLocks noGrp="1"/>
          </p:cNvSpPr>
          <p:nvPr>
            <p:ph type="title"/>
          </p:nvPr>
        </p:nvSpPr>
        <p:spPr/>
        <p:txBody>
          <a:bodyPr/>
          <a:lstStyle/>
          <a:p>
            <a:endParaRPr lang="en-US"/>
          </a:p>
        </p:txBody>
      </p:sp>
      <p:sp>
        <p:nvSpPr>
          <p:cNvPr id="3" name="Picture Placeholder 2">
            <a:extLst>
              <a:ext uri="{FF2B5EF4-FFF2-40B4-BE49-F238E27FC236}">
                <a16:creationId xmlns:a16="http://schemas.microsoft.com/office/drawing/2014/main" id="{A2F4E1CB-2F46-41B3-AD5D-C82649EEF9A9}"/>
              </a:ext>
            </a:extLst>
          </p:cNvPr>
          <p:cNvSpPr>
            <a:spLocks noGrp="1"/>
          </p:cNvSpPr>
          <p:nvPr>
            <p:ph type="pic" idx="1"/>
          </p:nvPr>
        </p:nvSpPr>
        <p:spPr/>
      </p:sp>
      <p:pic>
        <p:nvPicPr>
          <p:cNvPr id="5" name="Picture 4">
            <a:extLst>
              <a:ext uri="{FF2B5EF4-FFF2-40B4-BE49-F238E27FC236}">
                <a16:creationId xmlns:a16="http://schemas.microsoft.com/office/drawing/2014/main" id="{851BF1A9-716E-4CCD-AC15-56627210C223}"/>
              </a:ext>
            </a:extLst>
          </p:cNvPr>
          <p:cNvPicPr>
            <a:picLocks noChangeAspect="1"/>
          </p:cNvPicPr>
          <p:nvPr/>
        </p:nvPicPr>
        <p:blipFill>
          <a:blip r:embed="rId2"/>
          <a:stretch>
            <a:fillRect/>
          </a:stretch>
        </p:blipFill>
        <p:spPr>
          <a:xfrm>
            <a:off x="914400" y="370886"/>
            <a:ext cx="10539413" cy="6116228"/>
          </a:xfrm>
          <a:prstGeom prst="rect">
            <a:avLst/>
          </a:prstGeom>
        </p:spPr>
      </p:pic>
    </p:spTree>
    <p:extLst>
      <p:ext uri="{BB962C8B-B14F-4D97-AF65-F5344CB8AC3E}">
        <p14:creationId xmlns:p14="http://schemas.microsoft.com/office/powerpoint/2010/main" val="221811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372396" y="914400"/>
            <a:ext cx="11447207" cy="5029200"/>
          </a:xfrm>
        </p:spPr>
        <p:txBody>
          <a:bodyPr/>
          <a:lstStyle/>
          <a:p>
            <a:r>
              <a:rPr lang="en-US" dirty="0">
                <a:solidFill>
                  <a:schemeClr val="tx1"/>
                </a:solidFill>
              </a:rPr>
              <a:t>1. How many tennis players are included in the dataset? </a:t>
            </a:r>
            <a:br>
              <a:rPr lang="en-US" dirty="0">
                <a:solidFill>
                  <a:schemeClr val="tx1"/>
                </a:solidFill>
              </a:rPr>
            </a:br>
            <a:br>
              <a:rPr lang="en-US" dirty="0">
                <a:solidFill>
                  <a:schemeClr val="tx1"/>
                </a:solidFill>
              </a:rPr>
            </a:br>
            <a:br>
              <a:rPr lang="en-US" dirty="0">
                <a:solidFill>
                  <a:schemeClr val="tx1"/>
                </a:solidFill>
              </a:rPr>
            </a:br>
            <a:r>
              <a:rPr lang="en-US" sz="2800" b="0" i="0" dirty="0">
                <a:solidFill>
                  <a:schemeClr val="tx1"/>
                </a:solidFill>
                <a:effectLst/>
              </a:rPr>
              <a:t>Unique Home Team Players 2447 </a:t>
            </a:r>
            <a:br>
              <a:rPr lang="en-US" sz="2800" b="0" i="0" dirty="0">
                <a:solidFill>
                  <a:schemeClr val="tx1"/>
                </a:solidFill>
                <a:effectLst/>
              </a:rPr>
            </a:br>
            <a:r>
              <a:rPr lang="en-US" sz="2800" b="0" i="0" dirty="0">
                <a:solidFill>
                  <a:schemeClr val="tx1"/>
                </a:solidFill>
                <a:effectLst/>
              </a:rPr>
              <a:t>Unique Away Team Players 2479</a:t>
            </a:r>
            <a:br>
              <a:rPr lang="en-US" sz="2800" b="0" i="0" dirty="0">
                <a:solidFill>
                  <a:schemeClr val="tx1"/>
                </a:solidFill>
                <a:effectLst/>
              </a:rPr>
            </a:br>
            <a:r>
              <a:rPr lang="en-US" sz="2800" b="0" i="0" dirty="0">
                <a:solidFill>
                  <a:schemeClr val="tx1"/>
                </a:solidFill>
                <a:effectLst/>
              </a:rPr>
              <a:t>Total Unique Players (Combined) 2644</a:t>
            </a:r>
            <a:endParaRPr lang="en-US" dirty="0">
              <a:solidFill>
                <a:schemeClr val="tx1"/>
              </a:solidFill>
            </a:endParaRPr>
          </a:p>
        </p:txBody>
      </p:sp>
    </p:spTree>
    <p:extLst>
      <p:ext uri="{BB962C8B-B14F-4D97-AF65-F5344CB8AC3E}">
        <p14:creationId xmlns:p14="http://schemas.microsoft.com/office/powerpoint/2010/main" val="5864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7674D-FC53-48C5-9C96-AD8755C1CE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CE2E46-8CB6-4BF7-9F6B-BFD8CE747F44}"/>
              </a:ext>
            </a:extLst>
          </p:cNvPr>
          <p:cNvSpPr>
            <a:spLocks noGrp="1"/>
          </p:cNvSpPr>
          <p:nvPr>
            <p:ph sz="quarter" idx="13"/>
          </p:nvPr>
        </p:nvSpPr>
        <p:spPr/>
        <p:txBody>
          <a:bodyPr/>
          <a:lstStyle/>
          <a:p>
            <a:endParaRPr lang="en-US"/>
          </a:p>
        </p:txBody>
      </p:sp>
      <p:sp>
        <p:nvSpPr>
          <p:cNvPr id="4" name="Content Placeholder 3">
            <a:extLst>
              <a:ext uri="{FF2B5EF4-FFF2-40B4-BE49-F238E27FC236}">
                <a16:creationId xmlns:a16="http://schemas.microsoft.com/office/drawing/2014/main" id="{DC42D624-FBCF-4AD4-B2BC-E205887D4336}"/>
              </a:ext>
            </a:extLst>
          </p:cNvPr>
          <p:cNvSpPr>
            <a:spLocks noGrp="1"/>
          </p:cNvSpPr>
          <p:nvPr>
            <p:ph sz="quarter" idx="12"/>
          </p:nvPr>
        </p:nvSpPr>
        <p:spPr/>
        <p:txBody>
          <a:bodyPr/>
          <a:lstStyle/>
          <a:p>
            <a:endParaRPr lang="en-US"/>
          </a:p>
        </p:txBody>
      </p:sp>
      <p:sp>
        <p:nvSpPr>
          <p:cNvPr id="5" name="Slide Number Placeholder 4">
            <a:extLst>
              <a:ext uri="{FF2B5EF4-FFF2-40B4-BE49-F238E27FC236}">
                <a16:creationId xmlns:a16="http://schemas.microsoft.com/office/drawing/2014/main" id="{FBA2244D-6952-49EB-8209-D47436723B2C}"/>
              </a:ext>
            </a:extLst>
          </p:cNvPr>
          <p:cNvSpPr>
            <a:spLocks noGrp="1"/>
          </p:cNvSpPr>
          <p:nvPr>
            <p:ph type="sldNum" sz="quarter" idx="4"/>
          </p:nvPr>
        </p:nvSpPr>
        <p:spPr/>
        <p:txBody>
          <a:bodyPr/>
          <a:lstStyle/>
          <a:p>
            <a:fld id="{58FB4751-880F-D840-AAA9-3A15815CC996}" type="slidenum">
              <a:rPr lang="en-US" smtClean="0"/>
              <a:pPr/>
              <a:t>20</a:t>
            </a:fld>
            <a:endParaRPr lang="en-US" dirty="0"/>
          </a:p>
        </p:txBody>
      </p:sp>
      <p:pic>
        <p:nvPicPr>
          <p:cNvPr id="7" name="Picture 6">
            <a:extLst>
              <a:ext uri="{FF2B5EF4-FFF2-40B4-BE49-F238E27FC236}">
                <a16:creationId xmlns:a16="http://schemas.microsoft.com/office/drawing/2014/main" id="{F5C06113-8102-4108-9397-CC63323F7F75}"/>
              </a:ext>
            </a:extLst>
          </p:cNvPr>
          <p:cNvPicPr>
            <a:picLocks noChangeAspect="1"/>
          </p:cNvPicPr>
          <p:nvPr/>
        </p:nvPicPr>
        <p:blipFill>
          <a:blip r:embed="rId2"/>
          <a:stretch>
            <a:fillRect/>
          </a:stretch>
        </p:blipFill>
        <p:spPr>
          <a:xfrm>
            <a:off x="2226838" y="512895"/>
            <a:ext cx="7272253" cy="5814858"/>
          </a:xfrm>
          <a:prstGeom prst="rect">
            <a:avLst/>
          </a:prstGeom>
        </p:spPr>
      </p:pic>
    </p:spTree>
    <p:extLst>
      <p:ext uri="{BB962C8B-B14F-4D97-AF65-F5344CB8AC3E}">
        <p14:creationId xmlns:p14="http://schemas.microsoft.com/office/powerpoint/2010/main" val="3781640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47E2AB-5415-4B32-9970-BB03771466AB}"/>
              </a:ext>
            </a:extLst>
          </p:cNvPr>
          <p:cNvSpPr>
            <a:spLocks noGrp="1"/>
          </p:cNvSpPr>
          <p:nvPr>
            <p:ph type="sldNum" sz="quarter" idx="4"/>
          </p:nvPr>
        </p:nvSpPr>
        <p:spPr/>
        <p:txBody>
          <a:bodyPr/>
          <a:lstStyle/>
          <a:p>
            <a:fld id="{58FB4751-880F-D840-AAA9-3A15815CC996}" type="slidenum">
              <a:rPr lang="en-US" smtClean="0"/>
              <a:pPr/>
              <a:t>21</a:t>
            </a:fld>
            <a:endParaRPr lang="en-US" dirty="0"/>
          </a:p>
        </p:txBody>
      </p:sp>
      <p:sp>
        <p:nvSpPr>
          <p:cNvPr id="5" name="TextBox 4">
            <a:extLst>
              <a:ext uri="{FF2B5EF4-FFF2-40B4-BE49-F238E27FC236}">
                <a16:creationId xmlns:a16="http://schemas.microsoft.com/office/drawing/2014/main" id="{AB2FC789-50E7-4BDD-A335-C8DF953682F3}"/>
              </a:ext>
            </a:extLst>
          </p:cNvPr>
          <p:cNvSpPr txBox="1"/>
          <p:nvPr/>
        </p:nvSpPr>
        <p:spPr>
          <a:xfrm>
            <a:off x="1580147" y="889843"/>
            <a:ext cx="9031705" cy="5078313"/>
          </a:xfrm>
          <a:prstGeom prst="rect">
            <a:avLst/>
          </a:prstGeom>
          <a:noFill/>
        </p:spPr>
        <p:txBody>
          <a:bodyPr wrap="square" rtlCol="0">
            <a:spAutoFit/>
          </a:bodyPr>
          <a:lstStyle/>
          <a:p>
            <a:r>
              <a:rPr lang="en-US" dirty="0"/>
              <a:t>A Scatter Plot:</a:t>
            </a:r>
          </a:p>
          <a:p>
            <a:br>
              <a:rPr lang="en-US" dirty="0"/>
            </a:br>
            <a:r>
              <a:rPr lang="en-US" dirty="0"/>
              <a:t>France, USA, Russia, Spain, Italy: These countries are prominent, with France and USA leading both in total match duration (around 1.0-1.1 * 10^7) and particularly in total prize money (close to 2.0 * 10^9).</a:t>
            </a:r>
          </a:p>
          <a:p>
            <a:r>
              <a:rPr lang="en-US" dirty="0"/>
              <a:t>Russia also shows high total match duration (around 0.6 * 10^7) and substantial prize money (around 1.7 * 10^9).</a:t>
            </a:r>
          </a:p>
          <a:p>
            <a:r>
              <a:rPr lang="en-US" dirty="0"/>
              <a:t>Spain and Italy are also high earners and duration accumulators, though slightly less than the absolute top.</a:t>
            </a:r>
          </a:p>
          <a:p>
            <a:r>
              <a:rPr lang="en-US" dirty="0"/>
              <a:t>There appears to be a general </a:t>
            </a:r>
            <a:r>
              <a:rPr lang="en-US" b="1" dirty="0"/>
              <a:t>positive correlation</a:t>
            </a:r>
            <a:r>
              <a:rPr lang="en-US" dirty="0"/>
              <a:t> between total match duration and total prize money. Countries whose players collectively play for longer durations tend to accumulate more prize money. This is an expected relationship: more match play (especially at higher levels) typically leads to more prize money opportunities.</a:t>
            </a:r>
          </a:p>
          <a:p>
            <a:r>
              <a:rPr lang="en-US" dirty="0"/>
              <a:t>some countries might have similar durations but different prize money, or vice versa, indicating other factors at play (e.g., player skill, participation in high-prize tournaments vs. lower-tier events, or a country simply having more players).</a:t>
            </a:r>
          </a:p>
          <a:p>
            <a:r>
              <a:rPr lang="en-US" dirty="0"/>
              <a:t>There are labels for "El Salvador" and "Ecuador" down in the lower-left cluster, indicating they have very low total match duration and total prize money in this dataset.</a:t>
            </a:r>
          </a:p>
        </p:txBody>
      </p:sp>
    </p:spTree>
    <p:extLst>
      <p:ext uri="{BB962C8B-B14F-4D97-AF65-F5344CB8AC3E}">
        <p14:creationId xmlns:p14="http://schemas.microsoft.com/office/powerpoint/2010/main" val="3567522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99EFB-BAE7-4FD8-BFF1-C44392C5AEAA}"/>
              </a:ext>
            </a:extLst>
          </p:cNvPr>
          <p:cNvSpPr>
            <a:spLocks noGrp="1"/>
          </p:cNvSpPr>
          <p:nvPr>
            <p:ph type="title"/>
          </p:nvPr>
        </p:nvSpPr>
        <p:spPr>
          <a:xfrm>
            <a:off x="914399" y="914400"/>
            <a:ext cx="10523621" cy="5029200"/>
          </a:xfrm>
        </p:spPr>
        <p:txBody>
          <a:bodyPr/>
          <a:lstStyle/>
          <a:p>
            <a:r>
              <a:rPr lang="en-US" sz="2800" dirty="0"/>
              <a:t>5. How many sets are typically played in a tennis match?</a:t>
            </a:r>
            <a:br>
              <a:rPr lang="en-US" sz="2800" dirty="0"/>
            </a:br>
            <a:br>
              <a:rPr lang="en-US" sz="2800" dirty="0"/>
            </a:br>
            <a:br>
              <a:rPr lang="en-US" sz="4400" dirty="0"/>
            </a:br>
            <a:r>
              <a:rPr lang="en-US" sz="1600" b="0" i="0" dirty="0">
                <a:effectLst/>
                <a:latin typeface="Consolas" panose="020B0609020204030204" pitchFamily="49" charset="0"/>
              </a:rPr>
              <a:t>The average number of sets played per match is: 2.28</a:t>
            </a:r>
            <a:endParaRPr lang="en-US" sz="2800" dirty="0"/>
          </a:p>
        </p:txBody>
      </p:sp>
    </p:spTree>
    <p:extLst>
      <p:ext uri="{BB962C8B-B14F-4D97-AF65-F5344CB8AC3E}">
        <p14:creationId xmlns:p14="http://schemas.microsoft.com/office/powerpoint/2010/main" val="3829327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5F5FE-396F-4E13-8B89-D4F45844334B}"/>
              </a:ext>
            </a:extLst>
          </p:cNvPr>
          <p:cNvSpPr>
            <a:spLocks noGrp="1"/>
          </p:cNvSpPr>
          <p:nvPr>
            <p:ph type="title"/>
          </p:nvPr>
        </p:nvSpPr>
        <p:spPr/>
        <p:txBody>
          <a:bodyPr/>
          <a:lstStyle/>
          <a:p>
            <a:endParaRPr lang="en-US" dirty="0"/>
          </a:p>
        </p:txBody>
      </p:sp>
      <p:sp>
        <p:nvSpPr>
          <p:cNvPr id="3" name="Picture Placeholder 2">
            <a:extLst>
              <a:ext uri="{FF2B5EF4-FFF2-40B4-BE49-F238E27FC236}">
                <a16:creationId xmlns:a16="http://schemas.microsoft.com/office/drawing/2014/main" id="{5642AD79-102C-467E-853E-45E77473FB01}"/>
              </a:ext>
            </a:extLst>
          </p:cNvPr>
          <p:cNvSpPr>
            <a:spLocks noGrp="1"/>
          </p:cNvSpPr>
          <p:nvPr>
            <p:ph type="pic" idx="1"/>
          </p:nvPr>
        </p:nvSpPr>
        <p:spPr/>
      </p:sp>
      <p:pic>
        <p:nvPicPr>
          <p:cNvPr id="5" name="Picture 4">
            <a:extLst>
              <a:ext uri="{FF2B5EF4-FFF2-40B4-BE49-F238E27FC236}">
                <a16:creationId xmlns:a16="http://schemas.microsoft.com/office/drawing/2014/main" id="{87626DF6-5536-425F-A658-12D0F622E701}"/>
              </a:ext>
            </a:extLst>
          </p:cNvPr>
          <p:cNvPicPr>
            <a:picLocks noChangeAspect="1"/>
          </p:cNvPicPr>
          <p:nvPr/>
        </p:nvPicPr>
        <p:blipFill>
          <a:blip r:embed="rId2"/>
          <a:stretch>
            <a:fillRect/>
          </a:stretch>
        </p:blipFill>
        <p:spPr>
          <a:xfrm>
            <a:off x="1251284" y="466532"/>
            <a:ext cx="9496927" cy="6047519"/>
          </a:xfrm>
          <a:prstGeom prst="rect">
            <a:avLst/>
          </a:prstGeom>
        </p:spPr>
      </p:pic>
    </p:spTree>
    <p:extLst>
      <p:ext uri="{BB962C8B-B14F-4D97-AF65-F5344CB8AC3E}">
        <p14:creationId xmlns:p14="http://schemas.microsoft.com/office/powerpoint/2010/main" val="1384697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50DE9-9C31-4A71-8E38-9EC608090240}"/>
              </a:ext>
            </a:extLst>
          </p:cNvPr>
          <p:cNvSpPr>
            <a:spLocks noGrp="1"/>
          </p:cNvSpPr>
          <p:nvPr>
            <p:ph type="title"/>
          </p:nvPr>
        </p:nvSpPr>
        <p:spPr>
          <a:xfrm>
            <a:off x="914400" y="914400"/>
            <a:ext cx="9384632" cy="5029200"/>
          </a:xfrm>
        </p:spPr>
        <p:txBody>
          <a:bodyPr/>
          <a:lstStyle/>
          <a:p>
            <a:r>
              <a:rPr lang="en-US" sz="2000" dirty="0">
                <a:latin typeface="+mn-lt"/>
              </a:rPr>
              <a:t>Most matches in the dataset (around 7500) are completed in 2 sets, indicating a "best of 3 sets" format where one player often wins straight sets. A notable number of matches (about 3300–3400) extend to a third set, reflecting competitive and balanced play. Very few 1-set matches appear, likely due to rare circumstances such as retirements or walkovers.</a:t>
            </a:r>
          </a:p>
        </p:txBody>
      </p:sp>
    </p:spTree>
    <p:extLst>
      <p:ext uri="{BB962C8B-B14F-4D97-AF65-F5344CB8AC3E}">
        <p14:creationId xmlns:p14="http://schemas.microsoft.com/office/powerpoint/2010/main" val="3899140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BF6F9-7C06-4A74-8AF0-F131272238F5}"/>
              </a:ext>
            </a:extLst>
          </p:cNvPr>
          <p:cNvSpPr>
            <a:spLocks noGrp="1"/>
          </p:cNvSpPr>
          <p:nvPr>
            <p:ph type="title"/>
          </p:nvPr>
        </p:nvSpPr>
        <p:spPr/>
        <p:txBody>
          <a:bodyPr/>
          <a:lstStyle/>
          <a:p>
            <a:endParaRPr lang="en-US"/>
          </a:p>
        </p:txBody>
      </p:sp>
      <p:sp>
        <p:nvSpPr>
          <p:cNvPr id="3" name="Picture Placeholder 2">
            <a:extLst>
              <a:ext uri="{FF2B5EF4-FFF2-40B4-BE49-F238E27FC236}">
                <a16:creationId xmlns:a16="http://schemas.microsoft.com/office/drawing/2014/main" id="{024CF7BB-C580-4FBA-B190-7B518C614076}"/>
              </a:ext>
            </a:extLst>
          </p:cNvPr>
          <p:cNvSpPr>
            <a:spLocks noGrp="1"/>
          </p:cNvSpPr>
          <p:nvPr>
            <p:ph type="pic" idx="1"/>
          </p:nvPr>
        </p:nvSpPr>
        <p:spPr/>
      </p:sp>
      <p:pic>
        <p:nvPicPr>
          <p:cNvPr id="5" name="Picture 4">
            <a:extLst>
              <a:ext uri="{FF2B5EF4-FFF2-40B4-BE49-F238E27FC236}">
                <a16:creationId xmlns:a16="http://schemas.microsoft.com/office/drawing/2014/main" id="{72844151-FCE7-4898-8E26-F1FEF9E2ACC4}"/>
              </a:ext>
            </a:extLst>
          </p:cNvPr>
          <p:cNvPicPr>
            <a:picLocks noChangeAspect="1"/>
          </p:cNvPicPr>
          <p:nvPr/>
        </p:nvPicPr>
        <p:blipFill>
          <a:blip r:embed="rId2"/>
          <a:stretch>
            <a:fillRect/>
          </a:stretch>
        </p:blipFill>
        <p:spPr>
          <a:xfrm>
            <a:off x="500815" y="382128"/>
            <a:ext cx="8953718" cy="6093744"/>
          </a:xfrm>
          <a:prstGeom prst="rect">
            <a:avLst/>
          </a:prstGeom>
        </p:spPr>
      </p:pic>
      <p:sp>
        <p:nvSpPr>
          <p:cNvPr id="6" name="TextBox 5">
            <a:extLst>
              <a:ext uri="{FF2B5EF4-FFF2-40B4-BE49-F238E27FC236}">
                <a16:creationId xmlns:a16="http://schemas.microsoft.com/office/drawing/2014/main" id="{2B8A3E58-0881-4D92-B2D3-E509153C35B2}"/>
              </a:ext>
            </a:extLst>
          </p:cNvPr>
          <p:cNvSpPr txBox="1"/>
          <p:nvPr/>
        </p:nvSpPr>
        <p:spPr>
          <a:xfrm>
            <a:off x="9796970" y="914400"/>
            <a:ext cx="1641051" cy="2031325"/>
          </a:xfrm>
          <a:prstGeom prst="rect">
            <a:avLst/>
          </a:prstGeom>
          <a:noFill/>
        </p:spPr>
        <p:txBody>
          <a:bodyPr wrap="square" rtlCol="0">
            <a:spAutoFit/>
          </a:bodyPr>
          <a:lstStyle/>
          <a:p>
            <a:pPr algn="ctr"/>
            <a:r>
              <a:rPr lang="en-US" b="0" i="0" dirty="0">
                <a:effectLst/>
                <a:latin typeface="Consolas" panose="020B0609020204030204" pitchFamily="49" charset="0"/>
              </a:rPr>
              <a:t>Percentage of matches won by the higher-ranked player: 31.78%</a:t>
            </a:r>
            <a:endParaRPr lang="en-US" dirty="0"/>
          </a:p>
        </p:txBody>
      </p:sp>
    </p:spTree>
    <p:extLst>
      <p:ext uri="{BB962C8B-B14F-4D97-AF65-F5344CB8AC3E}">
        <p14:creationId xmlns:p14="http://schemas.microsoft.com/office/powerpoint/2010/main" val="2789363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4150F-6533-4C3B-A166-B91CDB1971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99E747-F98B-4A9A-A7CA-CFE128E851F0}"/>
              </a:ext>
            </a:extLst>
          </p:cNvPr>
          <p:cNvSpPr>
            <a:spLocks noGrp="1"/>
          </p:cNvSpPr>
          <p:nvPr>
            <p:ph sz="quarter" idx="12"/>
          </p:nvPr>
        </p:nvSpPr>
        <p:spPr>
          <a:xfrm>
            <a:off x="1155032" y="2039112"/>
            <a:ext cx="9881936" cy="3904488"/>
          </a:xfrm>
        </p:spPr>
        <p:txBody>
          <a:bodyPr/>
          <a:lstStyle/>
          <a:p>
            <a:pPr algn="ctr"/>
            <a:r>
              <a:rPr lang="en-US" dirty="0"/>
              <a:t>The most significant observation is the peak of the distribution in the negative rank difference range. This strongly suggests that in the majority of tennis matches in this dataset, the player with the </a:t>
            </a:r>
            <a:r>
              <a:rPr lang="en-US" i="1" dirty="0"/>
              <a:t>better (lower) rank</a:t>
            </a:r>
            <a:r>
              <a:rPr lang="en-US" dirty="0"/>
              <a:t> is the one who wins.</a:t>
            </a:r>
          </a:p>
          <a:p>
            <a:pPr algn="ctr"/>
            <a:r>
              <a:rPr lang="en-US" dirty="0"/>
              <a:t>The most significant observation is the peak of the distribution in the negative rank difference range. This strongly suggests that in the majority of tennis matches in this dataset, the player with the </a:t>
            </a:r>
            <a:r>
              <a:rPr lang="en-US" i="1" dirty="0"/>
              <a:t>better (lower) rank</a:t>
            </a:r>
            <a:r>
              <a:rPr lang="en-US" dirty="0"/>
              <a:t> is the one who wins.</a:t>
            </a:r>
          </a:p>
        </p:txBody>
      </p:sp>
      <p:sp>
        <p:nvSpPr>
          <p:cNvPr id="5" name="Slide Number Placeholder 4">
            <a:extLst>
              <a:ext uri="{FF2B5EF4-FFF2-40B4-BE49-F238E27FC236}">
                <a16:creationId xmlns:a16="http://schemas.microsoft.com/office/drawing/2014/main" id="{4B17CEC3-8D19-4890-B378-6620F42C6860}"/>
              </a:ext>
            </a:extLst>
          </p:cNvPr>
          <p:cNvSpPr>
            <a:spLocks noGrp="1"/>
          </p:cNvSpPr>
          <p:nvPr>
            <p:ph type="sldNum" sz="quarter" idx="4"/>
          </p:nvPr>
        </p:nvSpPr>
        <p:spPr/>
        <p:txBody>
          <a:bodyPr/>
          <a:lstStyle/>
          <a:p>
            <a:fld id="{58FB4751-880F-D840-AAA9-3A15815CC996}" type="slidenum">
              <a:rPr lang="en-US" smtClean="0"/>
              <a:pPr/>
              <a:t>26</a:t>
            </a:fld>
            <a:endParaRPr lang="en-US" dirty="0"/>
          </a:p>
        </p:txBody>
      </p:sp>
    </p:spTree>
    <p:extLst>
      <p:ext uri="{BB962C8B-B14F-4D97-AF65-F5344CB8AC3E}">
        <p14:creationId xmlns:p14="http://schemas.microsoft.com/office/powerpoint/2010/main" val="178504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BB58D-B854-43A4-B404-DC90673C5AF3}"/>
              </a:ext>
            </a:extLst>
          </p:cNvPr>
          <p:cNvSpPr>
            <a:spLocks noGrp="1"/>
          </p:cNvSpPr>
          <p:nvPr>
            <p:ph type="ctrTitle"/>
          </p:nvPr>
        </p:nvSpPr>
        <p:spPr>
          <a:xfrm>
            <a:off x="396694" y="914400"/>
            <a:ext cx="4138863" cy="5029200"/>
          </a:xfrm>
        </p:spPr>
        <p:txBody>
          <a:bodyPr/>
          <a:lstStyle/>
          <a:p>
            <a:pPr algn="ctr"/>
            <a:r>
              <a:rPr lang="en-US" sz="2000" b="0" i="0" dirty="0">
                <a:effectLst/>
                <a:latin typeface="Consolas" panose="020B0609020204030204" pitchFamily="49" charset="0"/>
              </a:rPr>
              <a:t>Winning percentage by handedness: </a:t>
            </a:r>
            <a:br>
              <a:rPr lang="en-US" sz="2000" b="0" i="0" dirty="0">
                <a:effectLst/>
                <a:latin typeface="Consolas" panose="020B0609020204030204" pitchFamily="49" charset="0"/>
              </a:rPr>
            </a:br>
            <a:r>
              <a:rPr lang="en-US" sz="2000" b="0" i="0" dirty="0" err="1">
                <a:effectLst/>
                <a:latin typeface="Consolas" panose="020B0609020204030204" pitchFamily="49" charset="0"/>
              </a:rPr>
              <a:t>winner_plays</a:t>
            </a:r>
            <a:r>
              <a:rPr lang="en-US" sz="2000" b="0" i="0" dirty="0">
                <a:effectLst/>
                <a:latin typeface="Consolas" panose="020B0609020204030204" pitchFamily="49" charset="0"/>
              </a:rPr>
              <a:t> </a:t>
            </a:r>
            <a:br>
              <a:rPr lang="en-US" sz="2000" b="0" i="0" dirty="0">
                <a:effectLst/>
                <a:latin typeface="Consolas" panose="020B0609020204030204" pitchFamily="49" charset="0"/>
              </a:rPr>
            </a:br>
            <a:r>
              <a:rPr lang="en-US" sz="2000" b="0" i="0" dirty="0">
                <a:effectLst/>
                <a:latin typeface="Consolas" panose="020B0609020204030204" pitchFamily="49" charset="0"/>
              </a:rPr>
              <a:t>right-handed 87.738798 </a:t>
            </a:r>
            <a:br>
              <a:rPr lang="en-US" sz="2000" b="0" i="0" dirty="0">
                <a:effectLst/>
                <a:latin typeface="Consolas" panose="020B0609020204030204" pitchFamily="49" charset="0"/>
              </a:rPr>
            </a:br>
            <a:r>
              <a:rPr lang="en-US" sz="2000" b="0" i="0" dirty="0">
                <a:effectLst/>
                <a:latin typeface="Consolas" panose="020B0609020204030204" pitchFamily="49" charset="0"/>
              </a:rPr>
              <a:t>left-handed 12.261202</a:t>
            </a:r>
            <a:endParaRPr lang="en-US" sz="2000" dirty="0"/>
          </a:p>
        </p:txBody>
      </p:sp>
      <p:sp>
        <p:nvSpPr>
          <p:cNvPr id="3" name="Content Placeholder 2">
            <a:extLst>
              <a:ext uri="{FF2B5EF4-FFF2-40B4-BE49-F238E27FC236}">
                <a16:creationId xmlns:a16="http://schemas.microsoft.com/office/drawing/2014/main" id="{497C9DF4-5E41-49EA-B8E9-3E5FB0444DA9}"/>
              </a:ext>
            </a:extLst>
          </p:cNvPr>
          <p:cNvSpPr>
            <a:spLocks noGrp="1"/>
          </p:cNvSpPr>
          <p:nvPr>
            <p:ph sz="quarter" idx="13"/>
          </p:nvPr>
        </p:nvSpPr>
        <p:spPr/>
        <p:txBody>
          <a:bodyPr/>
          <a:lstStyle/>
          <a:p>
            <a:endParaRPr lang="en-US"/>
          </a:p>
        </p:txBody>
      </p:sp>
      <p:pic>
        <p:nvPicPr>
          <p:cNvPr id="5" name="Picture 4">
            <a:extLst>
              <a:ext uri="{FF2B5EF4-FFF2-40B4-BE49-F238E27FC236}">
                <a16:creationId xmlns:a16="http://schemas.microsoft.com/office/drawing/2014/main" id="{1CE60D07-977B-421B-BAD7-0BCA4AB098CF}"/>
              </a:ext>
            </a:extLst>
          </p:cNvPr>
          <p:cNvPicPr>
            <a:picLocks noChangeAspect="1"/>
          </p:cNvPicPr>
          <p:nvPr/>
        </p:nvPicPr>
        <p:blipFill>
          <a:blip r:embed="rId2"/>
          <a:stretch>
            <a:fillRect/>
          </a:stretch>
        </p:blipFill>
        <p:spPr>
          <a:xfrm>
            <a:off x="4506708" y="701340"/>
            <a:ext cx="7288598" cy="5811754"/>
          </a:xfrm>
          <a:prstGeom prst="rect">
            <a:avLst/>
          </a:prstGeom>
        </p:spPr>
      </p:pic>
    </p:spTree>
    <p:extLst>
      <p:ext uri="{BB962C8B-B14F-4D97-AF65-F5344CB8AC3E}">
        <p14:creationId xmlns:p14="http://schemas.microsoft.com/office/powerpoint/2010/main" val="3207820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ABC86-1D40-4F8C-8134-0AF16DCF5B06}"/>
              </a:ext>
            </a:extLst>
          </p:cNvPr>
          <p:cNvSpPr>
            <a:spLocks noGrp="1"/>
          </p:cNvSpPr>
          <p:nvPr>
            <p:ph type="title"/>
          </p:nvPr>
        </p:nvSpPr>
        <p:spPr/>
        <p:txBody>
          <a:bodyPr/>
          <a:lstStyle/>
          <a:p>
            <a:r>
              <a:rPr lang="en-US" sz="2400" dirty="0"/>
              <a:t>6. Which country has produced the most successful tennis players?</a:t>
            </a:r>
            <a:br>
              <a:rPr lang="en-US" sz="2400" dirty="0"/>
            </a:br>
            <a:br>
              <a:rPr lang="en-US" sz="2400" dirty="0"/>
            </a:br>
            <a:br>
              <a:rPr lang="en-US" sz="2400" dirty="0"/>
            </a:br>
            <a:r>
              <a:rPr lang="en-US" sz="1800" b="0" i="0" dirty="0">
                <a:effectLst/>
                <a:latin typeface="Consolas" panose="020B0609020204030204" pitchFamily="49" charset="0"/>
              </a:rPr>
              <a:t>France 992</a:t>
            </a:r>
            <a:r>
              <a:rPr lang="en-US" dirty="0"/>
              <a:t> </a:t>
            </a:r>
            <a:endParaRPr lang="en-US" sz="2400" dirty="0"/>
          </a:p>
        </p:txBody>
      </p:sp>
      <p:sp>
        <p:nvSpPr>
          <p:cNvPr id="5" name="Picture Placeholder 4">
            <a:extLst>
              <a:ext uri="{FF2B5EF4-FFF2-40B4-BE49-F238E27FC236}">
                <a16:creationId xmlns:a16="http://schemas.microsoft.com/office/drawing/2014/main" id="{E75C3436-7B9E-447B-BEE9-4FA62DC692EE}"/>
              </a:ext>
            </a:extLst>
          </p:cNvPr>
          <p:cNvSpPr>
            <a:spLocks noGrp="1"/>
          </p:cNvSpPr>
          <p:nvPr>
            <p:ph type="pic" sz="quarter" idx="11"/>
          </p:nvPr>
        </p:nvSpPr>
        <p:spPr/>
      </p:sp>
      <p:sp>
        <p:nvSpPr>
          <p:cNvPr id="4" name="Content Placeholder 3">
            <a:extLst>
              <a:ext uri="{FF2B5EF4-FFF2-40B4-BE49-F238E27FC236}">
                <a16:creationId xmlns:a16="http://schemas.microsoft.com/office/drawing/2014/main" id="{6A3BF4CD-BD3A-4B1C-A262-2EE03FA02379}"/>
              </a:ext>
            </a:extLst>
          </p:cNvPr>
          <p:cNvSpPr>
            <a:spLocks noGrp="1"/>
          </p:cNvSpPr>
          <p:nvPr>
            <p:ph idx="10"/>
          </p:nvPr>
        </p:nvSpPr>
        <p:spPr/>
        <p:txBody>
          <a:bodyPr/>
          <a:lstStyle/>
          <a:p>
            <a:endParaRPr lang="en-US"/>
          </a:p>
        </p:txBody>
      </p:sp>
    </p:spTree>
    <p:extLst>
      <p:ext uri="{BB962C8B-B14F-4D97-AF65-F5344CB8AC3E}">
        <p14:creationId xmlns:p14="http://schemas.microsoft.com/office/powerpoint/2010/main" val="1339048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453EB-A885-474B-B8AA-817DE8DF13BA}"/>
              </a:ext>
            </a:extLst>
          </p:cNvPr>
          <p:cNvSpPr>
            <a:spLocks noGrp="1"/>
          </p:cNvSpPr>
          <p:nvPr>
            <p:ph type="title"/>
          </p:nvPr>
        </p:nvSpPr>
        <p:spPr/>
        <p:txBody>
          <a:bodyPr/>
          <a:lstStyle/>
          <a:p>
            <a:endParaRPr lang="en-US" dirty="0"/>
          </a:p>
        </p:txBody>
      </p:sp>
      <p:sp>
        <p:nvSpPr>
          <p:cNvPr id="3" name="Picture Placeholder 2">
            <a:extLst>
              <a:ext uri="{FF2B5EF4-FFF2-40B4-BE49-F238E27FC236}">
                <a16:creationId xmlns:a16="http://schemas.microsoft.com/office/drawing/2014/main" id="{CDE8010A-07BC-448F-B3B9-B0AF75CFA335}"/>
              </a:ext>
            </a:extLst>
          </p:cNvPr>
          <p:cNvSpPr>
            <a:spLocks noGrp="1"/>
          </p:cNvSpPr>
          <p:nvPr>
            <p:ph type="pic" sz="quarter" idx="11"/>
          </p:nvPr>
        </p:nvSpPr>
        <p:spPr/>
      </p:sp>
      <p:sp>
        <p:nvSpPr>
          <p:cNvPr id="4" name="Content Placeholder 3">
            <a:extLst>
              <a:ext uri="{FF2B5EF4-FFF2-40B4-BE49-F238E27FC236}">
                <a16:creationId xmlns:a16="http://schemas.microsoft.com/office/drawing/2014/main" id="{9F43BD45-625F-4B41-990F-8A2CE7A7068D}"/>
              </a:ext>
            </a:extLst>
          </p:cNvPr>
          <p:cNvSpPr>
            <a:spLocks noGrp="1"/>
          </p:cNvSpPr>
          <p:nvPr>
            <p:ph idx="10"/>
          </p:nvPr>
        </p:nvSpPr>
        <p:spPr/>
        <p:txBody>
          <a:bodyPr/>
          <a:lstStyle/>
          <a:p>
            <a:endParaRPr lang="en-US"/>
          </a:p>
        </p:txBody>
      </p:sp>
      <p:pic>
        <p:nvPicPr>
          <p:cNvPr id="6" name="Picture 5">
            <a:extLst>
              <a:ext uri="{FF2B5EF4-FFF2-40B4-BE49-F238E27FC236}">
                <a16:creationId xmlns:a16="http://schemas.microsoft.com/office/drawing/2014/main" id="{18B6291A-DAD7-4FAB-AF81-33AF199D45CF}"/>
              </a:ext>
            </a:extLst>
          </p:cNvPr>
          <p:cNvPicPr>
            <a:picLocks noChangeAspect="1"/>
          </p:cNvPicPr>
          <p:nvPr/>
        </p:nvPicPr>
        <p:blipFill>
          <a:blip r:embed="rId2"/>
          <a:stretch>
            <a:fillRect/>
          </a:stretch>
        </p:blipFill>
        <p:spPr>
          <a:xfrm>
            <a:off x="904875" y="90487"/>
            <a:ext cx="10382250" cy="6677025"/>
          </a:xfrm>
          <a:prstGeom prst="rect">
            <a:avLst/>
          </a:prstGeom>
        </p:spPr>
      </p:pic>
    </p:spTree>
    <p:extLst>
      <p:ext uri="{BB962C8B-B14F-4D97-AF65-F5344CB8AC3E}">
        <p14:creationId xmlns:p14="http://schemas.microsoft.com/office/powerpoint/2010/main" val="147232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270658" y="5101389"/>
            <a:ext cx="11650683" cy="1756611"/>
          </a:xfrm>
        </p:spPr>
        <p:txBody>
          <a:bodyPr/>
          <a:lstStyle/>
          <a:p>
            <a:pPr algn="ctr"/>
            <a:r>
              <a:rPr lang="en-US" sz="1600" dirty="0"/>
              <a:t>The total number of unique tennis players included in the dataset is 2644. The bar shows the overlap in player participation across home and away teams.</a:t>
            </a:r>
          </a:p>
        </p:txBody>
      </p:sp>
      <p:pic>
        <p:nvPicPr>
          <p:cNvPr id="6" name="Picture 5">
            <a:extLst>
              <a:ext uri="{FF2B5EF4-FFF2-40B4-BE49-F238E27FC236}">
                <a16:creationId xmlns:a16="http://schemas.microsoft.com/office/drawing/2014/main" id="{49B2731E-7F2E-4038-A0D2-C9EE313DD8F6}"/>
              </a:ext>
            </a:extLst>
          </p:cNvPr>
          <p:cNvPicPr>
            <a:picLocks noChangeAspect="1"/>
          </p:cNvPicPr>
          <p:nvPr/>
        </p:nvPicPr>
        <p:blipFill>
          <a:blip r:embed="rId3"/>
          <a:stretch>
            <a:fillRect/>
          </a:stretch>
        </p:blipFill>
        <p:spPr>
          <a:xfrm>
            <a:off x="425195" y="561472"/>
            <a:ext cx="11341609" cy="4924928"/>
          </a:xfrm>
          <a:prstGeom prst="rect">
            <a:avLst/>
          </a:prstGeom>
        </p:spPr>
      </p:pic>
    </p:spTree>
    <p:extLst>
      <p:ext uri="{BB962C8B-B14F-4D97-AF65-F5344CB8AC3E}">
        <p14:creationId xmlns:p14="http://schemas.microsoft.com/office/powerpoint/2010/main" val="2222324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87CBB-5C6C-4C13-8880-2B3AF35929C7}"/>
              </a:ext>
            </a:extLst>
          </p:cNvPr>
          <p:cNvSpPr>
            <a:spLocks noGrp="1"/>
          </p:cNvSpPr>
          <p:nvPr>
            <p:ph type="ctrTitle"/>
          </p:nvPr>
        </p:nvSpPr>
        <p:spPr/>
        <p:txBody>
          <a:bodyPr/>
          <a:lstStyle/>
          <a:p>
            <a:endParaRPr lang="en-US" dirty="0"/>
          </a:p>
        </p:txBody>
      </p:sp>
      <p:sp>
        <p:nvSpPr>
          <p:cNvPr id="3" name="Content Placeholder 2">
            <a:extLst>
              <a:ext uri="{FF2B5EF4-FFF2-40B4-BE49-F238E27FC236}">
                <a16:creationId xmlns:a16="http://schemas.microsoft.com/office/drawing/2014/main" id="{48E13AC8-19C9-42CC-ABCD-D241933DC03F}"/>
              </a:ext>
            </a:extLst>
          </p:cNvPr>
          <p:cNvSpPr>
            <a:spLocks noGrp="1"/>
          </p:cNvSpPr>
          <p:nvPr>
            <p:ph sz="quarter" idx="13"/>
          </p:nvPr>
        </p:nvSpPr>
        <p:spPr/>
        <p:txBody>
          <a:bodyPr/>
          <a:lstStyle/>
          <a:p>
            <a:endParaRPr lang="en-US" dirty="0"/>
          </a:p>
        </p:txBody>
      </p:sp>
      <p:pic>
        <p:nvPicPr>
          <p:cNvPr id="7" name="Picture 6">
            <a:extLst>
              <a:ext uri="{FF2B5EF4-FFF2-40B4-BE49-F238E27FC236}">
                <a16:creationId xmlns:a16="http://schemas.microsoft.com/office/drawing/2014/main" id="{050D2B68-5331-44DA-A23F-B0F783E36DE6}"/>
              </a:ext>
            </a:extLst>
          </p:cNvPr>
          <p:cNvPicPr>
            <a:picLocks noChangeAspect="1"/>
          </p:cNvPicPr>
          <p:nvPr/>
        </p:nvPicPr>
        <p:blipFill>
          <a:blip r:embed="rId2"/>
          <a:stretch>
            <a:fillRect/>
          </a:stretch>
        </p:blipFill>
        <p:spPr>
          <a:xfrm>
            <a:off x="909637" y="90487"/>
            <a:ext cx="10372725" cy="6677025"/>
          </a:xfrm>
          <a:prstGeom prst="rect">
            <a:avLst/>
          </a:prstGeom>
        </p:spPr>
      </p:pic>
    </p:spTree>
    <p:extLst>
      <p:ext uri="{BB962C8B-B14F-4D97-AF65-F5344CB8AC3E}">
        <p14:creationId xmlns:p14="http://schemas.microsoft.com/office/powerpoint/2010/main" val="2179022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6397D-BABB-4463-8951-63345BFF0ADE}"/>
              </a:ext>
            </a:extLst>
          </p:cNvPr>
          <p:cNvSpPr>
            <a:spLocks noGrp="1"/>
          </p:cNvSpPr>
          <p:nvPr>
            <p:ph type="ctrTitle"/>
          </p:nvPr>
        </p:nvSpPr>
        <p:spPr>
          <a:xfrm>
            <a:off x="914399" y="914400"/>
            <a:ext cx="10828421" cy="5029200"/>
          </a:xfrm>
        </p:spPr>
        <p:txBody>
          <a:bodyPr/>
          <a:lstStyle/>
          <a:p>
            <a:r>
              <a:rPr lang="en-US" sz="3200" dirty="0"/>
              <a:t>7. What is the average number of aces per match?</a:t>
            </a:r>
            <a:br>
              <a:rPr lang="en-US" sz="3200" dirty="0"/>
            </a:br>
            <a:br>
              <a:rPr lang="en-US" sz="3200" dirty="0"/>
            </a:br>
            <a:br>
              <a:rPr lang="en-US" sz="3200" dirty="0"/>
            </a:br>
            <a:br>
              <a:rPr lang="en-US" sz="3200" dirty="0"/>
            </a:br>
            <a:r>
              <a:rPr lang="en-US" sz="2400" dirty="0"/>
              <a:t>Average number of aces per match: 4.58</a:t>
            </a:r>
            <a:endParaRPr lang="en-US" sz="3200" dirty="0"/>
          </a:p>
        </p:txBody>
      </p:sp>
      <p:sp>
        <p:nvSpPr>
          <p:cNvPr id="6" name="Lightning Bolt 5">
            <a:extLst>
              <a:ext uri="{FF2B5EF4-FFF2-40B4-BE49-F238E27FC236}">
                <a16:creationId xmlns:a16="http://schemas.microsoft.com/office/drawing/2014/main" id="{EFB0D586-DDEE-4705-845C-B9A8C643C98F}"/>
              </a:ext>
            </a:extLst>
          </p:cNvPr>
          <p:cNvSpPr/>
          <p:nvPr/>
        </p:nvSpPr>
        <p:spPr>
          <a:xfrm>
            <a:off x="573741" y="2375647"/>
            <a:ext cx="457199" cy="493059"/>
          </a:xfrm>
          <a:prstGeom prst="lightningBol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4530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8545E-4691-4802-B53D-4AE56551A7A6}"/>
              </a:ext>
            </a:extLst>
          </p:cNvPr>
          <p:cNvSpPr>
            <a:spLocks noGrp="1"/>
          </p:cNvSpPr>
          <p:nvPr>
            <p:ph type="title"/>
          </p:nvPr>
        </p:nvSpPr>
        <p:spPr/>
        <p:txBody>
          <a:bodyPr/>
          <a:lstStyle/>
          <a:p>
            <a:endParaRPr lang="en-US"/>
          </a:p>
        </p:txBody>
      </p:sp>
      <p:pic>
        <p:nvPicPr>
          <p:cNvPr id="9" name="Picture 8">
            <a:extLst>
              <a:ext uri="{FF2B5EF4-FFF2-40B4-BE49-F238E27FC236}">
                <a16:creationId xmlns:a16="http://schemas.microsoft.com/office/drawing/2014/main" id="{413D62BC-08B5-46FC-A2DA-089ABA77706E}"/>
              </a:ext>
            </a:extLst>
          </p:cNvPr>
          <p:cNvPicPr>
            <a:picLocks noChangeAspect="1"/>
          </p:cNvPicPr>
          <p:nvPr/>
        </p:nvPicPr>
        <p:blipFill>
          <a:blip r:embed="rId2"/>
          <a:stretch>
            <a:fillRect/>
          </a:stretch>
        </p:blipFill>
        <p:spPr>
          <a:xfrm>
            <a:off x="202680" y="731514"/>
            <a:ext cx="11786639" cy="5394971"/>
          </a:xfrm>
          <a:prstGeom prst="rect">
            <a:avLst/>
          </a:prstGeom>
        </p:spPr>
      </p:pic>
    </p:spTree>
    <p:extLst>
      <p:ext uri="{BB962C8B-B14F-4D97-AF65-F5344CB8AC3E}">
        <p14:creationId xmlns:p14="http://schemas.microsoft.com/office/powerpoint/2010/main" val="235090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4F1D-C319-438E-8BD1-B0485D37D94F}"/>
              </a:ext>
            </a:extLst>
          </p:cNvPr>
          <p:cNvSpPr>
            <a:spLocks noGrp="1"/>
          </p:cNvSpPr>
          <p:nvPr>
            <p:ph type="title"/>
          </p:nvPr>
        </p:nvSpPr>
        <p:spPr/>
        <p:txBody>
          <a:bodyPr/>
          <a:lstStyle/>
          <a:p>
            <a:endParaRPr lang="en-US"/>
          </a:p>
        </p:txBody>
      </p:sp>
      <p:pic>
        <p:nvPicPr>
          <p:cNvPr id="9" name="Picture 8">
            <a:extLst>
              <a:ext uri="{FF2B5EF4-FFF2-40B4-BE49-F238E27FC236}">
                <a16:creationId xmlns:a16="http://schemas.microsoft.com/office/drawing/2014/main" id="{1302750A-2581-4D54-B8AC-8FE2BC2F9139}"/>
              </a:ext>
            </a:extLst>
          </p:cNvPr>
          <p:cNvPicPr>
            <a:picLocks noChangeAspect="1"/>
          </p:cNvPicPr>
          <p:nvPr/>
        </p:nvPicPr>
        <p:blipFill>
          <a:blip r:embed="rId2"/>
          <a:stretch>
            <a:fillRect/>
          </a:stretch>
        </p:blipFill>
        <p:spPr>
          <a:xfrm>
            <a:off x="528450" y="670557"/>
            <a:ext cx="11135100" cy="5516885"/>
          </a:xfrm>
          <a:prstGeom prst="rect">
            <a:avLst/>
          </a:prstGeom>
        </p:spPr>
      </p:pic>
    </p:spTree>
    <p:extLst>
      <p:ext uri="{BB962C8B-B14F-4D97-AF65-F5344CB8AC3E}">
        <p14:creationId xmlns:p14="http://schemas.microsoft.com/office/powerpoint/2010/main" val="993501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0CE8248-011F-4137-81A0-B89C1F48449B}"/>
              </a:ext>
            </a:extLst>
          </p:cNvPr>
          <p:cNvSpPr>
            <a:spLocks noGrp="1"/>
          </p:cNvSpPr>
          <p:nvPr>
            <p:ph type="sldNum" sz="quarter" idx="4"/>
          </p:nvPr>
        </p:nvSpPr>
        <p:spPr/>
        <p:txBody>
          <a:bodyPr/>
          <a:lstStyle/>
          <a:p>
            <a:fld id="{58FB4751-880F-D840-AAA9-3A15815CC996}" type="slidenum">
              <a:rPr lang="en-US" smtClean="0"/>
              <a:pPr/>
              <a:t>34</a:t>
            </a:fld>
            <a:endParaRPr lang="en-US" dirty="0"/>
          </a:p>
        </p:txBody>
      </p:sp>
      <p:sp>
        <p:nvSpPr>
          <p:cNvPr id="5" name="TextBox 4">
            <a:extLst>
              <a:ext uri="{FF2B5EF4-FFF2-40B4-BE49-F238E27FC236}">
                <a16:creationId xmlns:a16="http://schemas.microsoft.com/office/drawing/2014/main" id="{2BFDD454-9A2E-4B86-B527-0BC1A3D2D970}"/>
              </a:ext>
            </a:extLst>
          </p:cNvPr>
          <p:cNvSpPr txBox="1"/>
          <p:nvPr/>
        </p:nvSpPr>
        <p:spPr>
          <a:xfrm>
            <a:off x="1801906" y="1972234"/>
            <a:ext cx="8113059" cy="2308324"/>
          </a:xfrm>
          <a:prstGeom prst="rect">
            <a:avLst/>
          </a:prstGeom>
          <a:noFill/>
        </p:spPr>
        <p:txBody>
          <a:bodyPr wrap="square" rtlCol="0">
            <a:spAutoFit/>
          </a:bodyPr>
          <a:lstStyle/>
          <a:p>
            <a:r>
              <a:rPr lang="en-US" dirty="0"/>
              <a:t>The most frequent outcome for aces in a match is a very low count, often 0-2 aces.</a:t>
            </a:r>
          </a:p>
          <a:p>
            <a:r>
              <a:rPr lang="en-US" dirty="0"/>
              <a:t>The distribution is highly right-skewed. This means that while most matches have a low number of aces, there's a long tail of matches that exceptionally have a higher number of aces.</a:t>
            </a:r>
            <a:br>
              <a:rPr lang="en-US" dirty="0"/>
            </a:br>
            <a:r>
              <a:rPr lang="en-US" dirty="0"/>
              <a:t>Matches with a high number of aces (e.g., 10 or more) are significantly less common, suggesting that matches with very dominant servers or very long, service-oriented contests are relatively rare.</a:t>
            </a:r>
          </a:p>
          <a:p>
            <a:endParaRPr lang="en-US" dirty="0"/>
          </a:p>
        </p:txBody>
      </p:sp>
    </p:spTree>
    <p:extLst>
      <p:ext uri="{BB962C8B-B14F-4D97-AF65-F5344CB8AC3E}">
        <p14:creationId xmlns:p14="http://schemas.microsoft.com/office/powerpoint/2010/main" val="4142339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E4AC2EC-F643-46A8-B13A-EDFE54F3FC72}"/>
              </a:ext>
            </a:extLst>
          </p:cNvPr>
          <p:cNvSpPr>
            <a:spLocks noGrp="1"/>
          </p:cNvSpPr>
          <p:nvPr>
            <p:ph type="sldNum" sz="quarter" idx="4"/>
          </p:nvPr>
        </p:nvSpPr>
        <p:spPr/>
        <p:txBody>
          <a:bodyPr/>
          <a:lstStyle/>
          <a:p>
            <a:fld id="{58FB4751-880F-D840-AAA9-3A15815CC996}" type="slidenum">
              <a:rPr lang="en-US" smtClean="0"/>
              <a:pPr/>
              <a:t>35</a:t>
            </a:fld>
            <a:endParaRPr lang="en-US" dirty="0"/>
          </a:p>
        </p:txBody>
      </p:sp>
      <p:sp>
        <p:nvSpPr>
          <p:cNvPr id="8" name="TextBox 7">
            <a:extLst>
              <a:ext uri="{FF2B5EF4-FFF2-40B4-BE49-F238E27FC236}">
                <a16:creationId xmlns:a16="http://schemas.microsoft.com/office/drawing/2014/main" id="{C80AAC3A-C06E-45C7-8637-CE73E2553FE9}"/>
              </a:ext>
            </a:extLst>
          </p:cNvPr>
          <p:cNvSpPr txBox="1"/>
          <p:nvPr/>
        </p:nvSpPr>
        <p:spPr>
          <a:xfrm>
            <a:off x="1425388" y="1479176"/>
            <a:ext cx="10936941" cy="3416320"/>
          </a:xfrm>
          <a:prstGeom prst="rect">
            <a:avLst/>
          </a:prstGeom>
          <a:noFill/>
        </p:spPr>
        <p:txBody>
          <a:bodyPr wrap="square" rtlCol="0">
            <a:spAutoFit/>
          </a:bodyPr>
          <a:lstStyle/>
          <a:p>
            <a:r>
              <a:rPr lang="en-US" dirty="0"/>
              <a:t>8. Is there a difference in the number of double faults based on gender?</a:t>
            </a:r>
          </a:p>
          <a:p>
            <a:endParaRPr lang="en-US" dirty="0"/>
          </a:p>
          <a:p>
            <a:r>
              <a:rPr lang="en-US" dirty="0"/>
              <a:t>--- Descriptive Statistics for Double Faults by Gender ---</a:t>
            </a:r>
          </a:p>
          <a:p>
            <a:r>
              <a:rPr lang="en-US" dirty="0"/>
              <a:t>          count      mean       std  min  25%  50%  75%   max</a:t>
            </a:r>
          </a:p>
          <a:p>
            <a:r>
              <a:rPr lang="en-US" dirty="0"/>
              <a:t>gender                                            </a:t>
            </a:r>
          </a:p>
          <a:p>
            <a:r>
              <a:rPr lang="en-US" dirty="0"/>
              <a:t> F       30950.0  2.107981  2.249022  0.0  0.0  2.0  3.0  28.0</a:t>
            </a:r>
          </a:p>
          <a:p>
            <a:r>
              <a:rPr lang="en-US" dirty="0"/>
              <a:t>M       40166.0  1.599064  1.801070  0.0  0.0  1.0  2.0  21.0</a:t>
            </a:r>
          </a:p>
          <a:p>
            <a:r>
              <a:rPr lang="en-US" dirty="0"/>
              <a:t>--- Independent Two-Sample T-Test ---</a:t>
            </a:r>
          </a:p>
          <a:p>
            <a:r>
              <a:rPr lang="en-US" dirty="0"/>
              <a:t>T-statistic: -32.5674</a:t>
            </a:r>
          </a:p>
          <a:p>
            <a:r>
              <a:rPr lang="en-US" dirty="0"/>
              <a:t>P-value: </a:t>
            </a:r>
            <a:r>
              <a:rPr lang="en-US" dirty="0" err="1"/>
              <a:t>0.0000T</a:t>
            </a:r>
            <a:endParaRPr lang="en-US" dirty="0"/>
          </a:p>
          <a:p>
            <a:r>
              <a:rPr lang="en-US" dirty="0"/>
              <a:t>he difference in the mean number of double faults between genders is statistically significant.</a:t>
            </a:r>
          </a:p>
          <a:p>
            <a:endParaRPr lang="en-US" dirty="0"/>
          </a:p>
        </p:txBody>
      </p:sp>
    </p:spTree>
    <p:extLst>
      <p:ext uri="{BB962C8B-B14F-4D97-AF65-F5344CB8AC3E}">
        <p14:creationId xmlns:p14="http://schemas.microsoft.com/office/powerpoint/2010/main" val="187589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92591-8269-41AB-868D-2E1370AE1C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071882-C547-489C-82C1-988050EB639C}"/>
              </a:ext>
            </a:extLst>
          </p:cNvPr>
          <p:cNvSpPr>
            <a:spLocks noGrp="1"/>
          </p:cNvSpPr>
          <p:nvPr>
            <p:ph sz="quarter" idx="10"/>
          </p:nvPr>
        </p:nvSpPr>
        <p:spPr/>
        <p:txBody>
          <a:bodyPr/>
          <a:lstStyle/>
          <a:p>
            <a:endParaRPr lang="en-US"/>
          </a:p>
        </p:txBody>
      </p:sp>
      <p:sp>
        <p:nvSpPr>
          <p:cNvPr id="4" name="Slide Number Placeholder 3">
            <a:extLst>
              <a:ext uri="{FF2B5EF4-FFF2-40B4-BE49-F238E27FC236}">
                <a16:creationId xmlns:a16="http://schemas.microsoft.com/office/drawing/2014/main" id="{7FCDFC15-05C5-4C0D-86B7-CD94035DB774}"/>
              </a:ext>
            </a:extLst>
          </p:cNvPr>
          <p:cNvSpPr>
            <a:spLocks noGrp="1"/>
          </p:cNvSpPr>
          <p:nvPr>
            <p:ph type="sldNum" sz="quarter" idx="4"/>
          </p:nvPr>
        </p:nvSpPr>
        <p:spPr/>
        <p:txBody>
          <a:bodyPr/>
          <a:lstStyle/>
          <a:p>
            <a:fld id="{58FB4751-880F-D840-AAA9-3A15815CC996}" type="slidenum">
              <a:rPr lang="en-US" smtClean="0"/>
              <a:pPr/>
              <a:t>36</a:t>
            </a:fld>
            <a:endParaRPr lang="en-US" dirty="0"/>
          </a:p>
        </p:txBody>
      </p:sp>
      <p:pic>
        <p:nvPicPr>
          <p:cNvPr id="6" name="Picture 5">
            <a:extLst>
              <a:ext uri="{FF2B5EF4-FFF2-40B4-BE49-F238E27FC236}">
                <a16:creationId xmlns:a16="http://schemas.microsoft.com/office/drawing/2014/main" id="{B280F4F1-22EF-45CE-A61F-D8B515DAA4C4}"/>
              </a:ext>
            </a:extLst>
          </p:cNvPr>
          <p:cNvPicPr>
            <a:picLocks noChangeAspect="1"/>
          </p:cNvPicPr>
          <p:nvPr/>
        </p:nvPicPr>
        <p:blipFill>
          <a:blip r:embed="rId2"/>
          <a:stretch>
            <a:fillRect/>
          </a:stretch>
        </p:blipFill>
        <p:spPr>
          <a:xfrm>
            <a:off x="1385887" y="142875"/>
            <a:ext cx="9420225" cy="6572250"/>
          </a:xfrm>
          <a:prstGeom prst="rect">
            <a:avLst/>
          </a:prstGeom>
        </p:spPr>
      </p:pic>
    </p:spTree>
    <p:extLst>
      <p:ext uri="{BB962C8B-B14F-4D97-AF65-F5344CB8AC3E}">
        <p14:creationId xmlns:p14="http://schemas.microsoft.com/office/powerpoint/2010/main" val="2563757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4AB383E-BD23-4B98-8AE0-F6E44DD183DA}"/>
              </a:ext>
            </a:extLst>
          </p:cNvPr>
          <p:cNvSpPr>
            <a:spLocks noGrp="1"/>
          </p:cNvSpPr>
          <p:nvPr>
            <p:ph type="sldNum" sz="quarter" idx="4"/>
          </p:nvPr>
        </p:nvSpPr>
        <p:spPr/>
        <p:txBody>
          <a:bodyPr/>
          <a:lstStyle/>
          <a:p>
            <a:fld id="{58FB4751-880F-D840-AAA9-3A15815CC996}" type="slidenum">
              <a:rPr lang="en-US" smtClean="0"/>
              <a:pPr/>
              <a:t>37</a:t>
            </a:fld>
            <a:endParaRPr lang="en-US" dirty="0"/>
          </a:p>
        </p:txBody>
      </p:sp>
      <p:sp>
        <p:nvSpPr>
          <p:cNvPr id="6" name="TextBox 5">
            <a:extLst>
              <a:ext uri="{FF2B5EF4-FFF2-40B4-BE49-F238E27FC236}">
                <a16:creationId xmlns:a16="http://schemas.microsoft.com/office/drawing/2014/main" id="{E1862304-B5AE-4F93-9CDA-2F580102739A}"/>
              </a:ext>
            </a:extLst>
          </p:cNvPr>
          <p:cNvSpPr txBox="1"/>
          <p:nvPr/>
        </p:nvSpPr>
        <p:spPr>
          <a:xfrm>
            <a:off x="745958" y="889843"/>
            <a:ext cx="5213684" cy="5078313"/>
          </a:xfrm>
          <a:prstGeom prst="rect">
            <a:avLst/>
          </a:prstGeom>
          <a:noFill/>
        </p:spPr>
        <p:txBody>
          <a:bodyPr wrap="square" rtlCol="0">
            <a:spAutoFit/>
          </a:bodyPr>
          <a:lstStyle/>
          <a:p>
            <a:r>
              <a:rPr lang="en-US" dirty="0"/>
              <a:t>There are more data points for male players than for female players in this dataset.</a:t>
            </a:r>
          </a:p>
          <a:p>
            <a:r>
              <a:rPr lang="en-US" dirty="0"/>
              <a:t>The mean for females (2.11) is higher than for males (1.60), suggesting females commit more double faults on average.</a:t>
            </a:r>
          </a:p>
          <a:p>
            <a:r>
              <a:rPr lang="en-US" dirty="0"/>
              <a:t>Female double fault counts (2.25) are more varied or dispersed than male counts (1.80).</a:t>
            </a:r>
          </a:p>
          <a:p>
            <a:r>
              <a:rPr lang="en-US" dirty="0"/>
              <a:t>The median number of double faults for females is 2, while for males it is 1. This reinforces the idea that females tend to have more double faults per match.</a:t>
            </a:r>
          </a:p>
          <a:p>
            <a:r>
              <a:rPr lang="en-US" dirty="0"/>
              <a:t>75% of female matches had 3 or fewer double faults, while 75% of male matches had 2 or fewer. Again, this shows female matches tending to have higher double fault counts.</a:t>
            </a:r>
          </a:p>
          <a:p>
            <a:r>
              <a:rPr lang="en-US" dirty="0"/>
              <a:t>Female players recorded a higher maximum number of double faults in a single match compared to male players.</a:t>
            </a:r>
          </a:p>
          <a:p>
            <a:endParaRPr lang="en-US" dirty="0"/>
          </a:p>
        </p:txBody>
      </p:sp>
      <p:sp>
        <p:nvSpPr>
          <p:cNvPr id="8" name="TextBox 7">
            <a:extLst>
              <a:ext uri="{FF2B5EF4-FFF2-40B4-BE49-F238E27FC236}">
                <a16:creationId xmlns:a16="http://schemas.microsoft.com/office/drawing/2014/main" id="{677DC01E-9C35-4966-8176-275908876311}"/>
              </a:ext>
            </a:extLst>
          </p:cNvPr>
          <p:cNvSpPr txBox="1"/>
          <p:nvPr/>
        </p:nvSpPr>
        <p:spPr>
          <a:xfrm>
            <a:off x="6232360" y="1083944"/>
            <a:ext cx="5350042" cy="4247317"/>
          </a:xfrm>
          <a:prstGeom prst="rect">
            <a:avLst/>
          </a:prstGeom>
          <a:noFill/>
        </p:spPr>
        <p:txBody>
          <a:bodyPr wrap="square" rtlCol="0">
            <a:spAutoFit/>
          </a:bodyPr>
          <a:lstStyle/>
          <a:p>
            <a:r>
              <a:rPr lang="en-US" dirty="0"/>
              <a:t>The t-statistic measures the size of the difference between the two group means relative to the variation within the groups.</a:t>
            </a:r>
          </a:p>
          <a:p>
            <a:r>
              <a:rPr lang="en-US" dirty="0"/>
              <a:t>A large absolute value (like 32.5674) indicates a substantial difference between the means. The negative sign simply means that the mean of the first group (F, as typically listed) is higher than the second (M). If we had subtracted M from F, it would be positive.</a:t>
            </a:r>
          </a:p>
          <a:p>
            <a:r>
              <a:rPr lang="en-US" dirty="0"/>
              <a:t>The p-value tells you the probability of observing a difference as large as (or larger than) the one you found, </a:t>
            </a:r>
            <a:r>
              <a:rPr lang="en-US" i="1" dirty="0"/>
              <a:t>assuming there is no actual difference between the population means</a:t>
            </a:r>
            <a:r>
              <a:rPr lang="en-US" dirty="0"/>
              <a:t> (i.e., assuming the null hypothesis is true).</a:t>
            </a:r>
          </a:p>
          <a:p>
            <a:r>
              <a:rPr lang="en-US" dirty="0"/>
              <a:t>A p-value of </a:t>
            </a:r>
            <a:r>
              <a:rPr lang="en-US" dirty="0" err="1"/>
              <a:t>0.0000T</a:t>
            </a:r>
            <a:r>
              <a:rPr lang="en-US" dirty="0"/>
              <a:t> (which likely means it's extremely small, perhaps less than 0.0001) is much smaller than the conventional significance level of 0.05 (or even 0.01).</a:t>
            </a:r>
          </a:p>
        </p:txBody>
      </p:sp>
    </p:spTree>
    <p:extLst>
      <p:ext uri="{BB962C8B-B14F-4D97-AF65-F5344CB8AC3E}">
        <p14:creationId xmlns:p14="http://schemas.microsoft.com/office/powerpoint/2010/main" val="282928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D470-4218-439B-B11E-EED20CF354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12A813-9693-4779-AC31-2568E9E754A5}"/>
              </a:ext>
            </a:extLst>
          </p:cNvPr>
          <p:cNvSpPr>
            <a:spLocks noGrp="1"/>
          </p:cNvSpPr>
          <p:nvPr>
            <p:ph sz="quarter" idx="10"/>
          </p:nvPr>
        </p:nvSpPr>
        <p:spPr>
          <a:xfrm>
            <a:off x="914399" y="2039112"/>
            <a:ext cx="10218821" cy="4056888"/>
          </a:xfrm>
        </p:spPr>
        <p:txBody>
          <a:bodyPr>
            <a:normAutofit/>
          </a:bodyPr>
          <a:lstStyle/>
          <a:p>
            <a:r>
              <a:rPr lang="en-US" dirty="0"/>
              <a:t>This chart is a </a:t>
            </a:r>
            <a:r>
              <a:rPr lang="en-US" b="1" dirty="0"/>
              <a:t>Violin Plot</a:t>
            </a:r>
            <a:r>
              <a:rPr lang="en-US" dirty="0"/>
              <a:t> with </a:t>
            </a:r>
            <a:r>
              <a:rPr lang="en-US" b="1" dirty="0"/>
              <a:t>individual data points (jittered scatter plot)</a:t>
            </a:r>
            <a:r>
              <a:rPr lang="en-US" dirty="0"/>
              <a:t> overlaid. This combination is highly effective for visualizing distributions, central tendencies, and individual data points simultaneously for multiple categories.</a:t>
            </a:r>
          </a:p>
          <a:p>
            <a:r>
              <a:rPr lang="en-US" dirty="0"/>
              <a:t>The female violin is visibly shifted upwards compared to the male violin. The bulk of female double fault counts are around 2-3, while for males, it's around 0-1. This visually confirms that female players, on average, commit more double faults per match.</a:t>
            </a:r>
          </a:p>
          <a:p>
            <a:r>
              <a:rPr lang="en-US" dirty="0"/>
              <a:t>The female violin extends higher and is wider at larger double fault counts, indicating that female matches not only have a higher average but also exhibit more variability and reach higher maximum double fault counts more frequently.</a:t>
            </a:r>
          </a:p>
          <a:p>
            <a:r>
              <a:rPr lang="en-US" dirty="0"/>
              <a:t>The clear separation and distinct shapes of the two violins, combined with the visible difference in their central lines (medians), visually support the statistical finding from the T-test: the difference in double fault rates by gender is indeed present and not just random noise.</a:t>
            </a:r>
          </a:p>
        </p:txBody>
      </p:sp>
      <p:sp>
        <p:nvSpPr>
          <p:cNvPr id="4" name="Slide Number Placeholder 3">
            <a:extLst>
              <a:ext uri="{FF2B5EF4-FFF2-40B4-BE49-F238E27FC236}">
                <a16:creationId xmlns:a16="http://schemas.microsoft.com/office/drawing/2014/main" id="{25C26AA0-37BC-4679-9205-7BE2BFECF0F2}"/>
              </a:ext>
            </a:extLst>
          </p:cNvPr>
          <p:cNvSpPr>
            <a:spLocks noGrp="1"/>
          </p:cNvSpPr>
          <p:nvPr>
            <p:ph type="sldNum" sz="quarter" idx="4"/>
          </p:nvPr>
        </p:nvSpPr>
        <p:spPr/>
        <p:txBody>
          <a:bodyPr/>
          <a:lstStyle/>
          <a:p>
            <a:fld id="{58FB4751-880F-D840-AAA9-3A15815CC996}" type="slidenum">
              <a:rPr lang="en-US" smtClean="0"/>
              <a:pPr/>
              <a:t>38</a:t>
            </a:fld>
            <a:endParaRPr lang="en-US" dirty="0"/>
          </a:p>
        </p:txBody>
      </p:sp>
    </p:spTree>
    <p:extLst>
      <p:ext uri="{BB962C8B-B14F-4D97-AF65-F5344CB8AC3E}">
        <p14:creationId xmlns:p14="http://schemas.microsoft.com/office/powerpoint/2010/main" val="28393980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F6043-3546-48A5-891C-CFF0126648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583522-CD8E-47A3-AE0A-4E4DD416D3CE}"/>
              </a:ext>
            </a:extLst>
          </p:cNvPr>
          <p:cNvSpPr>
            <a:spLocks noGrp="1"/>
          </p:cNvSpPr>
          <p:nvPr>
            <p:ph sz="quarter" idx="12"/>
          </p:nvPr>
        </p:nvSpPr>
        <p:spPr/>
        <p:txBody>
          <a:bodyPr/>
          <a:lstStyle/>
          <a:p>
            <a:endParaRPr lang="en-US"/>
          </a:p>
        </p:txBody>
      </p:sp>
      <p:sp>
        <p:nvSpPr>
          <p:cNvPr id="4" name="Content Placeholder 3">
            <a:extLst>
              <a:ext uri="{FF2B5EF4-FFF2-40B4-BE49-F238E27FC236}">
                <a16:creationId xmlns:a16="http://schemas.microsoft.com/office/drawing/2014/main" id="{7B61B902-0052-4974-908C-1B7E0C3AF8FA}"/>
              </a:ext>
            </a:extLst>
          </p:cNvPr>
          <p:cNvSpPr>
            <a:spLocks noGrp="1"/>
          </p:cNvSpPr>
          <p:nvPr>
            <p:ph sz="quarter" idx="13"/>
          </p:nvPr>
        </p:nvSpPr>
        <p:spPr/>
        <p:txBody>
          <a:bodyPr/>
          <a:lstStyle/>
          <a:p>
            <a:endParaRPr lang="en-US"/>
          </a:p>
        </p:txBody>
      </p:sp>
      <p:sp>
        <p:nvSpPr>
          <p:cNvPr id="5" name="Slide Number Placeholder 4">
            <a:extLst>
              <a:ext uri="{FF2B5EF4-FFF2-40B4-BE49-F238E27FC236}">
                <a16:creationId xmlns:a16="http://schemas.microsoft.com/office/drawing/2014/main" id="{6CF8F19F-19E4-4CCB-93BD-D869E40F4F3F}"/>
              </a:ext>
            </a:extLst>
          </p:cNvPr>
          <p:cNvSpPr>
            <a:spLocks noGrp="1"/>
          </p:cNvSpPr>
          <p:nvPr>
            <p:ph type="sldNum" sz="quarter" idx="4"/>
          </p:nvPr>
        </p:nvSpPr>
        <p:spPr/>
        <p:txBody>
          <a:bodyPr/>
          <a:lstStyle/>
          <a:p>
            <a:fld id="{58FB4751-880F-D840-AAA9-3A15815CC996}" type="slidenum">
              <a:rPr lang="en-US" smtClean="0"/>
              <a:pPr/>
              <a:t>39</a:t>
            </a:fld>
            <a:endParaRPr lang="en-US" dirty="0"/>
          </a:p>
        </p:txBody>
      </p:sp>
      <p:pic>
        <p:nvPicPr>
          <p:cNvPr id="7" name="Picture 6">
            <a:extLst>
              <a:ext uri="{FF2B5EF4-FFF2-40B4-BE49-F238E27FC236}">
                <a16:creationId xmlns:a16="http://schemas.microsoft.com/office/drawing/2014/main" id="{A074D235-5545-49AE-8E89-1F08F5E980DA}"/>
              </a:ext>
            </a:extLst>
          </p:cNvPr>
          <p:cNvPicPr>
            <a:picLocks noChangeAspect="1"/>
          </p:cNvPicPr>
          <p:nvPr/>
        </p:nvPicPr>
        <p:blipFill>
          <a:blip r:embed="rId2"/>
          <a:stretch>
            <a:fillRect/>
          </a:stretch>
        </p:blipFill>
        <p:spPr>
          <a:xfrm>
            <a:off x="914399" y="978409"/>
            <a:ext cx="10222613" cy="5064793"/>
          </a:xfrm>
          <a:prstGeom prst="rect">
            <a:avLst/>
          </a:prstGeom>
        </p:spPr>
      </p:pic>
    </p:spTree>
    <p:extLst>
      <p:ext uri="{BB962C8B-B14F-4D97-AF65-F5344CB8AC3E}">
        <p14:creationId xmlns:p14="http://schemas.microsoft.com/office/powerpoint/2010/main" val="3450375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F0BE9-02C0-43B8-AA9B-CCA366505CA9}"/>
              </a:ext>
            </a:extLst>
          </p:cNvPr>
          <p:cNvSpPr>
            <a:spLocks noGrp="1"/>
          </p:cNvSpPr>
          <p:nvPr>
            <p:ph type="title"/>
          </p:nvPr>
        </p:nvSpPr>
        <p:spPr>
          <a:xfrm>
            <a:off x="1299411" y="914400"/>
            <a:ext cx="10026316" cy="5029200"/>
          </a:xfrm>
        </p:spPr>
        <p:txBody>
          <a:bodyPr/>
          <a:lstStyle/>
          <a:p>
            <a:r>
              <a:rPr lang="en-US" sz="3200" dirty="0"/>
              <a:t>2. What is the average height of the players?</a:t>
            </a:r>
            <a:br>
              <a:rPr lang="en-US" sz="3200" dirty="0"/>
            </a:br>
            <a:br>
              <a:rPr lang="en-US" sz="3200" dirty="0"/>
            </a:br>
            <a:br>
              <a:rPr lang="en-US" sz="3200" dirty="0"/>
            </a:br>
            <a:r>
              <a:rPr lang="en-US" sz="3200" dirty="0"/>
              <a:t> </a:t>
            </a:r>
            <a:br>
              <a:rPr lang="en-US" sz="3200" dirty="0"/>
            </a:br>
            <a:br>
              <a:rPr lang="en-US" sz="2800" dirty="0"/>
            </a:br>
            <a:r>
              <a:rPr lang="en-US" sz="2800" b="0" i="0" dirty="0">
                <a:effectLst/>
              </a:rPr>
              <a:t>Arithmetic Average of Height: 1.83</a:t>
            </a:r>
            <a:endParaRPr lang="en-US" sz="3200" dirty="0"/>
          </a:p>
        </p:txBody>
      </p:sp>
    </p:spTree>
    <p:extLst>
      <p:ext uri="{BB962C8B-B14F-4D97-AF65-F5344CB8AC3E}">
        <p14:creationId xmlns:p14="http://schemas.microsoft.com/office/powerpoint/2010/main" val="590035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2A91A74-B21B-4F4F-AF59-25FB1DD70FAF}"/>
              </a:ext>
            </a:extLst>
          </p:cNvPr>
          <p:cNvSpPr>
            <a:spLocks noGrp="1"/>
          </p:cNvSpPr>
          <p:nvPr>
            <p:ph type="title"/>
          </p:nvPr>
        </p:nvSpPr>
        <p:spPr/>
        <p:txBody>
          <a:bodyPr/>
          <a:lstStyle/>
          <a:p>
            <a:endParaRPr lang="en-US"/>
          </a:p>
        </p:txBody>
      </p:sp>
      <p:sp>
        <p:nvSpPr>
          <p:cNvPr id="9" name="Picture Placeholder 8">
            <a:extLst>
              <a:ext uri="{FF2B5EF4-FFF2-40B4-BE49-F238E27FC236}">
                <a16:creationId xmlns:a16="http://schemas.microsoft.com/office/drawing/2014/main" id="{37BD0473-FAF5-4109-BFEC-B8ABE3256CFC}"/>
              </a:ext>
            </a:extLst>
          </p:cNvPr>
          <p:cNvSpPr>
            <a:spLocks noGrp="1"/>
          </p:cNvSpPr>
          <p:nvPr>
            <p:ph type="pic" idx="1"/>
          </p:nvPr>
        </p:nvSpPr>
        <p:spPr/>
      </p:sp>
      <p:sp>
        <p:nvSpPr>
          <p:cNvPr id="5" name="Slide Number Placeholder 4">
            <a:extLst>
              <a:ext uri="{FF2B5EF4-FFF2-40B4-BE49-F238E27FC236}">
                <a16:creationId xmlns:a16="http://schemas.microsoft.com/office/drawing/2014/main" id="{DD0CEA4C-71F0-4B62-9B49-DEA42114A94B}"/>
              </a:ext>
            </a:extLst>
          </p:cNvPr>
          <p:cNvSpPr>
            <a:spLocks noGrp="1"/>
          </p:cNvSpPr>
          <p:nvPr>
            <p:ph type="sldNum" sz="quarter" idx="4294967295"/>
          </p:nvPr>
        </p:nvSpPr>
        <p:spPr>
          <a:xfrm>
            <a:off x="11530013" y="5880100"/>
            <a:ext cx="661987" cy="895350"/>
          </a:xfrm>
        </p:spPr>
        <p:txBody>
          <a:bodyPr/>
          <a:lstStyle/>
          <a:p>
            <a:fld id="{58FB4751-880F-D840-AAA9-3A15815CC996}" type="slidenum">
              <a:rPr lang="en-US" smtClean="0"/>
              <a:pPr/>
              <a:t>40</a:t>
            </a:fld>
            <a:endParaRPr lang="en-US" dirty="0"/>
          </a:p>
        </p:txBody>
      </p:sp>
      <p:pic>
        <p:nvPicPr>
          <p:cNvPr id="7" name="Picture 6">
            <a:extLst>
              <a:ext uri="{FF2B5EF4-FFF2-40B4-BE49-F238E27FC236}">
                <a16:creationId xmlns:a16="http://schemas.microsoft.com/office/drawing/2014/main" id="{3F8E9795-FF51-4ED7-A44E-E696D9CFA130}"/>
              </a:ext>
            </a:extLst>
          </p:cNvPr>
          <p:cNvPicPr>
            <a:picLocks noChangeAspect="1"/>
          </p:cNvPicPr>
          <p:nvPr/>
        </p:nvPicPr>
        <p:blipFill>
          <a:blip r:embed="rId2"/>
          <a:stretch>
            <a:fillRect/>
          </a:stretch>
        </p:blipFill>
        <p:spPr>
          <a:xfrm>
            <a:off x="580746" y="760245"/>
            <a:ext cx="10773054" cy="5337509"/>
          </a:xfrm>
          <a:prstGeom prst="rect">
            <a:avLst/>
          </a:prstGeom>
        </p:spPr>
      </p:pic>
    </p:spTree>
    <p:extLst>
      <p:ext uri="{BB962C8B-B14F-4D97-AF65-F5344CB8AC3E}">
        <p14:creationId xmlns:p14="http://schemas.microsoft.com/office/powerpoint/2010/main" val="9022568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7AAD-96EC-4FDD-B2BC-D14283891785}"/>
              </a:ext>
            </a:extLst>
          </p:cNvPr>
          <p:cNvSpPr>
            <a:spLocks noGrp="1"/>
          </p:cNvSpPr>
          <p:nvPr>
            <p:ph type="title"/>
          </p:nvPr>
        </p:nvSpPr>
        <p:spPr/>
        <p:txBody>
          <a:bodyPr/>
          <a:lstStyle/>
          <a:p>
            <a:endParaRPr lang="en-US"/>
          </a:p>
        </p:txBody>
      </p:sp>
      <p:sp>
        <p:nvSpPr>
          <p:cNvPr id="3" name="Picture Placeholder 2">
            <a:extLst>
              <a:ext uri="{FF2B5EF4-FFF2-40B4-BE49-F238E27FC236}">
                <a16:creationId xmlns:a16="http://schemas.microsoft.com/office/drawing/2014/main" id="{0932E77A-EF5E-4DE7-B5E5-EFEAF82996EA}"/>
              </a:ext>
            </a:extLst>
          </p:cNvPr>
          <p:cNvSpPr>
            <a:spLocks noGrp="1"/>
          </p:cNvSpPr>
          <p:nvPr>
            <p:ph type="pic" idx="1"/>
          </p:nvPr>
        </p:nvSpPr>
        <p:spPr/>
      </p:sp>
      <p:pic>
        <p:nvPicPr>
          <p:cNvPr id="5" name="Picture 4">
            <a:extLst>
              <a:ext uri="{FF2B5EF4-FFF2-40B4-BE49-F238E27FC236}">
                <a16:creationId xmlns:a16="http://schemas.microsoft.com/office/drawing/2014/main" id="{B3FCA7DF-5D8B-45BC-A9C2-C6C0B3D6D88B}"/>
              </a:ext>
            </a:extLst>
          </p:cNvPr>
          <p:cNvPicPr>
            <a:picLocks noChangeAspect="1"/>
          </p:cNvPicPr>
          <p:nvPr/>
        </p:nvPicPr>
        <p:blipFill>
          <a:blip r:embed="rId2"/>
          <a:stretch>
            <a:fillRect/>
          </a:stretch>
        </p:blipFill>
        <p:spPr>
          <a:xfrm>
            <a:off x="214814" y="623887"/>
            <a:ext cx="11323495" cy="5610225"/>
          </a:xfrm>
          <a:prstGeom prst="rect">
            <a:avLst/>
          </a:prstGeom>
        </p:spPr>
      </p:pic>
    </p:spTree>
    <p:extLst>
      <p:ext uri="{BB962C8B-B14F-4D97-AF65-F5344CB8AC3E}">
        <p14:creationId xmlns:p14="http://schemas.microsoft.com/office/powerpoint/2010/main" val="19095270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3A184-B3BA-4EDE-B791-88F28703D898}"/>
              </a:ext>
            </a:extLst>
          </p:cNvPr>
          <p:cNvSpPr>
            <a:spLocks noGrp="1"/>
          </p:cNvSpPr>
          <p:nvPr>
            <p:ph type="title"/>
          </p:nvPr>
        </p:nvSpPr>
        <p:spPr>
          <a:xfrm>
            <a:off x="914399" y="914400"/>
            <a:ext cx="8967537" cy="5029200"/>
          </a:xfrm>
        </p:spPr>
        <p:txBody>
          <a:bodyPr/>
          <a:lstStyle/>
          <a:p>
            <a:r>
              <a:rPr lang="en-US" sz="2800" dirty="0"/>
              <a:t>9. Which player has won the most tournaments in a single month?</a:t>
            </a:r>
          </a:p>
        </p:txBody>
      </p:sp>
    </p:spTree>
    <p:extLst>
      <p:ext uri="{BB962C8B-B14F-4D97-AF65-F5344CB8AC3E}">
        <p14:creationId xmlns:p14="http://schemas.microsoft.com/office/powerpoint/2010/main" val="21528586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7BBA-EB8D-4DBF-A667-41938683FB18}"/>
              </a:ext>
            </a:extLst>
          </p:cNvPr>
          <p:cNvSpPr>
            <a:spLocks noGrp="1"/>
          </p:cNvSpPr>
          <p:nvPr>
            <p:ph type="title"/>
          </p:nvPr>
        </p:nvSpPr>
        <p:spPr>
          <a:xfrm>
            <a:off x="914399" y="914400"/>
            <a:ext cx="8678779" cy="5029200"/>
          </a:xfrm>
        </p:spPr>
        <p:txBody>
          <a:bodyPr/>
          <a:lstStyle/>
          <a:p>
            <a:r>
              <a:rPr lang="en-US" sz="3200" dirty="0"/>
              <a:t>10. Is there a correlation between a player's height and their ranking?</a:t>
            </a:r>
          </a:p>
        </p:txBody>
      </p:sp>
      <p:sp>
        <p:nvSpPr>
          <p:cNvPr id="3" name="Picture Placeholder 2">
            <a:extLst>
              <a:ext uri="{FF2B5EF4-FFF2-40B4-BE49-F238E27FC236}">
                <a16:creationId xmlns:a16="http://schemas.microsoft.com/office/drawing/2014/main" id="{C4616BAD-7850-4D4E-B0FD-E60419DE1ADE}"/>
              </a:ext>
            </a:extLst>
          </p:cNvPr>
          <p:cNvSpPr>
            <a:spLocks noGrp="1"/>
          </p:cNvSpPr>
          <p:nvPr>
            <p:ph type="pic" idx="1"/>
          </p:nvPr>
        </p:nvSpPr>
        <p:spPr/>
      </p:sp>
    </p:spTree>
    <p:extLst>
      <p:ext uri="{BB962C8B-B14F-4D97-AF65-F5344CB8AC3E}">
        <p14:creationId xmlns:p14="http://schemas.microsoft.com/office/powerpoint/2010/main" val="1620847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16CDA-F675-42A0-BDEF-70ADAD9964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696F74-0A9A-46C0-B1FF-56ED90577B82}"/>
              </a:ext>
            </a:extLst>
          </p:cNvPr>
          <p:cNvSpPr>
            <a:spLocks noGrp="1"/>
          </p:cNvSpPr>
          <p:nvPr>
            <p:ph sz="quarter" idx="12"/>
          </p:nvPr>
        </p:nvSpPr>
        <p:spPr>
          <a:xfrm>
            <a:off x="914399" y="2039111"/>
            <a:ext cx="9336506" cy="3904488"/>
          </a:xfrm>
        </p:spPr>
        <p:txBody>
          <a:bodyPr>
            <a:normAutofit/>
          </a:bodyPr>
          <a:lstStyle/>
          <a:p>
            <a:r>
              <a:rPr lang="en-US" sz="3200" dirty="0">
                <a:latin typeface="+mj-lt"/>
              </a:rPr>
              <a:t>11. What is the average duration of matches?</a:t>
            </a:r>
          </a:p>
          <a:p>
            <a:endParaRPr lang="en-US" sz="3200" dirty="0">
              <a:latin typeface="+mj-lt"/>
            </a:endParaRPr>
          </a:p>
          <a:p>
            <a:endParaRPr lang="en-US" sz="3200" dirty="0">
              <a:latin typeface="+mj-lt"/>
            </a:endParaRPr>
          </a:p>
          <a:p>
            <a:r>
              <a:rPr lang="en-US" sz="3200" dirty="0">
                <a:latin typeface="+mj-lt"/>
              </a:rPr>
              <a:t> </a:t>
            </a:r>
            <a:r>
              <a:rPr lang="en-US" sz="2800" dirty="0">
                <a:latin typeface="+mj-lt"/>
              </a:rPr>
              <a:t>Average match duration (in minutes) by gender:  gender  </a:t>
            </a:r>
            <a:r>
              <a:rPr lang="en-US" sz="2800" dirty="0" err="1">
                <a:latin typeface="+mj-lt"/>
              </a:rPr>
              <a:t>total_duration_min0</a:t>
            </a:r>
            <a:r>
              <a:rPr lang="en-US" sz="2800" dirty="0">
                <a:latin typeface="+mj-lt"/>
              </a:rPr>
              <a:t>     </a:t>
            </a:r>
          </a:p>
          <a:p>
            <a:r>
              <a:rPr lang="en-US" sz="2800" dirty="0">
                <a:latin typeface="+mj-lt"/>
              </a:rPr>
              <a:t> F           86.6639351      M           86.359736</a:t>
            </a:r>
          </a:p>
        </p:txBody>
      </p:sp>
      <p:sp>
        <p:nvSpPr>
          <p:cNvPr id="5" name="Slide Number Placeholder 4">
            <a:extLst>
              <a:ext uri="{FF2B5EF4-FFF2-40B4-BE49-F238E27FC236}">
                <a16:creationId xmlns:a16="http://schemas.microsoft.com/office/drawing/2014/main" id="{2CD88EE8-A5C4-4EB1-B75A-74E1473DA684}"/>
              </a:ext>
            </a:extLst>
          </p:cNvPr>
          <p:cNvSpPr>
            <a:spLocks noGrp="1"/>
          </p:cNvSpPr>
          <p:nvPr>
            <p:ph type="sldNum" sz="quarter" idx="4"/>
          </p:nvPr>
        </p:nvSpPr>
        <p:spPr/>
        <p:txBody>
          <a:bodyPr/>
          <a:lstStyle/>
          <a:p>
            <a:fld id="{58FB4751-880F-D840-AAA9-3A15815CC996}" type="slidenum">
              <a:rPr lang="en-US" smtClean="0"/>
              <a:pPr/>
              <a:t>44</a:t>
            </a:fld>
            <a:endParaRPr lang="en-US" dirty="0"/>
          </a:p>
        </p:txBody>
      </p:sp>
    </p:spTree>
    <p:extLst>
      <p:ext uri="{BB962C8B-B14F-4D97-AF65-F5344CB8AC3E}">
        <p14:creationId xmlns:p14="http://schemas.microsoft.com/office/powerpoint/2010/main" val="431162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AA9AF-0719-46F2-9EFA-F1CEDF563C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C648FC-FE4D-4F1C-800D-E254320F2A53}"/>
              </a:ext>
            </a:extLst>
          </p:cNvPr>
          <p:cNvSpPr>
            <a:spLocks noGrp="1"/>
          </p:cNvSpPr>
          <p:nvPr>
            <p:ph sz="quarter" idx="12"/>
          </p:nvPr>
        </p:nvSpPr>
        <p:spPr/>
        <p:txBody>
          <a:bodyPr/>
          <a:lstStyle/>
          <a:p>
            <a:endParaRPr lang="en-US"/>
          </a:p>
        </p:txBody>
      </p:sp>
      <p:sp>
        <p:nvSpPr>
          <p:cNvPr id="4" name="Picture Placeholder 3">
            <a:extLst>
              <a:ext uri="{FF2B5EF4-FFF2-40B4-BE49-F238E27FC236}">
                <a16:creationId xmlns:a16="http://schemas.microsoft.com/office/drawing/2014/main" id="{4CBDADFE-7F07-418B-9ACA-3B44E11E2D69}"/>
              </a:ext>
            </a:extLst>
          </p:cNvPr>
          <p:cNvSpPr>
            <a:spLocks noGrp="1"/>
          </p:cNvSpPr>
          <p:nvPr>
            <p:ph type="pic" sz="quarter" idx="10"/>
          </p:nvPr>
        </p:nvSpPr>
        <p:spPr/>
      </p:sp>
      <p:sp>
        <p:nvSpPr>
          <p:cNvPr id="5" name="Slide Number Placeholder 4">
            <a:extLst>
              <a:ext uri="{FF2B5EF4-FFF2-40B4-BE49-F238E27FC236}">
                <a16:creationId xmlns:a16="http://schemas.microsoft.com/office/drawing/2014/main" id="{0F4D3D21-A6C3-44F6-B744-768A89FE4791}"/>
              </a:ext>
            </a:extLst>
          </p:cNvPr>
          <p:cNvSpPr>
            <a:spLocks noGrp="1"/>
          </p:cNvSpPr>
          <p:nvPr>
            <p:ph type="sldNum" sz="quarter" idx="4"/>
          </p:nvPr>
        </p:nvSpPr>
        <p:spPr/>
        <p:txBody>
          <a:bodyPr/>
          <a:lstStyle/>
          <a:p>
            <a:fld id="{58FB4751-880F-D840-AAA9-3A15815CC996}" type="slidenum">
              <a:rPr lang="en-US" smtClean="0"/>
              <a:pPr/>
              <a:t>45</a:t>
            </a:fld>
            <a:endParaRPr lang="en-US" dirty="0"/>
          </a:p>
        </p:txBody>
      </p:sp>
      <p:pic>
        <p:nvPicPr>
          <p:cNvPr id="7" name="Picture 6">
            <a:extLst>
              <a:ext uri="{FF2B5EF4-FFF2-40B4-BE49-F238E27FC236}">
                <a16:creationId xmlns:a16="http://schemas.microsoft.com/office/drawing/2014/main" id="{8234DBF1-D35F-471F-96BA-487CDFF6346E}"/>
              </a:ext>
            </a:extLst>
          </p:cNvPr>
          <p:cNvPicPr>
            <a:picLocks noChangeAspect="1"/>
          </p:cNvPicPr>
          <p:nvPr/>
        </p:nvPicPr>
        <p:blipFill>
          <a:blip r:embed="rId2"/>
          <a:stretch>
            <a:fillRect/>
          </a:stretch>
        </p:blipFill>
        <p:spPr>
          <a:xfrm>
            <a:off x="1109760" y="361950"/>
            <a:ext cx="9761967" cy="6054891"/>
          </a:xfrm>
          <a:prstGeom prst="rect">
            <a:avLst/>
          </a:prstGeom>
        </p:spPr>
      </p:pic>
    </p:spTree>
    <p:extLst>
      <p:ext uri="{BB962C8B-B14F-4D97-AF65-F5344CB8AC3E}">
        <p14:creationId xmlns:p14="http://schemas.microsoft.com/office/powerpoint/2010/main" val="39322706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90034D-EEBE-4D5B-8443-C97B9FA969A9}"/>
              </a:ext>
            </a:extLst>
          </p:cNvPr>
          <p:cNvSpPr>
            <a:spLocks noGrp="1"/>
          </p:cNvSpPr>
          <p:nvPr>
            <p:ph type="title"/>
          </p:nvPr>
        </p:nvSpPr>
        <p:spPr/>
        <p:txBody>
          <a:bodyPr/>
          <a:lstStyle/>
          <a:p>
            <a:endParaRPr lang="en-US"/>
          </a:p>
        </p:txBody>
      </p:sp>
      <p:sp>
        <p:nvSpPr>
          <p:cNvPr id="9" name="Content Placeholder 8">
            <a:extLst>
              <a:ext uri="{FF2B5EF4-FFF2-40B4-BE49-F238E27FC236}">
                <a16:creationId xmlns:a16="http://schemas.microsoft.com/office/drawing/2014/main" id="{0ADC16B8-3C22-4C86-ADEB-632900271542}"/>
              </a:ext>
            </a:extLst>
          </p:cNvPr>
          <p:cNvSpPr>
            <a:spLocks noGrp="1"/>
          </p:cNvSpPr>
          <p:nvPr>
            <p:ph sz="quarter" idx="13"/>
          </p:nvPr>
        </p:nvSpPr>
        <p:spPr/>
        <p:txBody>
          <a:bodyPr/>
          <a:lstStyle/>
          <a:p>
            <a:endParaRPr lang="en-US"/>
          </a:p>
        </p:txBody>
      </p:sp>
      <p:sp>
        <p:nvSpPr>
          <p:cNvPr id="8" name="Content Placeholder 7">
            <a:extLst>
              <a:ext uri="{FF2B5EF4-FFF2-40B4-BE49-F238E27FC236}">
                <a16:creationId xmlns:a16="http://schemas.microsoft.com/office/drawing/2014/main" id="{C9E4A7CC-5618-43D3-8044-0C02B38BAE63}"/>
              </a:ext>
            </a:extLst>
          </p:cNvPr>
          <p:cNvSpPr>
            <a:spLocks noGrp="1"/>
          </p:cNvSpPr>
          <p:nvPr>
            <p:ph sz="quarter" idx="12"/>
          </p:nvPr>
        </p:nvSpPr>
        <p:spPr/>
        <p:txBody>
          <a:bodyPr/>
          <a:lstStyle/>
          <a:p>
            <a:endParaRPr lang="en-US"/>
          </a:p>
        </p:txBody>
      </p:sp>
      <p:sp>
        <p:nvSpPr>
          <p:cNvPr id="4" name="Slide Number Placeholder 3">
            <a:extLst>
              <a:ext uri="{FF2B5EF4-FFF2-40B4-BE49-F238E27FC236}">
                <a16:creationId xmlns:a16="http://schemas.microsoft.com/office/drawing/2014/main" id="{B32B7AE7-0583-4DE8-88F0-5B70C5D7ECC8}"/>
              </a:ext>
            </a:extLst>
          </p:cNvPr>
          <p:cNvSpPr>
            <a:spLocks noGrp="1"/>
          </p:cNvSpPr>
          <p:nvPr>
            <p:ph type="sldNum" sz="quarter" idx="4"/>
          </p:nvPr>
        </p:nvSpPr>
        <p:spPr/>
        <p:txBody>
          <a:bodyPr/>
          <a:lstStyle/>
          <a:p>
            <a:fld id="{58FB4751-880F-D840-AAA9-3A15815CC996}" type="slidenum">
              <a:rPr lang="en-US" smtClean="0"/>
              <a:pPr/>
              <a:t>46</a:t>
            </a:fld>
            <a:endParaRPr lang="en-US" dirty="0"/>
          </a:p>
        </p:txBody>
      </p:sp>
      <p:pic>
        <p:nvPicPr>
          <p:cNvPr id="6" name="Picture 5">
            <a:extLst>
              <a:ext uri="{FF2B5EF4-FFF2-40B4-BE49-F238E27FC236}">
                <a16:creationId xmlns:a16="http://schemas.microsoft.com/office/drawing/2014/main" id="{BFA42C74-AAF4-4A8E-B9F0-03FA91D5C40A}"/>
              </a:ext>
            </a:extLst>
          </p:cNvPr>
          <p:cNvPicPr>
            <a:picLocks noChangeAspect="1"/>
          </p:cNvPicPr>
          <p:nvPr/>
        </p:nvPicPr>
        <p:blipFill>
          <a:blip r:embed="rId2"/>
          <a:stretch>
            <a:fillRect/>
          </a:stretch>
        </p:blipFill>
        <p:spPr>
          <a:xfrm>
            <a:off x="1385887" y="619125"/>
            <a:ext cx="9420225" cy="5619750"/>
          </a:xfrm>
          <a:prstGeom prst="rect">
            <a:avLst/>
          </a:prstGeom>
        </p:spPr>
      </p:pic>
    </p:spTree>
    <p:extLst>
      <p:ext uri="{BB962C8B-B14F-4D97-AF65-F5344CB8AC3E}">
        <p14:creationId xmlns:p14="http://schemas.microsoft.com/office/powerpoint/2010/main" val="17119701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B3E02-11A0-4528-894C-82D3125109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6E52A0-0342-4653-B03A-D7DFDDF6656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86CC8B8-C3D5-4945-9631-4B8978CBFA35}"/>
              </a:ext>
            </a:extLst>
          </p:cNvPr>
          <p:cNvPicPr>
            <a:picLocks noChangeAspect="1"/>
          </p:cNvPicPr>
          <p:nvPr/>
        </p:nvPicPr>
        <p:blipFill>
          <a:blip r:embed="rId2"/>
          <a:stretch>
            <a:fillRect/>
          </a:stretch>
        </p:blipFill>
        <p:spPr>
          <a:xfrm>
            <a:off x="1385887" y="619125"/>
            <a:ext cx="9420225" cy="5619750"/>
          </a:xfrm>
          <a:prstGeom prst="rect">
            <a:avLst/>
          </a:prstGeom>
        </p:spPr>
      </p:pic>
    </p:spTree>
    <p:extLst>
      <p:ext uri="{BB962C8B-B14F-4D97-AF65-F5344CB8AC3E}">
        <p14:creationId xmlns:p14="http://schemas.microsoft.com/office/powerpoint/2010/main" val="23719973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10F06-CD12-490C-A938-78534D9BD2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126B0D-B7D9-484E-85B5-7ABE7566C1C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4F0654A-8B07-4B8C-9E87-DBB73AD9DADB}"/>
              </a:ext>
            </a:extLst>
          </p:cNvPr>
          <p:cNvPicPr>
            <a:picLocks noChangeAspect="1"/>
          </p:cNvPicPr>
          <p:nvPr/>
        </p:nvPicPr>
        <p:blipFill>
          <a:blip r:embed="rId2"/>
          <a:stretch>
            <a:fillRect/>
          </a:stretch>
        </p:blipFill>
        <p:spPr>
          <a:xfrm>
            <a:off x="1381125" y="619125"/>
            <a:ext cx="9429750" cy="5619750"/>
          </a:xfrm>
          <a:prstGeom prst="rect">
            <a:avLst/>
          </a:prstGeom>
        </p:spPr>
      </p:pic>
    </p:spTree>
    <p:extLst>
      <p:ext uri="{BB962C8B-B14F-4D97-AF65-F5344CB8AC3E}">
        <p14:creationId xmlns:p14="http://schemas.microsoft.com/office/powerpoint/2010/main" val="22336377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6AD02-889F-461A-A293-948EF12DAE08}"/>
              </a:ext>
            </a:extLst>
          </p:cNvPr>
          <p:cNvSpPr>
            <a:spLocks noGrp="1"/>
          </p:cNvSpPr>
          <p:nvPr>
            <p:ph type="title"/>
          </p:nvPr>
        </p:nvSpPr>
        <p:spPr/>
        <p:txBody>
          <a:bodyPr/>
          <a:lstStyle/>
          <a:p>
            <a:r>
              <a:rPr lang="en-US" dirty="0"/>
              <a:t>12. What is the average number of games per set in men's matches compared to women's matches? </a:t>
            </a:r>
            <a:br>
              <a:rPr lang="en-US" dirty="0"/>
            </a:br>
            <a:br>
              <a:rPr lang="en-US" dirty="0"/>
            </a:br>
            <a:endParaRPr lang="en-US" dirty="0"/>
          </a:p>
        </p:txBody>
      </p:sp>
      <p:sp>
        <p:nvSpPr>
          <p:cNvPr id="3" name="Content Placeholder 2">
            <a:extLst>
              <a:ext uri="{FF2B5EF4-FFF2-40B4-BE49-F238E27FC236}">
                <a16:creationId xmlns:a16="http://schemas.microsoft.com/office/drawing/2014/main" id="{7DAA48B0-EC9B-4FC2-AAC8-DC3C5CBC48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6601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5640457-80F9-4A2B-A2EE-A3A751F9E46B}"/>
              </a:ext>
            </a:extLst>
          </p:cNvPr>
          <p:cNvPicPr>
            <a:picLocks noChangeAspect="1"/>
          </p:cNvPicPr>
          <p:nvPr/>
        </p:nvPicPr>
        <p:blipFill>
          <a:blip r:embed="rId3"/>
          <a:stretch>
            <a:fillRect/>
          </a:stretch>
        </p:blipFill>
        <p:spPr>
          <a:xfrm>
            <a:off x="440012" y="380764"/>
            <a:ext cx="11311975" cy="4948989"/>
          </a:xfrm>
          <a:prstGeom prst="rect">
            <a:avLst/>
          </a:prstGeom>
        </p:spPr>
      </p:pic>
      <p:sp>
        <p:nvSpPr>
          <p:cNvPr id="17" name="TextBox 16">
            <a:extLst>
              <a:ext uri="{FF2B5EF4-FFF2-40B4-BE49-F238E27FC236}">
                <a16:creationId xmlns:a16="http://schemas.microsoft.com/office/drawing/2014/main" id="{1AA332A9-5BF1-442D-87EE-56FA3ECEEC39}"/>
              </a:ext>
            </a:extLst>
          </p:cNvPr>
          <p:cNvSpPr txBox="1"/>
          <p:nvPr/>
        </p:nvSpPr>
        <p:spPr>
          <a:xfrm>
            <a:off x="629013" y="5764307"/>
            <a:ext cx="11311975" cy="646331"/>
          </a:xfrm>
          <a:prstGeom prst="rect">
            <a:avLst/>
          </a:prstGeom>
          <a:noFill/>
        </p:spPr>
        <p:txBody>
          <a:bodyPr wrap="square" rtlCol="0">
            <a:spAutoFit/>
          </a:bodyPr>
          <a:lstStyle/>
          <a:p>
            <a:pPr algn="ctr"/>
            <a:r>
              <a:rPr lang="en-US" dirty="0"/>
              <a:t>A </a:t>
            </a:r>
            <a:r>
              <a:rPr lang="en-US" b="1" dirty="0"/>
              <a:t>histogram with a Kernel Density Estimate (KDE) plot overlaid</a:t>
            </a:r>
            <a:r>
              <a:rPr lang="en-US" dirty="0"/>
              <a:t>, along with vertical lines indicating the mean and mode.</a:t>
            </a:r>
          </a:p>
          <a:p>
            <a:pPr algn="ctr"/>
            <a:endParaRPr lang="en-US" dirty="0"/>
          </a:p>
        </p:txBody>
      </p:sp>
    </p:spTree>
    <p:extLst>
      <p:ext uri="{BB962C8B-B14F-4D97-AF65-F5344CB8AC3E}">
        <p14:creationId xmlns:p14="http://schemas.microsoft.com/office/powerpoint/2010/main" val="5200005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75BA9-5A80-424B-9C57-34CD19513B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48DBF9-142B-4770-B08A-C2A104F320F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D1A237F-9B1F-43E2-9696-B237DCCBB017}"/>
              </a:ext>
            </a:extLst>
          </p:cNvPr>
          <p:cNvPicPr>
            <a:picLocks noChangeAspect="1"/>
          </p:cNvPicPr>
          <p:nvPr/>
        </p:nvPicPr>
        <p:blipFill>
          <a:blip r:embed="rId2"/>
          <a:stretch>
            <a:fillRect/>
          </a:stretch>
        </p:blipFill>
        <p:spPr>
          <a:xfrm>
            <a:off x="2333625" y="619125"/>
            <a:ext cx="7524750" cy="5619750"/>
          </a:xfrm>
          <a:prstGeom prst="rect">
            <a:avLst/>
          </a:prstGeom>
        </p:spPr>
      </p:pic>
    </p:spTree>
    <p:extLst>
      <p:ext uri="{BB962C8B-B14F-4D97-AF65-F5344CB8AC3E}">
        <p14:creationId xmlns:p14="http://schemas.microsoft.com/office/powerpoint/2010/main" val="6599723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265C-7602-4ED4-A571-1F5A4F6CAE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D2E86C-5A3E-4AF6-A130-62AA0B2011B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B0C1458-5DD4-481B-8034-28677760221F}"/>
              </a:ext>
            </a:extLst>
          </p:cNvPr>
          <p:cNvPicPr>
            <a:picLocks noChangeAspect="1"/>
          </p:cNvPicPr>
          <p:nvPr/>
        </p:nvPicPr>
        <p:blipFill>
          <a:blip r:embed="rId2"/>
          <a:stretch>
            <a:fillRect/>
          </a:stretch>
        </p:blipFill>
        <p:spPr>
          <a:xfrm>
            <a:off x="935138" y="0"/>
            <a:ext cx="10321724" cy="6858000"/>
          </a:xfrm>
          <a:prstGeom prst="rect">
            <a:avLst/>
          </a:prstGeom>
        </p:spPr>
      </p:pic>
    </p:spTree>
    <p:extLst>
      <p:ext uri="{BB962C8B-B14F-4D97-AF65-F5344CB8AC3E}">
        <p14:creationId xmlns:p14="http://schemas.microsoft.com/office/powerpoint/2010/main" val="16010817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287C-E5AA-402F-9DAA-068D9F6085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06D996-3461-4B3A-9699-3C48A55ECA76}"/>
              </a:ext>
            </a:extLst>
          </p:cNvPr>
          <p:cNvSpPr>
            <a:spLocks noGrp="1"/>
          </p:cNvSpPr>
          <p:nvPr>
            <p:ph sz="quarter" idx="12"/>
          </p:nvPr>
        </p:nvSpPr>
        <p:spPr/>
        <p:txBody>
          <a:bodyPr/>
          <a:lstStyle/>
          <a:p>
            <a:endParaRPr lang="en-US"/>
          </a:p>
        </p:txBody>
      </p:sp>
      <p:sp>
        <p:nvSpPr>
          <p:cNvPr id="4" name="Content Placeholder 3">
            <a:extLst>
              <a:ext uri="{FF2B5EF4-FFF2-40B4-BE49-F238E27FC236}">
                <a16:creationId xmlns:a16="http://schemas.microsoft.com/office/drawing/2014/main" id="{D63E748B-5E43-4873-909A-6B4FCFF6C355}"/>
              </a:ext>
            </a:extLst>
          </p:cNvPr>
          <p:cNvSpPr>
            <a:spLocks noGrp="1"/>
          </p:cNvSpPr>
          <p:nvPr>
            <p:ph sz="quarter" idx="13"/>
          </p:nvPr>
        </p:nvSpPr>
        <p:spPr/>
        <p:txBody>
          <a:bodyPr/>
          <a:lstStyle/>
          <a:p>
            <a:endParaRPr lang="en-US"/>
          </a:p>
        </p:txBody>
      </p:sp>
      <p:sp>
        <p:nvSpPr>
          <p:cNvPr id="5" name="Slide Number Placeholder 4">
            <a:extLst>
              <a:ext uri="{FF2B5EF4-FFF2-40B4-BE49-F238E27FC236}">
                <a16:creationId xmlns:a16="http://schemas.microsoft.com/office/drawing/2014/main" id="{8B3C9F65-0274-4F22-882E-AB56CD416E19}"/>
              </a:ext>
            </a:extLst>
          </p:cNvPr>
          <p:cNvSpPr>
            <a:spLocks noGrp="1"/>
          </p:cNvSpPr>
          <p:nvPr>
            <p:ph type="sldNum" sz="quarter" idx="4"/>
          </p:nvPr>
        </p:nvSpPr>
        <p:spPr/>
        <p:txBody>
          <a:bodyPr/>
          <a:lstStyle/>
          <a:p>
            <a:fld id="{58FB4751-880F-D840-AAA9-3A15815CC996}" type="slidenum">
              <a:rPr lang="en-US" smtClean="0"/>
              <a:pPr/>
              <a:t>52</a:t>
            </a:fld>
            <a:endParaRPr lang="en-US" dirty="0"/>
          </a:p>
        </p:txBody>
      </p:sp>
      <p:pic>
        <p:nvPicPr>
          <p:cNvPr id="7" name="Picture 6">
            <a:extLst>
              <a:ext uri="{FF2B5EF4-FFF2-40B4-BE49-F238E27FC236}">
                <a16:creationId xmlns:a16="http://schemas.microsoft.com/office/drawing/2014/main" id="{6E089ECC-A296-4DDE-879A-3C288B05E554}"/>
              </a:ext>
            </a:extLst>
          </p:cNvPr>
          <p:cNvPicPr>
            <a:picLocks noChangeAspect="1"/>
          </p:cNvPicPr>
          <p:nvPr/>
        </p:nvPicPr>
        <p:blipFill>
          <a:blip r:embed="rId2"/>
          <a:stretch>
            <a:fillRect/>
          </a:stretch>
        </p:blipFill>
        <p:spPr>
          <a:xfrm>
            <a:off x="935138" y="0"/>
            <a:ext cx="10321724" cy="6858000"/>
          </a:xfrm>
          <a:prstGeom prst="rect">
            <a:avLst/>
          </a:prstGeom>
        </p:spPr>
      </p:pic>
    </p:spTree>
    <p:extLst>
      <p:ext uri="{BB962C8B-B14F-4D97-AF65-F5344CB8AC3E}">
        <p14:creationId xmlns:p14="http://schemas.microsoft.com/office/powerpoint/2010/main" val="9591716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FAB26-22C0-46AD-8B17-55FC48E319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6D700D-7ECF-4D54-B03D-19AC3B02C2C6}"/>
              </a:ext>
            </a:extLst>
          </p:cNvPr>
          <p:cNvSpPr>
            <a:spLocks noGrp="1"/>
          </p:cNvSpPr>
          <p:nvPr>
            <p:ph sz="quarter" idx="12"/>
          </p:nvPr>
        </p:nvSpPr>
        <p:spPr/>
        <p:txBody>
          <a:bodyPr/>
          <a:lstStyle/>
          <a:p>
            <a:r>
              <a:rPr lang="en-US" dirty="0"/>
              <a:t>13. What is the distribution of left-handed versus right-handed players? </a:t>
            </a:r>
          </a:p>
        </p:txBody>
      </p:sp>
      <p:sp>
        <p:nvSpPr>
          <p:cNvPr id="4" name="Content Placeholder 3">
            <a:extLst>
              <a:ext uri="{FF2B5EF4-FFF2-40B4-BE49-F238E27FC236}">
                <a16:creationId xmlns:a16="http://schemas.microsoft.com/office/drawing/2014/main" id="{52081BA3-7182-44E2-A152-3259D4CD16E4}"/>
              </a:ext>
            </a:extLst>
          </p:cNvPr>
          <p:cNvSpPr>
            <a:spLocks noGrp="1"/>
          </p:cNvSpPr>
          <p:nvPr>
            <p:ph sz="quarter" idx="13"/>
          </p:nvPr>
        </p:nvSpPr>
        <p:spPr/>
        <p:txBody>
          <a:bodyPr/>
          <a:lstStyle/>
          <a:p>
            <a:endParaRPr lang="en-US"/>
          </a:p>
        </p:txBody>
      </p:sp>
      <p:sp>
        <p:nvSpPr>
          <p:cNvPr id="5" name="Slide Number Placeholder 4">
            <a:extLst>
              <a:ext uri="{FF2B5EF4-FFF2-40B4-BE49-F238E27FC236}">
                <a16:creationId xmlns:a16="http://schemas.microsoft.com/office/drawing/2014/main" id="{61862CDB-6070-43F5-A43D-BA98443557B8}"/>
              </a:ext>
            </a:extLst>
          </p:cNvPr>
          <p:cNvSpPr>
            <a:spLocks noGrp="1"/>
          </p:cNvSpPr>
          <p:nvPr>
            <p:ph type="sldNum" sz="quarter" idx="4"/>
          </p:nvPr>
        </p:nvSpPr>
        <p:spPr/>
        <p:txBody>
          <a:bodyPr/>
          <a:lstStyle/>
          <a:p>
            <a:fld id="{58FB4751-880F-D840-AAA9-3A15815CC996}" type="slidenum">
              <a:rPr lang="en-US" smtClean="0"/>
              <a:pPr/>
              <a:t>53</a:t>
            </a:fld>
            <a:endParaRPr lang="en-US" dirty="0"/>
          </a:p>
        </p:txBody>
      </p:sp>
    </p:spTree>
    <p:extLst>
      <p:ext uri="{BB962C8B-B14F-4D97-AF65-F5344CB8AC3E}">
        <p14:creationId xmlns:p14="http://schemas.microsoft.com/office/powerpoint/2010/main" val="4400307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CC3F1-22A6-402A-B434-B030513B2458}"/>
              </a:ext>
            </a:extLst>
          </p:cNvPr>
          <p:cNvSpPr>
            <a:spLocks noGrp="1"/>
          </p:cNvSpPr>
          <p:nvPr>
            <p:ph type="title"/>
          </p:nvPr>
        </p:nvSpPr>
        <p:spPr/>
        <p:txBody>
          <a:bodyPr/>
          <a:lstStyle/>
          <a:p>
            <a:r>
              <a:rPr lang="en-US" dirty="0"/>
              <a:t>14. What is the most common type of surface used in tournaments?</a:t>
            </a:r>
          </a:p>
        </p:txBody>
      </p:sp>
      <p:sp>
        <p:nvSpPr>
          <p:cNvPr id="3" name="Content Placeholder 2">
            <a:extLst>
              <a:ext uri="{FF2B5EF4-FFF2-40B4-BE49-F238E27FC236}">
                <a16:creationId xmlns:a16="http://schemas.microsoft.com/office/drawing/2014/main" id="{F05A773C-077B-47F3-8A5E-EE7371C71199}"/>
              </a:ext>
            </a:extLst>
          </p:cNvPr>
          <p:cNvSpPr>
            <a:spLocks noGrp="1"/>
          </p:cNvSpPr>
          <p:nvPr>
            <p:ph sz="quarter" idx="12"/>
          </p:nvPr>
        </p:nvSpPr>
        <p:spPr/>
        <p:txBody>
          <a:bodyPr/>
          <a:lstStyle/>
          <a:p>
            <a:endParaRPr lang="en-US"/>
          </a:p>
        </p:txBody>
      </p:sp>
      <p:sp>
        <p:nvSpPr>
          <p:cNvPr id="4" name="Content Placeholder 3">
            <a:extLst>
              <a:ext uri="{FF2B5EF4-FFF2-40B4-BE49-F238E27FC236}">
                <a16:creationId xmlns:a16="http://schemas.microsoft.com/office/drawing/2014/main" id="{9A5B2144-A881-4CF5-842F-1BFFD0687251}"/>
              </a:ext>
            </a:extLst>
          </p:cNvPr>
          <p:cNvSpPr>
            <a:spLocks noGrp="1"/>
          </p:cNvSpPr>
          <p:nvPr>
            <p:ph sz="quarter" idx="13"/>
          </p:nvPr>
        </p:nvSpPr>
        <p:spPr/>
        <p:txBody>
          <a:bodyPr/>
          <a:lstStyle/>
          <a:p>
            <a:endParaRPr lang="en-US"/>
          </a:p>
        </p:txBody>
      </p:sp>
      <p:sp>
        <p:nvSpPr>
          <p:cNvPr id="5" name="Slide Number Placeholder 4">
            <a:extLst>
              <a:ext uri="{FF2B5EF4-FFF2-40B4-BE49-F238E27FC236}">
                <a16:creationId xmlns:a16="http://schemas.microsoft.com/office/drawing/2014/main" id="{0CF69A48-24B1-4328-8DB1-670C2F4DEB11}"/>
              </a:ext>
            </a:extLst>
          </p:cNvPr>
          <p:cNvSpPr>
            <a:spLocks noGrp="1"/>
          </p:cNvSpPr>
          <p:nvPr>
            <p:ph type="sldNum" sz="quarter" idx="4"/>
          </p:nvPr>
        </p:nvSpPr>
        <p:spPr/>
        <p:txBody>
          <a:bodyPr/>
          <a:lstStyle/>
          <a:p>
            <a:fld id="{58FB4751-880F-D840-AAA9-3A15815CC996}" type="slidenum">
              <a:rPr lang="en-US" smtClean="0"/>
              <a:pPr/>
              <a:t>54</a:t>
            </a:fld>
            <a:endParaRPr lang="en-US" dirty="0"/>
          </a:p>
        </p:txBody>
      </p:sp>
    </p:spTree>
    <p:extLst>
      <p:ext uri="{BB962C8B-B14F-4D97-AF65-F5344CB8AC3E}">
        <p14:creationId xmlns:p14="http://schemas.microsoft.com/office/powerpoint/2010/main" val="7949798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5200-F545-4311-90D3-0A7F0077E8D0}"/>
              </a:ext>
            </a:extLst>
          </p:cNvPr>
          <p:cNvSpPr>
            <a:spLocks noGrp="1"/>
          </p:cNvSpPr>
          <p:nvPr>
            <p:ph type="title"/>
          </p:nvPr>
        </p:nvSpPr>
        <p:spPr/>
        <p:txBody>
          <a:bodyPr/>
          <a:lstStyle/>
          <a:p>
            <a:r>
              <a:rPr lang="en-US" dirty="0"/>
              <a:t>15. How many distinct countries are represented in the dataset?</a:t>
            </a:r>
          </a:p>
        </p:txBody>
      </p:sp>
      <p:sp>
        <p:nvSpPr>
          <p:cNvPr id="3" name="Content Placeholder 2">
            <a:extLst>
              <a:ext uri="{FF2B5EF4-FFF2-40B4-BE49-F238E27FC236}">
                <a16:creationId xmlns:a16="http://schemas.microsoft.com/office/drawing/2014/main" id="{F4185EDB-A44E-467A-870C-485D0AF0C423}"/>
              </a:ext>
            </a:extLst>
          </p:cNvPr>
          <p:cNvSpPr>
            <a:spLocks noGrp="1"/>
          </p:cNvSpPr>
          <p:nvPr>
            <p:ph sz="quarter" idx="12"/>
          </p:nvPr>
        </p:nvSpPr>
        <p:spPr/>
        <p:txBody>
          <a:bodyPr/>
          <a:lstStyle/>
          <a:p>
            <a:endParaRPr lang="en-US"/>
          </a:p>
        </p:txBody>
      </p:sp>
      <p:sp>
        <p:nvSpPr>
          <p:cNvPr id="4" name="Content Placeholder 3">
            <a:extLst>
              <a:ext uri="{FF2B5EF4-FFF2-40B4-BE49-F238E27FC236}">
                <a16:creationId xmlns:a16="http://schemas.microsoft.com/office/drawing/2014/main" id="{69AC768C-8DB4-47A2-AC44-84C47C65861A}"/>
              </a:ext>
            </a:extLst>
          </p:cNvPr>
          <p:cNvSpPr>
            <a:spLocks noGrp="1"/>
          </p:cNvSpPr>
          <p:nvPr>
            <p:ph sz="quarter" idx="13"/>
          </p:nvPr>
        </p:nvSpPr>
        <p:spPr/>
        <p:txBody>
          <a:bodyPr/>
          <a:lstStyle/>
          <a:p>
            <a:endParaRPr lang="en-US"/>
          </a:p>
        </p:txBody>
      </p:sp>
      <p:sp>
        <p:nvSpPr>
          <p:cNvPr id="5" name="Slide Number Placeholder 4">
            <a:extLst>
              <a:ext uri="{FF2B5EF4-FFF2-40B4-BE49-F238E27FC236}">
                <a16:creationId xmlns:a16="http://schemas.microsoft.com/office/drawing/2014/main" id="{90817E28-A5D1-44CC-89A2-11F26181F499}"/>
              </a:ext>
            </a:extLst>
          </p:cNvPr>
          <p:cNvSpPr>
            <a:spLocks noGrp="1"/>
          </p:cNvSpPr>
          <p:nvPr>
            <p:ph type="sldNum" sz="quarter" idx="4"/>
          </p:nvPr>
        </p:nvSpPr>
        <p:spPr/>
        <p:txBody>
          <a:bodyPr/>
          <a:lstStyle/>
          <a:p>
            <a:fld id="{58FB4751-880F-D840-AAA9-3A15815CC996}" type="slidenum">
              <a:rPr lang="en-US" smtClean="0"/>
              <a:pPr/>
              <a:t>55</a:t>
            </a:fld>
            <a:endParaRPr lang="en-US" dirty="0"/>
          </a:p>
        </p:txBody>
      </p:sp>
    </p:spTree>
    <p:extLst>
      <p:ext uri="{BB962C8B-B14F-4D97-AF65-F5344CB8AC3E}">
        <p14:creationId xmlns:p14="http://schemas.microsoft.com/office/powerpoint/2010/main" val="8194773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FB285-DCF3-4774-9807-5F83719E8536}"/>
              </a:ext>
            </a:extLst>
          </p:cNvPr>
          <p:cNvSpPr>
            <a:spLocks noGrp="1"/>
          </p:cNvSpPr>
          <p:nvPr>
            <p:ph type="title"/>
          </p:nvPr>
        </p:nvSpPr>
        <p:spPr/>
        <p:txBody>
          <a:bodyPr/>
          <a:lstStyle/>
          <a:p>
            <a:r>
              <a:rPr lang="en-US" dirty="0"/>
              <a:t>16. Which player has the highest winning percentage against top 10 ranked opponents?</a:t>
            </a:r>
          </a:p>
        </p:txBody>
      </p:sp>
      <p:sp>
        <p:nvSpPr>
          <p:cNvPr id="3" name="Content Placeholder 2">
            <a:extLst>
              <a:ext uri="{FF2B5EF4-FFF2-40B4-BE49-F238E27FC236}">
                <a16:creationId xmlns:a16="http://schemas.microsoft.com/office/drawing/2014/main" id="{4F8377B3-8A4A-432C-9C38-4183F2E712A5}"/>
              </a:ext>
            </a:extLst>
          </p:cNvPr>
          <p:cNvSpPr>
            <a:spLocks noGrp="1"/>
          </p:cNvSpPr>
          <p:nvPr>
            <p:ph sz="quarter" idx="12"/>
          </p:nvPr>
        </p:nvSpPr>
        <p:spPr/>
        <p:txBody>
          <a:bodyPr/>
          <a:lstStyle/>
          <a:p>
            <a:endParaRPr lang="en-US"/>
          </a:p>
        </p:txBody>
      </p:sp>
      <p:sp>
        <p:nvSpPr>
          <p:cNvPr id="4" name="Content Placeholder 3">
            <a:extLst>
              <a:ext uri="{FF2B5EF4-FFF2-40B4-BE49-F238E27FC236}">
                <a16:creationId xmlns:a16="http://schemas.microsoft.com/office/drawing/2014/main" id="{E8F968F0-5841-44C7-8EAE-3EDA1ED96844}"/>
              </a:ext>
            </a:extLst>
          </p:cNvPr>
          <p:cNvSpPr>
            <a:spLocks noGrp="1"/>
          </p:cNvSpPr>
          <p:nvPr>
            <p:ph sz="quarter" idx="13"/>
          </p:nvPr>
        </p:nvSpPr>
        <p:spPr/>
        <p:txBody>
          <a:bodyPr/>
          <a:lstStyle/>
          <a:p>
            <a:endParaRPr lang="en-US"/>
          </a:p>
        </p:txBody>
      </p:sp>
      <p:sp>
        <p:nvSpPr>
          <p:cNvPr id="5" name="Slide Number Placeholder 4">
            <a:extLst>
              <a:ext uri="{FF2B5EF4-FFF2-40B4-BE49-F238E27FC236}">
                <a16:creationId xmlns:a16="http://schemas.microsoft.com/office/drawing/2014/main" id="{F14B6C4E-0A6A-4025-B315-A310EA31BA5C}"/>
              </a:ext>
            </a:extLst>
          </p:cNvPr>
          <p:cNvSpPr>
            <a:spLocks noGrp="1"/>
          </p:cNvSpPr>
          <p:nvPr>
            <p:ph type="sldNum" sz="quarter" idx="4"/>
          </p:nvPr>
        </p:nvSpPr>
        <p:spPr/>
        <p:txBody>
          <a:bodyPr/>
          <a:lstStyle/>
          <a:p>
            <a:fld id="{58FB4751-880F-D840-AAA9-3A15815CC996}" type="slidenum">
              <a:rPr lang="en-US" smtClean="0"/>
              <a:pPr/>
              <a:t>56</a:t>
            </a:fld>
            <a:endParaRPr lang="en-US" dirty="0"/>
          </a:p>
        </p:txBody>
      </p:sp>
    </p:spTree>
    <p:extLst>
      <p:ext uri="{BB962C8B-B14F-4D97-AF65-F5344CB8AC3E}">
        <p14:creationId xmlns:p14="http://schemas.microsoft.com/office/powerpoint/2010/main" val="33358919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6A7F-EE02-4155-9A40-E92E339D8D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515C79-08F7-4BE2-857D-6E11A77D85FB}"/>
              </a:ext>
            </a:extLst>
          </p:cNvPr>
          <p:cNvSpPr>
            <a:spLocks noGrp="1"/>
          </p:cNvSpPr>
          <p:nvPr>
            <p:ph sz="quarter" idx="12"/>
          </p:nvPr>
        </p:nvSpPr>
        <p:spPr/>
        <p:txBody>
          <a:bodyPr/>
          <a:lstStyle/>
          <a:p>
            <a:endParaRPr lang="en-US"/>
          </a:p>
        </p:txBody>
      </p:sp>
      <p:sp>
        <p:nvSpPr>
          <p:cNvPr id="4" name="Content Placeholder 3">
            <a:extLst>
              <a:ext uri="{FF2B5EF4-FFF2-40B4-BE49-F238E27FC236}">
                <a16:creationId xmlns:a16="http://schemas.microsoft.com/office/drawing/2014/main" id="{646C24FF-958A-4B74-98B9-40D5858B9A06}"/>
              </a:ext>
            </a:extLst>
          </p:cNvPr>
          <p:cNvSpPr>
            <a:spLocks noGrp="1"/>
          </p:cNvSpPr>
          <p:nvPr>
            <p:ph sz="quarter" idx="13"/>
          </p:nvPr>
        </p:nvSpPr>
        <p:spPr/>
        <p:txBody>
          <a:bodyPr/>
          <a:lstStyle/>
          <a:p>
            <a:endParaRPr lang="en-US"/>
          </a:p>
        </p:txBody>
      </p:sp>
      <p:sp>
        <p:nvSpPr>
          <p:cNvPr id="5" name="Slide Number Placeholder 4">
            <a:extLst>
              <a:ext uri="{FF2B5EF4-FFF2-40B4-BE49-F238E27FC236}">
                <a16:creationId xmlns:a16="http://schemas.microsoft.com/office/drawing/2014/main" id="{F6DDDEE8-346F-4FA0-964C-BB1DD1625B11}"/>
              </a:ext>
            </a:extLst>
          </p:cNvPr>
          <p:cNvSpPr>
            <a:spLocks noGrp="1"/>
          </p:cNvSpPr>
          <p:nvPr>
            <p:ph type="sldNum" sz="quarter" idx="4"/>
          </p:nvPr>
        </p:nvSpPr>
        <p:spPr/>
        <p:txBody>
          <a:bodyPr/>
          <a:lstStyle/>
          <a:p>
            <a:fld id="{58FB4751-880F-D840-AAA9-3A15815CC996}" type="slidenum">
              <a:rPr lang="en-US" smtClean="0"/>
              <a:pPr/>
              <a:t>57</a:t>
            </a:fld>
            <a:endParaRPr lang="en-US" dirty="0"/>
          </a:p>
        </p:txBody>
      </p:sp>
      <p:pic>
        <p:nvPicPr>
          <p:cNvPr id="7" name="Picture 6">
            <a:extLst>
              <a:ext uri="{FF2B5EF4-FFF2-40B4-BE49-F238E27FC236}">
                <a16:creationId xmlns:a16="http://schemas.microsoft.com/office/drawing/2014/main" id="{7CB60E64-64B0-4D40-A990-F643B1415357}"/>
              </a:ext>
            </a:extLst>
          </p:cNvPr>
          <p:cNvPicPr>
            <a:picLocks noChangeAspect="1"/>
          </p:cNvPicPr>
          <p:nvPr/>
        </p:nvPicPr>
        <p:blipFill>
          <a:blip r:embed="rId2"/>
          <a:stretch>
            <a:fillRect/>
          </a:stretch>
        </p:blipFill>
        <p:spPr>
          <a:xfrm>
            <a:off x="1385887" y="619125"/>
            <a:ext cx="9420225" cy="5619750"/>
          </a:xfrm>
          <a:prstGeom prst="rect">
            <a:avLst/>
          </a:prstGeom>
        </p:spPr>
      </p:pic>
    </p:spTree>
    <p:extLst>
      <p:ext uri="{BB962C8B-B14F-4D97-AF65-F5344CB8AC3E}">
        <p14:creationId xmlns:p14="http://schemas.microsoft.com/office/powerpoint/2010/main" val="1902159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8D2E-76AD-42F2-81D6-E013BAA938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BC0E97-B984-47E8-A64B-F124DB878F8B}"/>
              </a:ext>
            </a:extLst>
          </p:cNvPr>
          <p:cNvSpPr>
            <a:spLocks noGrp="1"/>
          </p:cNvSpPr>
          <p:nvPr>
            <p:ph sz="quarter" idx="12"/>
          </p:nvPr>
        </p:nvSpPr>
        <p:spPr/>
        <p:txBody>
          <a:bodyPr/>
          <a:lstStyle/>
          <a:p>
            <a:endParaRPr lang="en-US"/>
          </a:p>
        </p:txBody>
      </p:sp>
      <p:sp>
        <p:nvSpPr>
          <p:cNvPr id="4" name="Content Placeholder 3">
            <a:extLst>
              <a:ext uri="{FF2B5EF4-FFF2-40B4-BE49-F238E27FC236}">
                <a16:creationId xmlns:a16="http://schemas.microsoft.com/office/drawing/2014/main" id="{04BAC054-A805-4863-817A-8D2664CCA5E8}"/>
              </a:ext>
            </a:extLst>
          </p:cNvPr>
          <p:cNvSpPr>
            <a:spLocks noGrp="1"/>
          </p:cNvSpPr>
          <p:nvPr>
            <p:ph sz="quarter" idx="13"/>
          </p:nvPr>
        </p:nvSpPr>
        <p:spPr/>
        <p:txBody>
          <a:bodyPr/>
          <a:lstStyle/>
          <a:p>
            <a:endParaRPr lang="en-US"/>
          </a:p>
        </p:txBody>
      </p:sp>
      <p:sp>
        <p:nvSpPr>
          <p:cNvPr id="5" name="Slide Number Placeholder 4">
            <a:extLst>
              <a:ext uri="{FF2B5EF4-FFF2-40B4-BE49-F238E27FC236}">
                <a16:creationId xmlns:a16="http://schemas.microsoft.com/office/drawing/2014/main" id="{318F9ADC-71D5-40EC-A42C-CA7E71009999}"/>
              </a:ext>
            </a:extLst>
          </p:cNvPr>
          <p:cNvSpPr>
            <a:spLocks noGrp="1"/>
          </p:cNvSpPr>
          <p:nvPr>
            <p:ph type="sldNum" sz="quarter" idx="4"/>
          </p:nvPr>
        </p:nvSpPr>
        <p:spPr/>
        <p:txBody>
          <a:bodyPr/>
          <a:lstStyle/>
          <a:p>
            <a:fld id="{58FB4751-880F-D840-AAA9-3A15815CC996}" type="slidenum">
              <a:rPr lang="en-US" smtClean="0"/>
              <a:pPr/>
              <a:t>58</a:t>
            </a:fld>
            <a:endParaRPr lang="en-US" dirty="0"/>
          </a:p>
        </p:txBody>
      </p:sp>
      <p:pic>
        <p:nvPicPr>
          <p:cNvPr id="7" name="Picture 6">
            <a:extLst>
              <a:ext uri="{FF2B5EF4-FFF2-40B4-BE49-F238E27FC236}">
                <a16:creationId xmlns:a16="http://schemas.microsoft.com/office/drawing/2014/main" id="{DC282D63-3A22-4104-81CA-DA9485A859C1}"/>
              </a:ext>
            </a:extLst>
          </p:cNvPr>
          <p:cNvPicPr>
            <a:picLocks noChangeAspect="1"/>
          </p:cNvPicPr>
          <p:nvPr/>
        </p:nvPicPr>
        <p:blipFill>
          <a:blip r:embed="rId2"/>
          <a:stretch>
            <a:fillRect/>
          </a:stretch>
        </p:blipFill>
        <p:spPr>
          <a:xfrm>
            <a:off x="943819" y="0"/>
            <a:ext cx="10304362" cy="6858000"/>
          </a:xfrm>
          <a:prstGeom prst="rect">
            <a:avLst/>
          </a:prstGeom>
        </p:spPr>
      </p:pic>
    </p:spTree>
    <p:extLst>
      <p:ext uri="{BB962C8B-B14F-4D97-AF65-F5344CB8AC3E}">
        <p14:creationId xmlns:p14="http://schemas.microsoft.com/office/powerpoint/2010/main" val="7346426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4A2C-2B47-437B-888D-1777EC4A1FAF}"/>
              </a:ext>
            </a:extLst>
          </p:cNvPr>
          <p:cNvSpPr>
            <a:spLocks noGrp="1"/>
          </p:cNvSpPr>
          <p:nvPr>
            <p:ph type="title"/>
          </p:nvPr>
        </p:nvSpPr>
        <p:spPr/>
        <p:txBody>
          <a:bodyPr/>
          <a:lstStyle/>
          <a:p>
            <a:r>
              <a:rPr lang="en-US" dirty="0"/>
              <a:t>17. What is the average number of breaks of serve per match?</a:t>
            </a:r>
          </a:p>
        </p:txBody>
      </p:sp>
      <p:sp>
        <p:nvSpPr>
          <p:cNvPr id="3" name="Content Placeholder 2">
            <a:extLst>
              <a:ext uri="{FF2B5EF4-FFF2-40B4-BE49-F238E27FC236}">
                <a16:creationId xmlns:a16="http://schemas.microsoft.com/office/drawing/2014/main" id="{4EB2017F-DA22-43EF-8BB9-7629484E76B8}"/>
              </a:ext>
            </a:extLst>
          </p:cNvPr>
          <p:cNvSpPr>
            <a:spLocks noGrp="1"/>
          </p:cNvSpPr>
          <p:nvPr>
            <p:ph sz="quarter" idx="10"/>
          </p:nvPr>
        </p:nvSpPr>
        <p:spPr/>
        <p:txBody>
          <a:bodyPr/>
          <a:lstStyle/>
          <a:p>
            <a:endParaRPr lang="en-US"/>
          </a:p>
        </p:txBody>
      </p:sp>
      <p:sp>
        <p:nvSpPr>
          <p:cNvPr id="4" name="Slide Number Placeholder 3">
            <a:extLst>
              <a:ext uri="{FF2B5EF4-FFF2-40B4-BE49-F238E27FC236}">
                <a16:creationId xmlns:a16="http://schemas.microsoft.com/office/drawing/2014/main" id="{E6A7213A-F748-4709-83A9-6F5DC41323FC}"/>
              </a:ext>
            </a:extLst>
          </p:cNvPr>
          <p:cNvSpPr>
            <a:spLocks noGrp="1"/>
          </p:cNvSpPr>
          <p:nvPr>
            <p:ph type="sldNum" sz="quarter" idx="4"/>
          </p:nvPr>
        </p:nvSpPr>
        <p:spPr/>
        <p:txBody>
          <a:bodyPr/>
          <a:lstStyle/>
          <a:p>
            <a:fld id="{58FB4751-880F-D840-AAA9-3A15815CC996}" type="slidenum">
              <a:rPr lang="en-US" smtClean="0"/>
              <a:pPr/>
              <a:t>59</a:t>
            </a:fld>
            <a:endParaRPr lang="en-US" dirty="0"/>
          </a:p>
        </p:txBody>
      </p:sp>
    </p:spTree>
    <p:extLst>
      <p:ext uri="{BB962C8B-B14F-4D97-AF65-F5344CB8AC3E}">
        <p14:creationId xmlns:p14="http://schemas.microsoft.com/office/powerpoint/2010/main" val="3290366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1556084" y="1272219"/>
            <a:ext cx="9079832" cy="4313562"/>
          </a:xfrm>
        </p:spPr>
        <p:txBody>
          <a:bodyPr>
            <a:normAutofit/>
          </a:bodyPr>
          <a:lstStyle/>
          <a:p>
            <a:r>
              <a:rPr lang="en-US" sz="3200" dirty="0"/>
              <a:t>The large peak around </a:t>
            </a:r>
            <a:r>
              <a:rPr lang="en-US" sz="3200" dirty="0" err="1"/>
              <a:t>1.80m</a:t>
            </a:r>
            <a:r>
              <a:rPr lang="en-US" sz="3200" dirty="0"/>
              <a:t> to </a:t>
            </a:r>
            <a:r>
              <a:rPr lang="en-US" sz="3200" dirty="0" err="1"/>
              <a:t>1.85m</a:t>
            </a:r>
            <a:r>
              <a:rPr lang="en-US" sz="3200" dirty="0"/>
              <a:t> shows that most players have heights in this range.</a:t>
            </a:r>
          </a:p>
          <a:p>
            <a:r>
              <a:rPr lang="en-US" sz="3200" dirty="0"/>
              <a:t>Also there’s a smaller peak around </a:t>
            </a:r>
            <a:r>
              <a:rPr lang="en-US" sz="3200" dirty="0" err="1"/>
              <a:t>1.85m</a:t>
            </a:r>
            <a:r>
              <a:rPr lang="en-US" sz="3200" dirty="0"/>
              <a:t> to </a:t>
            </a:r>
            <a:r>
              <a:rPr lang="en-US" sz="3200" dirty="0" err="1"/>
              <a:t>1.90m</a:t>
            </a:r>
            <a:r>
              <a:rPr lang="en-US" sz="3200" dirty="0"/>
              <a:t> which shows  a positive skewed distribution which can show different player populations</a:t>
            </a:r>
          </a:p>
          <a:p>
            <a:r>
              <a:rPr lang="en-US" sz="3200" dirty="0"/>
              <a:t>There’s two apparent peaks, one around </a:t>
            </a:r>
            <a:r>
              <a:rPr lang="en-US" sz="3200" dirty="0" err="1"/>
              <a:t>1.82m</a:t>
            </a:r>
            <a:r>
              <a:rPr lang="en-US" sz="3200" dirty="0"/>
              <a:t> and another around </a:t>
            </a:r>
            <a:r>
              <a:rPr lang="en-US" sz="3200" dirty="0" err="1"/>
              <a:t>1.87m</a:t>
            </a:r>
            <a:r>
              <a:rPr lang="en-US" sz="3200" dirty="0"/>
              <a:t>, which shows that players height doesn’t follow a normal distribution.</a:t>
            </a:r>
          </a:p>
          <a:p>
            <a:endParaRPr lang="en-US" sz="3200"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17EBC-C460-4870-B132-F3D09CA95A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C8E0A2-E3C8-47D5-888D-8E28BF4ABECC}"/>
              </a:ext>
            </a:extLst>
          </p:cNvPr>
          <p:cNvSpPr>
            <a:spLocks noGrp="1"/>
          </p:cNvSpPr>
          <p:nvPr>
            <p:ph sz="quarter" idx="10"/>
          </p:nvPr>
        </p:nvSpPr>
        <p:spPr/>
        <p:txBody>
          <a:bodyPr/>
          <a:lstStyle/>
          <a:p>
            <a:endParaRPr lang="en-US"/>
          </a:p>
        </p:txBody>
      </p:sp>
      <p:sp>
        <p:nvSpPr>
          <p:cNvPr id="4" name="Slide Number Placeholder 3">
            <a:extLst>
              <a:ext uri="{FF2B5EF4-FFF2-40B4-BE49-F238E27FC236}">
                <a16:creationId xmlns:a16="http://schemas.microsoft.com/office/drawing/2014/main" id="{7EE1848F-CC6F-4262-BB75-004D8614F575}"/>
              </a:ext>
            </a:extLst>
          </p:cNvPr>
          <p:cNvSpPr>
            <a:spLocks noGrp="1"/>
          </p:cNvSpPr>
          <p:nvPr>
            <p:ph type="sldNum" sz="quarter" idx="4"/>
          </p:nvPr>
        </p:nvSpPr>
        <p:spPr/>
        <p:txBody>
          <a:bodyPr/>
          <a:lstStyle/>
          <a:p>
            <a:fld id="{58FB4751-880F-D840-AAA9-3A15815CC996}" type="slidenum">
              <a:rPr lang="en-US" smtClean="0"/>
              <a:pPr/>
              <a:t>60</a:t>
            </a:fld>
            <a:endParaRPr lang="en-US" dirty="0"/>
          </a:p>
        </p:txBody>
      </p:sp>
      <p:pic>
        <p:nvPicPr>
          <p:cNvPr id="6" name="Picture 5">
            <a:extLst>
              <a:ext uri="{FF2B5EF4-FFF2-40B4-BE49-F238E27FC236}">
                <a16:creationId xmlns:a16="http://schemas.microsoft.com/office/drawing/2014/main" id="{6164CDCF-5C2A-451E-8354-F8EE1ED8D770}"/>
              </a:ext>
            </a:extLst>
          </p:cNvPr>
          <p:cNvPicPr>
            <a:picLocks noChangeAspect="1"/>
          </p:cNvPicPr>
          <p:nvPr/>
        </p:nvPicPr>
        <p:blipFill>
          <a:blip r:embed="rId2"/>
          <a:stretch>
            <a:fillRect/>
          </a:stretch>
        </p:blipFill>
        <p:spPr>
          <a:xfrm>
            <a:off x="1385887" y="1095375"/>
            <a:ext cx="9420225" cy="4667250"/>
          </a:xfrm>
          <a:prstGeom prst="rect">
            <a:avLst/>
          </a:prstGeom>
        </p:spPr>
      </p:pic>
    </p:spTree>
    <p:extLst>
      <p:ext uri="{BB962C8B-B14F-4D97-AF65-F5344CB8AC3E}">
        <p14:creationId xmlns:p14="http://schemas.microsoft.com/office/powerpoint/2010/main" val="23624974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0874A-348C-4362-8FBC-C077E23BBA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6FAE65-ECBE-4426-B93D-7ADF364F291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EC50351-B258-4054-9E15-5D8E756587D4}"/>
              </a:ext>
            </a:extLst>
          </p:cNvPr>
          <p:cNvPicPr>
            <a:picLocks noChangeAspect="1"/>
          </p:cNvPicPr>
          <p:nvPr/>
        </p:nvPicPr>
        <p:blipFill>
          <a:blip r:embed="rId2"/>
          <a:stretch>
            <a:fillRect/>
          </a:stretch>
        </p:blipFill>
        <p:spPr>
          <a:xfrm>
            <a:off x="2333625" y="1095375"/>
            <a:ext cx="7524750" cy="4667250"/>
          </a:xfrm>
          <a:prstGeom prst="rect">
            <a:avLst/>
          </a:prstGeom>
        </p:spPr>
      </p:pic>
    </p:spTree>
    <p:extLst>
      <p:ext uri="{BB962C8B-B14F-4D97-AF65-F5344CB8AC3E}">
        <p14:creationId xmlns:p14="http://schemas.microsoft.com/office/powerpoint/2010/main" val="1015445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4AC58E2-81FC-42E1-B7D8-5E96D2F9B95C}"/>
              </a:ext>
            </a:extLst>
          </p:cNvPr>
          <p:cNvPicPr>
            <a:picLocks noChangeAspect="1"/>
          </p:cNvPicPr>
          <p:nvPr/>
        </p:nvPicPr>
        <p:blipFill>
          <a:blip r:embed="rId3"/>
          <a:stretch>
            <a:fillRect/>
          </a:stretch>
        </p:blipFill>
        <p:spPr>
          <a:xfrm>
            <a:off x="246647" y="286753"/>
            <a:ext cx="8978565" cy="5985710"/>
          </a:xfrm>
          <a:prstGeom prst="rect">
            <a:avLst/>
          </a:prstGeom>
        </p:spPr>
      </p:pic>
      <p:sp>
        <p:nvSpPr>
          <p:cNvPr id="8" name="TextBox 7">
            <a:extLst>
              <a:ext uri="{FF2B5EF4-FFF2-40B4-BE49-F238E27FC236}">
                <a16:creationId xmlns:a16="http://schemas.microsoft.com/office/drawing/2014/main" id="{4AA8AA7A-1056-457E-916C-75A5799FF80B}"/>
              </a:ext>
            </a:extLst>
          </p:cNvPr>
          <p:cNvSpPr txBox="1"/>
          <p:nvPr/>
        </p:nvSpPr>
        <p:spPr>
          <a:xfrm>
            <a:off x="9753599" y="2413337"/>
            <a:ext cx="2005263" cy="2031325"/>
          </a:xfrm>
          <a:prstGeom prst="rect">
            <a:avLst/>
          </a:prstGeom>
          <a:noFill/>
        </p:spPr>
        <p:txBody>
          <a:bodyPr wrap="square" rtlCol="0">
            <a:spAutoFit/>
          </a:bodyPr>
          <a:lstStyle/>
          <a:p>
            <a:pPr algn="ctr"/>
            <a:r>
              <a:rPr lang="en-US" dirty="0"/>
              <a:t>Germany appears to have some of the tallest players overall, with its median and upper quartile being among the highest.</a:t>
            </a:r>
          </a:p>
        </p:txBody>
      </p:sp>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876300" y="1826474"/>
            <a:ext cx="10439400" cy="3205051"/>
          </a:xfrm>
        </p:spPr>
        <p:txBody>
          <a:bodyPr/>
          <a:lstStyle/>
          <a:p>
            <a:pPr algn="ctr"/>
            <a:r>
              <a:rPr lang="en-US" dirty="0"/>
              <a:t>Bot Plot and Whisker Plot:</a:t>
            </a:r>
          </a:p>
          <a:p>
            <a:r>
              <a:rPr lang="en-US" dirty="0"/>
              <a:t>Most players across these countries fall within a height range of roughly 1.65 meters to 1.95 meters.</a:t>
            </a:r>
          </a:p>
          <a:p>
            <a:r>
              <a:rPr lang="en-US" dirty="0"/>
              <a:t>Most countries show a median height around 1.80 to 1.85, but Japan shows a lower median height (1.72), which shows that Japanese players on average are shorter.</a:t>
            </a:r>
          </a:p>
          <a:p>
            <a:r>
              <a:rPr lang="en-US" dirty="0"/>
              <a:t>Countries like Germany, Italy or Russia have a wider spread which shows more diverse heights among their players.</a:t>
            </a:r>
          </a:p>
          <a:p>
            <a:r>
              <a:rPr lang="en-US" dirty="0"/>
              <a:t>Argentina has outliers on the shorter side, while Germany, Italy, Russia, and the USA have very tall outliers, and France has outliers on both ends. </a:t>
            </a:r>
          </a:p>
          <a:p>
            <a:endParaRPr lang="en-US"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pic>
        <p:nvPicPr>
          <p:cNvPr id="10" name="Picture 9">
            <a:extLst>
              <a:ext uri="{FF2B5EF4-FFF2-40B4-BE49-F238E27FC236}">
                <a16:creationId xmlns:a16="http://schemas.microsoft.com/office/drawing/2014/main" id="{CAEA88C0-EC14-4D7D-B5CB-D661B447B47E}"/>
              </a:ext>
            </a:extLst>
          </p:cNvPr>
          <p:cNvPicPr>
            <a:picLocks noChangeAspect="1"/>
          </p:cNvPicPr>
          <p:nvPr/>
        </p:nvPicPr>
        <p:blipFill>
          <a:blip r:embed="rId3"/>
          <a:stretch>
            <a:fillRect/>
          </a:stretch>
        </p:blipFill>
        <p:spPr>
          <a:xfrm>
            <a:off x="326858" y="203679"/>
            <a:ext cx="9186111" cy="6124074"/>
          </a:xfrm>
          <a:prstGeom prst="rect">
            <a:avLst/>
          </a:prstGeom>
        </p:spPr>
      </p:pic>
    </p:spTree>
    <p:extLst>
      <p:ext uri="{BB962C8B-B14F-4D97-AF65-F5344CB8AC3E}">
        <p14:creationId xmlns:p14="http://schemas.microsoft.com/office/powerpoint/2010/main" val="3748348926"/>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{2799D8E8-168E-49DD-A6F3-F8CA3CEDF9C4}tf11964407_win32</Template>
  <TotalTime>119</TotalTime>
  <Words>1812</Words>
  <Application>Microsoft Office PowerPoint</Application>
  <PresentationFormat>Widescreen</PresentationFormat>
  <Paragraphs>117</Paragraphs>
  <Slides>61</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-apple-system</vt:lpstr>
      <vt:lpstr>Arial</vt:lpstr>
      <vt:lpstr>Calibri</vt:lpstr>
      <vt:lpstr>Consolas</vt:lpstr>
      <vt:lpstr>Courier New</vt:lpstr>
      <vt:lpstr>Gill Sans Nova Light</vt:lpstr>
      <vt:lpstr>Sagona Book</vt:lpstr>
      <vt:lpstr>Custom</vt:lpstr>
      <vt:lpstr>The Data Analysis Project for a Tennis Match Over a Year.</vt:lpstr>
      <vt:lpstr>1. How many tennis players are included in the dataset?    Unique Home Team Players 2447  Unique Away Team Players 2479 Total Unique Players (Combined) 2644</vt:lpstr>
      <vt:lpstr>The total number of unique tennis players included in the dataset is 2644. The bar shows the overlap in player participation across home and away teams.</vt:lpstr>
      <vt:lpstr>2. What is the average height of the players?      Arithmetic Average of Height: 1.83</vt:lpstr>
      <vt:lpstr>PowerPoint Presentation</vt:lpstr>
      <vt:lpstr>PowerPoint Presentation</vt:lpstr>
      <vt:lpstr>PowerPoint Presentation</vt:lpstr>
      <vt:lpstr>PowerPoint Presentation</vt:lpstr>
      <vt:lpstr>PowerPoint Presentation</vt:lpstr>
      <vt:lpstr>PowerPoint Presentation</vt:lpstr>
      <vt:lpstr>3. Which player has the highest number of wins?      Player with the most wins: 'Popko, Dmitry' with 29 wins.</vt:lpstr>
      <vt:lpstr>PowerPoint Presentation</vt:lpstr>
      <vt:lpstr>PowerPoint Presentation</vt:lpstr>
      <vt:lpstr>PowerPoint Presentation</vt:lpstr>
      <vt:lpstr>PowerPoint Presentation</vt:lpstr>
      <vt:lpstr>PowerPoint Presentation</vt:lpstr>
      <vt:lpstr>PowerPoint Presentation</vt:lpstr>
      <vt:lpstr>4. What is the longest match recorded in terms of duration?  The longest match recorded is Match ID: 12063611 Total Duration: 336790.0 </vt:lpstr>
      <vt:lpstr>PowerPoint Presentation</vt:lpstr>
      <vt:lpstr>PowerPoint Presentation</vt:lpstr>
      <vt:lpstr>PowerPoint Presentation</vt:lpstr>
      <vt:lpstr>5. How many sets are typically played in a tennis match?   The average number of sets played per match is: 2.28</vt:lpstr>
      <vt:lpstr>PowerPoint Presentation</vt:lpstr>
      <vt:lpstr>Most matches in the dataset (around 7500) are completed in 2 sets, indicating a "best of 3 sets" format where one player often wins straight sets. A notable number of matches (about 3300–3400) extend to a third set, reflecting competitive and balanced play. Very few 1-set matches appear, likely due to rare circumstances such as retirements or walkovers.</vt:lpstr>
      <vt:lpstr>PowerPoint Presentation</vt:lpstr>
      <vt:lpstr>PowerPoint Presentation</vt:lpstr>
      <vt:lpstr>Winning percentage by handedness:  winner_plays  right-handed 87.738798  left-handed 12.261202</vt:lpstr>
      <vt:lpstr>6. Which country has produced the most successful tennis players?   France 992 </vt:lpstr>
      <vt:lpstr>PowerPoint Presentation</vt:lpstr>
      <vt:lpstr>PowerPoint Presentation</vt:lpstr>
      <vt:lpstr>7. What is the average number of aces per match?    Average number of aces per match: 4.58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 Which player has won the most tournaments in a single month?</vt:lpstr>
      <vt:lpstr>10. Is there a correlation between a player's height and their ranking?</vt:lpstr>
      <vt:lpstr>PowerPoint Presentation</vt:lpstr>
      <vt:lpstr>PowerPoint Presentation</vt:lpstr>
      <vt:lpstr>PowerPoint Presentation</vt:lpstr>
      <vt:lpstr>PowerPoint Presentation</vt:lpstr>
      <vt:lpstr>PowerPoint Presentation</vt:lpstr>
      <vt:lpstr>12. What is the average number of games per set in men's matches compared to women's matches?   </vt:lpstr>
      <vt:lpstr>PowerPoint Presentation</vt:lpstr>
      <vt:lpstr>PowerPoint Presentation</vt:lpstr>
      <vt:lpstr>PowerPoint Presentation</vt:lpstr>
      <vt:lpstr>PowerPoint Presentation</vt:lpstr>
      <vt:lpstr>14. What is the most common type of surface used in tournaments?</vt:lpstr>
      <vt:lpstr>15. How many distinct countries are represented in the dataset?</vt:lpstr>
      <vt:lpstr>16. Which player has the highest winning percentage against top 10 ranked opponents?</vt:lpstr>
      <vt:lpstr>PowerPoint Presentation</vt:lpstr>
      <vt:lpstr>PowerPoint Presentation</vt:lpstr>
      <vt:lpstr>17. What is the average number of breaks of serve per match?</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Data Analysis Project for a Tennis Match Over a Year.</dc:title>
  <dc:creator>deZeroOne</dc:creator>
  <cp:lastModifiedBy>deZeroOne</cp:lastModifiedBy>
  <cp:revision>13</cp:revision>
  <dcterms:created xsi:type="dcterms:W3CDTF">2025-07-16T17:08:35Z</dcterms:created>
  <dcterms:modified xsi:type="dcterms:W3CDTF">2025-07-16T19:07:42Z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