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9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9A7D470-4FF6-4F61-9E06-E9D3F8836168}" type="datetimeFigureOut">
              <a:rPr lang="en-US" smtClean="0"/>
              <a:t>6/6/2021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681150-78B9-4CBA-B0D6-F3628428843F}" type="slidenum">
              <a:rPr lang="en-US" smtClean="0"/>
              <a:t>‹#›</a:t>
            </a:fld>
            <a:endParaRPr lang="en-US"/>
          </a:p>
        </p:txBody>
      </p:sp>
    </p:spTree>
    <p:extLst>
      <p:ext uri="{BB962C8B-B14F-4D97-AF65-F5344CB8AC3E}">
        <p14:creationId xmlns:p14="http://schemas.microsoft.com/office/powerpoint/2010/main" val="3018207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81150-78B9-4CBA-B0D6-F3628428843F}" type="slidenum">
              <a:rPr lang="en-US" smtClean="0"/>
              <a:t>6</a:t>
            </a:fld>
            <a:endParaRPr lang="en-US"/>
          </a:p>
        </p:txBody>
      </p:sp>
    </p:spTree>
    <p:extLst>
      <p:ext uri="{BB962C8B-B14F-4D97-AF65-F5344CB8AC3E}">
        <p14:creationId xmlns:p14="http://schemas.microsoft.com/office/powerpoint/2010/main" val="1137215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4183" y="3556"/>
            <a:ext cx="1093470" cy="819785"/>
          </a:xfrm>
          <a:custGeom>
            <a:avLst/>
            <a:gdLst/>
            <a:ahLst/>
            <a:cxnLst/>
            <a:rect l="l" t="t" r="r" b="b"/>
            <a:pathLst>
              <a:path w="1093470" h="819785">
                <a:moveTo>
                  <a:pt x="1093096" y="0"/>
                </a:moveTo>
                <a:lnTo>
                  <a:pt x="506" y="0"/>
                </a:lnTo>
                <a:lnTo>
                  <a:pt x="0" y="819404"/>
                </a:lnTo>
                <a:lnTo>
                  <a:pt x="55037" y="818401"/>
                </a:lnTo>
                <a:lnTo>
                  <a:pt x="108877" y="815423"/>
                </a:lnTo>
                <a:lnTo>
                  <a:pt x="161961" y="810518"/>
                </a:lnTo>
                <a:lnTo>
                  <a:pt x="214229" y="803732"/>
                </a:lnTo>
                <a:lnTo>
                  <a:pt x="265617" y="795113"/>
                </a:lnTo>
                <a:lnTo>
                  <a:pt x="316062" y="784707"/>
                </a:lnTo>
                <a:lnTo>
                  <a:pt x="365502" y="772562"/>
                </a:lnTo>
                <a:lnTo>
                  <a:pt x="413874" y="758723"/>
                </a:lnTo>
                <a:lnTo>
                  <a:pt x="461116" y="743239"/>
                </a:lnTo>
                <a:lnTo>
                  <a:pt x="507165" y="726156"/>
                </a:lnTo>
                <a:lnTo>
                  <a:pt x="551959" y="707521"/>
                </a:lnTo>
                <a:lnTo>
                  <a:pt x="595434" y="687382"/>
                </a:lnTo>
                <a:lnTo>
                  <a:pt x="637529" y="665784"/>
                </a:lnTo>
                <a:lnTo>
                  <a:pt x="678181" y="642775"/>
                </a:lnTo>
                <a:lnTo>
                  <a:pt x="717327" y="618403"/>
                </a:lnTo>
                <a:lnTo>
                  <a:pt x="754904" y="592713"/>
                </a:lnTo>
                <a:lnTo>
                  <a:pt x="790851" y="565754"/>
                </a:lnTo>
                <a:lnTo>
                  <a:pt x="825104" y="537571"/>
                </a:lnTo>
                <a:lnTo>
                  <a:pt x="857600" y="508212"/>
                </a:lnTo>
                <a:lnTo>
                  <a:pt x="888278" y="477724"/>
                </a:lnTo>
                <a:lnTo>
                  <a:pt x="917074" y="446154"/>
                </a:lnTo>
                <a:lnTo>
                  <a:pt x="943927" y="413549"/>
                </a:lnTo>
                <a:lnTo>
                  <a:pt x="968772" y="379956"/>
                </a:lnTo>
                <a:lnTo>
                  <a:pt x="991549" y="345421"/>
                </a:lnTo>
                <a:lnTo>
                  <a:pt x="1012194" y="309992"/>
                </a:lnTo>
                <a:lnTo>
                  <a:pt x="1030644" y="273715"/>
                </a:lnTo>
                <a:lnTo>
                  <a:pt x="1046837" y="236638"/>
                </a:lnTo>
                <a:lnTo>
                  <a:pt x="1060711" y="198808"/>
                </a:lnTo>
                <a:lnTo>
                  <a:pt x="1072203" y="160271"/>
                </a:lnTo>
                <a:lnTo>
                  <a:pt x="1081250" y="121075"/>
                </a:lnTo>
                <a:lnTo>
                  <a:pt x="1087790" y="81267"/>
                </a:lnTo>
                <a:lnTo>
                  <a:pt x="1091759" y="40892"/>
                </a:lnTo>
                <a:lnTo>
                  <a:pt x="1093096" y="0"/>
                </a:lnTo>
                <a:close/>
              </a:path>
            </a:pathLst>
          </a:custGeom>
          <a:solidFill>
            <a:srgbClr val="FDF9F4">
              <a:alpha val="32940"/>
            </a:srgbClr>
          </a:solidFill>
        </p:spPr>
        <p:txBody>
          <a:bodyPr wrap="square" lIns="0" tIns="0" rIns="0" bIns="0" rtlCol="0"/>
          <a:lstStyle/>
          <a:p>
            <a:endParaRPr/>
          </a:p>
        </p:txBody>
      </p:sp>
      <p:sp>
        <p:nvSpPr>
          <p:cNvPr id="18" name="bg object 18"/>
          <p:cNvSpPr/>
          <p:nvPr/>
        </p:nvSpPr>
        <p:spPr>
          <a:xfrm>
            <a:off x="4183" y="3556"/>
            <a:ext cx="1093470" cy="819785"/>
          </a:xfrm>
          <a:custGeom>
            <a:avLst/>
            <a:gdLst/>
            <a:ahLst/>
            <a:cxnLst/>
            <a:rect l="l" t="t" r="r" b="b"/>
            <a:pathLst>
              <a:path w="1093470" h="819785">
                <a:moveTo>
                  <a:pt x="1093096" y="0"/>
                </a:moveTo>
                <a:lnTo>
                  <a:pt x="1091759" y="40892"/>
                </a:lnTo>
                <a:lnTo>
                  <a:pt x="1087790" y="81267"/>
                </a:lnTo>
                <a:lnTo>
                  <a:pt x="1081250" y="121075"/>
                </a:lnTo>
                <a:lnTo>
                  <a:pt x="1072203" y="160271"/>
                </a:lnTo>
                <a:lnTo>
                  <a:pt x="1060711" y="198808"/>
                </a:lnTo>
                <a:lnTo>
                  <a:pt x="1046837" y="236638"/>
                </a:lnTo>
                <a:lnTo>
                  <a:pt x="1030644" y="273715"/>
                </a:lnTo>
                <a:lnTo>
                  <a:pt x="1012194" y="309992"/>
                </a:lnTo>
                <a:lnTo>
                  <a:pt x="991549" y="345421"/>
                </a:lnTo>
                <a:lnTo>
                  <a:pt x="968772" y="379956"/>
                </a:lnTo>
                <a:lnTo>
                  <a:pt x="943927" y="413549"/>
                </a:lnTo>
                <a:lnTo>
                  <a:pt x="917074" y="446154"/>
                </a:lnTo>
                <a:lnTo>
                  <a:pt x="888278" y="477724"/>
                </a:lnTo>
                <a:lnTo>
                  <a:pt x="857600" y="508212"/>
                </a:lnTo>
                <a:lnTo>
                  <a:pt x="825104" y="537571"/>
                </a:lnTo>
                <a:lnTo>
                  <a:pt x="790851" y="565754"/>
                </a:lnTo>
                <a:lnTo>
                  <a:pt x="754904" y="592713"/>
                </a:lnTo>
                <a:lnTo>
                  <a:pt x="717327" y="618403"/>
                </a:lnTo>
                <a:lnTo>
                  <a:pt x="678181" y="642775"/>
                </a:lnTo>
                <a:lnTo>
                  <a:pt x="637529" y="665784"/>
                </a:lnTo>
                <a:lnTo>
                  <a:pt x="595434" y="687382"/>
                </a:lnTo>
                <a:lnTo>
                  <a:pt x="551959" y="707521"/>
                </a:lnTo>
                <a:lnTo>
                  <a:pt x="507165" y="726156"/>
                </a:lnTo>
                <a:lnTo>
                  <a:pt x="461116" y="743239"/>
                </a:lnTo>
                <a:lnTo>
                  <a:pt x="413874" y="758723"/>
                </a:lnTo>
                <a:lnTo>
                  <a:pt x="365502" y="772562"/>
                </a:lnTo>
                <a:lnTo>
                  <a:pt x="316062" y="784707"/>
                </a:lnTo>
                <a:lnTo>
                  <a:pt x="265617" y="795113"/>
                </a:lnTo>
                <a:lnTo>
                  <a:pt x="214229" y="803732"/>
                </a:lnTo>
                <a:lnTo>
                  <a:pt x="161961" y="810518"/>
                </a:lnTo>
                <a:lnTo>
                  <a:pt x="108877" y="815423"/>
                </a:lnTo>
                <a:lnTo>
                  <a:pt x="55037" y="818401"/>
                </a:lnTo>
                <a:lnTo>
                  <a:pt x="506" y="819404"/>
                </a:lnTo>
                <a:lnTo>
                  <a:pt x="337" y="819404"/>
                </a:lnTo>
                <a:lnTo>
                  <a:pt x="168" y="819404"/>
                </a:lnTo>
                <a:lnTo>
                  <a:pt x="0" y="819404"/>
                </a:lnTo>
                <a:lnTo>
                  <a:pt x="506" y="0"/>
                </a:lnTo>
                <a:lnTo>
                  <a:pt x="1093096" y="0"/>
                </a:lnTo>
                <a:close/>
              </a:path>
            </a:pathLst>
          </a:custGeom>
          <a:ln w="12700">
            <a:solidFill>
              <a:srgbClr val="D2C39E"/>
            </a:solidFill>
          </a:ln>
        </p:spPr>
        <p:txBody>
          <a:bodyPr wrap="square" lIns="0" tIns="0" rIns="0" bIns="0" rtlCol="0"/>
          <a:lstStyle/>
          <a:p>
            <a:endParaRPr/>
          </a:p>
        </p:txBody>
      </p:sp>
      <p:sp>
        <p:nvSpPr>
          <p:cNvPr id="19" name="bg object 19"/>
          <p:cNvSpPr/>
          <p:nvPr/>
        </p:nvSpPr>
        <p:spPr>
          <a:xfrm>
            <a:off x="184404" y="6095"/>
            <a:ext cx="2351532" cy="1783079"/>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225094" y="21081"/>
            <a:ext cx="2270125" cy="1702435"/>
          </a:xfrm>
          <a:custGeom>
            <a:avLst/>
            <a:gdLst/>
            <a:ahLst/>
            <a:cxnLst/>
            <a:rect l="l" t="t" r="r" b="b"/>
            <a:pathLst>
              <a:path w="2270125" h="1702435">
                <a:moveTo>
                  <a:pt x="0" y="851154"/>
                </a:moveTo>
                <a:lnTo>
                  <a:pt x="1308" y="809919"/>
                </a:lnTo>
                <a:lnTo>
                  <a:pt x="5194" y="769190"/>
                </a:lnTo>
                <a:lnTo>
                  <a:pt x="11599" y="729012"/>
                </a:lnTo>
                <a:lnTo>
                  <a:pt x="20462" y="689429"/>
                </a:lnTo>
                <a:lnTo>
                  <a:pt x="31724" y="650486"/>
                </a:lnTo>
                <a:lnTo>
                  <a:pt x="45326" y="612227"/>
                </a:lnTo>
                <a:lnTo>
                  <a:pt x="61208" y="574698"/>
                </a:lnTo>
                <a:lnTo>
                  <a:pt x="79312" y="537942"/>
                </a:lnTo>
                <a:lnTo>
                  <a:pt x="99576" y="502004"/>
                </a:lnTo>
                <a:lnTo>
                  <a:pt x="121943" y="466930"/>
                </a:lnTo>
                <a:lnTo>
                  <a:pt x="146353" y="432763"/>
                </a:lnTo>
                <a:lnTo>
                  <a:pt x="172745" y="399548"/>
                </a:lnTo>
                <a:lnTo>
                  <a:pt x="201062" y="367330"/>
                </a:lnTo>
                <a:lnTo>
                  <a:pt x="231243" y="336153"/>
                </a:lnTo>
                <a:lnTo>
                  <a:pt x="263228" y="306062"/>
                </a:lnTo>
                <a:lnTo>
                  <a:pt x="296959" y="277102"/>
                </a:lnTo>
                <a:lnTo>
                  <a:pt x="332376" y="249316"/>
                </a:lnTo>
                <a:lnTo>
                  <a:pt x="369419" y="222751"/>
                </a:lnTo>
                <a:lnTo>
                  <a:pt x="408030" y="197450"/>
                </a:lnTo>
                <a:lnTo>
                  <a:pt x="448148" y="173458"/>
                </a:lnTo>
                <a:lnTo>
                  <a:pt x="489715" y="150820"/>
                </a:lnTo>
                <a:lnTo>
                  <a:pt x="532670" y="129580"/>
                </a:lnTo>
                <a:lnTo>
                  <a:pt x="576954" y="109783"/>
                </a:lnTo>
                <a:lnTo>
                  <a:pt x="622509" y="91473"/>
                </a:lnTo>
                <a:lnTo>
                  <a:pt x="669274" y="74695"/>
                </a:lnTo>
                <a:lnTo>
                  <a:pt x="717190" y="59494"/>
                </a:lnTo>
                <a:lnTo>
                  <a:pt x="766197" y="45914"/>
                </a:lnTo>
                <a:lnTo>
                  <a:pt x="816237" y="34001"/>
                </a:lnTo>
                <a:lnTo>
                  <a:pt x="867249" y="23797"/>
                </a:lnTo>
                <a:lnTo>
                  <a:pt x="919175" y="15349"/>
                </a:lnTo>
                <a:lnTo>
                  <a:pt x="971954" y="8701"/>
                </a:lnTo>
                <a:lnTo>
                  <a:pt x="1025528" y="3896"/>
                </a:lnTo>
                <a:lnTo>
                  <a:pt x="1079836" y="981"/>
                </a:lnTo>
                <a:lnTo>
                  <a:pt x="1134821" y="0"/>
                </a:lnTo>
                <a:lnTo>
                  <a:pt x="1189804" y="981"/>
                </a:lnTo>
                <a:lnTo>
                  <a:pt x="1244111" y="3896"/>
                </a:lnTo>
                <a:lnTo>
                  <a:pt x="1297683" y="8701"/>
                </a:lnTo>
                <a:lnTo>
                  <a:pt x="1350460" y="15349"/>
                </a:lnTo>
                <a:lnTo>
                  <a:pt x="1402384" y="23797"/>
                </a:lnTo>
                <a:lnTo>
                  <a:pt x="1453394" y="34001"/>
                </a:lnTo>
                <a:lnTo>
                  <a:pt x="1503431" y="45914"/>
                </a:lnTo>
                <a:lnTo>
                  <a:pt x="1552436" y="59494"/>
                </a:lnTo>
                <a:lnTo>
                  <a:pt x="1600349" y="74695"/>
                </a:lnTo>
                <a:lnTo>
                  <a:pt x="1647111" y="91473"/>
                </a:lnTo>
                <a:lnTo>
                  <a:pt x="1692663" y="109783"/>
                </a:lnTo>
                <a:lnTo>
                  <a:pt x="1736944" y="129580"/>
                </a:lnTo>
                <a:lnTo>
                  <a:pt x="1779896" y="150820"/>
                </a:lnTo>
                <a:lnTo>
                  <a:pt x="1821460" y="173458"/>
                </a:lnTo>
                <a:lnTo>
                  <a:pt x="1861575" y="197450"/>
                </a:lnTo>
                <a:lnTo>
                  <a:pt x="1900182" y="222751"/>
                </a:lnTo>
                <a:lnTo>
                  <a:pt x="1937223" y="249316"/>
                </a:lnTo>
                <a:lnTo>
                  <a:pt x="1972636" y="277102"/>
                </a:lnTo>
                <a:lnTo>
                  <a:pt x="2006364" y="306062"/>
                </a:lnTo>
                <a:lnTo>
                  <a:pt x="2038347" y="336153"/>
                </a:lnTo>
                <a:lnTo>
                  <a:pt x="2068525" y="367330"/>
                </a:lnTo>
                <a:lnTo>
                  <a:pt x="2096838" y="399548"/>
                </a:lnTo>
                <a:lnTo>
                  <a:pt x="2123228" y="432763"/>
                </a:lnTo>
                <a:lnTo>
                  <a:pt x="2147635" y="466930"/>
                </a:lnTo>
                <a:lnTo>
                  <a:pt x="2170000" y="502004"/>
                </a:lnTo>
                <a:lnTo>
                  <a:pt x="2190263" y="537942"/>
                </a:lnTo>
                <a:lnTo>
                  <a:pt x="2208364" y="574698"/>
                </a:lnTo>
                <a:lnTo>
                  <a:pt x="2224245" y="612227"/>
                </a:lnTo>
                <a:lnTo>
                  <a:pt x="2237845" y="650486"/>
                </a:lnTo>
                <a:lnTo>
                  <a:pt x="2249106" y="689429"/>
                </a:lnTo>
                <a:lnTo>
                  <a:pt x="2257968" y="729012"/>
                </a:lnTo>
                <a:lnTo>
                  <a:pt x="2264372" y="769190"/>
                </a:lnTo>
                <a:lnTo>
                  <a:pt x="2268257" y="809919"/>
                </a:lnTo>
                <a:lnTo>
                  <a:pt x="2269566" y="851154"/>
                </a:lnTo>
                <a:lnTo>
                  <a:pt x="2268257" y="892388"/>
                </a:lnTo>
                <a:lnTo>
                  <a:pt x="2264372" y="933116"/>
                </a:lnTo>
                <a:lnTo>
                  <a:pt x="2257968" y="973292"/>
                </a:lnTo>
                <a:lnTo>
                  <a:pt x="2249106" y="1012873"/>
                </a:lnTo>
                <a:lnTo>
                  <a:pt x="2237845" y="1051814"/>
                </a:lnTo>
                <a:lnTo>
                  <a:pt x="2224245" y="1090069"/>
                </a:lnTo>
                <a:lnTo>
                  <a:pt x="2208364" y="1127595"/>
                </a:lnTo>
                <a:lnTo>
                  <a:pt x="2190263" y="1164347"/>
                </a:lnTo>
                <a:lnTo>
                  <a:pt x="2170000" y="1200281"/>
                </a:lnTo>
                <a:lnTo>
                  <a:pt x="2147635" y="1235351"/>
                </a:lnTo>
                <a:lnTo>
                  <a:pt x="2123228" y="1269513"/>
                </a:lnTo>
                <a:lnTo>
                  <a:pt x="2096838" y="1302723"/>
                </a:lnTo>
                <a:lnTo>
                  <a:pt x="2068525" y="1334936"/>
                </a:lnTo>
                <a:lnTo>
                  <a:pt x="2038347" y="1366107"/>
                </a:lnTo>
                <a:lnTo>
                  <a:pt x="2006364" y="1396193"/>
                </a:lnTo>
                <a:lnTo>
                  <a:pt x="1972636" y="1425148"/>
                </a:lnTo>
                <a:lnTo>
                  <a:pt x="1937223" y="1452927"/>
                </a:lnTo>
                <a:lnTo>
                  <a:pt x="1900182" y="1479487"/>
                </a:lnTo>
                <a:lnTo>
                  <a:pt x="1861575" y="1504782"/>
                </a:lnTo>
                <a:lnTo>
                  <a:pt x="1821460" y="1528769"/>
                </a:lnTo>
                <a:lnTo>
                  <a:pt x="1779896" y="1551402"/>
                </a:lnTo>
                <a:lnTo>
                  <a:pt x="1736944" y="1572636"/>
                </a:lnTo>
                <a:lnTo>
                  <a:pt x="1692663" y="1592429"/>
                </a:lnTo>
                <a:lnTo>
                  <a:pt x="1647111" y="1610734"/>
                </a:lnTo>
                <a:lnTo>
                  <a:pt x="1600349" y="1627507"/>
                </a:lnTo>
                <a:lnTo>
                  <a:pt x="1552436" y="1642704"/>
                </a:lnTo>
                <a:lnTo>
                  <a:pt x="1503431" y="1656280"/>
                </a:lnTo>
                <a:lnTo>
                  <a:pt x="1453394" y="1668190"/>
                </a:lnTo>
                <a:lnTo>
                  <a:pt x="1402384" y="1678390"/>
                </a:lnTo>
                <a:lnTo>
                  <a:pt x="1350460" y="1686836"/>
                </a:lnTo>
                <a:lnTo>
                  <a:pt x="1297683" y="1693482"/>
                </a:lnTo>
                <a:lnTo>
                  <a:pt x="1244111" y="1698285"/>
                </a:lnTo>
                <a:lnTo>
                  <a:pt x="1189804" y="1701199"/>
                </a:lnTo>
                <a:lnTo>
                  <a:pt x="1134821" y="1702181"/>
                </a:lnTo>
                <a:lnTo>
                  <a:pt x="1079836" y="1701199"/>
                </a:lnTo>
                <a:lnTo>
                  <a:pt x="1025528" y="1698285"/>
                </a:lnTo>
                <a:lnTo>
                  <a:pt x="971954" y="1693482"/>
                </a:lnTo>
                <a:lnTo>
                  <a:pt x="919175" y="1686836"/>
                </a:lnTo>
                <a:lnTo>
                  <a:pt x="867249" y="1678390"/>
                </a:lnTo>
                <a:lnTo>
                  <a:pt x="816237" y="1668190"/>
                </a:lnTo>
                <a:lnTo>
                  <a:pt x="766197" y="1656280"/>
                </a:lnTo>
                <a:lnTo>
                  <a:pt x="717190" y="1642704"/>
                </a:lnTo>
                <a:lnTo>
                  <a:pt x="669274" y="1627507"/>
                </a:lnTo>
                <a:lnTo>
                  <a:pt x="622509" y="1610734"/>
                </a:lnTo>
                <a:lnTo>
                  <a:pt x="576954" y="1592429"/>
                </a:lnTo>
                <a:lnTo>
                  <a:pt x="532670" y="1572636"/>
                </a:lnTo>
                <a:lnTo>
                  <a:pt x="489715" y="1551402"/>
                </a:lnTo>
                <a:lnTo>
                  <a:pt x="448148" y="1528769"/>
                </a:lnTo>
                <a:lnTo>
                  <a:pt x="408030" y="1504782"/>
                </a:lnTo>
                <a:lnTo>
                  <a:pt x="369419" y="1479487"/>
                </a:lnTo>
                <a:lnTo>
                  <a:pt x="332376" y="1452927"/>
                </a:lnTo>
                <a:lnTo>
                  <a:pt x="296959" y="1425148"/>
                </a:lnTo>
                <a:lnTo>
                  <a:pt x="263228" y="1396193"/>
                </a:lnTo>
                <a:lnTo>
                  <a:pt x="231243" y="1366107"/>
                </a:lnTo>
                <a:lnTo>
                  <a:pt x="201062" y="1334936"/>
                </a:lnTo>
                <a:lnTo>
                  <a:pt x="172745" y="1302723"/>
                </a:lnTo>
                <a:lnTo>
                  <a:pt x="146353" y="1269513"/>
                </a:lnTo>
                <a:lnTo>
                  <a:pt x="121943" y="1235351"/>
                </a:lnTo>
                <a:lnTo>
                  <a:pt x="99576" y="1200281"/>
                </a:lnTo>
                <a:lnTo>
                  <a:pt x="79312" y="1164347"/>
                </a:lnTo>
                <a:lnTo>
                  <a:pt x="61208" y="1127595"/>
                </a:lnTo>
                <a:lnTo>
                  <a:pt x="45326" y="1090069"/>
                </a:lnTo>
                <a:lnTo>
                  <a:pt x="31724" y="1051814"/>
                </a:lnTo>
                <a:lnTo>
                  <a:pt x="20462" y="1012873"/>
                </a:lnTo>
                <a:lnTo>
                  <a:pt x="11599" y="973292"/>
                </a:lnTo>
                <a:lnTo>
                  <a:pt x="5194" y="933116"/>
                </a:lnTo>
                <a:lnTo>
                  <a:pt x="1308" y="892388"/>
                </a:lnTo>
                <a:lnTo>
                  <a:pt x="0" y="851154"/>
                </a:lnTo>
                <a:close/>
              </a:path>
            </a:pathLst>
          </a:custGeom>
          <a:ln w="27305">
            <a:solidFill>
              <a:srgbClr val="FFF6DB"/>
            </a:solidFill>
          </a:ln>
        </p:spPr>
        <p:txBody>
          <a:bodyPr wrap="square" lIns="0" tIns="0" rIns="0" bIns="0" rtlCol="0"/>
          <a:lstStyle/>
          <a:p>
            <a:endParaRPr/>
          </a:p>
        </p:txBody>
      </p:sp>
      <p:sp>
        <p:nvSpPr>
          <p:cNvPr id="21" name="bg object 21"/>
          <p:cNvSpPr/>
          <p:nvPr/>
        </p:nvSpPr>
        <p:spPr>
          <a:xfrm>
            <a:off x="297179" y="963167"/>
            <a:ext cx="1402080" cy="1315212"/>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314455" y="970376"/>
            <a:ext cx="1359705" cy="1272029"/>
          </a:xfrm>
          <a:prstGeom prst="rect">
            <a:avLst/>
          </a:prstGeom>
          <a:blipFill>
            <a:blip r:embed="rId5" cstate="print"/>
            <a:stretch>
              <a:fillRect/>
            </a:stretch>
          </a:blipFill>
        </p:spPr>
        <p:txBody>
          <a:bodyPr wrap="square" lIns="0" tIns="0" rIns="0" bIns="0" rtlCol="0"/>
          <a:lstStyle/>
          <a:p>
            <a:endParaRPr/>
          </a:p>
        </p:txBody>
      </p:sp>
      <p:sp>
        <p:nvSpPr>
          <p:cNvPr id="23" name="bg object 23"/>
          <p:cNvSpPr/>
          <p:nvPr/>
        </p:nvSpPr>
        <p:spPr>
          <a:xfrm>
            <a:off x="314455" y="970376"/>
            <a:ext cx="1360170" cy="1272540"/>
          </a:xfrm>
          <a:custGeom>
            <a:avLst/>
            <a:gdLst/>
            <a:ahLst/>
            <a:cxnLst/>
            <a:rect l="l" t="t" r="r" b="b"/>
            <a:pathLst>
              <a:path w="1360170" h="1272539">
                <a:moveTo>
                  <a:pt x="93303" y="167797"/>
                </a:moveTo>
                <a:lnTo>
                  <a:pt x="120579" y="136936"/>
                </a:lnTo>
                <a:lnTo>
                  <a:pt x="150484" y="109224"/>
                </a:lnTo>
                <a:lnTo>
                  <a:pt x="182840" y="84652"/>
                </a:lnTo>
                <a:lnTo>
                  <a:pt x="217465" y="63214"/>
                </a:lnTo>
                <a:lnTo>
                  <a:pt x="254180" y="44903"/>
                </a:lnTo>
                <a:lnTo>
                  <a:pt x="292805" y="29711"/>
                </a:lnTo>
                <a:lnTo>
                  <a:pt x="333161" y="17632"/>
                </a:lnTo>
                <a:lnTo>
                  <a:pt x="375066" y="8659"/>
                </a:lnTo>
                <a:lnTo>
                  <a:pt x="418341" y="2783"/>
                </a:lnTo>
                <a:lnTo>
                  <a:pt x="462807" y="0"/>
                </a:lnTo>
                <a:lnTo>
                  <a:pt x="508283" y="300"/>
                </a:lnTo>
                <a:lnTo>
                  <a:pt x="554590" y="3677"/>
                </a:lnTo>
                <a:lnTo>
                  <a:pt x="601547" y="10125"/>
                </a:lnTo>
                <a:lnTo>
                  <a:pt x="648974" y="19635"/>
                </a:lnTo>
                <a:lnTo>
                  <a:pt x="696693" y="32201"/>
                </a:lnTo>
                <a:lnTo>
                  <a:pt x="744522" y="47817"/>
                </a:lnTo>
                <a:lnTo>
                  <a:pt x="792281" y="66473"/>
                </a:lnTo>
                <a:lnTo>
                  <a:pt x="839792" y="88165"/>
                </a:lnTo>
                <a:lnTo>
                  <a:pt x="886873" y="112884"/>
                </a:lnTo>
                <a:lnTo>
                  <a:pt x="933345" y="140623"/>
                </a:lnTo>
                <a:lnTo>
                  <a:pt x="979029" y="171376"/>
                </a:lnTo>
                <a:lnTo>
                  <a:pt x="1023743" y="205135"/>
                </a:lnTo>
                <a:lnTo>
                  <a:pt x="1066579" y="241258"/>
                </a:lnTo>
                <a:lnTo>
                  <a:pt x="1106698" y="278990"/>
                </a:lnTo>
                <a:lnTo>
                  <a:pt x="1144053" y="318159"/>
                </a:lnTo>
                <a:lnTo>
                  <a:pt x="1178597" y="358591"/>
                </a:lnTo>
                <a:lnTo>
                  <a:pt x="1210285" y="400111"/>
                </a:lnTo>
                <a:lnTo>
                  <a:pt x="1239068" y="442547"/>
                </a:lnTo>
                <a:lnTo>
                  <a:pt x="1264900" y="485723"/>
                </a:lnTo>
                <a:lnTo>
                  <a:pt x="1287734" y="529467"/>
                </a:lnTo>
                <a:lnTo>
                  <a:pt x="1307524" y="573605"/>
                </a:lnTo>
                <a:lnTo>
                  <a:pt x="1324222" y="617963"/>
                </a:lnTo>
                <a:lnTo>
                  <a:pt x="1337782" y="662367"/>
                </a:lnTo>
                <a:lnTo>
                  <a:pt x="1348158" y="706643"/>
                </a:lnTo>
                <a:lnTo>
                  <a:pt x="1355301" y="750618"/>
                </a:lnTo>
                <a:lnTo>
                  <a:pt x="1359166" y="794118"/>
                </a:lnTo>
                <a:lnTo>
                  <a:pt x="1359705" y="836970"/>
                </a:lnTo>
                <a:lnTo>
                  <a:pt x="1356873" y="878999"/>
                </a:lnTo>
                <a:lnTo>
                  <a:pt x="1350621" y="920031"/>
                </a:lnTo>
                <a:lnTo>
                  <a:pt x="1340904" y="959894"/>
                </a:lnTo>
                <a:lnTo>
                  <a:pt x="1327674" y="998412"/>
                </a:lnTo>
                <a:lnTo>
                  <a:pt x="1310884" y="1035413"/>
                </a:lnTo>
                <a:lnTo>
                  <a:pt x="1290489" y="1070723"/>
                </a:lnTo>
                <a:lnTo>
                  <a:pt x="1266440" y="1104168"/>
                </a:lnTo>
                <a:lnTo>
                  <a:pt x="1239158" y="1135044"/>
                </a:lnTo>
                <a:lnTo>
                  <a:pt x="1209247" y="1162770"/>
                </a:lnTo>
                <a:lnTo>
                  <a:pt x="1176887" y="1187352"/>
                </a:lnTo>
                <a:lnTo>
                  <a:pt x="1142258" y="1208798"/>
                </a:lnTo>
                <a:lnTo>
                  <a:pt x="1105540" y="1227115"/>
                </a:lnTo>
                <a:lnTo>
                  <a:pt x="1066913" y="1242311"/>
                </a:lnTo>
                <a:lnTo>
                  <a:pt x="1026556" y="1254393"/>
                </a:lnTo>
                <a:lnTo>
                  <a:pt x="984649" y="1263368"/>
                </a:lnTo>
                <a:lnTo>
                  <a:pt x="941373" y="1269245"/>
                </a:lnTo>
                <a:lnTo>
                  <a:pt x="896906" y="1272029"/>
                </a:lnTo>
                <a:lnTo>
                  <a:pt x="851429" y="1271729"/>
                </a:lnTo>
                <a:lnTo>
                  <a:pt x="805122" y="1268351"/>
                </a:lnTo>
                <a:lnTo>
                  <a:pt x="758165" y="1261904"/>
                </a:lnTo>
                <a:lnTo>
                  <a:pt x="710737" y="1252394"/>
                </a:lnTo>
                <a:lnTo>
                  <a:pt x="663018" y="1239830"/>
                </a:lnTo>
                <a:lnTo>
                  <a:pt x="615188" y="1224218"/>
                </a:lnTo>
                <a:lnTo>
                  <a:pt x="567427" y="1205565"/>
                </a:lnTo>
                <a:lnTo>
                  <a:pt x="519915" y="1183880"/>
                </a:lnTo>
                <a:lnTo>
                  <a:pt x="472831" y="1159169"/>
                </a:lnTo>
                <a:lnTo>
                  <a:pt x="426356" y="1131440"/>
                </a:lnTo>
                <a:lnTo>
                  <a:pt x="380668" y="1100700"/>
                </a:lnTo>
                <a:lnTo>
                  <a:pt x="335949" y="1066957"/>
                </a:lnTo>
                <a:lnTo>
                  <a:pt x="293118" y="1030833"/>
                </a:lnTo>
                <a:lnTo>
                  <a:pt x="253003" y="993099"/>
                </a:lnTo>
                <a:lnTo>
                  <a:pt x="215650" y="953926"/>
                </a:lnTo>
                <a:lnTo>
                  <a:pt x="181107" y="913491"/>
                </a:lnTo>
                <a:lnTo>
                  <a:pt x="149421" y="871965"/>
                </a:lnTo>
                <a:lnTo>
                  <a:pt x="120638" y="829525"/>
                </a:lnTo>
                <a:lnTo>
                  <a:pt x="94806" y="786342"/>
                </a:lnTo>
                <a:lnTo>
                  <a:pt x="71971" y="742593"/>
                </a:lnTo>
                <a:lnTo>
                  <a:pt x="52181" y="698449"/>
                </a:lnTo>
                <a:lnTo>
                  <a:pt x="35482" y="654086"/>
                </a:lnTo>
                <a:lnTo>
                  <a:pt x="21921" y="609678"/>
                </a:lnTo>
                <a:lnTo>
                  <a:pt x="11545" y="565397"/>
                </a:lnTo>
                <a:lnTo>
                  <a:pt x="4402" y="521419"/>
                </a:lnTo>
                <a:lnTo>
                  <a:pt x="538" y="477917"/>
                </a:lnTo>
                <a:lnTo>
                  <a:pt x="0" y="435066"/>
                </a:lnTo>
                <a:lnTo>
                  <a:pt x="2834" y="393038"/>
                </a:lnTo>
                <a:lnTo>
                  <a:pt x="9089" y="352009"/>
                </a:lnTo>
                <a:lnTo>
                  <a:pt x="18810" y="312152"/>
                </a:lnTo>
                <a:lnTo>
                  <a:pt x="32045" y="273641"/>
                </a:lnTo>
                <a:lnTo>
                  <a:pt x="48841" y="236650"/>
                </a:lnTo>
                <a:lnTo>
                  <a:pt x="69245" y="201353"/>
                </a:lnTo>
                <a:lnTo>
                  <a:pt x="93303" y="167924"/>
                </a:lnTo>
                <a:close/>
              </a:path>
              <a:path w="1360170" h="1272539">
                <a:moveTo>
                  <a:pt x="195284" y="249204"/>
                </a:moveTo>
                <a:lnTo>
                  <a:pt x="173370" y="280735"/>
                </a:lnTo>
                <a:lnTo>
                  <a:pt x="142806" y="350493"/>
                </a:lnTo>
                <a:lnTo>
                  <a:pt x="134000" y="388214"/>
                </a:lnTo>
                <a:lnTo>
                  <a:pt x="129405" y="427492"/>
                </a:lnTo>
                <a:lnTo>
                  <a:pt x="128945" y="468077"/>
                </a:lnTo>
                <a:lnTo>
                  <a:pt x="132541" y="509714"/>
                </a:lnTo>
                <a:lnTo>
                  <a:pt x="140113" y="552151"/>
                </a:lnTo>
                <a:lnTo>
                  <a:pt x="151585" y="595136"/>
                </a:lnTo>
                <a:lnTo>
                  <a:pt x="166877" y="638416"/>
                </a:lnTo>
                <a:lnTo>
                  <a:pt x="185911" y="681739"/>
                </a:lnTo>
                <a:lnTo>
                  <a:pt x="208609" y="724852"/>
                </a:lnTo>
                <a:lnTo>
                  <a:pt x="234892" y="767502"/>
                </a:lnTo>
                <a:lnTo>
                  <a:pt x="264682" y="809437"/>
                </a:lnTo>
                <a:lnTo>
                  <a:pt x="297900" y="850405"/>
                </a:lnTo>
                <a:lnTo>
                  <a:pt x="334469" y="890152"/>
                </a:lnTo>
                <a:lnTo>
                  <a:pt x="374309" y="928427"/>
                </a:lnTo>
                <a:lnTo>
                  <a:pt x="417343" y="964976"/>
                </a:lnTo>
                <a:lnTo>
                  <a:pt x="462523" y="998836"/>
                </a:lnTo>
                <a:lnTo>
                  <a:pt x="508676" y="1029197"/>
                </a:lnTo>
                <a:lnTo>
                  <a:pt x="555540" y="1056040"/>
                </a:lnTo>
                <a:lnTo>
                  <a:pt x="602850" y="1079344"/>
                </a:lnTo>
                <a:lnTo>
                  <a:pt x="650343" y="1099089"/>
                </a:lnTo>
                <a:lnTo>
                  <a:pt x="697756" y="1115255"/>
                </a:lnTo>
                <a:lnTo>
                  <a:pt x="744824" y="1127821"/>
                </a:lnTo>
                <a:lnTo>
                  <a:pt x="791285" y="1136769"/>
                </a:lnTo>
                <a:lnTo>
                  <a:pt x="836874" y="1142077"/>
                </a:lnTo>
                <a:lnTo>
                  <a:pt x="881328" y="1143726"/>
                </a:lnTo>
                <a:lnTo>
                  <a:pt x="924383" y="1141695"/>
                </a:lnTo>
                <a:lnTo>
                  <a:pt x="965776" y="1135965"/>
                </a:lnTo>
                <a:lnTo>
                  <a:pt x="1005242" y="1126515"/>
                </a:lnTo>
                <a:lnTo>
                  <a:pt x="1042519" y="1113324"/>
                </a:lnTo>
                <a:lnTo>
                  <a:pt x="1077343" y="1096374"/>
                </a:lnTo>
                <a:lnTo>
                  <a:pt x="1109450" y="1075643"/>
                </a:lnTo>
                <a:lnTo>
                  <a:pt x="1164459" y="1022761"/>
                </a:lnTo>
                <a:lnTo>
                  <a:pt x="1186381" y="991249"/>
                </a:lnTo>
                <a:lnTo>
                  <a:pt x="1216956" y="921525"/>
                </a:lnTo>
                <a:lnTo>
                  <a:pt x="1225767" y="883818"/>
                </a:lnTo>
                <a:lnTo>
                  <a:pt x="1230364" y="844552"/>
                </a:lnTo>
                <a:lnTo>
                  <a:pt x="1230825" y="803978"/>
                </a:lnTo>
                <a:lnTo>
                  <a:pt x="1227231" y="762349"/>
                </a:lnTo>
                <a:lnTo>
                  <a:pt x="1219658" y="719919"/>
                </a:lnTo>
                <a:lnTo>
                  <a:pt x="1208185" y="676940"/>
                </a:lnTo>
                <a:lnTo>
                  <a:pt x="1192891" y="633664"/>
                </a:lnTo>
                <a:lnTo>
                  <a:pt x="1173854" y="590345"/>
                </a:lnTo>
                <a:lnTo>
                  <a:pt x="1151153" y="547235"/>
                </a:lnTo>
                <a:lnTo>
                  <a:pt x="1124866" y="504587"/>
                </a:lnTo>
                <a:lnTo>
                  <a:pt x="1095071" y="462653"/>
                </a:lnTo>
                <a:lnTo>
                  <a:pt x="1061848" y="421686"/>
                </a:lnTo>
                <a:lnTo>
                  <a:pt x="1025273" y="381939"/>
                </a:lnTo>
                <a:lnTo>
                  <a:pt x="985427" y="343665"/>
                </a:lnTo>
                <a:lnTo>
                  <a:pt x="942387" y="307116"/>
                </a:lnTo>
                <a:lnTo>
                  <a:pt x="897207" y="273255"/>
                </a:lnTo>
                <a:lnTo>
                  <a:pt x="851053" y="242891"/>
                </a:lnTo>
                <a:lnTo>
                  <a:pt x="804188" y="216043"/>
                </a:lnTo>
                <a:lnTo>
                  <a:pt x="756876" y="192732"/>
                </a:lnTo>
                <a:lnTo>
                  <a:pt x="709381" y="172979"/>
                </a:lnTo>
                <a:lnTo>
                  <a:pt x="661967" y="156804"/>
                </a:lnTo>
                <a:lnTo>
                  <a:pt x="614896" y="144228"/>
                </a:lnTo>
                <a:lnTo>
                  <a:pt x="568434" y="135270"/>
                </a:lnTo>
                <a:lnTo>
                  <a:pt x="522844" y="129951"/>
                </a:lnTo>
                <a:lnTo>
                  <a:pt x="478389" y="128292"/>
                </a:lnTo>
                <a:lnTo>
                  <a:pt x="435334" y="130312"/>
                </a:lnTo>
                <a:lnTo>
                  <a:pt x="393942" y="136033"/>
                </a:lnTo>
                <a:lnTo>
                  <a:pt x="354476" y="145474"/>
                </a:lnTo>
                <a:lnTo>
                  <a:pt x="317201" y="158657"/>
                </a:lnTo>
                <a:lnTo>
                  <a:pt x="282381" y="175600"/>
                </a:lnTo>
                <a:lnTo>
                  <a:pt x="250279" y="196326"/>
                </a:lnTo>
                <a:lnTo>
                  <a:pt x="221159" y="220854"/>
                </a:lnTo>
                <a:lnTo>
                  <a:pt x="195284" y="249204"/>
                </a:lnTo>
                <a:close/>
              </a:path>
            </a:pathLst>
          </a:custGeom>
          <a:ln w="12700">
            <a:solidFill>
              <a:srgbClr val="C6B791"/>
            </a:solidFill>
          </a:ln>
        </p:spPr>
        <p:txBody>
          <a:bodyPr wrap="square" lIns="0" tIns="0" rIns="0" bIns="0" rtlCol="0"/>
          <a:lstStyle/>
          <a:p>
            <a:endParaRPr/>
          </a:p>
        </p:txBody>
      </p:sp>
      <p:sp>
        <p:nvSpPr>
          <p:cNvPr id="24" name="bg object 24"/>
          <p:cNvSpPr/>
          <p:nvPr/>
        </p:nvSpPr>
        <p:spPr>
          <a:xfrm>
            <a:off x="1350518" y="0"/>
            <a:ext cx="10841990" cy="6858000"/>
          </a:xfrm>
          <a:custGeom>
            <a:avLst/>
            <a:gdLst/>
            <a:ahLst/>
            <a:cxnLst/>
            <a:rect l="l" t="t" r="r" b="b"/>
            <a:pathLst>
              <a:path w="10841990" h="6858000">
                <a:moveTo>
                  <a:pt x="10841482" y="0"/>
                </a:moveTo>
                <a:lnTo>
                  <a:pt x="0" y="0"/>
                </a:lnTo>
                <a:lnTo>
                  <a:pt x="0" y="6858000"/>
                </a:lnTo>
                <a:lnTo>
                  <a:pt x="10841482" y="6858000"/>
                </a:lnTo>
                <a:lnTo>
                  <a:pt x="10841482" y="0"/>
                </a:lnTo>
                <a:close/>
              </a:path>
            </a:pathLst>
          </a:custGeom>
          <a:solidFill>
            <a:srgbClr val="FFFFFF"/>
          </a:solidFill>
        </p:spPr>
        <p:txBody>
          <a:bodyPr wrap="square" lIns="0" tIns="0" rIns="0" bIns="0" rtlCol="0"/>
          <a:lstStyle/>
          <a:p>
            <a:endParaRPr/>
          </a:p>
        </p:txBody>
      </p:sp>
      <p:sp>
        <p:nvSpPr>
          <p:cNvPr id="25" name="bg object 25"/>
          <p:cNvSpPr/>
          <p:nvPr/>
        </p:nvSpPr>
        <p:spPr>
          <a:xfrm>
            <a:off x="1274064" y="0"/>
            <a:ext cx="179831" cy="6857999"/>
          </a:xfrm>
          <a:prstGeom prst="rect">
            <a:avLst/>
          </a:prstGeom>
          <a:blipFill>
            <a:blip r:embed="rId6" cstate="print"/>
            <a:stretch>
              <a:fillRect/>
            </a:stretch>
          </a:blipFill>
        </p:spPr>
        <p:txBody>
          <a:bodyPr wrap="square" lIns="0" tIns="0" rIns="0" bIns="0" rtlCol="0"/>
          <a:lstStyle/>
          <a:p>
            <a:endParaRPr/>
          </a:p>
        </p:txBody>
      </p:sp>
      <p:sp>
        <p:nvSpPr>
          <p:cNvPr id="26" name="bg object 26"/>
          <p:cNvSpPr/>
          <p:nvPr/>
        </p:nvSpPr>
        <p:spPr>
          <a:xfrm>
            <a:off x="1353312" y="0"/>
            <a:ext cx="97790" cy="6858000"/>
          </a:xfrm>
          <a:custGeom>
            <a:avLst/>
            <a:gdLst/>
            <a:ahLst/>
            <a:cxnLst/>
            <a:rect l="l" t="t" r="r" b="b"/>
            <a:pathLst>
              <a:path w="97790" h="6858000">
                <a:moveTo>
                  <a:pt x="97536" y="0"/>
                </a:moveTo>
                <a:lnTo>
                  <a:pt x="0" y="0"/>
                </a:lnTo>
                <a:lnTo>
                  <a:pt x="0" y="6858000"/>
                </a:lnTo>
                <a:lnTo>
                  <a:pt x="97536" y="6858000"/>
                </a:lnTo>
                <a:lnTo>
                  <a:pt x="97536" y="0"/>
                </a:lnTo>
                <a:close/>
              </a:path>
            </a:pathLst>
          </a:custGeom>
          <a:solidFill>
            <a:srgbClr val="FFFFFF"/>
          </a:solidFill>
        </p:spPr>
        <p:txBody>
          <a:bodyPr wrap="square" lIns="0" tIns="0" rIns="0" bIns="0" rtlCol="0"/>
          <a:lstStyle/>
          <a:p>
            <a:endParaRPr/>
          </a:p>
        </p:txBody>
      </p:sp>
      <p:sp>
        <p:nvSpPr>
          <p:cNvPr id="27" name="bg object 27"/>
          <p:cNvSpPr/>
          <p:nvPr/>
        </p:nvSpPr>
        <p:spPr>
          <a:xfrm>
            <a:off x="1639823" y="339852"/>
            <a:ext cx="5762244" cy="89458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993138" y="490549"/>
            <a:ext cx="8205723" cy="6807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rgbClr val="56221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rgbClr val="56221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4183" y="3556"/>
            <a:ext cx="1093470" cy="819785"/>
          </a:xfrm>
          <a:custGeom>
            <a:avLst/>
            <a:gdLst/>
            <a:ahLst/>
            <a:cxnLst/>
            <a:rect l="l" t="t" r="r" b="b"/>
            <a:pathLst>
              <a:path w="1093470" h="819785">
                <a:moveTo>
                  <a:pt x="1093096" y="0"/>
                </a:moveTo>
                <a:lnTo>
                  <a:pt x="506" y="0"/>
                </a:lnTo>
                <a:lnTo>
                  <a:pt x="0" y="819404"/>
                </a:lnTo>
                <a:lnTo>
                  <a:pt x="55037" y="818401"/>
                </a:lnTo>
                <a:lnTo>
                  <a:pt x="108877" y="815423"/>
                </a:lnTo>
                <a:lnTo>
                  <a:pt x="161961" y="810518"/>
                </a:lnTo>
                <a:lnTo>
                  <a:pt x="214229" y="803732"/>
                </a:lnTo>
                <a:lnTo>
                  <a:pt x="265617" y="795113"/>
                </a:lnTo>
                <a:lnTo>
                  <a:pt x="316062" y="784707"/>
                </a:lnTo>
                <a:lnTo>
                  <a:pt x="365502" y="772562"/>
                </a:lnTo>
                <a:lnTo>
                  <a:pt x="413874" y="758723"/>
                </a:lnTo>
                <a:lnTo>
                  <a:pt x="461116" y="743239"/>
                </a:lnTo>
                <a:lnTo>
                  <a:pt x="507165" y="726156"/>
                </a:lnTo>
                <a:lnTo>
                  <a:pt x="551959" y="707521"/>
                </a:lnTo>
                <a:lnTo>
                  <a:pt x="595434" y="687382"/>
                </a:lnTo>
                <a:lnTo>
                  <a:pt x="637529" y="665784"/>
                </a:lnTo>
                <a:lnTo>
                  <a:pt x="678181" y="642775"/>
                </a:lnTo>
                <a:lnTo>
                  <a:pt x="717327" y="618403"/>
                </a:lnTo>
                <a:lnTo>
                  <a:pt x="754904" y="592713"/>
                </a:lnTo>
                <a:lnTo>
                  <a:pt x="790851" y="565754"/>
                </a:lnTo>
                <a:lnTo>
                  <a:pt x="825104" y="537571"/>
                </a:lnTo>
                <a:lnTo>
                  <a:pt x="857600" y="508212"/>
                </a:lnTo>
                <a:lnTo>
                  <a:pt x="888278" y="477724"/>
                </a:lnTo>
                <a:lnTo>
                  <a:pt x="917074" y="446154"/>
                </a:lnTo>
                <a:lnTo>
                  <a:pt x="943927" y="413549"/>
                </a:lnTo>
                <a:lnTo>
                  <a:pt x="968772" y="379956"/>
                </a:lnTo>
                <a:lnTo>
                  <a:pt x="991549" y="345421"/>
                </a:lnTo>
                <a:lnTo>
                  <a:pt x="1012194" y="309992"/>
                </a:lnTo>
                <a:lnTo>
                  <a:pt x="1030644" y="273715"/>
                </a:lnTo>
                <a:lnTo>
                  <a:pt x="1046837" y="236638"/>
                </a:lnTo>
                <a:lnTo>
                  <a:pt x="1060711" y="198808"/>
                </a:lnTo>
                <a:lnTo>
                  <a:pt x="1072203" y="160271"/>
                </a:lnTo>
                <a:lnTo>
                  <a:pt x="1081250" y="121075"/>
                </a:lnTo>
                <a:lnTo>
                  <a:pt x="1087790" y="81267"/>
                </a:lnTo>
                <a:lnTo>
                  <a:pt x="1091759" y="40892"/>
                </a:lnTo>
                <a:lnTo>
                  <a:pt x="1093096" y="0"/>
                </a:lnTo>
                <a:close/>
              </a:path>
            </a:pathLst>
          </a:custGeom>
          <a:solidFill>
            <a:srgbClr val="FDF9F4">
              <a:alpha val="32940"/>
            </a:srgbClr>
          </a:solidFill>
        </p:spPr>
        <p:txBody>
          <a:bodyPr wrap="square" lIns="0" tIns="0" rIns="0" bIns="0" rtlCol="0"/>
          <a:lstStyle/>
          <a:p>
            <a:endParaRPr/>
          </a:p>
        </p:txBody>
      </p:sp>
      <p:sp>
        <p:nvSpPr>
          <p:cNvPr id="18" name="bg object 18"/>
          <p:cNvSpPr/>
          <p:nvPr/>
        </p:nvSpPr>
        <p:spPr>
          <a:xfrm>
            <a:off x="4183" y="3556"/>
            <a:ext cx="1093470" cy="819785"/>
          </a:xfrm>
          <a:custGeom>
            <a:avLst/>
            <a:gdLst/>
            <a:ahLst/>
            <a:cxnLst/>
            <a:rect l="l" t="t" r="r" b="b"/>
            <a:pathLst>
              <a:path w="1093470" h="819785">
                <a:moveTo>
                  <a:pt x="1093096" y="0"/>
                </a:moveTo>
                <a:lnTo>
                  <a:pt x="1091759" y="40892"/>
                </a:lnTo>
                <a:lnTo>
                  <a:pt x="1087790" y="81267"/>
                </a:lnTo>
                <a:lnTo>
                  <a:pt x="1081250" y="121075"/>
                </a:lnTo>
                <a:lnTo>
                  <a:pt x="1072203" y="160271"/>
                </a:lnTo>
                <a:lnTo>
                  <a:pt x="1060711" y="198808"/>
                </a:lnTo>
                <a:lnTo>
                  <a:pt x="1046837" y="236638"/>
                </a:lnTo>
                <a:lnTo>
                  <a:pt x="1030644" y="273715"/>
                </a:lnTo>
                <a:lnTo>
                  <a:pt x="1012194" y="309992"/>
                </a:lnTo>
                <a:lnTo>
                  <a:pt x="991549" y="345421"/>
                </a:lnTo>
                <a:lnTo>
                  <a:pt x="968772" y="379956"/>
                </a:lnTo>
                <a:lnTo>
                  <a:pt x="943927" y="413549"/>
                </a:lnTo>
                <a:lnTo>
                  <a:pt x="917074" y="446154"/>
                </a:lnTo>
                <a:lnTo>
                  <a:pt x="888278" y="477724"/>
                </a:lnTo>
                <a:lnTo>
                  <a:pt x="857600" y="508212"/>
                </a:lnTo>
                <a:lnTo>
                  <a:pt x="825104" y="537571"/>
                </a:lnTo>
                <a:lnTo>
                  <a:pt x="790851" y="565754"/>
                </a:lnTo>
                <a:lnTo>
                  <a:pt x="754904" y="592713"/>
                </a:lnTo>
                <a:lnTo>
                  <a:pt x="717327" y="618403"/>
                </a:lnTo>
                <a:lnTo>
                  <a:pt x="678181" y="642775"/>
                </a:lnTo>
                <a:lnTo>
                  <a:pt x="637529" y="665784"/>
                </a:lnTo>
                <a:lnTo>
                  <a:pt x="595434" y="687382"/>
                </a:lnTo>
                <a:lnTo>
                  <a:pt x="551959" y="707521"/>
                </a:lnTo>
                <a:lnTo>
                  <a:pt x="507165" y="726156"/>
                </a:lnTo>
                <a:lnTo>
                  <a:pt x="461116" y="743239"/>
                </a:lnTo>
                <a:lnTo>
                  <a:pt x="413874" y="758723"/>
                </a:lnTo>
                <a:lnTo>
                  <a:pt x="365502" y="772562"/>
                </a:lnTo>
                <a:lnTo>
                  <a:pt x="316062" y="784707"/>
                </a:lnTo>
                <a:lnTo>
                  <a:pt x="265617" y="795113"/>
                </a:lnTo>
                <a:lnTo>
                  <a:pt x="214229" y="803732"/>
                </a:lnTo>
                <a:lnTo>
                  <a:pt x="161961" y="810518"/>
                </a:lnTo>
                <a:lnTo>
                  <a:pt x="108877" y="815423"/>
                </a:lnTo>
                <a:lnTo>
                  <a:pt x="55037" y="818401"/>
                </a:lnTo>
                <a:lnTo>
                  <a:pt x="506" y="819404"/>
                </a:lnTo>
                <a:lnTo>
                  <a:pt x="337" y="819404"/>
                </a:lnTo>
                <a:lnTo>
                  <a:pt x="168" y="819404"/>
                </a:lnTo>
                <a:lnTo>
                  <a:pt x="0" y="819404"/>
                </a:lnTo>
                <a:lnTo>
                  <a:pt x="506" y="0"/>
                </a:lnTo>
                <a:lnTo>
                  <a:pt x="1093096" y="0"/>
                </a:lnTo>
                <a:close/>
              </a:path>
            </a:pathLst>
          </a:custGeom>
          <a:ln w="12700">
            <a:solidFill>
              <a:srgbClr val="D2C39E"/>
            </a:solidFill>
          </a:ln>
        </p:spPr>
        <p:txBody>
          <a:bodyPr wrap="square" lIns="0" tIns="0" rIns="0" bIns="0" rtlCol="0"/>
          <a:lstStyle/>
          <a:p>
            <a:endParaRPr/>
          </a:p>
        </p:txBody>
      </p:sp>
      <p:sp>
        <p:nvSpPr>
          <p:cNvPr id="19" name="bg object 19"/>
          <p:cNvSpPr/>
          <p:nvPr/>
        </p:nvSpPr>
        <p:spPr>
          <a:xfrm>
            <a:off x="184404" y="6095"/>
            <a:ext cx="2351532" cy="1783079"/>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225094" y="21081"/>
            <a:ext cx="2270125" cy="1702435"/>
          </a:xfrm>
          <a:custGeom>
            <a:avLst/>
            <a:gdLst/>
            <a:ahLst/>
            <a:cxnLst/>
            <a:rect l="l" t="t" r="r" b="b"/>
            <a:pathLst>
              <a:path w="2270125" h="1702435">
                <a:moveTo>
                  <a:pt x="0" y="851154"/>
                </a:moveTo>
                <a:lnTo>
                  <a:pt x="1308" y="809919"/>
                </a:lnTo>
                <a:lnTo>
                  <a:pt x="5194" y="769190"/>
                </a:lnTo>
                <a:lnTo>
                  <a:pt x="11599" y="729012"/>
                </a:lnTo>
                <a:lnTo>
                  <a:pt x="20462" y="689429"/>
                </a:lnTo>
                <a:lnTo>
                  <a:pt x="31724" y="650486"/>
                </a:lnTo>
                <a:lnTo>
                  <a:pt x="45326" y="612227"/>
                </a:lnTo>
                <a:lnTo>
                  <a:pt x="61208" y="574698"/>
                </a:lnTo>
                <a:lnTo>
                  <a:pt x="79312" y="537942"/>
                </a:lnTo>
                <a:lnTo>
                  <a:pt x="99576" y="502004"/>
                </a:lnTo>
                <a:lnTo>
                  <a:pt x="121943" y="466930"/>
                </a:lnTo>
                <a:lnTo>
                  <a:pt x="146353" y="432763"/>
                </a:lnTo>
                <a:lnTo>
                  <a:pt x="172745" y="399548"/>
                </a:lnTo>
                <a:lnTo>
                  <a:pt x="201062" y="367330"/>
                </a:lnTo>
                <a:lnTo>
                  <a:pt x="231243" y="336153"/>
                </a:lnTo>
                <a:lnTo>
                  <a:pt x="263228" y="306062"/>
                </a:lnTo>
                <a:lnTo>
                  <a:pt x="296959" y="277102"/>
                </a:lnTo>
                <a:lnTo>
                  <a:pt x="332376" y="249316"/>
                </a:lnTo>
                <a:lnTo>
                  <a:pt x="369419" y="222751"/>
                </a:lnTo>
                <a:lnTo>
                  <a:pt x="408030" y="197450"/>
                </a:lnTo>
                <a:lnTo>
                  <a:pt x="448148" y="173458"/>
                </a:lnTo>
                <a:lnTo>
                  <a:pt x="489715" y="150820"/>
                </a:lnTo>
                <a:lnTo>
                  <a:pt x="532670" y="129580"/>
                </a:lnTo>
                <a:lnTo>
                  <a:pt x="576954" y="109783"/>
                </a:lnTo>
                <a:lnTo>
                  <a:pt x="622509" y="91473"/>
                </a:lnTo>
                <a:lnTo>
                  <a:pt x="669274" y="74695"/>
                </a:lnTo>
                <a:lnTo>
                  <a:pt x="717190" y="59494"/>
                </a:lnTo>
                <a:lnTo>
                  <a:pt x="766197" y="45914"/>
                </a:lnTo>
                <a:lnTo>
                  <a:pt x="816237" y="34001"/>
                </a:lnTo>
                <a:lnTo>
                  <a:pt x="867249" y="23797"/>
                </a:lnTo>
                <a:lnTo>
                  <a:pt x="919175" y="15349"/>
                </a:lnTo>
                <a:lnTo>
                  <a:pt x="971954" y="8701"/>
                </a:lnTo>
                <a:lnTo>
                  <a:pt x="1025528" y="3896"/>
                </a:lnTo>
                <a:lnTo>
                  <a:pt x="1079836" y="981"/>
                </a:lnTo>
                <a:lnTo>
                  <a:pt x="1134821" y="0"/>
                </a:lnTo>
                <a:lnTo>
                  <a:pt x="1189804" y="981"/>
                </a:lnTo>
                <a:lnTo>
                  <a:pt x="1244111" y="3896"/>
                </a:lnTo>
                <a:lnTo>
                  <a:pt x="1297683" y="8701"/>
                </a:lnTo>
                <a:lnTo>
                  <a:pt x="1350460" y="15349"/>
                </a:lnTo>
                <a:lnTo>
                  <a:pt x="1402384" y="23797"/>
                </a:lnTo>
                <a:lnTo>
                  <a:pt x="1453394" y="34001"/>
                </a:lnTo>
                <a:lnTo>
                  <a:pt x="1503431" y="45914"/>
                </a:lnTo>
                <a:lnTo>
                  <a:pt x="1552436" y="59494"/>
                </a:lnTo>
                <a:lnTo>
                  <a:pt x="1600349" y="74695"/>
                </a:lnTo>
                <a:lnTo>
                  <a:pt x="1647111" y="91473"/>
                </a:lnTo>
                <a:lnTo>
                  <a:pt x="1692663" y="109783"/>
                </a:lnTo>
                <a:lnTo>
                  <a:pt x="1736944" y="129580"/>
                </a:lnTo>
                <a:lnTo>
                  <a:pt x="1779896" y="150820"/>
                </a:lnTo>
                <a:lnTo>
                  <a:pt x="1821460" y="173458"/>
                </a:lnTo>
                <a:lnTo>
                  <a:pt x="1861575" y="197450"/>
                </a:lnTo>
                <a:lnTo>
                  <a:pt x="1900182" y="222751"/>
                </a:lnTo>
                <a:lnTo>
                  <a:pt x="1937223" y="249316"/>
                </a:lnTo>
                <a:lnTo>
                  <a:pt x="1972636" y="277102"/>
                </a:lnTo>
                <a:lnTo>
                  <a:pt x="2006364" y="306062"/>
                </a:lnTo>
                <a:lnTo>
                  <a:pt x="2038347" y="336153"/>
                </a:lnTo>
                <a:lnTo>
                  <a:pt x="2068525" y="367330"/>
                </a:lnTo>
                <a:lnTo>
                  <a:pt x="2096838" y="399548"/>
                </a:lnTo>
                <a:lnTo>
                  <a:pt x="2123228" y="432763"/>
                </a:lnTo>
                <a:lnTo>
                  <a:pt x="2147635" y="466930"/>
                </a:lnTo>
                <a:lnTo>
                  <a:pt x="2170000" y="502004"/>
                </a:lnTo>
                <a:lnTo>
                  <a:pt x="2190263" y="537942"/>
                </a:lnTo>
                <a:lnTo>
                  <a:pt x="2208364" y="574698"/>
                </a:lnTo>
                <a:lnTo>
                  <a:pt x="2224245" y="612227"/>
                </a:lnTo>
                <a:lnTo>
                  <a:pt x="2237845" y="650486"/>
                </a:lnTo>
                <a:lnTo>
                  <a:pt x="2249106" y="689429"/>
                </a:lnTo>
                <a:lnTo>
                  <a:pt x="2257968" y="729012"/>
                </a:lnTo>
                <a:lnTo>
                  <a:pt x="2264372" y="769190"/>
                </a:lnTo>
                <a:lnTo>
                  <a:pt x="2268257" y="809919"/>
                </a:lnTo>
                <a:lnTo>
                  <a:pt x="2269566" y="851154"/>
                </a:lnTo>
                <a:lnTo>
                  <a:pt x="2268257" y="892388"/>
                </a:lnTo>
                <a:lnTo>
                  <a:pt x="2264372" y="933116"/>
                </a:lnTo>
                <a:lnTo>
                  <a:pt x="2257968" y="973292"/>
                </a:lnTo>
                <a:lnTo>
                  <a:pt x="2249106" y="1012873"/>
                </a:lnTo>
                <a:lnTo>
                  <a:pt x="2237845" y="1051814"/>
                </a:lnTo>
                <a:lnTo>
                  <a:pt x="2224245" y="1090069"/>
                </a:lnTo>
                <a:lnTo>
                  <a:pt x="2208364" y="1127595"/>
                </a:lnTo>
                <a:lnTo>
                  <a:pt x="2190263" y="1164347"/>
                </a:lnTo>
                <a:lnTo>
                  <a:pt x="2170000" y="1200281"/>
                </a:lnTo>
                <a:lnTo>
                  <a:pt x="2147635" y="1235351"/>
                </a:lnTo>
                <a:lnTo>
                  <a:pt x="2123228" y="1269513"/>
                </a:lnTo>
                <a:lnTo>
                  <a:pt x="2096838" y="1302723"/>
                </a:lnTo>
                <a:lnTo>
                  <a:pt x="2068525" y="1334936"/>
                </a:lnTo>
                <a:lnTo>
                  <a:pt x="2038347" y="1366107"/>
                </a:lnTo>
                <a:lnTo>
                  <a:pt x="2006364" y="1396193"/>
                </a:lnTo>
                <a:lnTo>
                  <a:pt x="1972636" y="1425148"/>
                </a:lnTo>
                <a:lnTo>
                  <a:pt x="1937223" y="1452927"/>
                </a:lnTo>
                <a:lnTo>
                  <a:pt x="1900182" y="1479487"/>
                </a:lnTo>
                <a:lnTo>
                  <a:pt x="1861575" y="1504782"/>
                </a:lnTo>
                <a:lnTo>
                  <a:pt x="1821460" y="1528769"/>
                </a:lnTo>
                <a:lnTo>
                  <a:pt x="1779896" y="1551402"/>
                </a:lnTo>
                <a:lnTo>
                  <a:pt x="1736944" y="1572636"/>
                </a:lnTo>
                <a:lnTo>
                  <a:pt x="1692663" y="1592429"/>
                </a:lnTo>
                <a:lnTo>
                  <a:pt x="1647111" y="1610734"/>
                </a:lnTo>
                <a:lnTo>
                  <a:pt x="1600349" y="1627507"/>
                </a:lnTo>
                <a:lnTo>
                  <a:pt x="1552436" y="1642704"/>
                </a:lnTo>
                <a:lnTo>
                  <a:pt x="1503431" y="1656280"/>
                </a:lnTo>
                <a:lnTo>
                  <a:pt x="1453394" y="1668190"/>
                </a:lnTo>
                <a:lnTo>
                  <a:pt x="1402384" y="1678390"/>
                </a:lnTo>
                <a:lnTo>
                  <a:pt x="1350460" y="1686836"/>
                </a:lnTo>
                <a:lnTo>
                  <a:pt x="1297683" y="1693482"/>
                </a:lnTo>
                <a:lnTo>
                  <a:pt x="1244111" y="1698285"/>
                </a:lnTo>
                <a:lnTo>
                  <a:pt x="1189804" y="1701199"/>
                </a:lnTo>
                <a:lnTo>
                  <a:pt x="1134821" y="1702181"/>
                </a:lnTo>
                <a:lnTo>
                  <a:pt x="1079836" y="1701199"/>
                </a:lnTo>
                <a:lnTo>
                  <a:pt x="1025528" y="1698285"/>
                </a:lnTo>
                <a:lnTo>
                  <a:pt x="971954" y="1693482"/>
                </a:lnTo>
                <a:lnTo>
                  <a:pt x="919175" y="1686836"/>
                </a:lnTo>
                <a:lnTo>
                  <a:pt x="867249" y="1678390"/>
                </a:lnTo>
                <a:lnTo>
                  <a:pt x="816237" y="1668190"/>
                </a:lnTo>
                <a:lnTo>
                  <a:pt x="766197" y="1656280"/>
                </a:lnTo>
                <a:lnTo>
                  <a:pt x="717190" y="1642704"/>
                </a:lnTo>
                <a:lnTo>
                  <a:pt x="669274" y="1627507"/>
                </a:lnTo>
                <a:lnTo>
                  <a:pt x="622509" y="1610734"/>
                </a:lnTo>
                <a:lnTo>
                  <a:pt x="576954" y="1592429"/>
                </a:lnTo>
                <a:lnTo>
                  <a:pt x="532670" y="1572636"/>
                </a:lnTo>
                <a:lnTo>
                  <a:pt x="489715" y="1551402"/>
                </a:lnTo>
                <a:lnTo>
                  <a:pt x="448148" y="1528769"/>
                </a:lnTo>
                <a:lnTo>
                  <a:pt x="408030" y="1504782"/>
                </a:lnTo>
                <a:lnTo>
                  <a:pt x="369419" y="1479487"/>
                </a:lnTo>
                <a:lnTo>
                  <a:pt x="332376" y="1452927"/>
                </a:lnTo>
                <a:lnTo>
                  <a:pt x="296959" y="1425148"/>
                </a:lnTo>
                <a:lnTo>
                  <a:pt x="263228" y="1396193"/>
                </a:lnTo>
                <a:lnTo>
                  <a:pt x="231243" y="1366107"/>
                </a:lnTo>
                <a:lnTo>
                  <a:pt x="201062" y="1334936"/>
                </a:lnTo>
                <a:lnTo>
                  <a:pt x="172745" y="1302723"/>
                </a:lnTo>
                <a:lnTo>
                  <a:pt x="146353" y="1269513"/>
                </a:lnTo>
                <a:lnTo>
                  <a:pt x="121943" y="1235351"/>
                </a:lnTo>
                <a:lnTo>
                  <a:pt x="99576" y="1200281"/>
                </a:lnTo>
                <a:lnTo>
                  <a:pt x="79312" y="1164347"/>
                </a:lnTo>
                <a:lnTo>
                  <a:pt x="61208" y="1127595"/>
                </a:lnTo>
                <a:lnTo>
                  <a:pt x="45326" y="1090069"/>
                </a:lnTo>
                <a:lnTo>
                  <a:pt x="31724" y="1051814"/>
                </a:lnTo>
                <a:lnTo>
                  <a:pt x="20462" y="1012873"/>
                </a:lnTo>
                <a:lnTo>
                  <a:pt x="11599" y="973292"/>
                </a:lnTo>
                <a:lnTo>
                  <a:pt x="5194" y="933116"/>
                </a:lnTo>
                <a:lnTo>
                  <a:pt x="1308" y="892388"/>
                </a:lnTo>
                <a:lnTo>
                  <a:pt x="0" y="851154"/>
                </a:lnTo>
                <a:close/>
              </a:path>
            </a:pathLst>
          </a:custGeom>
          <a:ln w="27305">
            <a:solidFill>
              <a:srgbClr val="FFF6DB"/>
            </a:solidFill>
          </a:ln>
        </p:spPr>
        <p:txBody>
          <a:bodyPr wrap="square" lIns="0" tIns="0" rIns="0" bIns="0" rtlCol="0"/>
          <a:lstStyle/>
          <a:p>
            <a:endParaRPr/>
          </a:p>
        </p:txBody>
      </p:sp>
      <p:sp>
        <p:nvSpPr>
          <p:cNvPr id="21" name="bg object 21"/>
          <p:cNvSpPr/>
          <p:nvPr/>
        </p:nvSpPr>
        <p:spPr>
          <a:xfrm>
            <a:off x="297179" y="963167"/>
            <a:ext cx="1402080" cy="1315212"/>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314455" y="970376"/>
            <a:ext cx="1359705" cy="1272029"/>
          </a:xfrm>
          <a:prstGeom prst="rect">
            <a:avLst/>
          </a:prstGeom>
          <a:blipFill>
            <a:blip r:embed="rId5" cstate="print"/>
            <a:stretch>
              <a:fillRect/>
            </a:stretch>
          </a:blipFill>
        </p:spPr>
        <p:txBody>
          <a:bodyPr wrap="square" lIns="0" tIns="0" rIns="0" bIns="0" rtlCol="0"/>
          <a:lstStyle/>
          <a:p>
            <a:endParaRPr/>
          </a:p>
        </p:txBody>
      </p:sp>
      <p:sp>
        <p:nvSpPr>
          <p:cNvPr id="23" name="bg object 23"/>
          <p:cNvSpPr/>
          <p:nvPr/>
        </p:nvSpPr>
        <p:spPr>
          <a:xfrm>
            <a:off x="314455" y="970376"/>
            <a:ext cx="1360170" cy="1272540"/>
          </a:xfrm>
          <a:custGeom>
            <a:avLst/>
            <a:gdLst/>
            <a:ahLst/>
            <a:cxnLst/>
            <a:rect l="l" t="t" r="r" b="b"/>
            <a:pathLst>
              <a:path w="1360170" h="1272539">
                <a:moveTo>
                  <a:pt x="93303" y="167797"/>
                </a:moveTo>
                <a:lnTo>
                  <a:pt x="120579" y="136936"/>
                </a:lnTo>
                <a:lnTo>
                  <a:pt x="150484" y="109224"/>
                </a:lnTo>
                <a:lnTo>
                  <a:pt x="182840" y="84652"/>
                </a:lnTo>
                <a:lnTo>
                  <a:pt x="217465" y="63214"/>
                </a:lnTo>
                <a:lnTo>
                  <a:pt x="254180" y="44903"/>
                </a:lnTo>
                <a:lnTo>
                  <a:pt x="292805" y="29711"/>
                </a:lnTo>
                <a:lnTo>
                  <a:pt x="333161" y="17632"/>
                </a:lnTo>
                <a:lnTo>
                  <a:pt x="375066" y="8659"/>
                </a:lnTo>
                <a:lnTo>
                  <a:pt x="418341" y="2783"/>
                </a:lnTo>
                <a:lnTo>
                  <a:pt x="462807" y="0"/>
                </a:lnTo>
                <a:lnTo>
                  <a:pt x="508283" y="300"/>
                </a:lnTo>
                <a:lnTo>
                  <a:pt x="554590" y="3677"/>
                </a:lnTo>
                <a:lnTo>
                  <a:pt x="601547" y="10125"/>
                </a:lnTo>
                <a:lnTo>
                  <a:pt x="648974" y="19635"/>
                </a:lnTo>
                <a:lnTo>
                  <a:pt x="696693" y="32201"/>
                </a:lnTo>
                <a:lnTo>
                  <a:pt x="744522" y="47817"/>
                </a:lnTo>
                <a:lnTo>
                  <a:pt x="792281" y="66473"/>
                </a:lnTo>
                <a:lnTo>
                  <a:pt x="839792" y="88165"/>
                </a:lnTo>
                <a:lnTo>
                  <a:pt x="886873" y="112884"/>
                </a:lnTo>
                <a:lnTo>
                  <a:pt x="933345" y="140623"/>
                </a:lnTo>
                <a:lnTo>
                  <a:pt x="979029" y="171376"/>
                </a:lnTo>
                <a:lnTo>
                  <a:pt x="1023743" y="205135"/>
                </a:lnTo>
                <a:lnTo>
                  <a:pt x="1066579" y="241258"/>
                </a:lnTo>
                <a:lnTo>
                  <a:pt x="1106698" y="278990"/>
                </a:lnTo>
                <a:lnTo>
                  <a:pt x="1144053" y="318159"/>
                </a:lnTo>
                <a:lnTo>
                  <a:pt x="1178597" y="358591"/>
                </a:lnTo>
                <a:lnTo>
                  <a:pt x="1210285" y="400111"/>
                </a:lnTo>
                <a:lnTo>
                  <a:pt x="1239068" y="442547"/>
                </a:lnTo>
                <a:lnTo>
                  <a:pt x="1264900" y="485723"/>
                </a:lnTo>
                <a:lnTo>
                  <a:pt x="1287734" y="529467"/>
                </a:lnTo>
                <a:lnTo>
                  <a:pt x="1307524" y="573605"/>
                </a:lnTo>
                <a:lnTo>
                  <a:pt x="1324222" y="617963"/>
                </a:lnTo>
                <a:lnTo>
                  <a:pt x="1337782" y="662367"/>
                </a:lnTo>
                <a:lnTo>
                  <a:pt x="1348158" y="706643"/>
                </a:lnTo>
                <a:lnTo>
                  <a:pt x="1355301" y="750618"/>
                </a:lnTo>
                <a:lnTo>
                  <a:pt x="1359166" y="794118"/>
                </a:lnTo>
                <a:lnTo>
                  <a:pt x="1359705" y="836970"/>
                </a:lnTo>
                <a:lnTo>
                  <a:pt x="1356873" y="878999"/>
                </a:lnTo>
                <a:lnTo>
                  <a:pt x="1350621" y="920031"/>
                </a:lnTo>
                <a:lnTo>
                  <a:pt x="1340904" y="959894"/>
                </a:lnTo>
                <a:lnTo>
                  <a:pt x="1327674" y="998412"/>
                </a:lnTo>
                <a:lnTo>
                  <a:pt x="1310884" y="1035413"/>
                </a:lnTo>
                <a:lnTo>
                  <a:pt x="1290489" y="1070723"/>
                </a:lnTo>
                <a:lnTo>
                  <a:pt x="1266440" y="1104168"/>
                </a:lnTo>
                <a:lnTo>
                  <a:pt x="1239158" y="1135044"/>
                </a:lnTo>
                <a:lnTo>
                  <a:pt x="1209247" y="1162770"/>
                </a:lnTo>
                <a:lnTo>
                  <a:pt x="1176887" y="1187352"/>
                </a:lnTo>
                <a:lnTo>
                  <a:pt x="1142258" y="1208798"/>
                </a:lnTo>
                <a:lnTo>
                  <a:pt x="1105540" y="1227115"/>
                </a:lnTo>
                <a:lnTo>
                  <a:pt x="1066913" y="1242311"/>
                </a:lnTo>
                <a:lnTo>
                  <a:pt x="1026556" y="1254393"/>
                </a:lnTo>
                <a:lnTo>
                  <a:pt x="984649" y="1263368"/>
                </a:lnTo>
                <a:lnTo>
                  <a:pt x="941373" y="1269245"/>
                </a:lnTo>
                <a:lnTo>
                  <a:pt x="896906" y="1272029"/>
                </a:lnTo>
                <a:lnTo>
                  <a:pt x="851429" y="1271729"/>
                </a:lnTo>
                <a:lnTo>
                  <a:pt x="805122" y="1268351"/>
                </a:lnTo>
                <a:lnTo>
                  <a:pt x="758165" y="1261904"/>
                </a:lnTo>
                <a:lnTo>
                  <a:pt x="710737" y="1252394"/>
                </a:lnTo>
                <a:lnTo>
                  <a:pt x="663018" y="1239830"/>
                </a:lnTo>
                <a:lnTo>
                  <a:pt x="615188" y="1224218"/>
                </a:lnTo>
                <a:lnTo>
                  <a:pt x="567427" y="1205565"/>
                </a:lnTo>
                <a:lnTo>
                  <a:pt x="519915" y="1183880"/>
                </a:lnTo>
                <a:lnTo>
                  <a:pt x="472831" y="1159169"/>
                </a:lnTo>
                <a:lnTo>
                  <a:pt x="426356" y="1131440"/>
                </a:lnTo>
                <a:lnTo>
                  <a:pt x="380668" y="1100700"/>
                </a:lnTo>
                <a:lnTo>
                  <a:pt x="335949" y="1066957"/>
                </a:lnTo>
                <a:lnTo>
                  <a:pt x="293118" y="1030833"/>
                </a:lnTo>
                <a:lnTo>
                  <a:pt x="253003" y="993099"/>
                </a:lnTo>
                <a:lnTo>
                  <a:pt x="215650" y="953926"/>
                </a:lnTo>
                <a:lnTo>
                  <a:pt x="181107" y="913491"/>
                </a:lnTo>
                <a:lnTo>
                  <a:pt x="149421" y="871965"/>
                </a:lnTo>
                <a:lnTo>
                  <a:pt x="120638" y="829525"/>
                </a:lnTo>
                <a:lnTo>
                  <a:pt x="94806" y="786342"/>
                </a:lnTo>
                <a:lnTo>
                  <a:pt x="71971" y="742593"/>
                </a:lnTo>
                <a:lnTo>
                  <a:pt x="52181" y="698449"/>
                </a:lnTo>
                <a:lnTo>
                  <a:pt x="35482" y="654086"/>
                </a:lnTo>
                <a:lnTo>
                  <a:pt x="21921" y="609678"/>
                </a:lnTo>
                <a:lnTo>
                  <a:pt x="11545" y="565397"/>
                </a:lnTo>
                <a:lnTo>
                  <a:pt x="4402" y="521419"/>
                </a:lnTo>
                <a:lnTo>
                  <a:pt x="538" y="477917"/>
                </a:lnTo>
                <a:lnTo>
                  <a:pt x="0" y="435066"/>
                </a:lnTo>
                <a:lnTo>
                  <a:pt x="2834" y="393038"/>
                </a:lnTo>
                <a:lnTo>
                  <a:pt x="9089" y="352009"/>
                </a:lnTo>
                <a:lnTo>
                  <a:pt x="18810" y="312152"/>
                </a:lnTo>
                <a:lnTo>
                  <a:pt x="32045" y="273641"/>
                </a:lnTo>
                <a:lnTo>
                  <a:pt x="48841" y="236650"/>
                </a:lnTo>
                <a:lnTo>
                  <a:pt x="69245" y="201353"/>
                </a:lnTo>
                <a:lnTo>
                  <a:pt x="93303" y="167924"/>
                </a:lnTo>
                <a:close/>
              </a:path>
              <a:path w="1360170" h="1272539">
                <a:moveTo>
                  <a:pt x="195284" y="249204"/>
                </a:moveTo>
                <a:lnTo>
                  <a:pt x="173370" y="280735"/>
                </a:lnTo>
                <a:lnTo>
                  <a:pt x="142806" y="350493"/>
                </a:lnTo>
                <a:lnTo>
                  <a:pt x="134000" y="388214"/>
                </a:lnTo>
                <a:lnTo>
                  <a:pt x="129405" y="427492"/>
                </a:lnTo>
                <a:lnTo>
                  <a:pt x="128945" y="468077"/>
                </a:lnTo>
                <a:lnTo>
                  <a:pt x="132541" y="509714"/>
                </a:lnTo>
                <a:lnTo>
                  <a:pt x="140113" y="552151"/>
                </a:lnTo>
                <a:lnTo>
                  <a:pt x="151585" y="595136"/>
                </a:lnTo>
                <a:lnTo>
                  <a:pt x="166877" y="638416"/>
                </a:lnTo>
                <a:lnTo>
                  <a:pt x="185911" y="681739"/>
                </a:lnTo>
                <a:lnTo>
                  <a:pt x="208609" y="724852"/>
                </a:lnTo>
                <a:lnTo>
                  <a:pt x="234892" y="767502"/>
                </a:lnTo>
                <a:lnTo>
                  <a:pt x="264682" y="809437"/>
                </a:lnTo>
                <a:lnTo>
                  <a:pt x="297900" y="850405"/>
                </a:lnTo>
                <a:lnTo>
                  <a:pt x="334469" y="890152"/>
                </a:lnTo>
                <a:lnTo>
                  <a:pt x="374309" y="928427"/>
                </a:lnTo>
                <a:lnTo>
                  <a:pt x="417343" y="964976"/>
                </a:lnTo>
                <a:lnTo>
                  <a:pt x="462523" y="998836"/>
                </a:lnTo>
                <a:lnTo>
                  <a:pt x="508676" y="1029197"/>
                </a:lnTo>
                <a:lnTo>
                  <a:pt x="555540" y="1056040"/>
                </a:lnTo>
                <a:lnTo>
                  <a:pt x="602850" y="1079344"/>
                </a:lnTo>
                <a:lnTo>
                  <a:pt x="650343" y="1099089"/>
                </a:lnTo>
                <a:lnTo>
                  <a:pt x="697756" y="1115255"/>
                </a:lnTo>
                <a:lnTo>
                  <a:pt x="744824" y="1127821"/>
                </a:lnTo>
                <a:lnTo>
                  <a:pt x="791285" y="1136769"/>
                </a:lnTo>
                <a:lnTo>
                  <a:pt x="836874" y="1142077"/>
                </a:lnTo>
                <a:lnTo>
                  <a:pt x="881328" y="1143726"/>
                </a:lnTo>
                <a:lnTo>
                  <a:pt x="924383" y="1141695"/>
                </a:lnTo>
                <a:lnTo>
                  <a:pt x="965776" y="1135965"/>
                </a:lnTo>
                <a:lnTo>
                  <a:pt x="1005242" y="1126515"/>
                </a:lnTo>
                <a:lnTo>
                  <a:pt x="1042519" y="1113324"/>
                </a:lnTo>
                <a:lnTo>
                  <a:pt x="1077343" y="1096374"/>
                </a:lnTo>
                <a:lnTo>
                  <a:pt x="1109450" y="1075643"/>
                </a:lnTo>
                <a:lnTo>
                  <a:pt x="1164459" y="1022761"/>
                </a:lnTo>
                <a:lnTo>
                  <a:pt x="1186381" y="991249"/>
                </a:lnTo>
                <a:lnTo>
                  <a:pt x="1216956" y="921525"/>
                </a:lnTo>
                <a:lnTo>
                  <a:pt x="1225767" y="883818"/>
                </a:lnTo>
                <a:lnTo>
                  <a:pt x="1230364" y="844552"/>
                </a:lnTo>
                <a:lnTo>
                  <a:pt x="1230825" y="803978"/>
                </a:lnTo>
                <a:lnTo>
                  <a:pt x="1227231" y="762349"/>
                </a:lnTo>
                <a:lnTo>
                  <a:pt x="1219658" y="719919"/>
                </a:lnTo>
                <a:lnTo>
                  <a:pt x="1208185" y="676940"/>
                </a:lnTo>
                <a:lnTo>
                  <a:pt x="1192891" y="633664"/>
                </a:lnTo>
                <a:lnTo>
                  <a:pt x="1173854" y="590345"/>
                </a:lnTo>
                <a:lnTo>
                  <a:pt x="1151153" y="547235"/>
                </a:lnTo>
                <a:lnTo>
                  <a:pt x="1124866" y="504587"/>
                </a:lnTo>
                <a:lnTo>
                  <a:pt x="1095071" y="462653"/>
                </a:lnTo>
                <a:lnTo>
                  <a:pt x="1061848" y="421686"/>
                </a:lnTo>
                <a:lnTo>
                  <a:pt x="1025273" y="381939"/>
                </a:lnTo>
                <a:lnTo>
                  <a:pt x="985427" y="343665"/>
                </a:lnTo>
                <a:lnTo>
                  <a:pt x="942387" y="307116"/>
                </a:lnTo>
                <a:lnTo>
                  <a:pt x="897207" y="273255"/>
                </a:lnTo>
                <a:lnTo>
                  <a:pt x="851053" y="242891"/>
                </a:lnTo>
                <a:lnTo>
                  <a:pt x="804188" y="216043"/>
                </a:lnTo>
                <a:lnTo>
                  <a:pt x="756876" y="192732"/>
                </a:lnTo>
                <a:lnTo>
                  <a:pt x="709381" y="172979"/>
                </a:lnTo>
                <a:lnTo>
                  <a:pt x="661967" y="156804"/>
                </a:lnTo>
                <a:lnTo>
                  <a:pt x="614896" y="144228"/>
                </a:lnTo>
                <a:lnTo>
                  <a:pt x="568434" y="135270"/>
                </a:lnTo>
                <a:lnTo>
                  <a:pt x="522844" y="129951"/>
                </a:lnTo>
                <a:lnTo>
                  <a:pt x="478389" y="128292"/>
                </a:lnTo>
                <a:lnTo>
                  <a:pt x="435334" y="130312"/>
                </a:lnTo>
                <a:lnTo>
                  <a:pt x="393942" y="136033"/>
                </a:lnTo>
                <a:lnTo>
                  <a:pt x="354476" y="145474"/>
                </a:lnTo>
                <a:lnTo>
                  <a:pt x="317201" y="158657"/>
                </a:lnTo>
                <a:lnTo>
                  <a:pt x="282381" y="175600"/>
                </a:lnTo>
                <a:lnTo>
                  <a:pt x="250279" y="196326"/>
                </a:lnTo>
                <a:lnTo>
                  <a:pt x="221159" y="220854"/>
                </a:lnTo>
                <a:lnTo>
                  <a:pt x="195284" y="249204"/>
                </a:lnTo>
                <a:close/>
              </a:path>
            </a:pathLst>
          </a:custGeom>
          <a:ln w="12700">
            <a:solidFill>
              <a:srgbClr val="C6B791"/>
            </a:solidFill>
          </a:ln>
        </p:spPr>
        <p:txBody>
          <a:bodyPr wrap="square" lIns="0" tIns="0" rIns="0" bIns="0" rtlCol="0"/>
          <a:lstStyle/>
          <a:p>
            <a:endParaRPr/>
          </a:p>
        </p:txBody>
      </p:sp>
      <p:sp>
        <p:nvSpPr>
          <p:cNvPr id="24" name="bg object 24"/>
          <p:cNvSpPr/>
          <p:nvPr/>
        </p:nvSpPr>
        <p:spPr>
          <a:xfrm>
            <a:off x="1350518" y="0"/>
            <a:ext cx="10841990" cy="6858000"/>
          </a:xfrm>
          <a:custGeom>
            <a:avLst/>
            <a:gdLst/>
            <a:ahLst/>
            <a:cxnLst/>
            <a:rect l="l" t="t" r="r" b="b"/>
            <a:pathLst>
              <a:path w="10841990" h="6858000">
                <a:moveTo>
                  <a:pt x="10841482" y="0"/>
                </a:moveTo>
                <a:lnTo>
                  <a:pt x="0" y="0"/>
                </a:lnTo>
                <a:lnTo>
                  <a:pt x="0" y="6858000"/>
                </a:lnTo>
                <a:lnTo>
                  <a:pt x="10841482" y="6858000"/>
                </a:lnTo>
                <a:lnTo>
                  <a:pt x="10841482" y="0"/>
                </a:lnTo>
                <a:close/>
              </a:path>
            </a:pathLst>
          </a:custGeom>
          <a:solidFill>
            <a:srgbClr val="FFFFFF"/>
          </a:solidFill>
        </p:spPr>
        <p:txBody>
          <a:bodyPr wrap="square" lIns="0" tIns="0" rIns="0" bIns="0" rtlCol="0"/>
          <a:lstStyle/>
          <a:p>
            <a:endParaRPr/>
          </a:p>
        </p:txBody>
      </p:sp>
      <p:sp>
        <p:nvSpPr>
          <p:cNvPr id="25" name="bg object 25"/>
          <p:cNvSpPr/>
          <p:nvPr/>
        </p:nvSpPr>
        <p:spPr>
          <a:xfrm>
            <a:off x="1274064" y="0"/>
            <a:ext cx="179831" cy="6857999"/>
          </a:xfrm>
          <a:prstGeom prst="rect">
            <a:avLst/>
          </a:prstGeom>
          <a:blipFill>
            <a:blip r:embed="rId6" cstate="print"/>
            <a:stretch>
              <a:fillRect/>
            </a:stretch>
          </a:blipFill>
        </p:spPr>
        <p:txBody>
          <a:bodyPr wrap="square" lIns="0" tIns="0" rIns="0" bIns="0" rtlCol="0"/>
          <a:lstStyle/>
          <a:p>
            <a:endParaRPr/>
          </a:p>
        </p:txBody>
      </p:sp>
      <p:sp>
        <p:nvSpPr>
          <p:cNvPr id="26" name="bg object 26"/>
          <p:cNvSpPr/>
          <p:nvPr/>
        </p:nvSpPr>
        <p:spPr>
          <a:xfrm>
            <a:off x="1353312" y="0"/>
            <a:ext cx="97790" cy="6858000"/>
          </a:xfrm>
          <a:custGeom>
            <a:avLst/>
            <a:gdLst/>
            <a:ahLst/>
            <a:cxnLst/>
            <a:rect l="l" t="t" r="r" b="b"/>
            <a:pathLst>
              <a:path w="97790" h="6858000">
                <a:moveTo>
                  <a:pt x="97536" y="0"/>
                </a:moveTo>
                <a:lnTo>
                  <a:pt x="0" y="0"/>
                </a:lnTo>
                <a:lnTo>
                  <a:pt x="0" y="6858000"/>
                </a:lnTo>
                <a:lnTo>
                  <a:pt x="97536" y="6858000"/>
                </a:lnTo>
                <a:lnTo>
                  <a:pt x="97536" y="0"/>
                </a:lnTo>
                <a:close/>
              </a:path>
            </a:pathLst>
          </a:custGeom>
          <a:solidFill>
            <a:srgbClr val="FFFFFF"/>
          </a:solidFill>
        </p:spPr>
        <p:txBody>
          <a:bodyPr wrap="square" lIns="0" tIns="0" rIns="0" bIns="0" rtlCol="0"/>
          <a:lstStyle/>
          <a:p>
            <a:endParaRPr/>
          </a:p>
        </p:txBody>
      </p:sp>
      <p:sp>
        <p:nvSpPr>
          <p:cNvPr id="27" name="bg object 27"/>
          <p:cNvSpPr/>
          <p:nvPr/>
        </p:nvSpPr>
        <p:spPr>
          <a:xfrm>
            <a:off x="1100327" y="0"/>
            <a:ext cx="5762244" cy="70408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900" b="0" i="0">
                <a:solidFill>
                  <a:srgbClr val="56221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4183" y="3556"/>
            <a:ext cx="1093470" cy="819785"/>
          </a:xfrm>
          <a:custGeom>
            <a:avLst/>
            <a:gdLst/>
            <a:ahLst/>
            <a:cxnLst/>
            <a:rect l="l" t="t" r="r" b="b"/>
            <a:pathLst>
              <a:path w="1093470" h="819785">
                <a:moveTo>
                  <a:pt x="1093096" y="0"/>
                </a:moveTo>
                <a:lnTo>
                  <a:pt x="506" y="0"/>
                </a:lnTo>
                <a:lnTo>
                  <a:pt x="0" y="819404"/>
                </a:lnTo>
                <a:lnTo>
                  <a:pt x="55037" y="818401"/>
                </a:lnTo>
                <a:lnTo>
                  <a:pt x="108877" y="815423"/>
                </a:lnTo>
                <a:lnTo>
                  <a:pt x="161961" y="810518"/>
                </a:lnTo>
                <a:lnTo>
                  <a:pt x="214229" y="803732"/>
                </a:lnTo>
                <a:lnTo>
                  <a:pt x="265617" y="795113"/>
                </a:lnTo>
                <a:lnTo>
                  <a:pt x="316062" y="784707"/>
                </a:lnTo>
                <a:lnTo>
                  <a:pt x="365502" y="772562"/>
                </a:lnTo>
                <a:lnTo>
                  <a:pt x="413874" y="758723"/>
                </a:lnTo>
                <a:lnTo>
                  <a:pt x="461116" y="743239"/>
                </a:lnTo>
                <a:lnTo>
                  <a:pt x="507165" y="726156"/>
                </a:lnTo>
                <a:lnTo>
                  <a:pt x="551959" y="707521"/>
                </a:lnTo>
                <a:lnTo>
                  <a:pt x="595434" y="687382"/>
                </a:lnTo>
                <a:lnTo>
                  <a:pt x="637529" y="665784"/>
                </a:lnTo>
                <a:lnTo>
                  <a:pt x="678181" y="642775"/>
                </a:lnTo>
                <a:lnTo>
                  <a:pt x="717327" y="618403"/>
                </a:lnTo>
                <a:lnTo>
                  <a:pt x="754904" y="592713"/>
                </a:lnTo>
                <a:lnTo>
                  <a:pt x="790851" y="565754"/>
                </a:lnTo>
                <a:lnTo>
                  <a:pt x="825104" y="537571"/>
                </a:lnTo>
                <a:lnTo>
                  <a:pt x="857600" y="508212"/>
                </a:lnTo>
                <a:lnTo>
                  <a:pt x="888278" y="477724"/>
                </a:lnTo>
                <a:lnTo>
                  <a:pt x="917074" y="446154"/>
                </a:lnTo>
                <a:lnTo>
                  <a:pt x="943927" y="413549"/>
                </a:lnTo>
                <a:lnTo>
                  <a:pt x="968772" y="379956"/>
                </a:lnTo>
                <a:lnTo>
                  <a:pt x="991549" y="345421"/>
                </a:lnTo>
                <a:lnTo>
                  <a:pt x="1012194" y="309992"/>
                </a:lnTo>
                <a:lnTo>
                  <a:pt x="1030644" y="273715"/>
                </a:lnTo>
                <a:lnTo>
                  <a:pt x="1046837" y="236638"/>
                </a:lnTo>
                <a:lnTo>
                  <a:pt x="1060711" y="198808"/>
                </a:lnTo>
                <a:lnTo>
                  <a:pt x="1072203" y="160271"/>
                </a:lnTo>
                <a:lnTo>
                  <a:pt x="1081250" y="121075"/>
                </a:lnTo>
                <a:lnTo>
                  <a:pt x="1087790" y="81267"/>
                </a:lnTo>
                <a:lnTo>
                  <a:pt x="1091759" y="40892"/>
                </a:lnTo>
                <a:lnTo>
                  <a:pt x="1093096" y="0"/>
                </a:lnTo>
                <a:close/>
              </a:path>
            </a:pathLst>
          </a:custGeom>
          <a:solidFill>
            <a:srgbClr val="FDF9F4">
              <a:alpha val="32940"/>
            </a:srgbClr>
          </a:solidFill>
        </p:spPr>
        <p:txBody>
          <a:bodyPr wrap="square" lIns="0" tIns="0" rIns="0" bIns="0" rtlCol="0"/>
          <a:lstStyle/>
          <a:p>
            <a:endParaRPr/>
          </a:p>
        </p:txBody>
      </p:sp>
      <p:sp>
        <p:nvSpPr>
          <p:cNvPr id="18" name="bg object 18"/>
          <p:cNvSpPr/>
          <p:nvPr/>
        </p:nvSpPr>
        <p:spPr>
          <a:xfrm>
            <a:off x="4183" y="3556"/>
            <a:ext cx="1093470" cy="819785"/>
          </a:xfrm>
          <a:custGeom>
            <a:avLst/>
            <a:gdLst/>
            <a:ahLst/>
            <a:cxnLst/>
            <a:rect l="l" t="t" r="r" b="b"/>
            <a:pathLst>
              <a:path w="1093470" h="819785">
                <a:moveTo>
                  <a:pt x="1093096" y="0"/>
                </a:moveTo>
                <a:lnTo>
                  <a:pt x="1091759" y="40892"/>
                </a:lnTo>
                <a:lnTo>
                  <a:pt x="1087790" y="81267"/>
                </a:lnTo>
                <a:lnTo>
                  <a:pt x="1081250" y="121075"/>
                </a:lnTo>
                <a:lnTo>
                  <a:pt x="1072203" y="160271"/>
                </a:lnTo>
                <a:lnTo>
                  <a:pt x="1060711" y="198808"/>
                </a:lnTo>
                <a:lnTo>
                  <a:pt x="1046837" y="236638"/>
                </a:lnTo>
                <a:lnTo>
                  <a:pt x="1030644" y="273715"/>
                </a:lnTo>
                <a:lnTo>
                  <a:pt x="1012194" y="309992"/>
                </a:lnTo>
                <a:lnTo>
                  <a:pt x="991549" y="345421"/>
                </a:lnTo>
                <a:lnTo>
                  <a:pt x="968772" y="379956"/>
                </a:lnTo>
                <a:lnTo>
                  <a:pt x="943927" y="413549"/>
                </a:lnTo>
                <a:lnTo>
                  <a:pt x="917074" y="446154"/>
                </a:lnTo>
                <a:lnTo>
                  <a:pt x="888278" y="477724"/>
                </a:lnTo>
                <a:lnTo>
                  <a:pt x="857600" y="508212"/>
                </a:lnTo>
                <a:lnTo>
                  <a:pt x="825104" y="537571"/>
                </a:lnTo>
                <a:lnTo>
                  <a:pt x="790851" y="565754"/>
                </a:lnTo>
                <a:lnTo>
                  <a:pt x="754904" y="592713"/>
                </a:lnTo>
                <a:lnTo>
                  <a:pt x="717327" y="618403"/>
                </a:lnTo>
                <a:lnTo>
                  <a:pt x="678181" y="642775"/>
                </a:lnTo>
                <a:lnTo>
                  <a:pt x="637529" y="665784"/>
                </a:lnTo>
                <a:lnTo>
                  <a:pt x="595434" y="687382"/>
                </a:lnTo>
                <a:lnTo>
                  <a:pt x="551959" y="707521"/>
                </a:lnTo>
                <a:lnTo>
                  <a:pt x="507165" y="726156"/>
                </a:lnTo>
                <a:lnTo>
                  <a:pt x="461116" y="743239"/>
                </a:lnTo>
                <a:lnTo>
                  <a:pt x="413874" y="758723"/>
                </a:lnTo>
                <a:lnTo>
                  <a:pt x="365502" y="772562"/>
                </a:lnTo>
                <a:lnTo>
                  <a:pt x="316062" y="784707"/>
                </a:lnTo>
                <a:lnTo>
                  <a:pt x="265617" y="795113"/>
                </a:lnTo>
                <a:lnTo>
                  <a:pt x="214229" y="803732"/>
                </a:lnTo>
                <a:lnTo>
                  <a:pt x="161961" y="810518"/>
                </a:lnTo>
                <a:lnTo>
                  <a:pt x="108877" y="815423"/>
                </a:lnTo>
                <a:lnTo>
                  <a:pt x="55037" y="818401"/>
                </a:lnTo>
                <a:lnTo>
                  <a:pt x="506" y="819404"/>
                </a:lnTo>
                <a:lnTo>
                  <a:pt x="337" y="819404"/>
                </a:lnTo>
                <a:lnTo>
                  <a:pt x="168" y="819404"/>
                </a:lnTo>
                <a:lnTo>
                  <a:pt x="0" y="819404"/>
                </a:lnTo>
                <a:lnTo>
                  <a:pt x="506" y="0"/>
                </a:lnTo>
                <a:lnTo>
                  <a:pt x="1093096" y="0"/>
                </a:lnTo>
                <a:close/>
              </a:path>
            </a:pathLst>
          </a:custGeom>
          <a:ln w="12700">
            <a:solidFill>
              <a:srgbClr val="D2C39E"/>
            </a:solidFill>
          </a:ln>
        </p:spPr>
        <p:txBody>
          <a:bodyPr wrap="square" lIns="0" tIns="0" rIns="0" bIns="0" rtlCol="0"/>
          <a:lstStyle/>
          <a:p>
            <a:endParaRPr/>
          </a:p>
        </p:txBody>
      </p:sp>
      <p:sp>
        <p:nvSpPr>
          <p:cNvPr id="19" name="bg object 19"/>
          <p:cNvSpPr/>
          <p:nvPr/>
        </p:nvSpPr>
        <p:spPr>
          <a:xfrm>
            <a:off x="184404" y="6095"/>
            <a:ext cx="2351532" cy="1783079"/>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225094" y="21081"/>
            <a:ext cx="2270125" cy="1702435"/>
          </a:xfrm>
          <a:custGeom>
            <a:avLst/>
            <a:gdLst/>
            <a:ahLst/>
            <a:cxnLst/>
            <a:rect l="l" t="t" r="r" b="b"/>
            <a:pathLst>
              <a:path w="2270125" h="1702435">
                <a:moveTo>
                  <a:pt x="0" y="851154"/>
                </a:moveTo>
                <a:lnTo>
                  <a:pt x="1308" y="809919"/>
                </a:lnTo>
                <a:lnTo>
                  <a:pt x="5194" y="769190"/>
                </a:lnTo>
                <a:lnTo>
                  <a:pt x="11599" y="729012"/>
                </a:lnTo>
                <a:lnTo>
                  <a:pt x="20462" y="689429"/>
                </a:lnTo>
                <a:lnTo>
                  <a:pt x="31724" y="650486"/>
                </a:lnTo>
                <a:lnTo>
                  <a:pt x="45326" y="612227"/>
                </a:lnTo>
                <a:lnTo>
                  <a:pt x="61208" y="574698"/>
                </a:lnTo>
                <a:lnTo>
                  <a:pt x="79312" y="537942"/>
                </a:lnTo>
                <a:lnTo>
                  <a:pt x="99576" y="502004"/>
                </a:lnTo>
                <a:lnTo>
                  <a:pt x="121943" y="466930"/>
                </a:lnTo>
                <a:lnTo>
                  <a:pt x="146353" y="432763"/>
                </a:lnTo>
                <a:lnTo>
                  <a:pt x="172745" y="399548"/>
                </a:lnTo>
                <a:lnTo>
                  <a:pt x="201062" y="367330"/>
                </a:lnTo>
                <a:lnTo>
                  <a:pt x="231243" y="336153"/>
                </a:lnTo>
                <a:lnTo>
                  <a:pt x="263228" y="306062"/>
                </a:lnTo>
                <a:lnTo>
                  <a:pt x="296959" y="277102"/>
                </a:lnTo>
                <a:lnTo>
                  <a:pt x="332376" y="249316"/>
                </a:lnTo>
                <a:lnTo>
                  <a:pt x="369419" y="222751"/>
                </a:lnTo>
                <a:lnTo>
                  <a:pt x="408030" y="197450"/>
                </a:lnTo>
                <a:lnTo>
                  <a:pt x="448148" y="173458"/>
                </a:lnTo>
                <a:lnTo>
                  <a:pt x="489715" y="150820"/>
                </a:lnTo>
                <a:lnTo>
                  <a:pt x="532670" y="129580"/>
                </a:lnTo>
                <a:lnTo>
                  <a:pt x="576954" y="109783"/>
                </a:lnTo>
                <a:lnTo>
                  <a:pt x="622509" y="91473"/>
                </a:lnTo>
                <a:lnTo>
                  <a:pt x="669274" y="74695"/>
                </a:lnTo>
                <a:lnTo>
                  <a:pt x="717190" y="59494"/>
                </a:lnTo>
                <a:lnTo>
                  <a:pt x="766197" y="45914"/>
                </a:lnTo>
                <a:lnTo>
                  <a:pt x="816237" y="34001"/>
                </a:lnTo>
                <a:lnTo>
                  <a:pt x="867249" y="23797"/>
                </a:lnTo>
                <a:lnTo>
                  <a:pt x="919175" y="15349"/>
                </a:lnTo>
                <a:lnTo>
                  <a:pt x="971954" y="8701"/>
                </a:lnTo>
                <a:lnTo>
                  <a:pt x="1025528" y="3896"/>
                </a:lnTo>
                <a:lnTo>
                  <a:pt x="1079836" y="981"/>
                </a:lnTo>
                <a:lnTo>
                  <a:pt x="1134821" y="0"/>
                </a:lnTo>
                <a:lnTo>
                  <a:pt x="1189804" y="981"/>
                </a:lnTo>
                <a:lnTo>
                  <a:pt x="1244111" y="3896"/>
                </a:lnTo>
                <a:lnTo>
                  <a:pt x="1297683" y="8701"/>
                </a:lnTo>
                <a:lnTo>
                  <a:pt x="1350460" y="15349"/>
                </a:lnTo>
                <a:lnTo>
                  <a:pt x="1402384" y="23797"/>
                </a:lnTo>
                <a:lnTo>
                  <a:pt x="1453394" y="34001"/>
                </a:lnTo>
                <a:lnTo>
                  <a:pt x="1503431" y="45914"/>
                </a:lnTo>
                <a:lnTo>
                  <a:pt x="1552436" y="59494"/>
                </a:lnTo>
                <a:lnTo>
                  <a:pt x="1600349" y="74695"/>
                </a:lnTo>
                <a:lnTo>
                  <a:pt x="1647111" y="91473"/>
                </a:lnTo>
                <a:lnTo>
                  <a:pt x="1692663" y="109783"/>
                </a:lnTo>
                <a:lnTo>
                  <a:pt x="1736944" y="129580"/>
                </a:lnTo>
                <a:lnTo>
                  <a:pt x="1779896" y="150820"/>
                </a:lnTo>
                <a:lnTo>
                  <a:pt x="1821460" y="173458"/>
                </a:lnTo>
                <a:lnTo>
                  <a:pt x="1861575" y="197450"/>
                </a:lnTo>
                <a:lnTo>
                  <a:pt x="1900182" y="222751"/>
                </a:lnTo>
                <a:lnTo>
                  <a:pt x="1937223" y="249316"/>
                </a:lnTo>
                <a:lnTo>
                  <a:pt x="1972636" y="277102"/>
                </a:lnTo>
                <a:lnTo>
                  <a:pt x="2006364" y="306062"/>
                </a:lnTo>
                <a:lnTo>
                  <a:pt x="2038347" y="336153"/>
                </a:lnTo>
                <a:lnTo>
                  <a:pt x="2068525" y="367330"/>
                </a:lnTo>
                <a:lnTo>
                  <a:pt x="2096838" y="399548"/>
                </a:lnTo>
                <a:lnTo>
                  <a:pt x="2123228" y="432763"/>
                </a:lnTo>
                <a:lnTo>
                  <a:pt x="2147635" y="466930"/>
                </a:lnTo>
                <a:lnTo>
                  <a:pt x="2170000" y="502004"/>
                </a:lnTo>
                <a:lnTo>
                  <a:pt x="2190263" y="537942"/>
                </a:lnTo>
                <a:lnTo>
                  <a:pt x="2208364" y="574698"/>
                </a:lnTo>
                <a:lnTo>
                  <a:pt x="2224245" y="612227"/>
                </a:lnTo>
                <a:lnTo>
                  <a:pt x="2237845" y="650486"/>
                </a:lnTo>
                <a:lnTo>
                  <a:pt x="2249106" y="689429"/>
                </a:lnTo>
                <a:lnTo>
                  <a:pt x="2257968" y="729012"/>
                </a:lnTo>
                <a:lnTo>
                  <a:pt x="2264372" y="769190"/>
                </a:lnTo>
                <a:lnTo>
                  <a:pt x="2268257" y="809919"/>
                </a:lnTo>
                <a:lnTo>
                  <a:pt x="2269566" y="851154"/>
                </a:lnTo>
                <a:lnTo>
                  <a:pt x="2268257" y="892388"/>
                </a:lnTo>
                <a:lnTo>
                  <a:pt x="2264372" y="933116"/>
                </a:lnTo>
                <a:lnTo>
                  <a:pt x="2257968" y="973292"/>
                </a:lnTo>
                <a:lnTo>
                  <a:pt x="2249106" y="1012873"/>
                </a:lnTo>
                <a:lnTo>
                  <a:pt x="2237845" y="1051814"/>
                </a:lnTo>
                <a:lnTo>
                  <a:pt x="2224245" y="1090069"/>
                </a:lnTo>
                <a:lnTo>
                  <a:pt x="2208364" y="1127595"/>
                </a:lnTo>
                <a:lnTo>
                  <a:pt x="2190263" y="1164347"/>
                </a:lnTo>
                <a:lnTo>
                  <a:pt x="2170000" y="1200281"/>
                </a:lnTo>
                <a:lnTo>
                  <a:pt x="2147635" y="1235351"/>
                </a:lnTo>
                <a:lnTo>
                  <a:pt x="2123228" y="1269513"/>
                </a:lnTo>
                <a:lnTo>
                  <a:pt x="2096838" y="1302723"/>
                </a:lnTo>
                <a:lnTo>
                  <a:pt x="2068525" y="1334936"/>
                </a:lnTo>
                <a:lnTo>
                  <a:pt x="2038347" y="1366107"/>
                </a:lnTo>
                <a:lnTo>
                  <a:pt x="2006364" y="1396193"/>
                </a:lnTo>
                <a:lnTo>
                  <a:pt x="1972636" y="1425148"/>
                </a:lnTo>
                <a:lnTo>
                  <a:pt x="1937223" y="1452927"/>
                </a:lnTo>
                <a:lnTo>
                  <a:pt x="1900182" y="1479487"/>
                </a:lnTo>
                <a:lnTo>
                  <a:pt x="1861575" y="1504782"/>
                </a:lnTo>
                <a:lnTo>
                  <a:pt x="1821460" y="1528769"/>
                </a:lnTo>
                <a:lnTo>
                  <a:pt x="1779896" y="1551402"/>
                </a:lnTo>
                <a:lnTo>
                  <a:pt x="1736944" y="1572636"/>
                </a:lnTo>
                <a:lnTo>
                  <a:pt x="1692663" y="1592429"/>
                </a:lnTo>
                <a:lnTo>
                  <a:pt x="1647111" y="1610734"/>
                </a:lnTo>
                <a:lnTo>
                  <a:pt x="1600349" y="1627507"/>
                </a:lnTo>
                <a:lnTo>
                  <a:pt x="1552436" y="1642704"/>
                </a:lnTo>
                <a:lnTo>
                  <a:pt x="1503431" y="1656280"/>
                </a:lnTo>
                <a:lnTo>
                  <a:pt x="1453394" y="1668190"/>
                </a:lnTo>
                <a:lnTo>
                  <a:pt x="1402384" y="1678390"/>
                </a:lnTo>
                <a:lnTo>
                  <a:pt x="1350460" y="1686836"/>
                </a:lnTo>
                <a:lnTo>
                  <a:pt x="1297683" y="1693482"/>
                </a:lnTo>
                <a:lnTo>
                  <a:pt x="1244111" y="1698285"/>
                </a:lnTo>
                <a:lnTo>
                  <a:pt x="1189804" y="1701199"/>
                </a:lnTo>
                <a:lnTo>
                  <a:pt x="1134821" y="1702181"/>
                </a:lnTo>
                <a:lnTo>
                  <a:pt x="1079836" y="1701199"/>
                </a:lnTo>
                <a:lnTo>
                  <a:pt x="1025528" y="1698285"/>
                </a:lnTo>
                <a:lnTo>
                  <a:pt x="971954" y="1693482"/>
                </a:lnTo>
                <a:lnTo>
                  <a:pt x="919175" y="1686836"/>
                </a:lnTo>
                <a:lnTo>
                  <a:pt x="867249" y="1678390"/>
                </a:lnTo>
                <a:lnTo>
                  <a:pt x="816237" y="1668190"/>
                </a:lnTo>
                <a:lnTo>
                  <a:pt x="766197" y="1656280"/>
                </a:lnTo>
                <a:lnTo>
                  <a:pt x="717190" y="1642704"/>
                </a:lnTo>
                <a:lnTo>
                  <a:pt x="669274" y="1627507"/>
                </a:lnTo>
                <a:lnTo>
                  <a:pt x="622509" y="1610734"/>
                </a:lnTo>
                <a:lnTo>
                  <a:pt x="576954" y="1592429"/>
                </a:lnTo>
                <a:lnTo>
                  <a:pt x="532670" y="1572636"/>
                </a:lnTo>
                <a:lnTo>
                  <a:pt x="489715" y="1551402"/>
                </a:lnTo>
                <a:lnTo>
                  <a:pt x="448148" y="1528769"/>
                </a:lnTo>
                <a:lnTo>
                  <a:pt x="408030" y="1504782"/>
                </a:lnTo>
                <a:lnTo>
                  <a:pt x="369419" y="1479487"/>
                </a:lnTo>
                <a:lnTo>
                  <a:pt x="332376" y="1452927"/>
                </a:lnTo>
                <a:lnTo>
                  <a:pt x="296959" y="1425148"/>
                </a:lnTo>
                <a:lnTo>
                  <a:pt x="263228" y="1396193"/>
                </a:lnTo>
                <a:lnTo>
                  <a:pt x="231243" y="1366107"/>
                </a:lnTo>
                <a:lnTo>
                  <a:pt x="201062" y="1334936"/>
                </a:lnTo>
                <a:lnTo>
                  <a:pt x="172745" y="1302723"/>
                </a:lnTo>
                <a:lnTo>
                  <a:pt x="146353" y="1269513"/>
                </a:lnTo>
                <a:lnTo>
                  <a:pt x="121943" y="1235351"/>
                </a:lnTo>
                <a:lnTo>
                  <a:pt x="99576" y="1200281"/>
                </a:lnTo>
                <a:lnTo>
                  <a:pt x="79312" y="1164347"/>
                </a:lnTo>
                <a:lnTo>
                  <a:pt x="61208" y="1127595"/>
                </a:lnTo>
                <a:lnTo>
                  <a:pt x="45326" y="1090069"/>
                </a:lnTo>
                <a:lnTo>
                  <a:pt x="31724" y="1051814"/>
                </a:lnTo>
                <a:lnTo>
                  <a:pt x="20462" y="1012873"/>
                </a:lnTo>
                <a:lnTo>
                  <a:pt x="11599" y="973292"/>
                </a:lnTo>
                <a:lnTo>
                  <a:pt x="5194" y="933116"/>
                </a:lnTo>
                <a:lnTo>
                  <a:pt x="1308" y="892388"/>
                </a:lnTo>
                <a:lnTo>
                  <a:pt x="0" y="851154"/>
                </a:lnTo>
                <a:close/>
              </a:path>
            </a:pathLst>
          </a:custGeom>
          <a:ln w="27305">
            <a:solidFill>
              <a:srgbClr val="FFF6DB"/>
            </a:solidFill>
          </a:ln>
        </p:spPr>
        <p:txBody>
          <a:bodyPr wrap="square" lIns="0" tIns="0" rIns="0" bIns="0" rtlCol="0"/>
          <a:lstStyle/>
          <a:p>
            <a:endParaRPr/>
          </a:p>
        </p:txBody>
      </p:sp>
      <p:sp>
        <p:nvSpPr>
          <p:cNvPr id="21" name="bg object 21"/>
          <p:cNvSpPr/>
          <p:nvPr/>
        </p:nvSpPr>
        <p:spPr>
          <a:xfrm>
            <a:off x="297179" y="963167"/>
            <a:ext cx="1402080" cy="1315212"/>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314455" y="970376"/>
            <a:ext cx="1359705" cy="1272029"/>
          </a:xfrm>
          <a:prstGeom prst="rect">
            <a:avLst/>
          </a:prstGeom>
          <a:blipFill>
            <a:blip r:embed="rId5" cstate="print"/>
            <a:stretch>
              <a:fillRect/>
            </a:stretch>
          </a:blipFill>
        </p:spPr>
        <p:txBody>
          <a:bodyPr wrap="square" lIns="0" tIns="0" rIns="0" bIns="0" rtlCol="0"/>
          <a:lstStyle/>
          <a:p>
            <a:endParaRPr/>
          </a:p>
        </p:txBody>
      </p:sp>
      <p:sp>
        <p:nvSpPr>
          <p:cNvPr id="23" name="bg object 23"/>
          <p:cNvSpPr/>
          <p:nvPr/>
        </p:nvSpPr>
        <p:spPr>
          <a:xfrm>
            <a:off x="314455" y="970376"/>
            <a:ext cx="1360170" cy="1272540"/>
          </a:xfrm>
          <a:custGeom>
            <a:avLst/>
            <a:gdLst/>
            <a:ahLst/>
            <a:cxnLst/>
            <a:rect l="l" t="t" r="r" b="b"/>
            <a:pathLst>
              <a:path w="1360170" h="1272539">
                <a:moveTo>
                  <a:pt x="93303" y="167797"/>
                </a:moveTo>
                <a:lnTo>
                  <a:pt x="120579" y="136936"/>
                </a:lnTo>
                <a:lnTo>
                  <a:pt x="150484" y="109224"/>
                </a:lnTo>
                <a:lnTo>
                  <a:pt x="182840" y="84652"/>
                </a:lnTo>
                <a:lnTo>
                  <a:pt x="217465" y="63214"/>
                </a:lnTo>
                <a:lnTo>
                  <a:pt x="254180" y="44903"/>
                </a:lnTo>
                <a:lnTo>
                  <a:pt x="292805" y="29711"/>
                </a:lnTo>
                <a:lnTo>
                  <a:pt x="333161" y="17632"/>
                </a:lnTo>
                <a:lnTo>
                  <a:pt x="375066" y="8659"/>
                </a:lnTo>
                <a:lnTo>
                  <a:pt x="418341" y="2783"/>
                </a:lnTo>
                <a:lnTo>
                  <a:pt x="462807" y="0"/>
                </a:lnTo>
                <a:lnTo>
                  <a:pt x="508283" y="300"/>
                </a:lnTo>
                <a:lnTo>
                  <a:pt x="554590" y="3677"/>
                </a:lnTo>
                <a:lnTo>
                  <a:pt x="601547" y="10125"/>
                </a:lnTo>
                <a:lnTo>
                  <a:pt x="648974" y="19635"/>
                </a:lnTo>
                <a:lnTo>
                  <a:pt x="696693" y="32201"/>
                </a:lnTo>
                <a:lnTo>
                  <a:pt x="744522" y="47817"/>
                </a:lnTo>
                <a:lnTo>
                  <a:pt x="792281" y="66473"/>
                </a:lnTo>
                <a:lnTo>
                  <a:pt x="839792" y="88165"/>
                </a:lnTo>
                <a:lnTo>
                  <a:pt x="886873" y="112884"/>
                </a:lnTo>
                <a:lnTo>
                  <a:pt x="933345" y="140623"/>
                </a:lnTo>
                <a:lnTo>
                  <a:pt x="979029" y="171376"/>
                </a:lnTo>
                <a:lnTo>
                  <a:pt x="1023743" y="205135"/>
                </a:lnTo>
                <a:lnTo>
                  <a:pt x="1066579" y="241258"/>
                </a:lnTo>
                <a:lnTo>
                  <a:pt x="1106698" y="278990"/>
                </a:lnTo>
                <a:lnTo>
                  <a:pt x="1144053" y="318159"/>
                </a:lnTo>
                <a:lnTo>
                  <a:pt x="1178597" y="358591"/>
                </a:lnTo>
                <a:lnTo>
                  <a:pt x="1210285" y="400111"/>
                </a:lnTo>
                <a:lnTo>
                  <a:pt x="1239068" y="442547"/>
                </a:lnTo>
                <a:lnTo>
                  <a:pt x="1264900" y="485723"/>
                </a:lnTo>
                <a:lnTo>
                  <a:pt x="1287734" y="529467"/>
                </a:lnTo>
                <a:lnTo>
                  <a:pt x="1307524" y="573605"/>
                </a:lnTo>
                <a:lnTo>
                  <a:pt x="1324222" y="617963"/>
                </a:lnTo>
                <a:lnTo>
                  <a:pt x="1337782" y="662367"/>
                </a:lnTo>
                <a:lnTo>
                  <a:pt x="1348158" y="706643"/>
                </a:lnTo>
                <a:lnTo>
                  <a:pt x="1355301" y="750618"/>
                </a:lnTo>
                <a:lnTo>
                  <a:pt x="1359166" y="794118"/>
                </a:lnTo>
                <a:lnTo>
                  <a:pt x="1359705" y="836970"/>
                </a:lnTo>
                <a:lnTo>
                  <a:pt x="1356873" y="878999"/>
                </a:lnTo>
                <a:lnTo>
                  <a:pt x="1350621" y="920031"/>
                </a:lnTo>
                <a:lnTo>
                  <a:pt x="1340904" y="959894"/>
                </a:lnTo>
                <a:lnTo>
                  <a:pt x="1327674" y="998412"/>
                </a:lnTo>
                <a:lnTo>
                  <a:pt x="1310884" y="1035413"/>
                </a:lnTo>
                <a:lnTo>
                  <a:pt x="1290489" y="1070723"/>
                </a:lnTo>
                <a:lnTo>
                  <a:pt x="1266440" y="1104168"/>
                </a:lnTo>
                <a:lnTo>
                  <a:pt x="1239158" y="1135044"/>
                </a:lnTo>
                <a:lnTo>
                  <a:pt x="1209247" y="1162770"/>
                </a:lnTo>
                <a:lnTo>
                  <a:pt x="1176887" y="1187352"/>
                </a:lnTo>
                <a:lnTo>
                  <a:pt x="1142258" y="1208798"/>
                </a:lnTo>
                <a:lnTo>
                  <a:pt x="1105540" y="1227115"/>
                </a:lnTo>
                <a:lnTo>
                  <a:pt x="1066913" y="1242311"/>
                </a:lnTo>
                <a:lnTo>
                  <a:pt x="1026556" y="1254393"/>
                </a:lnTo>
                <a:lnTo>
                  <a:pt x="984649" y="1263368"/>
                </a:lnTo>
                <a:lnTo>
                  <a:pt x="941373" y="1269245"/>
                </a:lnTo>
                <a:lnTo>
                  <a:pt x="896906" y="1272029"/>
                </a:lnTo>
                <a:lnTo>
                  <a:pt x="851429" y="1271729"/>
                </a:lnTo>
                <a:lnTo>
                  <a:pt x="805122" y="1268351"/>
                </a:lnTo>
                <a:lnTo>
                  <a:pt x="758165" y="1261904"/>
                </a:lnTo>
                <a:lnTo>
                  <a:pt x="710737" y="1252394"/>
                </a:lnTo>
                <a:lnTo>
                  <a:pt x="663018" y="1239830"/>
                </a:lnTo>
                <a:lnTo>
                  <a:pt x="615188" y="1224218"/>
                </a:lnTo>
                <a:lnTo>
                  <a:pt x="567427" y="1205565"/>
                </a:lnTo>
                <a:lnTo>
                  <a:pt x="519915" y="1183880"/>
                </a:lnTo>
                <a:lnTo>
                  <a:pt x="472831" y="1159169"/>
                </a:lnTo>
                <a:lnTo>
                  <a:pt x="426356" y="1131440"/>
                </a:lnTo>
                <a:lnTo>
                  <a:pt x="380668" y="1100700"/>
                </a:lnTo>
                <a:lnTo>
                  <a:pt x="335949" y="1066957"/>
                </a:lnTo>
                <a:lnTo>
                  <a:pt x="293118" y="1030833"/>
                </a:lnTo>
                <a:lnTo>
                  <a:pt x="253003" y="993099"/>
                </a:lnTo>
                <a:lnTo>
                  <a:pt x="215650" y="953926"/>
                </a:lnTo>
                <a:lnTo>
                  <a:pt x="181107" y="913491"/>
                </a:lnTo>
                <a:lnTo>
                  <a:pt x="149421" y="871965"/>
                </a:lnTo>
                <a:lnTo>
                  <a:pt x="120638" y="829525"/>
                </a:lnTo>
                <a:lnTo>
                  <a:pt x="94806" y="786342"/>
                </a:lnTo>
                <a:lnTo>
                  <a:pt x="71971" y="742593"/>
                </a:lnTo>
                <a:lnTo>
                  <a:pt x="52181" y="698449"/>
                </a:lnTo>
                <a:lnTo>
                  <a:pt x="35482" y="654086"/>
                </a:lnTo>
                <a:lnTo>
                  <a:pt x="21921" y="609678"/>
                </a:lnTo>
                <a:lnTo>
                  <a:pt x="11545" y="565397"/>
                </a:lnTo>
                <a:lnTo>
                  <a:pt x="4402" y="521419"/>
                </a:lnTo>
                <a:lnTo>
                  <a:pt x="538" y="477917"/>
                </a:lnTo>
                <a:lnTo>
                  <a:pt x="0" y="435066"/>
                </a:lnTo>
                <a:lnTo>
                  <a:pt x="2834" y="393038"/>
                </a:lnTo>
                <a:lnTo>
                  <a:pt x="9089" y="352009"/>
                </a:lnTo>
                <a:lnTo>
                  <a:pt x="18810" y="312152"/>
                </a:lnTo>
                <a:lnTo>
                  <a:pt x="32045" y="273641"/>
                </a:lnTo>
                <a:lnTo>
                  <a:pt x="48841" y="236650"/>
                </a:lnTo>
                <a:lnTo>
                  <a:pt x="69245" y="201353"/>
                </a:lnTo>
                <a:lnTo>
                  <a:pt x="93303" y="167924"/>
                </a:lnTo>
                <a:close/>
              </a:path>
              <a:path w="1360170" h="1272539">
                <a:moveTo>
                  <a:pt x="195284" y="249204"/>
                </a:moveTo>
                <a:lnTo>
                  <a:pt x="173370" y="280735"/>
                </a:lnTo>
                <a:lnTo>
                  <a:pt x="142806" y="350493"/>
                </a:lnTo>
                <a:lnTo>
                  <a:pt x="134000" y="388214"/>
                </a:lnTo>
                <a:lnTo>
                  <a:pt x="129405" y="427492"/>
                </a:lnTo>
                <a:lnTo>
                  <a:pt x="128945" y="468077"/>
                </a:lnTo>
                <a:lnTo>
                  <a:pt x="132541" y="509714"/>
                </a:lnTo>
                <a:lnTo>
                  <a:pt x="140113" y="552151"/>
                </a:lnTo>
                <a:lnTo>
                  <a:pt x="151585" y="595136"/>
                </a:lnTo>
                <a:lnTo>
                  <a:pt x="166877" y="638416"/>
                </a:lnTo>
                <a:lnTo>
                  <a:pt x="185911" y="681739"/>
                </a:lnTo>
                <a:lnTo>
                  <a:pt x="208609" y="724852"/>
                </a:lnTo>
                <a:lnTo>
                  <a:pt x="234892" y="767502"/>
                </a:lnTo>
                <a:lnTo>
                  <a:pt x="264682" y="809437"/>
                </a:lnTo>
                <a:lnTo>
                  <a:pt x="297900" y="850405"/>
                </a:lnTo>
                <a:lnTo>
                  <a:pt x="334469" y="890152"/>
                </a:lnTo>
                <a:lnTo>
                  <a:pt x="374309" y="928427"/>
                </a:lnTo>
                <a:lnTo>
                  <a:pt x="417343" y="964976"/>
                </a:lnTo>
                <a:lnTo>
                  <a:pt x="462523" y="998836"/>
                </a:lnTo>
                <a:lnTo>
                  <a:pt x="508676" y="1029197"/>
                </a:lnTo>
                <a:lnTo>
                  <a:pt x="555540" y="1056040"/>
                </a:lnTo>
                <a:lnTo>
                  <a:pt x="602850" y="1079344"/>
                </a:lnTo>
                <a:lnTo>
                  <a:pt x="650343" y="1099089"/>
                </a:lnTo>
                <a:lnTo>
                  <a:pt x="697756" y="1115255"/>
                </a:lnTo>
                <a:lnTo>
                  <a:pt x="744824" y="1127821"/>
                </a:lnTo>
                <a:lnTo>
                  <a:pt x="791285" y="1136769"/>
                </a:lnTo>
                <a:lnTo>
                  <a:pt x="836874" y="1142077"/>
                </a:lnTo>
                <a:lnTo>
                  <a:pt x="881328" y="1143726"/>
                </a:lnTo>
                <a:lnTo>
                  <a:pt x="924383" y="1141695"/>
                </a:lnTo>
                <a:lnTo>
                  <a:pt x="965776" y="1135965"/>
                </a:lnTo>
                <a:lnTo>
                  <a:pt x="1005242" y="1126515"/>
                </a:lnTo>
                <a:lnTo>
                  <a:pt x="1042519" y="1113324"/>
                </a:lnTo>
                <a:lnTo>
                  <a:pt x="1077343" y="1096374"/>
                </a:lnTo>
                <a:lnTo>
                  <a:pt x="1109450" y="1075643"/>
                </a:lnTo>
                <a:lnTo>
                  <a:pt x="1164459" y="1022761"/>
                </a:lnTo>
                <a:lnTo>
                  <a:pt x="1186381" y="991249"/>
                </a:lnTo>
                <a:lnTo>
                  <a:pt x="1216956" y="921525"/>
                </a:lnTo>
                <a:lnTo>
                  <a:pt x="1225767" y="883818"/>
                </a:lnTo>
                <a:lnTo>
                  <a:pt x="1230364" y="844552"/>
                </a:lnTo>
                <a:lnTo>
                  <a:pt x="1230825" y="803978"/>
                </a:lnTo>
                <a:lnTo>
                  <a:pt x="1227231" y="762349"/>
                </a:lnTo>
                <a:lnTo>
                  <a:pt x="1219658" y="719919"/>
                </a:lnTo>
                <a:lnTo>
                  <a:pt x="1208185" y="676940"/>
                </a:lnTo>
                <a:lnTo>
                  <a:pt x="1192891" y="633664"/>
                </a:lnTo>
                <a:lnTo>
                  <a:pt x="1173854" y="590345"/>
                </a:lnTo>
                <a:lnTo>
                  <a:pt x="1151153" y="547235"/>
                </a:lnTo>
                <a:lnTo>
                  <a:pt x="1124866" y="504587"/>
                </a:lnTo>
                <a:lnTo>
                  <a:pt x="1095071" y="462653"/>
                </a:lnTo>
                <a:lnTo>
                  <a:pt x="1061848" y="421686"/>
                </a:lnTo>
                <a:lnTo>
                  <a:pt x="1025273" y="381939"/>
                </a:lnTo>
                <a:lnTo>
                  <a:pt x="985427" y="343665"/>
                </a:lnTo>
                <a:lnTo>
                  <a:pt x="942387" y="307116"/>
                </a:lnTo>
                <a:lnTo>
                  <a:pt x="897207" y="273255"/>
                </a:lnTo>
                <a:lnTo>
                  <a:pt x="851053" y="242891"/>
                </a:lnTo>
                <a:lnTo>
                  <a:pt x="804188" y="216043"/>
                </a:lnTo>
                <a:lnTo>
                  <a:pt x="756876" y="192732"/>
                </a:lnTo>
                <a:lnTo>
                  <a:pt x="709381" y="172979"/>
                </a:lnTo>
                <a:lnTo>
                  <a:pt x="661967" y="156804"/>
                </a:lnTo>
                <a:lnTo>
                  <a:pt x="614896" y="144228"/>
                </a:lnTo>
                <a:lnTo>
                  <a:pt x="568434" y="135270"/>
                </a:lnTo>
                <a:lnTo>
                  <a:pt x="522844" y="129951"/>
                </a:lnTo>
                <a:lnTo>
                  <a:pt x="478389" y="128292"/>
                </a:lnTo>
                <a:lnTo>
                  <a:pt x="435334" y="130312"/>
                </a:lnTo>
                <a:lnTo>
                  <a:pt x="393942" y="136033"/>
                </a:lnTo>
                <a:lnTo>
                  <a:pt x="354476" y="145474"/>
                </a:lnTo>
                <a:lnTo>
                  <a:pt x="317201" y="158657"/>
                </a:lnTo>
                <a:lnTo>
                  <a:pt x="282381" y="175600"/>
                </a:lnTo>
                <a:lnTo>
                  <a:pt x="250279" y="196326"/>
                </a:lnTo>
                <a:lnTo>
                  <a:pt x="221159" y="220854"/>
                </a:lnTo>
                <a:lnTo>
                  <a:pt x="195284" y="249204"/>
                </a:lnTo>
                <a:close/>
              </a:path>
            </a:pathLst>
          </a:custGeom>
          <a:ln w="12700">
            <a:solidFill>
              <a:srgbClr val="C6B791"/>
            </a:solidFill>
          </a:ln>
        </p:spPr>
        <p:txBody>
          <a:bodyPr wrap="square" lIns="0" tIns="0" rIns="0" bIns="0" rtlCol="0"/>
          <a:lstStyle/>
          <a:p>
            <a:endParaRPr/>
          </a:p>
        </p:txBody>
      </p:sp>
      <p:sp>
        <p:nvSpPr>
          <p:cNvPr id="24" name="bg object 24"/>
          <p:cNvSpPr/>
          <p:nvPr/>
        </p:nvSpPr>
        <p:spPr>
          <a:xfrm>
            <a:off x="1350518" y="0"/>
            <a:ext cx="10841990" cy="6858000"/>
          </a:xfrm>
          <a:custGeom>
            <a:avLst/>
            <a:gdLst/>
            <a:ahLst/>
            <a:cxnLst/>
            <a:rect l="l" t="t" r="r" b="b"/>
            <a:pathLst>
              <a:path w="10841990" h="6858000">
                <a:moveTo>
                  <a:pt x="10841482" y="0"/>
                </a:moveTo>
                <a:lnTo>
                  <a:pt x="0" y="0"/>
                </a:lnTo>
                <a:lnTo>
                  <a:pt x="0" y="6858000"/>
                </a:lnTo>
                <a:lnTo>
                  <a:pt x="10841482" y="6858000"/>
                </a:lnTo>
                <a:lnTo>
                  <a:pt x="10841482" y="0"/>
                </a:lnTo>
                <a:close/>
              </a:path>
            </a:pathLst>
          </a:custGeom>
          <a:solidFill>
            <a:srgbClr val="FFFFFF"/>
          </a:solidFill>
        </p:spPr>
        <p:txBody>
          <a:bodyPr wrap="square" lIns="0" tIns="0" rIns="0" bIns="0" rtlCol="0"/>
          <a:lstStyle/>
          <a:p>
            <a:endParaRPr/>
          </a:p>
        </p:txBody>
      </p:sp>
      <p:sp>
        <p:nvSpPr>
          <p:cNvPr id="25" name="bg object 25"/>
          <p:cNvSpPr/>
          <p:nvPr/>
        </p:nvSpPr>
        <p:spPr>
          <a:xfrm>
            <a:off x="1274064" y="0"/>
            <a:ext cx="179831" cy="6857999"/>
          </a:xfrm>
          <a:prstGeom prst="rect">
            <a:avLst/>
          </a:prstGeom>
          <a:blipFill>
            <a:blip r:embed="rId6" cstate="print"/>
            <a:stretch>
              <a:fillRect/>
            </a:stretch>
          </a:blipFill>
        </p:spPr>
        <p:txBody>
          <a:bodyPr wrap="square" lIns="0" tIns="0" rIns="0" bIns="0" rtlCol="0"/>
          <a:lstStyle/>
          <a:p>
            <a:endParaRPr/>
          </a:p>
        </p:txBody>
      </p:sp>
      <p:sp>
        <p:nvSpPr>
          <p:cNvPr id="26" name="bg object 26"/>
          <p:cNvSpPr/>
          <p:nvPr/>
        </p:nvSpPr>
        <p:spPr>
          <a:xfrm>
            <a:off x="1353312" y="0"/>
            <a:ext cx="97790" cy="6858000"/>
          </a:xfrm>
          <a:custGeom>
            <a:avLst/>
            <a:gdLst/>
            <a:ahLst/>
            <a:cxnLst/>
            <a:rect l="l" t="t" r="r" b="b"/>
            <a:pathLst>
              <a:path w="97790" h="6858000">
                <a:moveTo>
                  <a:pt x="97536" y="0"/>
                </a:moveTo>
                <a:lnTo>
                  <a:pt x="0" y="0"/>
                </a:lnTo>
                <a:lnTo>
                  <a:pt x="0" y="6858000"/>
                </a:lnTo>
                <a:lnTo>
                  <a:pt x="97536" y="6858000"/>
                </a:lnTo>
                <a:lnTo>
                  <a:pt x="97536" y="0"/>
                </a:lnTo>
                <a:close/>
              </a:path>
            </a:pathLst>
          </a:custGeom>
          <a:solidFill>
            <a:srgbClr val="FFFFFF"/>
          </a:solidFill>
        </p:spPr>
        <p:txBody>
          <a:bodyPr wrap="square" lIns="0" tIns="0" rIns="0" bIns="0" rtlCol="0"/>
          <a:lstStyle/>
          <a:p>
            <a:endParaRPr/>
          </a:p>
        </p:txBody>
      </p:sp>
      <p:sp>
        <p:nvSpPr>
          <p:cNvPr id="27" name="bg object 27"/>
          <p:cNvSpPr/>
          <p:nvPr/>
        </p:nvSpPr>
        <p:spPr>
          <a:xfrm>
            <a:off x="3591940" y="3154298"/>
            <a:ext cx="5316220" cy="3245612"/>
          </a:xfrm>
          <a:prstGeom prst="rect">
            <a:avLst/>
          </a:prstGeom>
          <a:blipFill>
            <a:blip r:embed="rId7" cstate="print"/>
            <a:stretch>
              <a:fillRect/>
            </a:stretch>
          </a:blipFill>
        </p:spPr>
        <p:txBody>
          <a:bodyPr wrap="square" lIns="0" tIns="0" rIns="0" bIns="0" rtlCol="0"/>
          <a:lstStyle/>
          <a:p>
            <a:endParaRPr/>
          </a:p>
        </p:txBody>
      </p:sp>
      <p:sp>
        <p:nvSpPr>
          <p:cNvPr id="28" name="bg object 28"/>
          <p:cNvSpPr/>
          <p:nvPr/>
        </p:nvSpPr>
        <p:spPr>
          <a:xfrm>
            <a:off x="3963923" y="0"/>
            <a:ext cx="4570476" cy="574548"/>
          </a:xfrm>
          <a:prstGeom prst="rect">
            <a:avLst/>
          </a:prstGeom>
          <a:blipFill>
            <a:blip r:embed="rId8" cstate="print"/>
            <a:stretch>
              <a:fillRect/>
            </a:stretch>
          </a:blipFill>
        </p:spPr>
        <p:txBody>
          <a:bodyPr wrap="square" lIns="0" tIns="0" rIns="0" bIns="0" rtlCol="0"/>
          <a:lstStyle/>
          <a:p>
            <a:endParaRPr/>
          </a:p>
        </p:txBody>
      </p:sp>
      <p:sp>
        <p:nvSpPr>
          <p:cNvPr id="29" name="bg object 29"/>
          <p:cNvSpPr/>
          <p:nvPr/>
        </p:nvSpPr>
        <p:spPr>
          <a:xfrm>
            <a:off x="4472940" y="876300"/>
            <a:ext cx="3552444" cy="673608"/>
          </a:xfrm>
          <a:prstGeom prst="rect">
            <a:avLst/>
          </a:prstGeom>
          <a:blipFill>
            <a:blip r:embed="rId9" cstate="print"/>
            <a:stretch>
              <a:fillRect/>
            </a:stretch>
          </a:blipFill>
        </p:spPr>
        <p:txBody>
          <a:bodyPr wrap="square" lIns="0" tIns="0" rIns="0" bIns="0" rtlCol="0"/>
          <a:lstStyle/>
          <a:p>
            <a:endParaRPr/>
          </a:p>
        </p:txBody>
      </p:sp>
      <p:sp>
        <p:nvSpPr>
          <p:cNvPr id="30" name="bg object 30"/>
          <p:cNvSpPr/>
          <p:nvPr/>
        </p:nvSpPr>
        <p:spPr>
          <a:xfrm>
            <a:off x="3907535" y="1851660"/>
            <a:ext cx="4681727" cy="673608"/>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4183" y="3556"/>
            <a:ext cx="1093470" cy="819785"/>
          </a:xfrm>
          <a:custGeom>
            <a:avLst/>
            <a:gdLst/>
            <a:ahLst/>
            <a:cxnLst/>
            <a:rect l="l" t="t" r="r" b="b"/>
            <a:pathLst>
              <a:path w="1093470" h="819785">
                <a:moveTo>
                  <a:pt x="1093096" y="0"/>
                </a:moveTo>
                <a:lnTo>
                  <a:pt x="506" y="0"/>
                </a:lnTo>
                <a:lnTo>
                  <a:pt x="0" y="819404"/>
                </a:lnTo>
                <a:lnTo>
                  <a:pt x="55037" y="818401"/>
                </a:lnTo>
                <a:lnTo>
                  <a:pt x="108877" y="815423"/>
                </a:lnTo>
                <a:lnTo>
                  <a:pt x="161961" y="810518"/>
                </a:lnTo>
                <a:lnTo>
                  <a:pt x="214229" y="803732"/>
                </a:lnTo>
                <a:lnTo>
                  <a:pt x="265617" y="795113"/>
                </a:lnTo>
                <a:lnTo>
                  <a:pt x="316062" y="784707"/>
                </a:lnTo>
                <a:lnTo>
                  <a:pt x="365502" y="772562"/>
                </a:lnTo>
                <a:lnTo>
                  <a:pt x="413874" y="758723"/>
                </a:lnTo>
                <a:lnTo>
                  <a:pt x="461116" y="743239"/>
                </a:lnTo>
                <a:lnTo>
                  <a:pt x="507165" y="726156"/>
                </a:lnTo>
                <a:lnTo>
                  <a:pt x="551959" y="707521"/>
                </a:lnTo>
                <a:lnTo>
                  <a:pt x="595434" y="687382"/>
                </a:lnTo>
                <a:lnTo>
                  <a:pt x="637529" y="665784"/>
                </a:lnTo>
                <a:lnTo>
                  <a:pt x="678181" y="642775"/>
                </a:lnTo>
                <a:lnTo>
                  <a:pt x="717327" y="618403"/>
                </a:lnTo>
                <a:lnTo>
                  <a:pt x="754904" y="592713"/>
                </a:lnTo>
                <a:lnTo>
                  <a:pt x="790851" y="565754"/>
                </a:lnTo>
                <a:lnTo>
                  <a:pt x="825104" y="537571"/>
                </a:lnTo>
                <a:lnTo>
                  <a:pt x="857600" y="508212"/>
                </a:lnTo>
                <a:lnTo>
                  <a:pt x="888278" y="477724"/>
                </a:lnTo>
                <a:lnTo>
                  <a:pt x="917074" y="446154"/>
                </a:lnTo>
                <a:lnTo>
                  <a:pt x="943927" y="413549"/>
                </a:lnTo>
                <a:lnTo>
                  <a:pt x="968772" y="379956"/>
                </a:lnTo>
                <a:lnTo>
                  <a:pt x="991549" y="345421"/>
                </a:lnTo>
                <a:lnTo>
                  <a:pt x="1012194" y="309992"/>
                </a:lnTo>
                <a:lnTo>
                  <a:pt x="1030644" y="273715"/>
                </a:lnTo>
                <a:lnTo>
                  <a:pt x="1046837" y="236638"/>
                </a:lnTo>
                <a:lnTo>
                  <a:pt x="1060711" y="198808"/>
                </a:lnTo>
                <a:lnTo>
                  <a:pt x="1072203" y="160271"/>
                </a:lnTo>
                <a:lnTo>
                  <a:pt x="1081250" y="121075"/>
                </a:lnTo>
                <a:lnTo>
                  <a:pt x="1087790" y="81267"/>
                </a:lnTo>
                <a:lnTo>
                  <a:pt x="1091759" y="40892"/>
                </a:lnTo>
                <a:lnTo>
                  <a:pt x="1093096" y="0"/>
                </a:lnTo>
                <a:close/>
              </a:path>
            </a:pathLst>
          </a:custGeom>
          <a:solidFill>
            <a:srgbClr val="FDF9F4">
              <a:alpha val="32940"/>
            </a:srgbClr>
          </a:solidFill>
        </p:spPr>
        <p:txBody>
          <a:bodyPr wrap="square" lIns="0" tIns="0" rIns="0" bIns="0" rtlCol="0"/>
          <a:lstStyle/>
          <a:p>
            <a:endParaRPr/>
          </a:p>
        </p:txBody>
      </p:sp>
      <p:sp>
        <p:nvSpPr>
          <p:cNvPr id="18" name="bg object 18"/>
          <p:cNvSpPr/>
          <p:nvPr/>
        </p:nvSpPr>
        <p:spPr>
          <a:xfrm>
            <a:off x="4183" y="3556"/>
            <a:ext cx="1093470" cy="819785"/>
          </a:xfrm>
          <a:custGeom>
            <a:avLst/>
            <a:gdLst/>
            <a:ahLst/>
            <a:cxnLst/>
            <a:rect l="l" t="t" r="r" b="b"/>
            <a:pathLst>
              <a:path w="1093470" h="819785">
                <a:moveTo>
                  <a:pt x="1093096" y="0"/>
                </a:moveTo>
                <a:lnTo>
                  <a:pt x="1091759" y="40892"/>
                </a:lnTo>
                <a:lnTo>
                  <a:pt x="1087790" y="81267"/>
                </a:lnTo>
                <a:lnTo>
                  <a:pt x="1081250" y="121075"/>
                </a:lnTo>
                <a:lnTo>
                  <a:pt x="1072203" y="160271"/>
                </a:lnTo>
                <a:lnTo>
                  <a:pt x="1060711" y="198808"/>
                </a:lnTo>
                <a:lnTo>
                  <a:pt x="1046837" y="236638"/>
                </a:lnTo>
                <a:lnTo>
                  <a:pt x="1030644" y="273715"/>
                </a:lnTo>
                <a:lnTo>
                  <a:pt x="1012194" y="309992"/>
                </a:lnTo>
                <a:lnTo>
                  <a:pt x="991549" y="345421"/>
                </a:lnTo>
                <a:lnTo>
                  <a:pt x="968772" y="379956"/>
                </a:lnTo>
                <a:lnTo>
                  <a:pt x="943927" y="413549"/>
                </a:lnTo>
                <a:lnTo>
                  <a:pt x="917074" y="446154"/>
                </a:lnTo>
                <a:lnTo>
                  <a:pt x="888278" y="477724"/>
                </a:lnTo>
                <a:lnTo>
                  <a:pt x="857600" y="508212"/>
                </a:lnTo>
                <a:lnTo>
                  <a:pt x="825104" y="537571"/>
                </a:lnTo>
                <a:lnTo>
                  <a:pt x="790851" y="565754"/>
                </a:lnTo>
                <a:lnTo>
                  <a:pt x="754904" y="592713"/>
                </a:lnTo>
                <a:lnTo>
                  <a:pt x="717327" y="618403"/>
                </a:lnTo>
                <a:lnTo>
                  <a:pt x="678181" y="642775"/>
                </a:lnTo>
                <a:lnTo>
                  <a:pt x="637529" y="665784"/>
                </a:lnTo>
                <a:lnTo>
                  <a:pt x="595434" y="687382"/>
                </a:lnTo>
                <a:lnTo>
                  <a:pt x="551959" y="707521"/>
                </a:lnTo>
                <a:lnTo>
                  <a:pt x="507165" y="726156"/>
                </a:lnTo>
                <a:lnTo>
                  <a:pt x="461116" y="743239"/>
                </a:lnTo>
                <a:lnTo>
                  <a:pt x="413874" y="758723"/>
                </a:lnTo>
                <a:lnTo>
                  <a:pt x="365502" y="772562"/>
                </a:lnTo>
                <a:lnTo>
                  <a:pt x="316062" y="784707"/>
                </a:lnTo>
                <a:lnTo>
                  <a:pt x="265617" y="795113"/>
                </a:lnTo>
                <a:lnTo>
                  <a:pt x="214229" y="803732"/>
                </a:lnTo>
                <a:lnTo>
                  <a:pt x="161961" y="810518"/>
                </a:lnTo>
                <a:lnTo>
                  <a:pt x="108877" y="815423"/>
                </a:lnTo>
                <a:lnTo>
                  <a:pt x="55037" y="818401"/>
                </a:lnTo>
                <a:lnTo>
                  <a:pt x="506" y="819404"/>
                </a:lnTo>
                <a:lnTo>
                  <a:pt x="337" y="819404"/>
                </a:lnTo>
                <a:lnTo>
                  <a:pt x="168" y="819404"/>
                </a:lnTo>
                <a:lnTo>
                  <a:pt x="0" y="819404"/>
                </a:lnTo>
                <a:lnTo>
                  <a:pt x="506" y="0"/>
                </a:lnTo>
                <a:lnTo>
                  <a:pt x="1093096" y="0"/>
                </a:lnTo>
                <a:close/>
              </a:path>
            </a:pathLst>
          </a:custGeom>
          <a:ln w="12700">
            <a:solidFill>
              <a:srgbClr val="D2C39E"/>
            </a:solidFill>
          </a:ln>
        </p:spPr>
        <p:txBody>
          <a:bodyPr wrap="square" lIns="0" tIns="0" rIns="0" bIns="0" rtlCol="0"/>
          <a:lstStyle/>
          <a:p>
            <a:endParaRPr/>
          </a:p>
        </p:txBody>
      </p:sp>
      <p:sp>
        <p:nvSpPr>
          <p:cNvPr id="19" name="bg object 19"/>
          <p:cNvSpPr/>
          <p:nvPr/>
        </p:nvSpPr>
        <p:spPr>
          <a:xfrm>
            <a:off x="184404" y="6095"/>
            <a:ext cx="2351532" cy="1783079"/>
          </a:xfrm>
          <a:prstGeom prst="rect">
            <a:avLst/>
          </a:prstGeom>
          <a:blipFill>
            <a:blip r:embed="rId8" cstate="print"/>
            <a:stretch>
              <a:fillRect/>
            </a:stretch>
          </a:blipFill>
        </p:spPr>
        <p:txBody>
          <a:bodyPr wrap="square" lIns="0" tIns="0" rIns="0" bIns="0" rtlCol="0"/>
          <a:lstStyle/>
          <a:p>
            <a:endParaRPr/>
          </a:p>
        </p:txBody>
      </p:sp>
      <p:sp>
        <p:nvSpPr>
          <p:cNvPr id="20" name="bg object 20"/>
          <p:cNvSpPr/>
          <p:nvPr/>
        </p:nvSpPr>
        <p:spPr>
          <a:xfrm>
            <a:off x="225094" y="21081"/>
            <a:ext cx="2270125" cy="1702435"/>
          </a:xfrm>
          <a:custGeom>
            <a:avLst/>
            <a:gdLst/>
            <a:ahLst/>
            <a:cxnLst/>
            <a:rect l="l" t="t" r="r" b="b"/>
            <a:pathLst>
              <a:path w="2270125" h="1702435">
                <a:moveTo>
                  <a:pt x="0" y="851154"/>
                </a:moveTo>
                <a:lnTo>
                  <a:pt x="1308" y="809919"/>
                </a:lnTo>
                <a:lnTo>
                  <a:pt x="5194" y="769190"/>
                </a:lnTo>
                <a:lnTo>
                  <a:pt x="11599" y="729012"/>
                </a:lnTo>
                <a:lnTo>
                  <a:pt x="20462" y="689429"/>
                </a:lnTo>
                <a:lnTo>
                  <a:pt x="31724" y="650486"/>
                </a:lnTo>
                <a:lnTo>
                  <a:pt x="45326" y="612227"/>
                </a:lnTo>
                <a:lnTo>
                  <a:pt x="61208" y="574698"/>
                </a:lnTo>
                <a:lnTo>
                  <a:pt x="79312" y="537942"/>
                </a:lnTo>
                <a:lnTo>
                  <a:pt x="99576" y="502004"/>
                </a:lnTo>
                <a:lnTo>
                  <a:pt x="121943" y="466930"/>
                </a:lnTo>
                <a:lnTo>
                  <a:pt x="146353" y="432763"/>
                </a:lnTo>
                <a:lnTo>
                  <a:pt x="172745" y="399548"/>
                </a:lnTo>
                <a:lnTo>
                  <a:pt x="201062" y="367330"/>
                </a:lnTo>
                <a:lnTo>
                  <a:pt x="231243" y="336153"/>
                </a:lnTo>
                <a:lnTo>
                  <a:pt x="263228" y="306062"/>
                </a:lnTo>
                <a:lnTo>
                  <a:pt x="296959" y="277102"/>
                </a:lnTo>
                <a:lnTo>
                  <a:pt x="332376" y="249316"/>
                </a:lnTo>
                <a:lnTo>
                  <a:pt x="369419" y="222751"/>
                </a:lnTo>
                <a:lnTo>
                  <a:pt x="408030" y="197450"/>
                </a:lnTo>
                <a:lnTo>
                  <a:pt x="448148" y="173458"/>
                </a:lnTo>
                <a:lnTo>
                  <a:pt x="489715" y="150820"/>
                </a:lnTo>
                <a:lnTo>
                  <a:pt x="532670" y="129580"/>
                </a:lnTo>
                <a:lnTo>
                  <a:pt x="576954" y="109783"/>
                </a:lnTo>
                <a:lnTo>
                  <a:pt x="622509" y="91473"/>
                </a:lnTo>
                <a:lnTo>
                  <a:pt x="669274" y="74695"/>
                </a:lnTo>
                <a:lnTo>
                  <a:pt x="717190" y="59494"/>
                </a:lnTo>
                <a:lnTo>
                  <a:pt x="766197" y="45914"/>
                </a:lnTo>
                <a:lnTo>
                  <a:pt x="816237" y="34001"/>
                </a:lnTo>
                <a:lnTo>
                  <a:pt x="867249" y="23797"/>
                </a:lnTo>
                <a:lnTo>
                  <a:pt x="919175" y="15349"/>
                </a:lnTo>
                <a:lnTo>
                  <a:pt x="971954" y="8701"/>
                </a:lnTo>
                <a:lnTo>
                  <a:pt x="1025528" y="3896"/>
                </a:lnTo>
                <a:lnTo>
                  <a:pt x="1079836" y="981"/>
                </a:lnTo>
                <a:lnTo>
                  <a:pt x="1134821" y="0"/>
                </a:lnTo>
                <a:lnTo>
                  <a:pt x="1189804" y="981"/>
                </a:lnTo>
                <a:lnTo>
                  <a:pt x="1244111" y="3896"/>
                </a:lnTo>
                <a:lnTo>
                  <a:pt x="1297683" y="8701"/>
                </a:lnTo>
                <a:lnTo>
                  <a:pt x="1350460" y="15349"/>
                </a:lnTo>
                <a:lnTo>
                  <a:pt x="1402384" y="23797"/>
                </a:lnTo>
                <a:lnTo>
                  <a:pt x="1453394" y="34001"/>
                </a:lnTo>
                <a:lnTo>
                  <a:pt x="1503431" y="45914"/>
                </a:lnTo>
                <a:lnTo>
                  <a:pt x="1552436" y="59494"/>
                </a:lnTo>
                <a:lnTo>
                  <a:pt x="1600349" y="74695"/>
                </a:lnTo>
                <a:lnTo>
                  <a:pt x="1647111" y="91473"/>
                </a:lnTo>
                <a:lnTo>
                  <a:pt x="1692663" y="109783"/>
                </a:lnTo>
                <a:lnTo>
                  <a:pt x="1736944" y="129580"/>
                </a:lnTo>
                <a:lnTo>
                  <a:pt x="1779896" y="150820"/>
                </a:lnTo>
                <a:lnTo>
                  <a:pt x="1821460" y="173458"/>
                </a:lnTo>
                <a:lnTo>
                  <a:pt x="1861575" y="197450"/>
                </a:lnTo>
                <a:lnTo>
                  <a:pt x="1900182" y="222751"/>
                </a:lnTo>
                <a:lnTo>
                  <a:pt x="1937223" y="249316"/>
                </a:lnTo>
                <a:lnTo>
                  <a:pt x="1972636" y="277102"/>
                </a:lnTo>
                <a:lnTo>
                  <a:pt x="2006364" y="306062"/>
                </a:lnTo>
                <a:lnTo>
                  <a:pt x="2038347" y="336153"/>
                </a:lnTo>
                <a:lnTo>
                  <a:pt x="2068525" y="367330"/>
                </a:lnTo>
                <a:lnTo>
                  <a:pt x="2096838" y="399548"/>
                </a:lnTo>
                <a:lnTo>
                  <a:pt x="2123228" y="432763"/>
                </a:lnTo>
                <a:lnTo>
                  <a:pt x="2147635" y="466930"/>
                </a:lnTo>
                <a:lnTo>
                  <a:pt x="2170000" y="502004"/>
                </a:lnTo>
                <a:lnTo>
                  <a:pt x="2190263" y="537942"/>
                </a:lnTo>
                <a:lnTo>
                  <a:pt x="2208364" y="574698"/>
                </a:lnTo>
                <a:lnTo>
                  <a:pt x="2224245" y="612227"/>
                </a:lnTo>
                <a:lnTo>
                  <a:pt x="2237845" y="650486"/>
                </a:lnTo>
                <a:lnTo>
                  <a:pt x="2249106" y="689429"/>
                </a:lnTo>
                <a:lnTo>
                  <a:pt x="2257968" y="729012"/>
                </a:lnTo>
                <a:lnTo>
                  <a:pt x="2264372" y="769190"/>
                </a:lnTo>
                <a:lnTo>
                  <a:pt x="2268257" y="809919"/>
                </a:lnTo>
                <a:lnTo>
                  <a:pt x="2269566" y="851154"/>
                </a:lnTo>
                <a:lnTo>
                  <a:pt x="2268257" y="892388"/>
                </a:lnTo>
                <a:lnTo>
                  <a:pt x="2264372" y="933116"/>
                </a:lnTo>
                <a:lnTo>
                  <a:pt x="2257968" y="973292"/>
                </a:lnTo>
                <a:lnTo>
                  <a:pt x="2249106" y="1012873"/>
                </a:lnTo>
                <a:lnTo>
                  <a:pt x="2237845" y="1051814"/>
                </a:lnTo>
                <a:lnTo>
                  <a:pt x="2224245" y="1090069"/>
                </a:lnTo>
                <a:lnTo>
                  <a:pt x="2208364" y="1127595"/>
                </a:lnTo>
                <a:lnTo>
                  <a:pt x="2190263" y="1164347"/>
                </a:lnTo>
                <a:lnTo>
                  <a:pt x="2170000" y="1200281"/>
                </a:lnTo>
                <a:lnTo>
                  <a:pt x="2147635" y="1235351"/>
                </a:lnTo>
                <a:lnTo>
                  <a:pt x="2123228" y="1269513"/>
                </a:lnTo>
                <a:lnTo>
                  <a:pt x="2096838" y="1302723"/>
                </a:lnTo>
                <a:lnTo>
                  <a:pt x="2068525" y="1334936"/>
                </a:lnTo>
                <a:lnTo>
                  <a:pt x="2038347" y="1366107"/>
                </a:lnTo>
                <a:lnTo>
                  <a:pt x="2006364" y="1396193"/>
                </a:lnTo>
                <a:lnTo>
                  <a:pt x="1972636" y="1425148"/>
                </a:lnTo>
                <a:lnTo>
                  <a:pt x="1937223" y="1452927"/>
                </a:lnTo>
                <a:lnTo>
                  <a:pt x="1900182" y="1479487"/>
                </a:lnTo>
                <a:lnTo>
                  <a:pt x="1861575" y="1504782"/>
                </a:lnTo>
                <a:lnTo>
                  <a:pt x="1821460" y="1528769"/>
                </a:lnTo>
                <a:lnTo>
                  <a:pt x="1779896" y="1551402"/>
                </a:lnTo>
                <a:lnTo>
                  <a:pt x="1736944" y="1572636"/>
                </a:lnTo>
                <a:lnTo>
                  <a:pt x="1692663" y="1592429"/>
                </a:lnTo>
                <a:lnTo>
                  <a:pt x="1647111" y="1610734"/>
                </a:lnTo>
                <a:lnTo>
                  <a:pt x="1600349" y="1627507"/>
                </a:lnTo>
                <a:lnTo>
                  <a:pt x="1552436" y="1642704"/>
                </a:lnTo>
                <a:lnTo>
                  <a:pt x="1503431" y="1656280"/>
                </a:lnTo>
                <a:lnTo>
                  <a:pt x="1453394" y="1668190"/>
                </a:lnTo>
                <a:lnTo>
                  <a:pt x="1402384" y="1678390"/>
                </a:lnTo>
                <a:lnTo>
                  <a:pt x="1350460" y="1686836"/>
                </a:lnTo>
                <a:lnTo>
                  <a:pt x="1297683" y="1693482"/>
                </a:lnTo>
                <a:lnTo>
                  <a:pt x="1244111" y="1698285"/>
                </a:lnTo>
                <a:lnTo>
                  <a:pt x="1189804" y="1701199"/>
                </a:lnTo>
                <a:lnTo>
                  <a:pt x="1134821" y="1702181"/>
                </a:lnTo>
                <a:lnTo>
                  <a:pt x="1079836" y="1701199"/>
                </a:lnTo>
                <a:lnTo>
                  <a:pt x="1025528" y="1698285"/>
                </a:lnTo>
                <a:lnTo>
                  <a:pt x="971954" y="1693482"/>
                </a:lnTo>
                <a:lnTo>
                  <a:pt x="919175" y="1686836"/>
                </a:lnTo>
                <a:lnTo>
                  <a:pt x="867249" y="1678390"/>
                </a:lnTo>
                <a:lnTo>
                  <a:pt x="816237" y="1668190"/>
                </a:lnTo>
                <a:lnTo>
                  <a:pt x="766197" y="1656280"/>
                </a:lnTo>
                <a:lnTo>
                  <a:pt x="717190" y="1642704"/>
                </a:lnTo>
                <a:lnTo>
                  <a:pt x="669274" y="1627507"/>
                </a:lnTo>
                <a:lnTo>
                  <a:pt x="622509" y="1610734"/>
                </a:lnTo>
                <a:lnTo>
                  <a:pt x="576954" y="1592429"/>
                </a:lnTo>
                <a:lnTo>
                  <a:pt x="532670" y="1572636"/>
                </a:lnTo>
                <a:lnTo>
                  <a:pt x="489715" y="1551402"/>
                </a:lnTo>
                <a:lnTo>
                  <a:pt x="448148" y="1528769"/>
                </a:lnTo>
                <a:lnTo>
                  <a:pt x="408030" y="1504782"/>
                </a:lnTo>
                <a:lnTo>
                  <a:pt x="369419" y="1479487"/>
                </a:lnTo>
                <a:lnTo>
                  <a:pt x="332376" y="1452927"/>
                </a:lnTo>
                <a:lnTo>
                  <a:pt x="296959" y="1425148"/>
                </a:lnTo>
                <a:lnTo>
                  <a:pt x="263228" y="1396193"/>
                </a:lnTo>
                <a:lnTo>
                  <a:pt x="231243" y="1366107"/>
                </a:lnTo>
                <a:lnTo>
                  <a:pt x="201062" y="1334936"/>
                </a:lnTo>
                <a:lnTo>
                  <a:pt x="172745" y="1302723"/>
                </a:lnTo>
                <a:lnTo>
                  <a:pt x="146353" y="1269513"/>
                </a:lnTo>
                <a:lnTo>
                  <a:pt x="121943" y="1235351"/>
                </a:lnTo>
                <a:lnTo>
                  <a:pt x="99576" y="1200281"/>
                </a:lnTo>
                <a:lnTo>
                  <a:pt x="79312" y="1164347"/>
                </a:lnTo>
                <a:lnTo>
                  <a:pt x="61208" y="1127595"/>
                </a:lnTo>
                <a:lnTo>
                  <a:pt x="45326" y="1090069"/>
                </a:lnTo>
                <a:lnTo>
                  <a:pt x="31724" y="1051814"/>
                </a:lnTo>
                <a:lnTo>
                  <a:pt x="20462" y="1012873"/>
                </a:lnTo>
                <a:lnTo>
                  <a:pt x="11599" y="973292"/>
                </a:lnTo>
                <a:lnTo>
                  <a:pt x="5194" y="933116"/>
                </a:lnTo>
                <a:lnTo>
                  <a:pt x="1308" y="892388"/>
                </a:lnTo>
                <a:lnTo>
                  <a:pt x="0" y="851154"/>
                </a:lnTo>
                <a:close/>
              </a:path>
            </a:pathLst>
          </a:custGeom>
          <a:ln w="27305">
            <a:solidFill>
              <a:srgbClr val="FFF6DB"/>
            </a:solidFill>
          </a:ln>
        </p:spPr>
        <p:txBody>
          <a:bodyPr wrap="square" lIns="0" tIns="0" rIns="0" bIns="0" rtlCol="0"/>
          <a:lstStyle/>
          <a:p>
            <a:endParaRPr/>
          </a:p>
        </p:txBody>
      </p:sp>
      <p:sp>
        <p:nvSpPr>
          <p:cNvPr id="21" name="bg object 21"/>
          <p:cNvSpPr/>
          <p:nvPr/>
        </p:nvSpPr>
        <p:spPr>
          <a:xfrm>
            <a:off x="297179" y="963167"/>
            <a:ext cx="1402080" cy="1315212"/>
          </a:xfrm>
          <a:prstGeom prst="rect">
            <a:avLst/>
          </a:prstGeom>
          <a:blipFill>
            <a:blip r:embed="rId9" cstate="print"/>
            <a:stretch>
              <a:fillRect/>
            </a:stretch>
          </a:blipFill>
        </p:spPr>
        <p:txBody>
          <a:bodyPr wrap="square" lIns="0" tIns="0" rIns="0" bIns="0" rtlCol="0"/>
          <a:lstStyle/>
          <a:p>
            <a:endParaRPr/>
          </a:p>
        </p:txBody>
      </p:sp>
      <p:sp>
        <p:nvSpPr>
          <p:cNvPr id="22" name="bg object 22"/>
          <p:cNvSpPr/>
          <p:nvPr/>
        </p:nvSpPr>
        <p:spPr>
          <a:xfrm>
            <a:off x="314455" y="970376"/>
            <a:ext cx="1359705" cy="1272029"/>
          </a:xfrm>
          <a:prstGeom prst="rect">
            <a:avLst/>
          </a:prstGeom>
          <a:blipFill>
            <a:blip r:embed="rId10" cstate="print"/>
            <a:stretch>
              <a:fillRect/>
            </a:stretch>
          </a:blipFill>
        </p:spPr>
        <p:txBody>
          <a:bodyPr wrap="square" lIns="0" tIns="0" rIns="0" bIns="0" rtlCol="0"/>
          <a:lstStyle/>
          <a:p>
            <a:endParaRPr/>
          </a:p>
        </p:txBody>
      </p:sp>
      <p:sp>
        <p:nvSpPr>
          <p:cNvPr id="23" name="bg object 23"/>
          <p:cNvSpPr/>
          <p:nvPr/>
        </p:nvSpPr>
        <p:spPr>
          <a:xfrm>
            <a:off x="314455" y="970376"/>
            <a:ext cx="1360170" cy="1272540"/>
          </a:xfrm>
          <a:custGeom>
            <a:avLst/>
            <a:gdLst/>
            <a:ahLst/>
            <a:cxnLst/>
            <a:rect l="l" t="t" r="r" b="b"/>
            <a:pathLst>
              <a:path w="1360170" h="1272539">
                <a:moveTo>
                  <a:pt x="93303" y="167797"/>
                </a:moveTo>
                <a:lnTo>
                  <a:pt x="120579" y="136936"/>
                </a:lnTo>
                <a:lnTo>
                  <a:pt x="150484" y="109224"/>
                </a:lnTo>
                <a:lnTo>
                  <a:pt x="182840" y="84652"/>
                </a:lnTo>
                <a:lnTo>
                  <a:pt x="217465" y="63214"/>
                </a:lnTo>
                <a:lnTo>
                  <a:pt x="254180" y="44903"/>
                </a:lnTo>
                <a:lnTo>
                  <a:pt x="292805" y="29711"/>
                </a:lnTo>
                <a:lnTo>
                  <a:pt x="333161" y="17632"/>
                </a:lnTo>
                <a:lnTo>
                  <a:pt x="375066" y="8659"/>
                </a:lnTo>
                <a:lnTo>
                  <a:pt x="418341" y="2783"/>
                </a:lnTo>
                <a:lnTo>
                  <a:pt x="462807" y="0"/>
                </a:lnTo>
                <a:lnTo>
                  <a:pt x="508283" y="300"/>
                </a:lnTo>
                <a:lnTo>
                  <a:pt x="554590" y="3677"/>
                </a:lnTo>
                <a:lnTo>
                  <a:pt x="601547" y="10125"/>
                </a:lnTo>
                <a:lnTo>
                  <a:pt x="648974" y="19635"/>
                </a:lnTo>
                <a:lnTo>
                  <a:pt x="696693" y="32201"/>
                </a:lnTo>
                <a:lnTo>
                  <a:pt x="744522" y="47817"/>
                </a:lnTo>
                <a:lnTo>
                  <a:pt x="792281" y="66473"/>
                </a:lnTo>
                <a:lnTo>
                  <a:pt x="839792" y="88165"/>
                </a:lnTo>
                <a:lnTo>
                  <a:pt x="886873" y="112884"/>
                </a:lnTo>
                <a:lnTo>
                  <a:pt x="933345" y="140623"/>
                </a:lnTo>
                <a:lnTo>
                  <a:pt x="979029" y="171376"/>
                </a:lnTo>
                <a:lnTo>
                  <a:pt x="1023743" y="205135"/>
                </a:lnTo>
                <a:lnTo>
                  <a:pt x="1066579" y="241258"/>
                </a:lnTo>
                <a:lnTo>
                  <a:pt x="1106698" y="278990"/>
                </a:lnTo>
                <a:lnTo>
                  <a:pt x="1144053" y="318159"/>
                </a:lnTo>
                <a:lnTo>
                  <a:pt x="1178597" y="358591"/>
                </a:lnTo>
                <a:lnTo>
                  <a:pt x="1210285" y="400111"/>
                </a:lnTo>
                <a:lnTo>
                  <a:pt x="1239068" y="442547"/>
                </a:lnTo>
                <a:lnTo>
                  <a:pt x="1264900" y="485723"/>
                </a:lnTo>
                <a:lnTo>
                  <a:pt x="1287734" y="529467"/>
                </a:lnTo>
                <a:lnTo>
                  <a:pt x="1307524" y="573605"/>
                </a:lnTo>
                <a:lnTo>
                  <a:pt x="1324222" y="617963"/>
                </a:lnTo>
                <a:lnTo>
                  <a:pt x="1337782" y="662367"/>
                </a:lnTo>
                <a:lnTo>
                  <a:pt x="1348158" y="706643"/>
                </a:lnTo>
                <a:lnTo>
                  <a:pt x="1355301" y="750618"/>
                </a:lnTo>
                <a:lnTo>
                  <a:pt x="1359166" y="794118"/>
                </a:lnTo>
                <a:lnTo>
                  <a:pt x="1359705" y="836970"/>
                </a:lnTo>
                <a:lnTo>
                  <a:pt x="1356873" y="878999"/>
                </a:lnTo>
                <a:lnTo>
                  <a:pt x="1350621" y="920031"/>
                </a:lnTo>
                <a:lnTo>
                  <a:pt x="1340904" y="959894"/>
                </a:lnTo>
                <a:lnTo>
                  <a:pt x="1327674" y="998412"/>
                </a:lnTo>
                <a:lnTo>
                  <a:pt x="1310884" y="1035413"/>
                </a:lnTo>
                <a:lnTo>
                  <a:pt x="1290489" y="1070723"/>
                </a:lnTo>
                <a:lnTo>
                  <a:pt x="1266440" y="1104168"/>
                </a:lnTo>
                <a:lnTo>
                  <a:pt x="1239158" y="1135044"/>
                </a:lnTo>
                <a:lnTo>
                  <a:pt x="1209247" y="1162770"/>
                </a:lnTo>
                <a:lnTo>
                  <a:pt x="1176887" y="1187352"/>
                </a:lnTo>
                <a:lnTo>
                  <a:pt x="1142258" y="1208798"/>
                </a:lnTo>
                <a:lnTo>
                  <a:pt x="1105540" y="1227115"/>
                </a:lnTo>
                <a:lnTo>
                  <a:pt x="1066913" y="1242311"/>
                </a:lnTo>
                <a:lnTo>
                  <a:pt x="1026556" y="1254393"/>
                </a:lnTo>
                <a:lnTo>
                  <a:pt x="984649" y="1263368"/>
                </a:lnTo>
                <a:lnTo>
                  <a:pt x="941373" y="1269245"/>
                </a:lnTo>
                <a:lnTo>
                  <a:pt x="896906" y="1272029"/>
                </a:lnTo>
                <a:lnTo>
                  <a:pt x="851429" y="1271729"/>
                </a:lnTo>
                <a:lnTo>
                  <a:pt x="805122" y="1268351"/>
                </a:lnTo>
                <a:lnTo>
                  <a:pt x="758165" y="1261904"/>
                </a:lnTo>
                <a:lnTo>
                  <a:pt x="710737" y="1252394"/>
                </a:lnTo>
                <a:lnTo>
                  <a:pt x="663018" y="1239830"/>
                </a:lnTo>
                <a:lnTo>
                  <a:pt x="615188" y="1224218"/>
                </a:lnTo>
                <a:lnTo>
                  <a:pt x="567427" y="1205565"/>
                </a:lnTo>
                <a:lnTo>
                  <a:pt x="519915" y="1183880"/>
                </a:lnTo>
                <a:lnTo>
                  <a:pt x="472831" y="1159169"/>
                </a:lnTo>
                <a:lnTo>
                  <a:pt x="426356" y="1131440"/>
                </a:lnTo>
                <a:lnTo>
                  <a:pt x="380668" y="1100700"/>
                </a:lnTo>
                <a:lnTo>
                  <a:pt x="335949" y="1066957"/>
                </a:lnTo>
                <a:lnTo>
                  <a:pt x="293118" y="1030833"/>
                </a:lnTo>
                <a:lnTo>
                  <a:pt x="253003" y="993099"/>
                </a:lnTo>
                <a:lnTo>
                  <a:pt x="215650" y="953926"/>
                </a:lnTo>
                <a:lnTo>
                  <a:pt x="181107" y="913491"/>
                </a:lnTo>
                <a:lnTo>
                  <a:pt x="149421" y="871965"/>
                </a:lnTo>
                <a:lnTo>
                  <a:pt x="120638" y="829525"/>
                </a:lnTo>
                <a:lnTo>
                  <a:pt x="94806" y="786342"/>
                </a:lnTo>
                <a:lnTo>
                  <a:pt x="71971" y="742593"/>
                </a:lnTo>
                <a:lnTo>
                  <a:pt x="52181" y="698449"/>
                </a:lnTo>
                <a:lnTo>
                  <a:pt x="35482" y="654086"/>
                </a:lnTo>
                <a:lnTo>
                  <a:pt x="21921" y="609678"/>
                </a:lnTo>
                <a:lnTo>
                  <a:pt x="11545" y="565397"/>
                </a:lnTo>
                <a:lnTo>
                  <a:pt x="4402" y="521419"/>
                </a:lnTo>
                <a:lnTo>
                  <a:pt x="538" y="477917"/>
                </a:lnTo>
                <a:lnTo>
                  <a:pt x="0" y="435066"/>
                </a:lnTo>
                <a:lnTo>
                  <a:pt x="2834" y="393038"/>
                </a:lnTo>
                <a:lnTo>
                  <a:pt x="9089" y="352009"/>
                </a:lnTo>
                <a:lnTo>
                  <a:pt x="18810" y="312152"/>
                </a:lnTo>
                <a:lnTo>
                  <a:pt x="32045" y="273641"/>
                </a:lnTo>
                <a:lnTo>
                  <a:pt x="48841" y="236650"/>
                </a:lnTo>
                <a:lnTo>
                  <a:pt x="69245" y="201353"/>
                </a:lnTo>
                <a:lnTo>
                  <a:pt x="93303" y="167924"/>
                </a:lnTo>
                <a:close/>
              </a:path>
              <a:path w="1360170" h="1272539">
                <a:moveTo>
                  <a:pt x="195284" y="249204"/>
                </a:moveTo>
                <a:lnTo>
                  <a:pt x="173370" y="280735"/>
                </a:lnTo>
                <a:lnTo>
                  <a:pt x="142806" y="350493"/>
                </a:lnTo>
                <a:lnTo>
                  <a:pt x="134000" y="388214"/>
                </a:lnTo>
                <a:lnTo>
                  <a:pt x="129405" y="427492"/>
                </a:lnTo>
                <a:lnTo>
                  <a:pt x="128945" y="468077"/>
                </a:lnTo>
                <a:lnTo>
                  <a:pt x="132541" y="509714"/>
                </a:lnTo>
                <a:lnTo>
                  <a:pt x="140113" y="552151"/>
                </a:lnTo>
                <a:lnTo>
                  <a:pt x="151585" y="595136"/>
                </a:lnTo>
                <a:lnTo>
                  <a:pt x="166877" y="638416"/>
                </a:lnTo>
                <a:lnTo>
                  <a:pt x="185911" y="681739"/>
                </a:lnTo>
                <a:lnTo>
                  <a:pt x="208609" y="724852"/>
                </a:lnTo>
                <a:lnTo>
                  <a:pt x="234892" y="767502"/>
                </a:lnTo>
                <a:lnTo>
                  <a:pt x="264682" y="809437"/>
                </a:lnTo>
                <a:lnTo>
                  <a:pt x="297900" y="850405"/>
                </a:lnTo>
                <a:lnTo>
                  <a:pt x="334469" y="890152"/>
                </a:lnTo>
                <a:lnTo>
                  <a:pt x="374309" y="928427"/>
                </a:lnTo>
                <a:lnTo>
                  <a:pt x="417343" y="964976"/>
                </a:lnTo>
                <a:lnTo>
                  <a:pt x="462523" y="998836"/>
                </a:lnTo>
                <a:lnTo>
                  <a:pt x="508676" y="1029197"/>
                </a:lnTo>
                <a:lnTo>
                  <a:pt x="555540" y="1056040"/>
                </a:lnTo>
                <a:lnTo>
                  <a:pt x="602850" y="1079344"/>
                </a:lnTo>
                <a:lnTo>
                  <a:pt x="650343" y="1099089"/>
                </a:lnTo>
                <a:lnTo>
                  <a:pt x="697756" y="1115255"/>
                </a:lnTo>
                <a:lnTo>
                  <a:pt x="744824" y="1127821"/>
                </a:lnTo>
                <a:lnTo>
                  <a:pt x="791285" y="1136769"/>
                </a:lnTo>
                <a:lnTo>
                  <a:pt x="836874" y="1142077"/>
                </a:lnTo>
                <a:lnTo>
                  <a:pt x="881328" y="1143726"/>
                </a:lnTo>
                <a:lnTo>
                  <a:pt x="924383" y="1141695"/>
                </a:lnTo>
                <a:lnTo>
                  <a:pt x="965776" y="1135965"/>
                </a:lnTo>
                <a:lnTo>
                  <a:pt x="1005242" y="1126515"/>
                </a:lnTo>
                <a:lnTo>
                  <a:pt x="1042519" y="1113324"/>
                </a:lnTo>
                <a:lnTo>
                  <a:pt x="1077343" y="1096374"/>
                </a:lnTo>
                <a:lnTo>
                  <a:pt x="1109450" y="1075643"/>
                </a:lnTo>
                <a:lnTo>
                  <a:pt x="1164459" y="1022761"/>
                </a:lnTo>
                <a:lnTo>
                  <a:pt x="1186381" y="991249"/>
                </a:lnTo>
                <a:lnTo>
                  <a:pt x="1216956" y="921525"/>
                </a:lnTo>
                <a:lnTo>
                  <a:pt x="1225767" y="883818"/>
                </a:lnTo>
                <a:lnTo>
                  <a:pt x="1230364" y="844552"/>
                </a:lnTo>
                <a:lnTo>
                  <a:pt x="1230825" y="803978"/>
                </a:lnTo>
                <a:lnTo>
                  <a:pt x="1227231" y="762349"/>
                </a:lnTo>
                <a:lnTo>
                  <a:pt x="1219658" y="719919"/>
                </a:lnTo>
                <a:lnTo>
                  <a:pt x="1208185" y="676940"/>
                </a:lnTo>
                <a:lnTo>
                  <a:pt x="1192891" y="633664"/>
                </a:lnTo>
                <a:lnTo>
                  <a:pt x="1173854" y="590345"/>
                </a:lnTo>
                <a:lnTo>
                  <a:pt x="1151153" y="547235"/>
                </a:lnTo>
                <a:lnTo>
                  <a:pt x="1124866" y="504587"/>
                </a:lnTo>
                <a:lnTo>
                  <a:pt x="1095071" y="462653"/>
                </a:lnTo>
                <a:lnTo>
                  <a:pt x="1061848" y="421686"/>
                </a:lnTo>
                <a:lnTo>
                  <a:pt x="1025273" y="381939"/>
                </a:lnTo>
                <a:lnTo>
                  <a:pt x="985427" y="343665"/>
                </a:lnTo>
                <a:lnTo>
                  <a:pt x="942387" y="307116"/>
                </a:lnTo>
                <a:lnTo>
                  <a:pt x="897207" y="273255"/>
                </a:lnTo>
                <a:lnTo>
                  <a:pt x="851053" y="242891"/>
                </a:lnTo>
                <a:lnTo>
                  <a:pt x="804188" y="216043"/>
                </a:lnTo>
                <a:lnTo>
                  <a:pt x="756876" y="192732"/>
                </a:lnTo>
                <a:lnTo>
                  <a:pt x="709381" y="172979"/>
                </a:lnTo>
                <a:lnTo>
                  <a:pt x="661967" y="156804"/>
                </a:lnTo>
                <a:lnTo>
                  <a:pt x="614896" y="144228"/>
                </a:lnTo>
                <a:lnTo>
                  <a:pt x="568434" y="135270"/>
                </a:lnTo>
                <a:lnTo>
                  <a:pt x="522844" y="129951"/>
                </a:lnTo>
                <a:lnTo>
                  <a:pt x="478389" y="128292"/>
                </a:lnTo>
                <a:lnTo>
                  <a:pt x="435334" y="130312"/>
                </a:lnTo>
                <a:lnTo>
                  <a:pt x="393942" y="136033"/>
                </a:lnTo>
                <a:lnTo>
                  <a:pt x="354476" y="145474"/>
                </a:lnTo>
                <a:lnTo>
                  <a:pt x="317201" y="158657"/>
                </a:lnTo>
                <a:lnTo>
                  <a:pt x="282381" y="175600"/>
                </a:lnTo>
                <a:lnTo>
                  <a:pt x="250279" y="196326"/>
                </a:lnTo>
                <a:lnTo>
                  <a:pt x="221159" y="220854"/>
                </a:lnTo>
                <a:lnTo>
                  <a:pt x="195284" y="249204"/>
                </a:lnTo>
                <a:close/>
              </a:path>
            </a:pathLst>
          </a:custGeom>
          <a:ln w="12700">
            <a:solidFill>
              <a:srgbClr val="C6B791"/>
            </a:solidFill>
          </a:ln>
        </p:spPr>
        <p:txBody>
          <a:bodyPr wrap="square" lIns="0" tIns="0" rIns="0" bIns="0" rtlCol="0"/>
          <a:lstStyle/>
          <a:p>
            <a:endParaRPr/>
          </a:p>
        </p:txBody>
      </p:sp>
      <p:sp>
        <p:nvSpPr>
          <p:cNvPr id="24" name="bg object 24"/>
          <p:cNvSpPr/>
          <p:nvPr/>
        </p:nvSpPr>
        <p:spPr>
          <a:xfrm>
            <a:off x="1350518" y="0"/>
            <a:ext cx="10841990" cy="6858000"/>
          </a:xfrm>
          <a:custGeom>
            <a:avLst/>
            <a:gdLst/>
            <a:ahLst/>
            <a:cxnLst/>
            <a:rect l="l" t="t" r="r" b="b"/>
            <a:pathLst>
              <a:path w="10841990" h="6858000">
                <a:moveTo>
                  <a:pt x="10841482" y="0"/>
                </a:moveTo>
                <a:lnTo>
                  <a:pt x="0" y="0"/>
                </a:lnTo>
                <a:lnTo>
                  <a:pt x="0" y="6858000"/>
                </a:lnTo>
                <a:lnTo>
                  <a:pt x="10841482" y="6858000"/>
                </a:lnTo>
                <a:lnTo>
                  <a:pt x="10841482" y="0"/>
                </a:lnTo>
                <a:close/>
              </a:path>
            </a:pathLst>
          </a:custGeom>
          <a:solidFill>
            <a:srgbClr val="FFFFFF"/>
          </a:solidFill>
        </p:spPr>
        <p:txBody>
          <a:bodyPr wrap="square" lIns="0" tIns="0" rIns="0" bIns="0" rtlCol="0"/>
          <a:lstStyle/>
          <a:p>
            <a:endParaRPr/>
          </a:p>
        </p:txBody>
      </p:sp>
      <p:sp>
        <p:nvSpPr>
          <p:cNvPr id="25" name="bg object 25"/>
          <p:cNvSpPr/>
          <p:nvPr/>
        </p:nvSpPr>
        <p:spPr>
          <a:xfrm>
            <a:off x="1274064" y="0"/>
            <a:ext cx="179831" cy="6857999"/>
          </a:xfrm>
          <a:prstGeom prst="rect">
            <a:avLst/>
          </a:prstGeom>
          <a:blipFill>
            <a:blip r:embed="rId11" cstate="print"/>
            <a:stretch>
              <a:fillRect/>
            </a:stretch>
          </a:blipFill>
        </p:spPr>
        <p:txBody>
          <a:bodyPr wrap="square" lIns="0" tIns="0" rIns="0" bIns="0" rtlCol="0"/>
          <a:lstStyle/>
          <a:p>
            <a:endParaRPr/>
          </a:p>
        </p:txBody>
      </p:sp>
      <p:sp>
        <p:nvSpPr>
          <p:cNvPr id="26" name="bg object 26"/>
          <p:cNvSpPr/>
          <p:nvPr/>
        </p:nvSpPr>
        <p:spPr>
          <a:xfrm>
            <a:off x="1353312" y="0"/>
            <a:ext cx="97790" cy="6858000"/>
          </a:xfrm>
          <a:custGeom>
            <a:avLst/>
            <a:gdLst/>
            <a:ahLst/>
            <a:cxnLst/>
            <a:rect l="l" t="t" r="r" b="b"/>
            <a:pathLst>
              <a:path w="97790" h="6858000">
                <a:moveTo>
                  <a:pt x="97536" y="0"/>
                </a:moveTo>
                <a:lnTo>
                  <a:pt x="0" y="0"/>
                </a:lnTo>
                <a:lnTo>
                  <a:pt x="0" y="6858000"/>
                </a:lnTo>
                <a:lnTo>
                  <a:pt x="97536" y="6858000"/>
                </a:lnTo>
                <a:lnTo>
                  <a:pt x="97536"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1993138" y="224993"/>
            <a:ext cx="7193915" cy="1215390"/>
          </a:xfrm>
          <a:prstGeom prst="rect">
            <a:avLst/>
          </a:prstGeom>
        </p:spPr>
        <p:txBody>
          <a:bodyPr wrap="square" lIns="0" tIns="0" rIns="0" bIns="0">
            <a:spAutoFit/>
          </a:bodyPr>
          <a:lstStyle>
            <a:lvl1pPr>
              <a:defRPr sz="3900" b="0" i="0">
                <a:solidFill>
                  <a:srgbClr val="562213"/>
                </a:solidFill>
                <a:latin typeface="Arial"/>
                <a:cs typeface="Arial"/>
              </a:defRPr>
            </a:lvl1pPr>
          </a:lstStyle>
          <a:p>
            <a:endParaRPr/>
          </a:p>
        </p:txBody>
      </p:sp>
      <p:sp>
        <p:nvSpPr>
          <p:cNvPr id="3" name="Holder 3"/>
          <p:cNvSpPr>
            <a:spLocks noGrp="1"/>
          </p:cNvSpPr>
          <p:nvPr>
            <p:ph type="body" idx="1"/>
          </p:nvPr>
        </p:nvSpPr>
        <p:spPr>
          <a:xfrm>
            <a:off x="670306" y="1468882"/>
            <a:ext cx="10851387" cy="4721225"/>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hyperlink" Target="http://www.computerweekly.com/news/2240171783/Cyber-criminals-target-Skype-Facebook-and-Windows-users" TargetMode="External"/><Relationship Id="rId7" Type="http://schemas.openxmlformats.org/officeDocument/2006/relationships/hyperlink" Target="http://www.gfi.com/blog/skype-voicemail-spam-leads-to-blackhole-zeus-attacks/" TargetMode="Externa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hyperlink" Target="http://www.gfi.com/blog/this-spam-gives-recipients-a-second-chance/" TargetMode="External"/><Relationship Id="rId5" Type="http://schemas.openxmlformats.org/officeDocument/2006/relationships/hyperlink" Target="http://www.gfi.com/blog/bogus-windows-license-spam-is-in-the-wild/" TargetMode="External"/><Relationship Id="rId4" Type="http://schemas.openxmlformats.org/officeDocument/2006/relationships/hyperlink" Target="http://nakedsecurity.sophos.com/2012/03/29/exploring-the-blackhole-exploit-ki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computerweekly.com/news/2240150047/Cyber-attackers-increasingly-targeting-applications-research-shows" TargetMode="Externa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hyperlink" Target="http://www.hpenterprisesecurity.com/cybersecurityrisk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5.jpg"/><Relationship Id="rId4" Type="http://schemas.openxmlformats.org/officeDocument/2006/relationships/hyperlink" Target="http://www.computingcases.org/case_materials/therac/therac_case_intro.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jpg"/><Relationship Id="rId4" Type="http://schemas.openxmlformats.org/officeDocument/2006/relationships/hyperlink" Target="http://www.computingcases.org/case_materials/machado/machado_case_intro.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jpg"/><Relationship Id="rId4" Type="http://schemas.openxmlformats.org/officeDocument/2006/relationships/hyperlink" Target="http://www.computingcases.org/case_materials/hughes/hughes_case_intro.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hyperlink" Target="http://abcnews.go.com/US/harvard-ethics-student-" TargetMode="External"/><Relationship Id="rId5" Type="http://schemas.openxmlformats.org/officeDocument/2006/relationships/hyperlink" Target="http://www.computerweekly.com/news/2240174301/Top-10-cyber-crime-stories-of-2012" TargetMode="Externa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www.mit.edu/activities/safe/safe/cases/umich-baker-story/Baker/timeline.html" TargetMode="External"/><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hyperlink" Target="http://www.mit.edu/activities/safe/safe/cases/umich-baker-story/throwout.1"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ijie.org/"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www.neiu.edu/~ncaftori/ethics-course.htm" TargetMode="External"/><Relationship Id="rId5" Type="http://schemas.openxmlformats.org/officeDocument/2006/relationships/hyperlink" Target="http://ethics.csc.ncsu.edu/" TargetMode="External"/><Relationship Id="rId4" Type="http://schemas.openxmlformats.org/officeDocument/2006/relationships/hyperlink" Target="http://www.sans.org/topten.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27135" y="228600"/>
            <a:ext cx="2057400" cy="2039620"/>
          </a:xfrm>
          <a:custGeom>
            <a:avLst/>
            <a:gdLst/>
            <a:ahLst/>
            <a:cxnLst/>
            <a:rect l="l" t="t" r="r" b="b"/>
            <a:pathLst>
              <a:path w="2057400" h="2039620">
                <a:moveTo>
                  <a:pt x="2057400" y="0"/>
                </a:moveTo>
                <a:lnTo>
                  <a:pt x="0" y="0"/>
                </a:lnTo>
                <a:lnTo>
                  <a:pt x="0" y="2039112"/>
                </a:lnTo>
                <a:lnTo>
                  <a:pt x="2057400" y="2039112"/>
                </a:lnTo>
                <a:lnTo>
                  <a:pt x="2057400" y="0"/>
                </a:lnTo>
                <a:close/>
              </a:path>
            </a:pathLst>
          </a:custGeom>
          <a:solidFill>
            <a:srgbClr val="666699"/>
          </a:solidFill>
        </p:spPr>
        <p:txBody>
          <a:bodyPr wrap="square" lIns="0" tIns="0" rIns="0" bIns="0" rtlCol="0"/>
          <a:lstStyle/>
          <a:p>
            <a:endParaRPr/>
          </a:p>
        </p:txBody>
      </p:sp>
      <p:sp>
        <p:nvSpPr>
          <p:cNvPr id="3" name="object 3"/>
          <p:cNvSpPr/>
          <p:nvPr/>
        </p:nvSpPr>
        <p:spPr>
          <a:xfrm>
            <a:off x="6147815" y="2377439"/>
            <a:ext cx="2057400" cy="2039620"/>
          </a:xfrm>
          <a:custGeom>
            <a:avLst/>
            <a:gdLst/>
            <a:ahLst/>
            <a:cxnLst/>
            <a:rect l="l" t="t" r="r" b="b"/>
            <a:pathLst>
              <a:path w="2057400" h="2039620">
                <a:moveTo>
                  <a:pt x="2057399" y="0"/>
                </a:moveTo>
                <a:lnTo>
                  <a:pt x="0" y="0"/>
                </a:lnTo>
                <a:lnTo>
                  <a:pt x="0" y="2039112"/>
                </a:lnTo>
                <a:lnTo>
                  <a:pt x="2057399" y="2039112"/>
                </a:lnTo>
                <a:lnTo>
                  <a:pt x="2057399" y="0"/>
                </a:lnTo>
                <a:close/>
              </a:path>
            </a:pathLst>
          </a:custGeom>
          <a:solidFill>
            <a:srgbClr val="999966"/>
          </a:solidFill>
        </p:spPr>
        <p:txBody>
          <a:bodyPr wrap="square" lIns="0" tIns="0" rIns="0" bIns="0" rtlCol="0"/>
          <a:lstStyle/>
          <a:p>
            <a:endParaRPr/>
          </a:p>
        </p:txBody>
      </p:sp>
      <p:sp>
        <p:nvSpPr>
          <p:cNvPr id="4" name="object 4"/>
          <p:cNvSpPr txBox="1">
            <a:spLocks noGrp="1"/>
          </p:cNvSpPr>
          <p:nvPr>
            <p:ph type="title"/>
          </p:nvPr>
        </p:nvSpPr>
        <p:spPr>
          <a:xfrm>
            <a:off x="1805940" y="228601"/>
            <a:ext cx="4236720" cy="756617"/>
          </a:xfrm>
          <a:prstGeom prst="rect">
            <a:avLst/>
          </a:prstGeom>
          <a:solidFill>
            <a:srgbClr val="663366"/>
          </a:solidFill>
        </p:spPr>
        <p:txBody>
          <a:bodyPr vert="horz" wrap="square" lIns="0" tIns="0" rIns="0" bIns="0" rtlCol="0">
            <a:spAutoFit/>
          </a:bodyPr>
          <a:lstStyle/>
          <a:p>
            <a:pPr marL="142875">
              <a:lnSpc>
                <a:spcPts val="5915"/>
              </a:lnSpc>
            </a:pPr>
            <a:r>
              <a:rPr sz="5400" b="1" dirty="0">
                <a:solidFill>
                  <a:srgbClr val="B86FB8"/>
                </a:solidFill>
              </a:rPr>
              <a:t>+</a:t>
            </a:r>
            <a:endParaRPr sz="5400"/>
          </a:p>
        </p:txBody>
      </p:sp>
      <p:sp>
        <p:nvSpPr>
          <p:cNvPr id="5" name="object 5"/>
          <p:cNvSpPr/>
          <p:nvPr/>
        </p:nvSpPr>
        <p:spPr>
          <a:xfrm>
            <a:off x="6147815" y="228600"/>
            <a:ext cx="2057400" cy="2039620"/>
          </a:xfrm>
          <a:custGeom>
            <a:avLst/>
            <a:gdLst/>
            <a:ahLst/>
            <a:cxnLst/>
            <a:rect l="l" t="t" r="r" b="b"/>
            <a:pathLst>
              <a:path w="2057400" h="2039620">
                <a:moveTo>
                  <a:pt x="2057399" y="0"/>
                </a:moveTo>
                <a:lnTo>
                  <a:pt x="0" y="0"/>
                </a:lnTo>
                <a:lnTo>
                  <a:pt x="0" y="2039112"/>
                </a:lnTo>
                <a:lnTo>
                  <a:pt x="2057399" y="2039112"/>
                </a:lnTo>
                <a:lnTo>
                  <a:pt x="2057399" y="0"/>
                </a:lnTo>
                <a:close/>
              </a:path>
            </a:pathLst>
          </a:custGeom>
          <a:solidFill>
            <a:srgbClr val="A2A000"/>
          </a:solidFill>
        </p:spPr>
        <p:txBody>
          <a:bodyPr wrap="square" lIns="0" tIns="0" rIns="0" bIns="0" rtlCol="0"/>
          <a:lstStyle/>
          <a:p>
            <a:endParaRPr/>
          </a:p>
        </p:txBody>
      </p:sp>
      <p:sp>
        <p:nvSpPr>
          <p:cNvPr id="6" name="object 6"/>
          <p:cNvSpPr/>
          <p:nvPr/>
        </p:nvSpPr>
        <p:spPr>
          <a:xfrm>
            <a:off x="8327135" y="2377439"/>
            <a:ext cx="2057400" cy="2039620"/>
          </a:xfrm>
          <a:custGeom>
            <a:avLst/>
            <a:gdLst/>
            <a:ahLst/>
            <a:cxnLst/>
            <a:rect l="l" t="t" r="r" b="b"/>
            <a:pathLst>
              <a:path w="2057400" h="2039620">
                <a:moveTo>
                  <a:pt x="2057400" y="0"/>
                </a:moveTo>
                <a:lnTo>
                  <a:pt x="0" y="0"/>
                </a:lnTo>
                <a:lnTo>
                  <a:pt x="0" y="2039112"/>
                </a:lnTo>
                <a:lnTo>
                  <a:pt x="2057400" y="2039112"/>
                </a:lnTo>
                <a:lnTo>
                  <a:pt x="2057400" y="0"/>
                </a:lnTo>
                <a:close/>
              </a:path>
            </a:pathLst>
          </a:custGeom>
          <a:solidFill>
            <a:srgbClr val="330E42"/>
          </a:solidFill>
        </p:spPr>
        <p:txBody>
          <a:bodyPr wrap="square" lIns="0" tIns="0" rIns="0" bIns="0" rtlCol="0"/>
          <a:lstStyle/>
          <a:p>
            <a:endParaRPr/>
          </a:p>
        </p:txBody>
      </p:sp>
      <p:sp>
        <p:nvSpPr>
          <p:cNvPr id="7" name="object 7"/>
          <p:cNvSpPr txBox="1"/>
          <p:nvPr/>
        </p:nvSpPr>
        <p:spPr>
          <a:xfrm>
            <a:off x="6403975" y="4649470"/>
            <a:ext cx="1887220" cy="627736"/>
          </a:xfrm>
          <a:prstGeom prst="rect">
            <a:avLst/>
          </a:prstGeom>
        </p:spPr>
        <p:txBody>
          <a:bodyPr vert="horz" wrap="square" lIns="0" tIns="12065" rIns="0" bIns="0" rtlCol="0">
            <a:spAutoFit/>
          </a:bodyPr>
          <a:lstStyle/>
          <a:p>
            <a:pPr marL="12700">
              <a:spcBef>
                <a:spcPts val="95"/>
              </a:spcBef>
            </a:pPr>
            <a:r>
              <a:rPr sz="2000" spc="-5" dirty="0">
                <a:solidFill>
                  <a:srgbClr val="663366"/>
                </a:solidFill>
                <a:latin typeface="Arial"/>
                <a:cs typeface="Arial"/>
              </a:rPr>
              <a:t>I</a:t>
            </a:r>
            <a:r>
              <a:rPr sz="2000" dirty="0">
                <a:solidFill>
                  <a:srgbClr val="663366"/>
                </a:solidFill>
                <a:latin typeface="Arial"/>
                <a:cs typeface="Arial"/>
              </a:rPr>
              <a:t>n</a:t>
            </a:r>
            <a:r>
              <a:rPr sz="2000" spc="-5" dirty="0">
                <a:solidFill>
                  <a:srgbClr val="663366"/>
                </a:solidFill>
                <a:latin typeface="Arial"/>
                <a:cs typeface="Arial"/>
              </a:rPr>
              <a:t>tr</a:t>
            </a:r>
            <a:r>
              <a:rPr sz="2000" spc="5" dirty="0">
                <a:solidFill>
                  <a:srgbClr val="663366"/>
                </a:solidFill>
                <a:latin typeface="Arial"/>
                <a:cs typeface="Arial"/>
              </a:rPr>
              <a:t>o</a:t>
            </a:r>
            <a:r>
              <a:rPr sz="2000" spc="-5" dirty="0">
                <a:solidFill>
                  <a:srgbClr val="663366"/>
                </a:solidFill>
                <a:latin typeface="Arial"/>
                <a:cs typeface="Arial"/>
              </a:rPr>
              <a:t>d</a:t>
            </a:r>
            <a:r>
              <a:rPr sz="2000" spc="5" dirty="0">
                <a:solidFill>
                  <a:srgbClr val="663366"/>
                </a:solidFill>
                <a:latin typeface="Arial"/>
                <a:cs typeface="Arial"/>
              </a:rPr>
              <a:t>u</a:t>
            </a:r>
            <a:r>
              <a:rPr sz="2000" spc="-5" dirty="0">
                <a:solidFill>
                  <a:srgbClr val="663366"/>
                </a:solidFill>
                <a:latin typeface="Arial"/>
                <a:cs typeface="Arial"/>
              </a:rPr>
              <a:t>c</a:t>
            </a:r>
            <a:r>
              <a:rPr sz="2000" dirty="0">
                <a:solidFill>
                  <a:srgbClr val="663366"/>
                </a:solidFill>
                <a:latin typeface="Arial"/>
                <a:cs typeface="Arial"/>
              </a:rPr>
              <a:t>t</a:t>
            </a:r>
            <a:r>
              <a:rPr sz="2000" spc="-5" dirty="0">
                <a:solidFill>
                  <a:srgbClr val="663366"/>
                </a:solidFill>
                <a:latin typeface="Arial"/>
                <a:cs typeface="Arial"/>
              </a:rPr>
              <a:t>i</a:t>
            </a:r>
            <a:r>
              <a:rPr sz="2000" dirty="0">
                <a:solidFill>
                  <a:srgbClr val="663366"/>
                </a:solidFill>
                <a:latin typeface="Arial"/>
                <a:cs typeface="Arial"/>
              </a:rPr>
              <a:t>o</a:t>
            </a:r>
            <a:r>
              <a:rPr sz="2000" spc="-5" dirty="0">
                <a:solidFill>
                  <a:srgbClr val="663366"/>
                </a:solidFill>
                <a:latin typeface="Arial"/>
                <a:cs typeface="Arial"/>
              </a:rPr>
              <a:t>n</a:t>
            </a:r>
            <a:r>
              <a:rPr lang="en-US" sz="2000" spc="-5" dirty="0">
                <a:solidFill>
                  <a:srgbClr val="663366"/>
                </a:solidFill>
                <a:latin typeface="Arial"/>
                <a:cs typeface="Arial"/>
              </a:rPr>
              <a:t> to Computer Ethics</a:t>
            </a:r>
            <a:endParaRPr sz="2000" dirty="0">
              <a:latin typeface="Arial"/>
              <a:cs typeface="Arial"/>
            </a:endParaRPr>
          </a:p>
        </p:txBody>
      </p:sp>
      <p:sp>
        <p:nvSpPr>
          <p:cNvPr id="8" name="object 8"/>
          <p:cNvSpPr txBox="1"/>
          <p:nvPr/>
        </p:nvSpPr>
        <p:spPr>
          <a:xfrm>
            <a:off x="6096001" y="5553253"/>
            <a:ext cx="3352799" cy="497957"/>
          </a:xfrm>
          <a:prstGeom prst="rect">
            <a:avLst/>
          </a:prstGeom>
        </p:spPr>
        <p:txBody>
          <a:bodyPr vert="horz" wrap="square" lIns="0" tIns="12065" rIns="0" bIns="0" rtlCol="0">
            <a:spAutoFit/>
          </a:bodyPr>
          <a:lstStyle/>
          <a:p>
            <a:pPr marL="12700" marR="5080">
              <a:lnSpc>
                <a:spcPct val="117900"/>
              </a:lnSpc>
              <a:spcBef>
                <a:spcPts val="95"/>
              </a:spcBef>
            </a:pPr>
            <a:r>
              <a:rPr lang="en-US" sz="1400" spc="-5" dirty="0">
                <a:solidFill>
                  <a:srgbClr val="888888"/>
                </a:solidFill>
                <a:latin typeface="Arial"/>
                <a:cs typeface="Arial"/>
              </a:rPr>
              <a:t>Software Engineering Professional Ethics</a:t>
            </a:r>
            <a:r>
              <a:rPr sz="1400" spc="-5" dirty="0">
                <a:solidFill>
                  <a:srgbClr val="888888"/>
                </a:solidFill>
                <a:latin typeface="Arial"/>
                <a:cs typeface="Arial"/>
              </a:rPr>
              <a:t>  </a:t>
            </a:r>
            <a:r>
              <a:rPr lang="en-US" sz="1400" spc="-5" dirty="0">
                <a:solidFill>
                  <a:srgbClr val="888888"/>
                </a:solidFill>
                <a:latin typeface="Arial"/>
                <a:cs typeface="Arial"/>
              </a:rPr>
              <a:t>Fatama Binta Rafiq</a:t>
            </a:r>
            <a:endParaRPr sz="1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7193280"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6487795" cy="680720"/>
          </a:xfrm>
          <a:prstGeom prst="rect">
            <a:avLst/>
          </a:prstGeom>
        </p:spPr>
        <p:txBody>
          <a:bodyPr vert="horz" wrap="square" lIns="0" tIns="12065" rIns="0" bIns="0" rtlCol="0">
            <a:spAutoFit/>
          </a:bodyPr>
          <a:lstStyle/>
          <a:p>
            <a:pPr marL="12700">
              <a:lnSpc>
                <a:spcPct val="100000"/>
              </a:lnSpc>
              <a:spcBef>
                <a:spcPts val="95"/>
              </a:spcBef>
            </a:pPr>
            <a:r>
              <a:rPr sz="4300" spc="-5" dirty="0"/>
              <a:t>Computer ethics: definition</a:t>
            </a:r>
            <a:endParaRPr sz="4300"/>
          </a:p>
        </p:txBody>
      </p:sp>
      <p:sp>
        <p:nvSpPr>
          <p:cNvPr id="4" name="object 4"/>
          <p:cNvSpPr txBox="1"/>
          <p:nvPr/>
        </p:nvSpPr>
        <p:spPr>
          <a:xfrm>
            <a:off x="2075433" y="1393272"/>
            <a:ext cx="9467215" cy="3669029"/>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79687"/>
              <a:buChar char=""/>
              <a:tabLst>
                <a:tab pos="296545" algn="l"/>
              </a:tabLst>
            </a:pPr>
            <a:r>
              <a:rPr sz="3200" spc="-5" dirty="0">
                <a:latin typeface="Arial"/>
                <a:cs typeface="Arial"/>
              </a:rPr>
              <a:t>Same </a:t>
            </a:r>
            <a:r>
              <a:rPr sz="3200" dirty="0">
                <a:latin typeface="Arial"/>
                <a:cs typeface="Arial"/>
              </a:rPr>
              <a:t>as cyber-ethics,</a:t>
            </a:r>
            <a:r>
              <a:rPr sz="3200" spc="-80" dirty="0">
                <a:latin typeface="Arial"/>
                <a:cs typeface="Arial"/>
              </a:rPr>
              <a:t> </a:t>
            </a:r>
            <a:r>
              <a:rPr sz="3200" spc="-10" dirty="0">
                <a:latin typeface="Arial"/>
                <a:cs typeface="Arial"/>
              </a:rPr>
              <a:t>or</a:t>
            </a:r>
            <a:endParaRPr sz="3200">
              <a:latin typeface="Arial"/>
              <a:cs typeface="Arial"/>
            </a:endParaRPr>
          </a:p>
          <a:p>
            <a:pPr marL="295910" marR="836930" indent="-283845">
              <a:lnSpc>
                <a:spcPct val="100000"/>
              </a:lnSpc>
              <a:spcBef>
                <a:spcPts val="600"/>
              </a:spcBef>
              <a:buClr>
                <a:srgbClr val="3891A7"/>
              </a:buClr>
              <a:buSzPct val="79687"/>
              <a:buChar char=""/>
              <a:tabLst>
                <a:tab pos="296545" algn="l"/>
              </a:tabLst>
            </a:pPr>
            <a:r>
              <a:rPr sz="3200" dirty="0">
                <a:latin typeface="Arial"/>
                <a:cs typeface="Arial"/>
              </a:rPr>
              <a:t>The study of </a:t>
            </a:r>
            <a:r>
              <a:rPr sz="3200" spc="-5" dirty="0">
                <a:latin typeface="Arial"/>
                <a:cs typeface="Arial"/>
              </a:rPr>
              <a:t>ethical </a:t>
            </a:r>
            <a:r>
              <a:rPr sz="3200" dirty="0">
                <a:latin typeface="Arial"/>
                <a:cs typeface="Arial"/>
              </a:rPr>
              <a:t>issues that are </a:t>
            </a:r>
            <a:r>
              <a:rPr sz="3200" spc="-50" dirty="0">
                <a:latin typeface="Arial"/>
                <a:cs typeface="Arial"/>
              </a:rPr>
              <a:t>associated  </a:t>
            </a:r>
            <a:r>
              <a:rPr sz="3200" spc="-5" dirty="0">
                <a:latin typeface="Arial"/>
                <a:cs typeface="Arial"/>
              </a:rPr>
              <a:t>primarily </a:t>
            </a:r>
            <a:r>
              <a:rPr sz="3200" dirty="0">
                <a:latin typeface="Arial"/>
                <a:cs typeface="Arial"/>
              </a:rPr>
              <a:t>with </a:t>
            </a:r>
            <a:r>
              <a:rPr sz="3200" spc="-5" dirty="0">
                <a:latin typeface="Arial"/>
                <a:cs typeface="Arial"/>
              </a:rPr>
              <a:t>computing machines and </a:t>
            </a:r>
            <a:r>
              <a:rPr sz="3200" dirty="0">
                <a:latin typeface="Arial"/>
                <a:cs typeface="Arial"/>
              </a:rPr>
              <a:t>the  </a:t>
            </a:r>
            <a:r>
              <a:rPr sz="3200" spc="-5" dirty="0">
                <a:latin typeface="Arial"/>
                <a:cs typeface="Arial"/>
              </a:rPr>
              <a:t>computing</a:t>
            </a:r>
            <a:r>
              <a:rPr sz="3200" spc="-40" dirty="0">
                <a:latin typeface="Arial"/>
                <a:cs typeface="Arial"/>
              </a:rPr>
              <a:t> </a:t>
            </a:r>
            <a:r>
              <a:rPr sz="3200" spc="-5" dirty="0">
                <a:latin typeface="Arial"/>
                <a:cs typeface="Arial"/>
              </a:rPr>
              <a:t>profession.</a:t>
            </a:r>
            <a:endParaRPr sz="3200">
              <a:latin typeface="Arial"/>
              <a:cs typeface="Arial"/>
            </a:endParaRPr>
          </a:p>
          <a:p>
            <a:pPr marL="295910" marR="5080" indent="-283845">
              <a:lnSpc>
                <a:spcPct val="100000"/>
              </a:lnSpc>
              <a:spcBef>
                <a:spcPts val="605"/>
              </a:spcBef>
              <a:buClr>
                <a:srgbClr val="3891A7"/>
              </a:buClr>
              <a:buSzPct val="79687"/>
              <a:buChar char=""/>
              <a:tabLst>
                <a:tab pos="296545" algn="l"/>
              </a:tabLst>
            </a:pPr>
            <a:r>
              <a:rPr sz="3200" dirty="0">
                <a:latin typeface="Arial"/>
                <a:cs typeface="Arial"/>
              </a:rPr>
              <a:t>The </a:t>
            </a:r>
            <a:r>
              <a:rPr sz="3200" spc="-5" dirty="0">
                <a:latin typeface="Arial"/>
                <a:cs typeface="Arial"/>
              </a:rPr>
              <a:t>field </a:t>
            </a:r>
            <a:r>
              <a:rPr sz="3200" dirty="0">
                <a:latin typeface="Arial"/>
                <a:cs typeface="Arial"/>
              </a:rPr>
              <a:t>of </a:t>
            </a:r>
            <a:r>
              <a:rPr sz="3200" spc="-5" dirty="0">
                <a:latin typeface="Arial"/>
                <a:cs typeface="Arial"/>
              </a:rPr>
              <a:t>applied professional ethics dealing </a:t>
            </a:r>
            <a:r>
              <a:rPr sz="3200" spc="-120" dirty="0">
                <a:latin typeface="Arial"/>
                <a:cs typeface="Arial"/>
              </a:rPr>
              <a:t>with  </a:t>
            </a:r>
            <a:r>
              <a:rPr sz="3200" spc="-5" dirty="0">
                <a:latin typeface="Arial"/>
                <a:cs typeface="Arial"/>
              </a:rPr>
              <a:t>ethical problems transformed, </a:t>
            </a:r>
            <a:r>
              <a:rPr sz="3200" dirty="0">
                <a:latin typeface="Arial"/>
                <a:cs typeface="Arial"/>
              </a:rPr>
              <a:t>or </a:t>
            </a:r>
            <a:r>
              <a:rPr sz="3200" spc="-5" dirty="0">
                <a:latin typeface="Arial"/>
                <a:cs typeface="Arial"/>
              </a:rPr>
              <a:t>created </a:t>
            </a:r>
            <a:r>
              <a:rPr sz="3200" dirty="0">
                <a:latin typeface="Arial"/>
                <a:cs typeface="Arial"/>
              </a:rPr>
              <a:t>by  </a:t>
            </a:r>
            <a:r>
              <a:rPr sz="3200" spc="-5" dirty="0">
                <a:latin typeface="Arial"/>
                <a:cs typeface="Arial"/>
              </a:rPr>
              <a:t>computer</a:t>
            </a:r>
            <a:r>
              <a:rPr sz="3200" spc="-45" dirty="0">
                <a:latin typeface="Arial"/>
                <a:cs typeface="Arial"/>
              </a:rPr>
              <a:t> </a:t>
            </a:r>
            <a:r>
              <a:rPr sz="3200" spc="-5" dirty="0">
                <a:latin typeface="Arial"/>
                <a:cs typeface="Arial"/>
              </a:rPr>
              <a:t>technology</a:t>
            </a:r>
            <a:endParaRPr sz="3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71827" y="88392"/>
            <a:ext cx="6563995" cy="1409700"/>
            <a:chOff x="1671827" y="88392"/>
            <a:chExt cx="6563995" cy="1409700"/>
          </a:xfrm>
        </p:grpSpPr>
        <p:sp>
          <p:nvSpPr>
            <p:cNvPr id="3" name="object 3"/>
            <p:cNvSpPr/>
            <p:nvPr/>
          </p:nvSpPr>
          <p:spPr>
            <a:xfrm>
              <a:off x="1671827" y="88392"/>
              <a:ext cx="4469892" cy="8153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71827" y="682751"/>
              <a:ext cx="6563868" cy="815339"/>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993138" y="224993"/>
            <a:ext cx="5919470" cy="1215390"/>
          </a:xfrm>
          <a:prstGeom prst="rect">
            <a:avLst/>
          </a:prstGeom>
        </p:spPr>
        <p:txBody>
          <a:bodyPr vert="horz" wrap="square" lIns="0" tIns="12700" rIns="0" bIns="0" rtlCol="0">
            <a:spAutoFit/>
          </a:bodyPr>
          <a:lstStyle/>
          <a:p>
            <a:pPr marL="12700">
              <a:lnSpc>
                <a:spcPct val="100000"/>
              </a:lnSpc>
              <a:spcBef>
                <a:spcPts val="100"/>
              </a:spcBef>
            </a:pPr>
            <a:r>
              <a:rPr dirty="0"/>
              <a:t>Computer</a:t>
            </a:r>
            <a:r>
              <a:rPr spc="-5" dirty="0"/>
              <a:t> </a:t>
            </a:r>
            <a:r>
              <a:rPr dirty="0"/>
              <a:t>Ethics:</a:t>
            </a:r>
          </a:p>
          <a:p>
            <a:pPr marL="12700">
              <a:lnSpc>
                <a:spcPct val="100000"/>
              </a:lnSpc>
              <a:spcBef>
                <a:spcPts val="5"/>
              </a:spcBef>
            </a:pPr>
            <a:r>
              <a:rPr spc="-5" dirty="0"/>
              <a:t>Some historical</a:t>
            </a:r>
            <a:r>
              <a:rPr spc="-15" dirty="0"/>
              <a:t> </a:t>
            </a:r>
            <a:r>
              <a:rPr dirty="0"/>
              <a:t>milestones</a:t>
            </a:r>
          </a:p>
        </p:txBody>
      </p:sp>
      <p:sp>
        <p:nvSpPr>
          <p:cNvPr id="6" name="object 6"/>
          <p:cNvSpPr txBox="1"/>
          <p:nvPr/>
        </p:nvSpPr>
        <p:spPr>
          <a:xfrm>
            <a:off x="1752600" y="1468883"/>
            <a:ext cx="9652888" cy="5661165"/>
          </a:xfrm>
          <a:prstGeom prst="rect">
            <a:avLst/>
          </a:prstGeom>
        </p:spPr>
        <p:txBody>
          <a:bodyPr vert="horz" wrap="square" lIns="0" tIns="13335" rIns="0" bIns="0" rtlCol="0">
            <a:spAutoFit/>
          </a:bodyPr>
          <a:lstStyle/>
          <a:p>
            <a:pPr marL="295910" marR="128905" indent="-283845">
              <a:lnSpc>
                <a:spcPct val="100000"/>
              </a:lnSpc>
              <a:spcBef>
                <a:spcPts val="105"/>
              </a:spcBef>
              <a:buClr>
                <a:srgbClr val="3891A7"/>
              </a:buClr>
              <a:buSzPct val="79687"/>
              <a:buChar char=""/>
              <a:tabLst>
                <a:tab pos="296545" algn="l"/>
              </a:tabLst>
            </a:pPr>
            <a:r>
              <a:rPr sz="3200" spc="-5" dirty="0">
                <a:latin typeface="Arial"/>
                <a:cs typeface="Arial"/>
              </a:rPr>
              <a:t>1940-1950: Founded </a:t>
            </a:r>
            <a:r>
              <a:rPr sz="3200" dirty="0">
                <a:latin typeface="Arial"/>
                <a:cs typeface="Arial"/>
              </a:rPr>
              <a:t>by MIT </a:t>
            </a:r>
            <a:r>
              <a:rPr sz="3200" spc="-5" dirty="0">
                <a:latin typeface="Arial"/>
                <a:cs typeface="Arial"/>
              </a:rPr>
              <a:t>prof Norbert </a:t>
            </a:r>
            <a:r>
              <a:rPr sz="3200" spc="-75" dirty="0">
                <a:latin typeface="Arial"/>
                <a:cs typeface="Arial"/>
              </a:rPr>
              <a:t>Wiener:  </a:t>
            </a:r>
            <a:r>
              <a:rPr sz="3200" dirty="0">
                <a:latin typeface="Arial"/>
                <a:cs typeface="Arial"/>
              </a:rPr>
              <a:t>cybernetics-science of </a:t>
            </a:r>
            <a:r>
              <a:rPr sz="3200" spc="-5" dirty="0">
                <a:latin typeface="Arial"/>
                <a:cs typeface="Arial"/>
              </a:rPr>
              <a:t>information feedback  </a:t>
            </a:r>
            <a:r>
              <a:rPr sz="3200" dirty="0">
                <a:latin typeface="Arial"/>
                <a:cs typeface="Arial"/>
              </a:rPr>
              <a:t>systems.</a:t>
            </a:r>
          </a:p>
          <a:p>
            <a:pPr marL="295910" marR="5080" indent="-283845">
              <a:lnSpc>
                <a:spcPct val="100000"/>
              </a:lnSpc>
              <a:spcBef>
                <a:spcPts val="600"/>
              </a:spcBef>
              <a:buClr>
                <a:srgbClr val="3891A7"/>
              </a:buClr>
              <a:buSzPct val="79687"/>
              <a:buChar char=""/>
              <a:tabLst>
                <a:tab pos="296545" algn="l"/>
              </a:tabLst>
            </a:pPr>
            <a:r>
              <a:rPr sz="3200" spc="-5" dirty="0">
                <a:latin typeface="Arial"/>
                <a:cs typeface="Arial"/>
              </a:rPr>
              <a:t>1960s: </a:t>
            </a:r>
            <a:r>
              <a:rPr sz="3200" dirty="0">
                <a:latin typeface="Arial"/>
                <a:cs typeface="Arial"/>
              </a:rPr>
              <a:t>Donn Parker from </a:t>
            </a:r>
            <a:r>
              <a:rPr sz="3200" spc="-5" dirty="0">
                <a:latin typeface="Arial"/>
                <a:cs typeface="Arial"/>
              </a:rPr>
              <a:t>California examined  unethical and illegal </a:t>
            </a:r>
            <a:r>
              <a:rPr sz="3200" dirty="0">
                <a:latin typeface="Arial"/>
                <a:cs typeface="Arial"/>
              </a:rPr>
              <a:t>uses of </a:t>
            </a:r>
            <a:r>
              <a:rPr sz="3200" spc="-5" dirty="0">
                <a:latin typeface="Arial"/>
                <a:cs typeface="Arial"/>
              </a:rPr>
              <a:t>computers </a:t>
            </a:r>
            <a:r>
              <a:rPr sz="3200" dirty="0">
                <a:latin typeface="Arial"/>
                <a:cs typeface="Arial"/>
              </a:rPr>
              <a:t>by  professionals. 1st code of </a:t>
            </a:r>
            <a:r>
              <a:rPr sz="3200" spc="-5" dirty="0">
                <a:latin typeface="Arial"/>
                <a:cs typeface="Arial"/>
              </a:rPr>
              <a:t>professional </a:t>
            </a:r>
            <a:r>
              <a:rPr sz="3200" dirty="0">
                <a:latin typeface="Arial"/>
                <a:cs typeface="Arial"/>
              </a:rPr>
              <a:t>conduct</a:t>
            </a:r>
            <a:r>
              <a:rPr sz="3200" spc="-170" dirty="0">
                <a:latin typeface="Arial"/>
                <a:cs typeface="Arial"/>
              </a:rPr>
              <a:t> </a:t>
            </a:r>
            <a:r>
              <a:rPr sz="3200" dirty="0">
                <a:latin typeface="Arial"/>
                <a:cs typeface="Arial"/>
              </a:rPr>
              <a:t>for  the</a:t>
            </a:r>
            <a:r>
              <a:rPr sz="3200" spc="-215" dirty="0">
                <a:latin typeface="Arial"/>
                <a:cs typeface="Arial"/>
              </a:rPr>
              <a:t> </a:t>
            </a:r>
            <a:r>
              <a:rPr sz="3200" dirty="0">
                <a:latin typeface="Arial"/>
                <a:cs typeface="Arial"/>
              </a:rPr>
              <a:t>ACM.</a:t>
            </a:r>
          </a:p>
          <a:p>
            <a:pPr marL="295910" marR="395605" indent="-283845">
              <a:lnSpc>
                <a:spcPct val="100000"/>
              </a:lnSpc>
              <a:spcBef>
                <a:spcPts val="600"/>
              </a:spcBef>
              <a:buClr>
                <a:srgbClr val="3891A7"/>
              </a:buClr>
              <a:buSzPct val="79687"/>
              <a:buChar char=""/>
              <a:tabLst>
                <a:tab pos="296545" algn="l"/>
              </a:tabLst>
            </a:pPr>
            <a:r>
              <a:rPr sz="3200" spc="-5" dirty="0">
                <a:latin typeface="Arial"/>
                <a:cs typeface="Arial"/>
              </a:rPr>
              <a:t>1970: </a:t>
            </a:r>
            <a:r>
              <a:rPr sz="3200" dirty="0">
                <a:latin typeface="Arial"/>
                <a:cs typeface="Arial"/>
              </a:rPr>
              <a:t>Joseph </a:t>
            </a:r>
            <a:r>
              <a:rPr sz="3200" spc="-10" dirty="0">
                <a:latin typeface="Arial"/>
                <a:cs typeface="Arial"/>
              </a:rPr>
              <a:t>Weizenbaum, </a:t>
            </a:r>
            <a:r>
              <a:rPr sz="3200" spc="-5" dirty="0">
                <a:latin typeface="Arial"/>
                <a:cs typeface="Arial"/>
              </a:rPr>
              <a:t>prof </a:t>
            </a:r>
            <a:r>
              <a:rPr sz="3200" dirty="0">
                <a:latin typeface="Arial"/>
                <a:cs typeface="Arial"/>
              </a:rPr>
              <a:t>at </a:t>
            </a:r>
            <a:r>
              <a:rPr sz="3200" spc="-95" dirty="0">
                <a:latin typeface="Arial"/>
                <a:cs typeface="Arial"/>
              </a:rPr>
              <a:t>MIT, </a:t>
            </a:r>
            <a:r>
              <a:rPr sz="3200" spc="-75" dirty="0">
                <a:latin typeface="Arial"/>
                <a:cs typeface="Arial"/>
              </a:rPr>
              <a:t>created  </a:t>
            </a:r>
            <a:r>
              <a:rPr sz="3200" dirty="0">
                <a:latin typeface="Arial"/>
                <a:cs typeface="Arial"/>
              </a:rPr>
              <a:t>Eliza.</a:t>
            </a:r>
          </a:p>
          <a:p>
            <a:pPr marL="295910" marR="698500" indent="-283845">
              <a:lnSpc>
                <a:spcPct val="100000"/>
              </a:lnSpc>
              <a:spcBef>
                <a:spcPts val="605"/>
              </a:spcBef>
              <a:buClr>
                <a:srgbClr val="3891A7"/>
              </a:buClr>
              <a:buSzPct val="79687"/>
              <a:buChar char=""/>
              <a:tabLst>
                <a:tab pos="296545" algn="l"/>
              </a:tabLst>
            </a:pPr>
            <a:r>
              <a:rPr sz="3200" dirty="0">
                <a:latin typeface="Arial"/>
                <a:cs typeface="Arial"/>
              </a:rPr>
              <a:t>Mid </a:t>
            </a:r>
            <a:r>
              <a:rPr sz="3200" spc="-5" dirty="0">
                <a:latin typeface="Arial"/>
                <a:cs typeface="Arial"/>
              </a:rPr>
              <a:t>1970: </a:t>
            </a:r>
            <a:r>
              <a:rPr sz="3200" spc="-25" dirty="0">
                <a:latin typeface="Arial"/>
                <a:cs typeface="Arial"/>
              </a:rPr>
              <a:t>Walter </a:t>
            </a:r>
            <a:r>
              <a:rPr sz="3200" spc="-5" dirty="0">
                <a:latin typeface="Arial"/>
                <a:cs typeface="Arial"/>
              </a:rPr>
              <a:t>Maner taught </a:t>
            </a:r>
            <a:r>
              <a:rPr sz="3200" dirty="0">
                <a:latin typeface="Arial"/>
                <a:cs typeface="Arial"/>
              </a:rPr>
              <a:t>1st course </a:t>
            </a:r>
            <a:r>
              <a:rPr sz="3200" spc="-170" dirty="0">
                <a:latin typeface="Arial"/>
                <a:cs typeface="Arial"/>
              </a:rPr>
              <a:t>and  </a:t>
            </a:r>
            <a:r>
              <a:rPr sz="3200" spc="-5" dirty="0">
                <a:latin typeface="Arial"/>
                <a:cs typeface="Arial"/>
              </a:rPr>
              <a:t>starter </a:t>
            </a:r>
            <a:r>
              <a:rPr sz="3200" dirty="0">
                <a:latin typeface="Arial"/>
                <a:cs typeface="Arial"/>
              </a:rPr>
              <a:t>kit in </a:t>
            </a:r>
            <a:r>
              <a:rPr sz="3200" spc="-5" dirty="0">
                <a:latin typeface="Arial"/>
                <a:cs typeface="Arial"/>
              </a:rPr>
              <a:t>computer</a:t>
            </a:r>
            <a:r>
              <a:rPr sz="3200" spc="-75" dirty="0">
                <a:latin typeface="Arial"/>
                <a:cs typeface="Arial"/>
              </a:rPr>
              <a:t> </a:t>
            </a:r>
            <a:r>
              <a:rPr sz="3200" spc="-5" dirty="0">
                <a:latin typeface="Arial"/>
                <a:cs typeface="Arial"/>
              </a:rPr>
              <a:t>ethics.</a:t>
            </a:r>
            <a:endParaRPr sz="32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8162544"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7456805" cy="680720"/>
          </a:xfrm>
          <a:prstGeom prst="rect">
            <a:avLst/>
          </a:prstGeom>
        </p:spPr>
        <p:txBody>
          <a:bodyPr vert="horz" wrap="square" lIns="0" tIns="12065" rIns="0" bIns="0" rtlCol="0">
            <a:spAutoFit/>
          </a:bodyPr>
          <a:lstStyle/>
          <a:p>
            <a:pPr marL="12700">
              <a:lnSpc>
                <a:spcPct val="100000"/>
              </a:lnSpc>
              <a:spcBef>
                <a:spcPts val="95"/>
              </a:spcBef>
            </a:pPr>
            <a:r>
              <a:rPr sz="4300" spc="-5" dirty="0"/>
              <a:t>Computer ethics history</a:t>
            </a:r>
            <a:r>
              <a:rPr sz="4300" dirty="0"/>
              <a:t> </a:t>
            </a:r>
            <a:r>
              <a:rPr sz="4300" spc="-5" dirty="0"/>
              <a:t>(cont.)</a:t>
            </a:r>
            <a:endParaRPr sz="4300"/>
          </a:p>
        </p:txBody>
      </p:sp>
      <p:sp>
        <p:nvSpPr>
          <p:cNvPr id="4" name="object 4"/>
          <p:cNvSpPr txBox="1"/>
          <p:nvPr/>
        </p:nvSpPr>
        <p:spPr>
          <a:xfrm>
            <a:off x="2075433" y="1468882"/>
            <a:ext cx="9625330" cy="3592829"/>
          </a:xfrm>
          <a:prstGeom prst="rect">
            <a:avLst/>
          </a:prstGeom>
        </p:spPr>
        <p:txBody>
          <a:bodyPr vert="horz" wrap="square" lIns="0" tIns="13335" rIns="0" bIns="0" rtlCol="0">
            <a:spAutoFit/>
          </a:bodyPr>
          <a:lstStyle/>
          <a:p>
            <a:pPr marL="295910" marR="2282825" indent="-283845">
              <a:lnSpc>
                <a:spcPct val="100000"/>
              </a:lnSpc>
              <a:spcBef>
                <a:spcPts val="105"/>
              </a:spcBef>
              <a:buClr>
                <a:srgbClr val="3891A7"/>
              </a:buClr>
              <a:buSzPct val="79687"/>
              <a:buChar char=""/>
              <a:tabLst>
                <a:tab pos="296545" algn="l"/>
              </a:tabLst>
            </a:pPr>
            <a:r>
              <a:rPr sz="3200" spc="-5" dirty="0">
                <a:latin typeface="Arial"/>
                <a:cs typeface="Arial"/>
              </a:rPr>
              <a:t>1980: </a:t>
            </a:r>
            <a:r>
              <a:rPr sz="3200" dirty="0">
                <a:latin typeface="Arial"/>
                <a:cs typeface="Arial"/>
              </a:rPr>
              <a:t>Issues like </a:t>
            </a:r>
            <a:r>
              <a:rPr sz="3200" spc="-5" dirty="0">
                <a:latin typeface="Arial"/>
                <a:cs typeface="Arial"/>
              </a:rPr>
              <a:t>computer-enabled  </a:t>
            </a:r>
            <a:r>
              <a:rPr sz="3200" dirty="0">
                <a:latin typeface="Arial"/>
                <a:cs typeface="Arial"/>
              </a:rPr>
              <a:t>crime, disasters, invasion of privacy</a:t>
            </a:r>
            <a:r>
              <a:rPr sz="3200" spc="-180" dirty="0">
                <a:latin typeface="Arial"/>
                <a:cs typeface="Arial"/>
              </a:rPr>
              <a:t> </a:t>
            </a:r>
            <a:r>
              <a:rPr sz="3200" dirty="0">
                <a:latin typeface="Arial"/>
                <a:cs typeface="Arial"/>
              </a:rPr>
              <a:t>via</a:t>
            </a:r>
          </a:p>
          <a:p>
            <a:pPr marL="295910" marR="927735">
              <a:lnSpc>
                <a:spcPct val="100000"/>
              </a:lnSpc>
            </a:pPr>
            <a:r>
              <a:rPr sz="3200" spc="-5" dirty="0">
                <a:latin typeface="Arial"/>
                <a:cs typeface="Arial"/>
              </a:rPr>
              <a:t>databases, </a:t>
            </a:r>
            <a:r>
              <a:rPr sz="3200" dirty="0">
                <a:latin typeface="Arial"/>
                <a:cs typeface="Arial"/>
              </a:rPr>
              <a:t>law </a:t>
            </a:r>
            <a:r>
              <a:rPr sz="3200" spc="-5" dirty="0">
                <a:latin typeface="Arial"/>
                <a:cs typeface="Arial"/>
              </a:rPr>
              <a:t>suits about </a:t>
            </a:r>
            <a:r>
              <a:rPr sz="3200" dirty="0">
                <a:latin typeface="Arial"/>
                <a:cs typeface="Arial"/>
              </a:rPr>
              <a:t>software</a:t>
            </a:r>
            <a:r>
              <a:rPr sz="3200" spc="-40" dirty="0">
                <a:latin typeface="Arial"/>
                <a:cs typeface="Arial"/>
              </a:rPr>
              <a:t> </a:t>
            </a:r>
            <a:r>
              <a:rPr sz="3200" spc="-5" dirty="0">
                <a:latin typeface="Arial"/>
                <a:cs typeface="Arial"/>
              </a:rPr>
              <a:t>ownership  </a:t>
            </a:r>
            <a:r>
              <a:rPr sz="3200" dirty="0">
                <a:latin typeface="Arial"/>
                <a:cs typeface="Arial"/>
              </a:rPr>
              <a:t>became</a:t>
            </a:r>
            <a:r>
              <a:rPr sz="3200" spc="-40" dirty="0">
                <a:latin typeface="Arial"/>
                <a:cs typeface="Arial"/>
              </a:rPr>
              <a:t> </a:t>
            </a:r>
            <a:r>
              <a:rPr sz="3200" spc="-5" dirty="0">
                <a:latin typeface="Arial"/>
                <a:cs typeface="Arial"/>
              </a:rPr>
              <a:t>public.</a:t>
            </a:r>
            <a:endParaRPr sz="3200" dirty="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Mid </a:t>
            </a:r>
            <a:r>
              <a:rPr sz="3200" spc="-5" dirty="0">
                <a:latin typeface="Arial"/>
                <a:cs typeface="Arial"/>
              </a:rPr>
              <a:t>80s: </a:t>
            </a:r>
            <a:r>
              <a:rPr sz="3200" dirty="0">
                <a:latin typeface="Arial"/>
                <a:cs typeface="Arial"/>
              </a:rPr>
              <a:t>James </a:t>
            </a:r>
            <a:r>
              <a:rPr sz="3200" spc="-5" dirty="0">
                <a:latin typeface="Arial"/>
                <a:cs typeface="Arial"/>
              </a:rPr>
              <a:t>Moore </a:t>
            </a:r>
            <a:r>
              <a:rPr sz="3200" dirty="0">
                <a:latin typeface="Arial"/>
                <a:cs typeface="Arial"/>
              </a:rPr>
              <a:t>of</a:t>
            </a:r>
            <a:r>
              <a:rPr sz="3200" spc="-70" dirty="0">
                <a:latin typeface="Arial"/>
                <a:cs typeface="Arial"/>
              </a:rPr>
              <a:t> </a:t>
            </a:r>
            <a:r>
              <a:rPr sz="3200" spc="-5" dirty="0" err="1">
                <a:latin typeface="Arial"/>
                <a:cs typeface="Arial"/>
              </a:rPr>
              <a:t>Darmouth</a:t>
            </a:r>
            <a:r>
              <a:rPr sz="3200" spc="-5" dirty="0">
                <a:latin typeface="Arial"/>
                <a:cs typeface="Arial"/>
              </a:rPr>
              <a:t>,</a:t>
            </a:r>
            <a:r>
              <a:rPr lang="en-US" sz="3200" spc="-5" dirty="0">
                <a:latin typeface="Arial"/>
                <a:cs typeface="Arial"/>
              </a:rPr>
              <a:t> </a:t>
            </a:r>
            <a:r>
              <a:rPr sz="3200" spc="-5" dirty="0">
                <a:latin typeface="Arial"/>
                <a:cs typeface="Arial"/>
              </a:rPr>
              <a:t>Deborah </a:t>
            </a:r>
            <a:r>
              <a:rPr sz="3200" dirty="0">
                <a:latin typeface="Arial"/>
                <a:cs typeface="Arial"/>
              </a:rPr>
              <a:t>Johnson of </a:t>
            </a:r>
            <a:r>
              <a:rPr sz="3200" spc="-20" dirty="0">
                <a:latin typeface="Arial"/>
                <a:cs typeface="Arial"/>
              </a:rPr>
              <a:t>Rensselaer, </a:t>
            </a:r>
            <a:r>
              <a:rPr sz="3200" spc="-5" dirty="0">
                <a:latin typeface="Arial"/>
                <a:cs typeface="Arial"/>
              </a:rPr>
              <a:t>Sherry </a:t>
            </a:r>
            <a:r>
              <a:rPr sz="3200" spc="-20" dirty="0">
                <a:latin typeface="Arial"/>
                <a:cs typeface="Arial"/>
              </a:rPr>
              <a:t>Turkle </a:t>
            </a:r>
            <a:r>
              <a:rPr sz="3200" dirty="0">
                <a:latin typeface="Arial"/>
                <a:cs typeface="Arial"/>
              </a:rPr>
              <a:t>of  </a:t>
            </a:r>
            <a:r>
              <a:rPr sz="3200" spc="-95" dirty="0">
                <a:latin typeface="Arial"/>
                <a:cs typeface="Arial"/>
              </a:rPr>
              <a:t>MIT, </a:t>
            </a:r>
            <a:r>
              <a:rPr sz="3200" spc="-5" dirty="0">
                <a:latin typeface="Arial"/>
                <a:cs typeface="Arial"/>
              </a:rPr>
              <a:t>and Judith </a:t>
            </a:r>
            <a:r>
              <a:rPr sz="3200" dirty="0">
                <a:latin typeface="Arial"/>
                <a:cs typeface="Arial"/>
              </a:rPr>
              <a:t>Perrole </a:t>
            </a:r>
            <a:r>
              <a:rPr sz="3200" spc="-5" dirty="0">
                <a:latin typeface="Arial"/>
                <a:cs typeface="Arial"/>
              </a:rPr>
              <a:t>published article and</a:t>
            </a:r>
            <a:r>
              <a:rPr sz="3200" spc="75" dirty="0">
                <a:latin typeface="Arial"/>
                <a:cs typeface="Arial"/>
              </a:rPr>
              <a:t> </a:t>
            </a:r>
            <a:r>
              <a:rPr sz="3200" spc="-5" dirty="0">
                <a:latin typeface="Arial"/>
                <a:cs typeface="Arial"/>
              </a:rPr>
              <a:t>books.</a:t>
            </a:r>
            <a:endParaRPr sz="32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8162544"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7456805" cy="680720"/>
          </a:xfrm>
          <a:prstGeom prst="rect">
            <a:avLst/>
          </a:prstGeom>
        </p:spPr>
        <p:txBody>
          <a:bodyPr vert="horz" wrap="square" lIns="0" tIns="12065" rIns="0" bIns="0" rtlCol="0">
            <a:spAutoFit/>
          </a:bodyPr>
          <a:lstStyle/>
          <a:p>
            <a:pPr marL="12700">
              <a:lnSpc>
                <a:spcPct val="100000"/>
              </a:lnSpc>
              <a:spcBef>
                <a:spcPts val="95"/>
              </a:spcBef>
            </a:pPr>
            <a:r>
              <a:rPr sz="4300" spc="-5" dirty="0"/>
              <a:t>Computer ethics history</a:t>
            </a:r>
            <a:r>
              <a:rPr sz="4300" dirty="0"/>
              <a:t> </a:t>
            </a:r>
            <a:r>
              <a:rPr sz="4300" spc="-5" dirty="0"/>
              <a:t>(cont.)</a:t>
            </a:r>
            <a:endParaRPr sz="4300"/>
          </a:p>
        </p:txBody>
      </p:sp>
      <p:sp>
        <p:nvSpPr>
          <p:cNvPr id="4" name="object 4"/>
          <p:cNvSpPr txBox="1"/>
          <p:nvPr/>
        </p:nvSpPr>
        <p:spPr>
          <a:xfrm>
            <a:off x="2075433" y="1468882"/>
            <a:ext cx="9623425" cy="4157345"/>
          </a:xfrm>
          <a:prstGeom prst="rect">
            <a:avLst/>
          </a:prstGeom>
        </p:spPr>
        <p:txBody>
          <a:bodyPr vert="horz" wrap="square" lIns="0" tIns="13335" rIns="0" bIns="0" rtlCol="0">
            <a:spAutoFit/>
          </a:bodyPr>
          <a:lstStyle/>
          <a:p>
            <a:pPr marL="295910" marR="1155065" indent="-283845">
              <a:lnSpc>
                <a:spcPct val="100000"/>
              </a:lnSpc>
              <a:spcBef>
                <a:spcPts val="105"/>
              </a:spcBef>
              <a:buClr>
                <a:srgbClr val="3891A7"/>
              </a:buClr>
              <a:buSzPct val="79687"/>
              <a:buChar char=""/>
              <a:tabLst>
                <a:tab pos="296545" algn="l"/>
              </a:tabLst>
            </a:pPr>
            <a:r>
              <a:rPr sz="3200" spc="-5" dirty="0">
                <a:latin typeface="Arial"/>
                <a:cs typeface="Arial"/>
              </a:rPr>
              <a:t>1990: Interest </a:t>
            </a:r>
            <a:r>
              <a:rPr sz="3200" dirty="0">
                <a:latin typeface="Arial"/>
                <a:cs typeface="Arial"/>
              </a:rPr>
              <a:t>in </a:t>
            </a:r>
            <a:r>
              <a:rPr sz="3200" spc="-5" dirty="0">
                <a:latin typeface="Arial"/>
                <a:cs typeface="Arial"/>
              </a:rPr>
              <a:t>computer ethics </a:t>
            </a:r>
            <a:r>
              <a:rPr sz="3200" dirty="0">
                <a:latin typeface="Arial"/>
                <a:cs typeface="Arial"/>
              </a:rPr>
              <a:t>as a </a:t>
            </a:r>
            <a:r>
              <a:rPr sz="3200" spc="-5" dirty="0">
                <a:latin typeface="Arial"/>
                <a:cs typeface="Arial"/>
              </a:rPr>
              <a:t>field </a:t>
            </a:r>
            <a:r>
              <a:rPr sz="3200" dirty="0">
                <a:latin typeface="Arial"/>
                <a:cs typeface="Arial"/>
              </a:rPr>
              <a:t>of  research </a:t>
            </a:r>
            <a:r>
              <a:rPr sz="3200" spc="-5" dirty="0">
                <a:latin typeface="Arial"/>
                <a:cs typeface="Arial"/>
              </a:rPr>
              <a:t>had spread </a:t>
            </a:r>
            <a:r>
              <a:rPr sz="3200" dirty="0">
                <a:latin typeface="Arial"/>
                <a:cs typeface="Arial"/>
              </a:rPr>
              <a:t>to </a:t>
            </a:r>
            <a:r>
              <a:rPr sz="3200" spc="-5" dirty="0">
                <a:latin typeface="Arial"/>
                <a:cs typeface="Arial"/>
              </a:rPr>
              <a:t>Europe and</a:t>
            </a:r>
            <a:r>
              <a:rPr sz="3200" spc="-280" dirty="0">
                <a:latin typeface="Arial"/>
                <a:cs typeface="Arial"/>
              </a:rPr>
              <a:t> </a:t>
            </a:r>
            <a:r>
              <a:rPr sz="3200" spc="-5" dirty="0">
                <a:latin typeface="Arial"/>
                <a:cs typeface="Arial"/>
              </a:rPr>
              <a:t>Australia.</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spc="-5" dirty="0">
                <a:latin typeface="Arial"/>
                <a:cs typeface="Arial"/>
              </a:rPr>
              <a:t>Simon Rogerson </a:t>
            </a:r>
            <a:r>
              <a:rPr sz="3200" dirty="0">
                <a:latin typeface="Arial"/>
                <a:cs typeface="Arial"/>
              </a:rPr>
              <a:t>of De </a:t>
            </a:r>
            <a:r>
              <a:rPr sz="3200" spc="-5" dirty="0">
                <a:latin typeface="Arial"/>
                <a:cs typeface="Arial"/>
              </a:rPr>
              <a:t>Montfort </a:t>
            </a:r>
            <a:r>
              <a:rPr sz="3200" dirty="0">
                <a:latin typeface="Arial"/>
                <a:cs typeface="Arial"/>
              </a:rPr>
              <a:t>University</a:t>
            </a:r>
            <a:r>
              <a:rPr sz="3200" spc="-95" dirty="0">
                <a:latin typeface="Arial"/>
                <a:cs typeface="Arial"/>
              </a:rPr>
              <a:t> </a:t>
            </a:r>
            <a:r>
              <a:rPr sz="3200" dirty="0">
                <a:latin typeface="Arial"/>
                <a:cs typeface="Arial"/>
              </a:rPr>
              <a:t>(UK)</a:t>
            </a:r>
            <a:endParaRPr sz="3200">
              <a:latin typeface="Arial"/>
              <a:cs typeface="Arial"/>
            </a:endParaRPr>
          </a:p>
          <a:p>
            <a:pPr marL="295910" marR="1825625">
              <a:lnSpc>
                <a:spcPct val="100000"/>
              </a:lnSpc>
            </a:pPr>
            <a:r>
              <a:rPr sz="3200" spc="-55" dirty="0">
                <a:latin typeface="Arial"/>
                <a:cs typeface="Arial"/>
              </a:rPr>
              <a:t>Terrell </a:t>
            </a:r>
            <a:r>
              <a:rPr sz="3200" dirty="0">
                <a:latin typeface="Arial"/>
                <a:cs typeface="Arial"/>
              </a:rPr>
              <a:t>Bynum, </a:t>
            </a:r>
            <a:r>
              <a:rPr sz="3200" spc="-5" dirty="0">
                <a:latin typeface="Arial"/>
                <a:cs typeface="Arial"/>
              </a:rPr>
              <a:t>editor </a:t>
            </a:r>
            <a:r>
              <a:rPr sz="3200" dirty="0">
                <a:latin typeface="Arial"/>
                <a:cs typeface="Arial"/>
              </a:rPr>
              <a:t>of </a:t>
            </a:r>
            <a:r>
              <a:rPr sz="3200" spc="-5" dirty="0">
                <a:latin typeface="Arial"/>
                <a:cs typeface="Arial"/>
              </a:rPr>
              <a:t>Metaphilosophy  </a:t>
            </a:r>
            <a:r>
              <a:rPr sz="3200" dirty="0">
                <a:latin typeface="Arial"/>
                <a:cs typeface="Arial"/>
              </a:rPr>
              <a:t>(USA), </a:t>
            </a:r>
            <a:r>
              <a:rPr sz="3200" spc="-5" dirty="0">
                <a:latin typeface="Arial"/>
                <a:cs typeface="Arial"/>
              </a:rPr>
              <a:t>initiated international</a:t>
            </a:r>
            <a:r>
              <a:rPr sz="3200" spc="-60" dirty="0">
                <a:latin typeface="Arial"/>
                <a:cs typeface="Arial"/>
              </a:rPr>
              <a:t> </a:t>
            </a:r>
            <a:r>
              <a:rPr sz="3200" dirty="0">
                <a:latin typeface="Arial"/>
                <a:cs typeface="Arial"/>
              </a:rPr>
              <a:t>conferences.</a:t>
            </a:r>
            <a:endParaRPr sz="3200">
              <a:latin typeface="Arial"/>
              <a:cs typeface="Arial"/>
            </a:endParaRPr>
          </a:p>
          <a:p>
            <a:pPr marL="295910" marR="5080" indent="-283845">
              <a:lnSpc>
                <a:spcPct val="100000"/>
              </a:lnSpc>
              <a:spcBef>
                <a:spcPts val="600"/>
              </a:spcBef>
              <a:buClr>
                <a:srgbClr val="3891A7"/>
              </a:buClr>
              <a:buSzPct val="79687"/>
              <a:buChar char=""/>
              <a:tabLst>
                <a:tab pos="296545" algn="l"/>
              </a:tabLst>
            </a:pPr>
            <a:r>
              <a:rPr sz="3200" dirty="0">
                <a:latin typeface="Arial"/>
                <a:cs typeface="Arial"/>
              </a:rPr>
              <a:t>Mid </a:t>
            </a:r>
            <a:r>
              <a:rPr sz="3200" spc="-5" dirty="0">
                <a:latin typeface="Arial"/>
                <a:cs typeface="Arial"/>
              </a:rPr>
              <a:t>90s: Beginning </a:t>
            </a:r>
            <a:r>
              <a:rPr sz="3200" dirty="0">
                <a:latin typeface="Arial"/>
                <a:cs typeface="Arial"/>
              </a:rPr>
              <a:t>of a </a:t>
            </a:r>
            <a:r>
              <a:rPr sz="3200" spc="-5" dirty="0">
                <a:latin typeface="Arial"/>
                <a:cs typeface="Arial"/>
              </a:rPr>
              <a:t>2nd generation </a:t>
            </a:r>
            <a:r>
              <a:rPr sz="3200" dirty="0">
                <a:latin typeface="Arial"/>
                <a:cs typeface="Arial"/>
              </a:rPr>
              <a:t>of </a:t>
            </a:r>
            <a:r>
              <a:rPr sz="3200" spc="-65" dirty="0">
                <a:latin typeface="Arial"/>
                <a:cs typeface="Arial"/>
              </a:rPr>
              <a:t>computer  </a:t>
            </a:r>
            <a:r>
              <a:rPr sz="3200" spc="-5" dirty="0">
                <a:latin typeface="Arial"/>
                <a:cs typeface="Arial"/>
              </a:rPr>
              <a:t>ethics </a:t>
            </a:r>
            <a:r>
              <a:rPr sz="3200" dirty="0">
                <a:latin typeface="Arial"/>
                <a:cs typeface="Arial"/>
              </a:rPr>
              <a:t>with </a:t>
            </a:r>
            <a:r>
              <a:rPr sz="3200" spc="-5" dirty="0">
                <a:latin typeface="Arial"/>
                <a:cs typeface="Arial"/>
              </a:rPr>
              <a:t>more </a:t>
            </a:r>
            <a:r>
              <a:rPr sz="3200" dirty="0">
                <a:latin typeface="Arial"/>
                <a:cs typeface="Arial"/>
              </a:rPr>
              <a:t>practical</a:t>
            </a:r>
            <a:r>
              <a:rPr sz="3200" spc="-70" dirty="0">
                <a:latin typeface="Arial"/>
                <a:cs typeface="Arial"/>
              </a:rPr>
              <a:t> </a:t>
            </a:r>
            <a:r>
              <a:rPr sz="3200" dirty="0">
                <a:latin typeface="Arial"/>
                <a:cs typeface="Arial"/>
              </a:rPr>
              <a:t>action.</a:t>
            </a:r>
            <a:endParaRPr sz="3200">
              <a:latin typeface="Arial"/>
              <a:cs typeface="Arial"/>
            </a:endParaRPr>
          </a:p>
          <a:p>
            <a:pPr marL="295910" indent="-283845">
              <a:lnSpc>
                <a:spcPct val="100000"/>
              </a:lnSpc>
              <a:spcBef>
                <a:spcPts val="605"/>
              </a:spcBef>
              <a:buClr>
                <a:srgbClr val="3891A7"/>
              </a:buClr>
              <a:buSzPct val="79687"/>
              <a:buChar char=""/>
              <a:tabLst>
                <a:tab pos="296545" algn="l"/>
              </a:tabLst>
            </a:pPr>
            <a:r>
              <a:rPr sz="3200" spc="-5" dirty="0">
                <a:latin typeface="Arial"/>
                <a:cs typeface="Arial"/>
              </a:rPr>
              <a:t>2004: </a:t>
            </a:r>
            <a:r>
              <a:rPr sz="3200" dirty="0">
                <a:latin typeface="Arial"/>
                <a:cs typeface="Arial"/>
              </a:rPr>
              <a:t>Interest spreads to </a:t>
            </a:r>
            <a:r>
              <a:rPr sz="3200" spc="-5" dirty="0">
                <a:latin typeface="Arial"/>
                <a:cs typeface="Arial"/>
              </a:rPr>
              <a:t>Cotonou,</a:t>
            </a:r>
            <a:r>
              <a:rPr sz="3200" spc="-114" dirty="0">
                <a:latin typeface="Arial"/>
                <a:cs typeface="Arial"/>
              </a:rPr>
              <a:t> </a:t>
            </a:r>
            <a:r>
              <a:rPr sz="3200" spc="-5" dirty="0">
                <a:latin typeface="Arial"/>
                <a:cs typeface="Arial"/>
              </a:rPr>
              <a:t>Benin</a:t>
            </a:r>
            <a:endParaRPr sz="32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71827" y="88392"/>
            <a:ext cx="7835265" cy="1409700"/>
            <a:chOff x="1671827" y="88392"/>
            <a:chExt cx="7835265" cy="1409700"/>
          </a:xfrm>
        </p:grpSpPr>
        <p:sp>
          <p:nvSpPr>
            <p:cNvPr id="3" name="object 3"/>
            <p:cNvSpPr/>
            <p:nvPr/>
          </p:nvSpPr>
          <p:spPr>
            <a:xfrm>
              <a:off x="1671827" y="88392"/>
              <a:ext cx="6347460" cy="8153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71827" y="682751"/>
              <a:ext cx="6899148" cy="8153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903463" y="682751"/>
              <a:ext cx="832103" cy="8153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68056" y="682751"/>
              <a:ext cx="1438655" cy="8153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dirty="0"/>
              <a:t>Any unique moral issues?  Deborah Johnson: Ethics</a:t>
            </a:r>
            <a:r>
              <a:rPr spc="-45" dirty="0"/>
              <a:t> </a:t>
            </a:r>
            <a:r>
              <a:rPr dirty="0"/>
              <a:t>on-line</a:t>
            </a:r>
          </a:p>
        </p:txBody>
      </p:sp>
      <p:sp>
        <p:nvSpPr>
          <p:cNvPr id="8" name="object 8"/>
          <p:cNvSpPr txBox="1"/>
          <p:nvPr/>
        </p:nvSpPr>
        <p:spPr>
          <a:xfrm>
            <a:off x="2075433" y="1393272"/>
            <a:ext cx="9665335" cy="3257550"/>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79687"/>
              <a:buChar char=""/>
              <a:tabLst>
                <a:tab pos="296545" algn="l"/>
              </a:tabLst>
            </a:pPr>
            <a:r>
              <a:rPr sz="3200" dirty="0">
                <a:latin typeface="Arial"/>
                <a:cs typeface="Arial"/>
              </a:rPr>
              <a:t>The </a:t>
            </a:r>
            <a:r>
              <a:rPr sz="3200" b="1" i="1" dirty="0">
                <a:latin typeface="Arial"/>
                <a:cs typeface="Arial"/>
              </a:rPr>
              <a:t>scope </a:t>
            </a:r>
            <a:r>
              <a:rPr sz="3200" dirty="0">
                <a:latin typeface="Arial"/>
                <a:cs typeface="Arial"/>
              </a:rPr>
              <a:t>of the </a:t>
            </a:r>
            <a:r>
              <a:rPr sz="3200" spc="-5" dirty="0">
                <a:latin typeface="Arial"/>
                <a:cs typeface="Arial"/>
              </a:rPr>
              <a:t>Internet </a:t>
            </a:r>
            <a:r>
              <a:rPr sz="3200" dirty="0">
                <a:latin typeface="Arial"/>
                <a:cs typeface="Arial"/>
              </a:rPr>
              <a:t>is </a:t>
            </a:r>
            <a:r>
              <a:rPr sz="3200" b="1" spc="-5" dirty="0">
                <a:latin typeface="Arial"/>
                <a:cs typeface="Arial"/>
              </a:rPr>
              <a:t>global </a:t>
            </a:r>
            <a:r>
              <a:rPr sz="3200" spc="-5" dirty="0">
                <a:latin typeface="Arial"/>
                <a:cs typeface="Arial"/>
              </a:rPr>
              <a:t>and</a:t>
            </a:r>
            <a:r>
              <a:rPr sz="3200" spc="-95" dirty="0">
                <a:latin typeface="Arial"/>
                <a:cs typeface="Arial"/>
              </a:rPr>
              <a:t> </a:t>
            </a:r>
            <a:r>
              <a:rPr sz="3200" b="1" spc="-40" dirty="0">
                <a:latin typeface="Arial"/>
                <a:cs typeface="Arial"/>
              </a:rPr>
              <a:t>interactive</a:t>
            </a:r>
            <a:r>
              <a:rPr sz="3200" spc="-40" dirty="0">
                <a:latin typeface="Arial"/>
                <a:cs typeface="Arial"/>
              </a:rPr>
              <a:t>.</a:t>
            </a:r>
            <a:endParaRPr sz="3200" dirty="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The </a:t>
            </a:r>
            <a:r>
              <a:rPr sz="3200" spc="-5" dirty="0">
                <a:latin typeface="Arial"/>
                <a:cs typeface="Arial"/>
              </a:rPr>
              <a:t>Internet enables </a:t>
            </a:r>
            <a:r>
              <a:rPr sz="3200" dirty="0">
                <a:latin typeface="Arial"/>
                <a:cs typeface="Arial"/>
              </a:rPr>
              <a:t>users to interact with</a:t>
            </a:r>
            <a:r>
              <a:rPr sz="3200" spc="-140" dirty="0">
                <a:latin typeface="Arial"/>
                <a:cs typeface="Arial"/>
              </a:rPr>
              <a:t> </a:t>
            </a:r>
            <a:r>
              <a:rPr sz="3200" b="1" spc="-5" dirty="0">
                <a:latin typeface="Arial"/>
                <a:cs typeface="Arial"/>
              </a:rPr>
              <a:t>privacy</a:t>
            </a:r>
            <a:r>
              <a:rPr sz="3200" spc="-5" dirty="0">
                <a:latin typeface="Arial"/>
                <a:cs typeface="Arial"/>
              </a:rPr>
              <a:t>.</a:t>
            </a:r>
            <a:endParaRPr sz="3200" dirty="0">
              <a:latin typeface="Arial"/>
              <a:cs typeface="Arial"/>
            </a:endParaRPr>
          </a:p>
          <a:p>
            <a:pPr marL="295910" marR="543560" indent="-283845">
              <a:lnSpc>
                <a:spcPct val="100000"/>
              </a:lnSpc>
              <a:spcBef>
                <a:spcPts val="600"/>
              </a:spcBef>
              <a:buClr>
                <a:srgbClr val="3891A7"/>
              </a:buClr>
              <a:buSzPct val="79687"/>
              <a:buChar char=""/>
              <a:tabLst>
                <a:tab pos="296545" algn="l"/>
              </a:tabLst>
            </a:pPr>
            <a:r>
              <a:rPr sz="3200" spc="-5" dirty="0">
                <a:latin typeface="Arial"/>
                <a:cs typeface="Arial"/>
              </a:rPr>
              <a:t>Internet technology </a:t>
            </a:r>
            <a:r>
              <a:rPr sz="3200" dirty="0">
                <a:latin typeface="Arial"/>
                <a:cs typeface="Arial"/>
              </a:rPr>
              <a:t>makes the </a:t>
            </a:r>
            <a:r>
              <a:rPr sz="3200" b="1" dirty="0">
                <a:latin typeface="Arial"/>
                <a:cs typeface="Arial"/>
              </a:rPr>
              <a:t>reproducibility </a:t>
            </a:r>
            <a:r>
              <a:rPr sz="3200" spc="-245" dirty="0">
                <a:latin typeface="Arial"/>
                <a:cs typeface="Arial"/>
              </a:rPr>
              <a:t>of  </a:t>
            </a:r>
            <a:r>
              <a:rPr sz="3200" spc="-5" dirty="0">
                <a:latin typeface="Arial"/>
                <a:cs typeface="Arial"/>
              </a:rPr>
              <a:t>information possible </a:t>
            </a:r>
            <a:r>
              <a:rPr sz="3200" dirty="0">
                <a:latin typeface="Arial"/>
                <a:cs typeface="Arial"/>
              </a:rPr>
              <a:t>in ways </a:t>
            </a:r>
            <a:r>
              <a:rPr sz="3200" spc="-5" dirty="0">
                <a:latin typeface="Arial"/>
                <a:cs typeface="Arial"/>
              </a:rPr>
              <a:t>not </a:t>
            </a:r>
            <a:r>
              <a:rPr sz="3200" dirty="0">
                <a:latin typeface="Arial"/>
                <a:cs typeface="Arial"/>
              </a:rPr>
              <a:t>possible</a:t>
            </a:r>
            <a:r>
              <a:rPr sz="3200" spc="-75" dirty="0">
                <a:latin typeface="Arial"/>
                <a:cs typeface="Arial"/>
              </a:rPr>
              <a:t> </a:t>
            </a:r>
            <a:r>
              <a:rPr sz="3200" spc="-5" dirty="0">
                <a:latin typeface="Arial"/>
                <a:cs typeface="Arial"/>
              </a:rPr>
              <a:t>before.</a:t>
            </a:r>
            <a:endParaRPr sz="3200" dirty="0">
              <a:latin typeface="Arial"/>
              <a:cs typeface="Arial"/>
            </a:endParaRPr>
          </a:p>
          <a:p>
            <a:pPr marL="295910" marR="342265" indent="-283845">
              <a:lnSpc>
                <a:spcPct val="100000"/>
              </a:lnSpc>
              <a:spcBef>
                <a:spcPts val="605"/>
              </a:spcBef>
              <a:buClr>
                <a:srgbClr val="3891A7"/>
              </a:buClr>
              <a:buSzPct val="79687"/>
              <a:buChar char=""/>
              <a:tabLst>
                <a:tab pos="296545" algn="l"/>
              </a:tabLst>
            </a:pPr>
            <a:r>
              <a:rPr sz="3200" dirty="0">
                <a:latin typeface="Arial"/>
                <a:cs typeface="Arial"/>
              </a:rPr>
              <a:t>The above </a:t>
            </a:r>
            <a:r>
              <a:rPr sz="3200" spc="-5" dirty="0">
                <a:latin typeface="Arial"/>
                <a:cs typeface="Arial"/>
              </a:rPr>
              <a:t>features make behavior on-line </a:t>
            </a:r>
            <a:r>
              <a:rPr sz="3200" spc="-75" dirty="0">
                <a:latin typeface="Arial"/>
                <a:cs typeface="Arial"/>
              </a:rPr>
              <a:t>morally  </a:t>
            </a:r>
            <a:r>
              <a:rPr sz="3200" spc="-10" dirty="0">
                <a:latin typeface="Arial"/>
                <a:cs typeface="Arial"/>
              </a:rPr>
              <a:t>different </a:t>
            </a:r>
            <a:r>
              <a:rPr sz="3200" spc="-5" dirty="0">
                <a:latin typeface="Arial"/>
                <a:cs typeface="Arial"/>
              </a:rPr>
              <a:t>than</a:t>
            </a:r>
            <a:r>
              <a:rPr sz="3200" spc="-40" dirty="0">
                <a:latin typeface="Arial"/>
                <a:cs typeface="Arial"/>
              </a:rPr>
              <a:t> </a:t>
            </a:r>
            <a:r>
              <a:rPr sz="3200" spc="-10" dirty="0">
                <a:latin typeface="Arial"/>
                <a:cs typeface="Arial"/>
              </a:rPr>
              <a:t>off-line.</a:t>
            </a:r>
            <a:endParaRPr sz="32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6128004"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5422900" cy="680720"/>
          </a:xfrm>
          <a:prstGeom prst="rect">
            <a:avLst/>
          </a:prstGeom>
        </p:spPr>
        <p:txBody>
          <a:bodyPr vert="horz" wrap="square" lIns="0" tIns="12065" rIns="0" bIns="0" rtlCol="0">
            <a:spAutoFit/>
          </a:bodyPr>
          <a:lstStyle/>
          <a:p>
            <a:pPr marL="12700">
              <a:lnSpc>
                <a:spcPct val="100000"/>
              </a:lnSpc>
              <a:spcBef>
                <a:spcPts val="95"/>
              </a:spcBef>
            </a:pPr>
            <a:r>
              <a:rPr sz="4300" spc="-5" dirty="0"/>
              <a:t>The debate</a:t>
            </a:r>
            <a:r>
              <a:rPr sz="4300" spc="-60" dirty="0"/>
              <a:t> </a:t>
            </a:r>
            <a:r>
              <a:rPr sz="4300" spc="-5" dirty="0"/>
              <a:t>continues:</a:t>
            </a:r>
            <a:endParaRPr sz="4300"/>
          </a:p>
        </p:txBody>
      </p:sp>
      <p:sp>
        <p:nvSpPr>
          <p:cNvPr id="4" name="object 4"/>
          <p:cNvSpPr txBox="1"/>
          <p:nvPr/>
        </p:nvSpPr>
        <p:spPr>
          <a:xfrm>
            <a:off x="2075433" y="1468882"/>
            <a:ext cx="9623425" cy="4081145"/>
          </a:xfrm>
          <a:prstGeom prst="rect">
            <a:avLst/>
          </a:prstGeom>
        </p:spPr>
        <p:txBody>
          <a:bodyPr vert="horz" wrap="square" lIns="0" tIns="13335" rIns="0" bIns="0" rtlCol="0">
            <a:spAutoFit/>
          </a:bodyPr>
          <a:lstStyle/>
          <a:p>
            <a:pPr marL="295910" marR="681355" indent="-283845">
              <a:lnSpc>
                <a:spcPct val="100000"/>
              </a:lnSpc>
              <a:spcBef>
                <a:spcPts val="105"/>
              </a:spcBef>
              <a:buClr>
                <a:srgbClr val="3891A7"/>
              </a:buClr>
              <a:buSzPct val="79687"/>
              <a:buChar char=""/>
              <a:tabLst>
                <a:tab pos="296545" algn="l"/>
              </a:tabLst>
            </a:pPr>
            <a:r>
              <a:rPr sz="3200" dirty="0">
                <a:latin typeface="Arial"/>
                <a:cs typeface="Arial"/>
              </a:rPr>
              <a:t>James </a:t>
            </a:r>
            <a:r>
              <a:rPr sz="3200" spc="-5" dirty="0">
                <a:latin typeface="Arial"/>
                <a:cs typeface="Arial"/>
              </a:rPr>
              <a:t>Moore: Computer technology </a:t>
            </a:r>
            <a:r>
              <a:rPr sz="3200" dirty="0">
                <a:latin typeface="Arial"/>
                <a:cs typeface="Arial"/>
              </a:rPr>
              <a:t>is </a:t>
            </a:r>
            <a:r>
              <a:rPr sz="3200" spc="-50" dirty="0">
                <a:latin typeface="Arial"/>
                <a:cs typeface="Arial"/>
              </a:rPr>
              <a:t>“logically  </a:t>
            </a:r>
            <a:r>
              <a:rPr sz="3200" spc="-5" dirty="0">
                <a:latin typeface="Arial"/>
                <a:cs typeface="Arial"/>
              </a:rPr>
              <a:t>malleable” unlike previous technologies. </a:t>
            </a:r>
            <a:r>
              <a:rPr sz="3200" dirty="0">
                <a:latin typeface="Arial"/>
                <a:cs typeface="Arial"/>
              </a:rPr>
              <a:t>It can  create </a:t>
            </a:r>
            <a:r>
              <a:rPr sz="3200" spc="-5" dirty="0">
                <a:latin typeface="Arial"/>
                <a:cs typeface="Arial"/>
              </a:rPr>
              <a:t>“new possibilities </a:t>
            </a:r>
            <a:r>
              <a:rPr sz="3200" dirty="0">
                <a:latin typeface="Arial"/>
                <a:cs typeface="Arial"/>
              </a:rPr>
              <a:t>for </a:t>
            </a:r>
            <a:r>
              <a:rPr sz="3200" spc="-5" dirty="0">
                <a:latin typeface="Arial"/>
                <a:cs typeface="Arial"/>
              </a:rPr>
              <a:t>human</a:t>
            </a:r>
            <a:r>
              <a:rPr sz="3200" spc="-70" dirty="0">
                <a:latin typeface="Arial"/>
                <a:cs typeface="Arial"/>
              </a:rPr>
              <a:t> </a:t>
            </a:r>
            <a:r>
              <a:rPr sz="3200" spc="-5" dirty="0">
                <a:latin typeface="Arial"/>
                <a:cs typeface="Arial"/>
              </a:rPr>
              <a:t>action”.</a:t>
            </a:r>
            <a:endParaRPr sz="3200">
              <a:latin typeface="Arial"/>
              <a:cs typeface="Arial"/>
            </a:endParaRPr>
          </a:p>
          <a:p>
            <a:pPr marL="295910" marR="5080" indent="-283845">
              <a:lnSpc>
                <a:spcPct val="100000"/>
              </a:lnSpc>
              <a:spcBef>
                <a:spcPts val="600"/>
              </a:spcBef>
              <a:buClr>
                <a:srgbClr val="3891A7"/>
              </a:buClr>
              <a:buSzPct val="79687"/>
              <a:buChar char=""/>
              <a:tabLst>
                <a:tab pos="296545" algn="l"/>
              </a:tabLst>
            </a:pPr>
            <a:r>
              <a:rPr sz="3200" dirty="0">
                <a:latin typeface="Arial"/>
                <a:cs typeface="Arial"/>
              </a:rPr>
              <a:t>Brey: disclosing </a:t>
            </a:r>
            <a:r>
              <a:rPr sz="3200" spc="-5" dirty="0">
                <a:latin typeface="Arial"/>
                <a:cs typeface="Arial"/>
              </a:rPr>
              <a:t>non-obvious features embedded </a:t>
            </a:r>
            <a:r>
              <a:rPr sz="3200" dirty="0">
                <a:latin typeface="Arial"/>
                <a:cs typeface="Arial"/>
              </a:rPr>
              <a:t>in  </a:t>
            </a:r>
            <a:r>
              <a:rPr sz="3200" spc="-5" dirty="0">
                <a:latin typeface="Arial"/>
                <a:cs typeface="Arial"/>
              </a:rPr>
              <a:t>computer </a:t>
            </a:r>
            <a:r>
              <a:rPr sz="3200" dirty="0">
                <a:latin typeface="Arial"/>
                <a:cs typeface="Arial"/>
              </a:rPr>
              <a:t>systems that can </a:t>
            </a:r>
            <a:r>
              <a:rPr sz="3200" spc="-5" dirty="0">
                <a:latin typeface="Arial"/>
                <a:cs typeface="Arial"/>
              </a:rPr>
              <a:t>have moral</a:t>
            </a:r>
            <a:r>
              <a:rPr sz="3200" spc="-85" dirty="0">
                <a:latin typeface="Arial"/>
                <a:cs typeface="Arial"/>
              </a:rPr>
              <a:t> </a:t>
            </a:r>
            <a:r>
              <a:rPr sz="3200" spc="-5" dirty="0">
                <a:latin typeface="Arial"/>
                <a:cs typeface="Arial"/>
              </a:rPr>
              <a:t>implications.</a:t>
            </a:r>
            <a:endParaRPr sz="3200">
              <a:latin typeface="Arial"/>
              <a:cs typeface="Arial"/>
            </a:endParaRPr>
          </a:p>
          <a:p>
            <a:pPr marL="295910" marR="730250" indent="-283845">
              <a:lnSpc>
                <a:spcPct val="100000"/>
              </a:lnSpc>
              <a:spcBef>
                <a:spcPts val="600"/>
              </a:spcBef>
              <a:buClr>
                <a:srgbClr val="3891A7"/>
              </a:buClr>
              <a:buSzPct val="79687"/>
              <a:buChar char=""/>
              <a:tabLst>
                <a:tab pos="296545" algn="l"/>
              </a:tabLst>
            </a:pPr>
            <a:r>
              <a:rPr sz="3200" dirty="0">
                <a:latin typeface="Arial"/>
                <a:cs typeface="Arial"/>
              </a:rPr>
              <a:t>Alison </a:t>
            </a:r>
            <a:r>
              <a:rPr sz="3200" spc="-5" dirty="0">
                <a:latin typeface="Arial"/>
                <a:cs typeface="Arial"/>
              </a:rPr>
              <a:t>Adams: </a:t>
            </a:r>
            <a:r>
              <a:rPr sz="3200" spc="-90" dirty="0">
                <a:latin typeface="Arial"/>
                <a:cs typeface="Arial"/>
              </a:rPr>
              <a:t>Take </a:t>
            </a:r>
            <a:r>
              <a:rPr sz="3200" spc="-5" dirty="0">
                <a:latin typeface="Arial"/>
                <a:cs typeface="Arial"/>
              </a:rPr>
              <a:t>into </a:t>
            </a:r>
            <a:r>
              <a:rPr sz="3200" dirty="0">
                <a:latin typeface="Arial"/>
                <a:cs typeface="Arial"/>
              </a:rPr>
              <a:t>account </a:t>
            </a:r>
            <a:r>
              <a:rPr sz="3200" spc="-40" dirty="0">
                <a:latin typeface="Arial"/>
                <a:cs typeface="Arial"/>
              </a:rPr>
              <a:t>gender-related  </a:t>
            </a:r>
            <a:r>
              <a:rPr sz="3200" dirty="0">
                <a:latin typeface="Arial"/>
                <a:cs typeface="Arial"/>
              </a:rPr>
              <a:t>biases. </a:t>
            </a:r>
            <a:r>
              <a:rPr sz="3200" spc="-5" dirty="0">
                <a:latin typeface="Arial"/>
                <a:cs typeface="Arial"/>
              </a:rPr>
              <a:t>Combine feminist ethics </a:t>
            </a:r>
            <a:r>
              <a:rPr sz="3200" dirty="0">
                <a:latin typeface="Arial"/>
                <a:cs typeface="Arial"/>
              </a:rPr>
              <a:t>with </a:t>
            </a:r>
            <a:r>
              <a:rPr sz="3200" spc="-5" dirty="0">
                <a:latin typeface="Arial"/>
                <a:cs typeface="Arial"/>
              </a:rPr>
              <a:t>empirical  studies.</a:t>
            </a:r>
            <a:endParaRPr sz="3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8740140"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8034655" cy="680720"/>
          </a:xfrm>
          <a:prstGeom prst="rect">
            <a:avLst/>
          </a:prstGeom>
        </p:spPr>
        <p:txBody>
          <a:bodyPr vert="horz" wrap="square" lIns="0" tIns="12065" rIns="0" bIns="0" rtlCol="0">
            <a:spAutoFit/>
          </a:bodyPr>
          <a:lstStyle/>
          <a:p>
            <a:pPr marL="12700">
              <a:lnSpc>
                <a:spcPct val="100000"/>
              </a:lnSpc>
              <a:spcBef>
                <a:spcPts val="95"/>
              </a:spcBef>
            </a:pPr>
            <a:r>
              <a:rPr sz="4300" spc="-5" dirty="0"/>
              <a:t>Sample topics in computer</a:t>
            </a:r>
            <a:r>
              <a:rPr sz="4300" spc="15" dirty="0"/>
              <a:t> </a:t>
            </a:r>
            <a:r>
              <a:rPr sz="4300" spc="-5" dirty="0"/>
              <a:t>ethics</a:t>
            </a:r>
            <a:endParaRPr sz="4300"/>
          </a:p>
        </p:txBody>
      </p:sp>
      <p:sp>
        <p:nvSpPr>
          <p:cNvPr id="4" name="object 4"/>
          <p:cNvSpPr txBox="1">
            <a:spLocks noGrp="1"/>
          </p:cNvSpPr>
          <p:nvPr>
            <p:ph type="body" idx="1"/>
          </p:nvPr>
        </p:nvSpPr>
        <p:spPr>
          <a:prstGeom prst="rect">
            <a:avLst/>
          </a:prstGeom>
        </p:spPr>
        <p:txBody>
          <a:bodyPr vert="horz" wrap="square" lIns="0" tIns="13335" rIns="0" bIns="0" rtlCol="0">
            <a:spAutoFit/>
          </a:bodyPr>
          <a:lstStyle/>
          <a:p>
            <a:pPr marL="1700530" marR="211454" indent="-283845">
              <a:lnSpc>
                <a:spcPct val="100000"/>
              </a:lnSpc>
              <a:spcBef>
                <a:spcPts val="105"/>
              </a:spcBef>
              <a:buClr>
                <a:srgbClr val="3891A7"/>
              </a:buClr>
              <a:buSzPct val="79687"/>
              <a:buChar char=""/>
              <a:tabLst>
                <a:tab pos="1701800" algn="l"/>
              </a:tabLst>
            </a:pPr>
            <a:r>
              <a:rPr spc="-5" dirty="0"/>
              <a:t>Computers </a:t>
            </a:r>
            <a:r>
              <a:rPr dirty="0"/>
              <a:t>in the workplace: a </a:t>
            </a:r>
            <a:r>
              <a:rPr spc="-5" dirty="0"/>
              <a:t>threat </a:t>
            </a:r>
            <a:r>
              <a:rPr dirty="0"/>
              <a:t>to </a:t>
            </a:r>
            <a:r>
              <a:rPr spc="-5" dirty="0"/>
              <a:t>jobs? </a:t>
            </a:r>
            <a:r>
              <a:rPr spc="-155" dirty="0"/>
              <a:t>De-  </a:t>
            </a:r>
            <a:r>
              <a:rPr dirty="0"/>
              <a:t>skilling? Health </a:t>
            </a:r>
            <a:r>
              <a:rPr spc="-5" dirty="0"/>
              <a:t>and</a:t>
            </a:r>
            <a:r>
              <a:rPr spc="-85" dirty="0"/>
              <a:t> </a:t>
            </a:r>
            <a:r>
              <a:rPr dirty="0"/>
              <a:t>safety?</a:t>
            </a:r>
          </a:p>
          <a:p>
            <a:pPr marL="1700530" indent="-283845">
              <a:lnSpc>
                <a:spcPct val="100000"/>
              </a:lnSpc>
              <a:spcBef>
                <a:spcPts val="600"/>
              </a:spcBef>
              <a:buClr>
                <a:srgbClr val="3891A7"/>
              </a:buClr>
              <a:buSzPct val="79687"/>
              <a:buChar char=""/>
              <a:tabLst>
                <a:tab pos="1701800" algn="l"/>
              </a:tabLst>
            </a:pPr>
            <a:r>
              <a:rPr spc="-5" dirty="0"/>
              <a:t>Computer </a:t>
            </a:r>
            <a:r>
              <a:rPr dirty="0"/>
              <a:t>security: </a:t>
            </a:r>
            <a:r>
              <a:rPr spc="-10" dirty="0"/>
              <a:t>Viruses. </a:t>
            </a:r>
            <a:r>
              <a:rPr dirty="0"/>
              <a:t>Spying by</a:t>
            </a:r>
            <a:r>
              <a:rPr spc="-100" dirty="0"/>
              <a:t> </a:t>
            </a:r>
            <a:r>
              <a:rPr dirty="0"/>
              <a:t>hackers.</a:t>
            </a:r>
          </a:p>
          <a:p>
            <a:pPr marL="1700530" indent="-283845">
              <a:lnSpc>
                <a:spcPct val="100000"/>
              </a:lnSpc>
              <a:spcBef>
                <a:spcPts val="600"/>
              </a:spcBef>
              <a:buClr>
                <a:srgbClr val="3891A7"/>
              </a:buClr>
              <a:buSzPct val="79687"/>
              <a:buChar char=""/>
              <a:tabLst>
                <a:tab pos="1701800" algn="l"/>
              </a:tabLst>
            </a:pPr>
            <a:r>
              <a:rPr dirty="0"/>
              <a:t>Logical</a:t>
            </a:r>
            <a:r>
              <a:rPr spc="-35" dirty="0"/>
              <a:t> </a:t>
            </a:r>
            <a:r>
              <a:rPr dirty="0"/>
              <a:t>security:</a:t>
            </a:r>
          </a:p>
          <a:p>
            <a:pPr marL="1700530" marR="5080">
              <a:lnSpc>
                <a:spcPct val="100000"/>
              </a:lnSpc>
            </a:pPr>
            <a:r>
              <a:rPr spc="-30" dirty="0"/>
              <a:t>Privacy, </a:t>
            </a:r>
            <a:r>
              <a:rPr spc="-25" dirty="0"/>
              <a:t>integrity, </a:t>
            </a:r>
            <a:r>
              <a:rPr spc="-20" dirty="0"/>
              <a:t>consistency, </a:t>
            </a:r>
            <a:r>
              <a:rPr spc="-5" dirty="0"/>
              <a:t>controlling </a:t>
            </a:r>
            <a:r>
              <a:rPr dirty="0"/>
              <a:t>access</a:t>
            </a:r>
            <a:r>
              <a:rPr spc="-65" dirty="0"/>
              <a:t> </a:t>
            </a:r>
            <a:r>
              <a:rPr dirty="0"/>
              <a:t>to  resources.</a:t>
            </a:r>
          </a:p>
          <a:p>
            <a:pPr marL="1700530" marR="164465" indent="-283845">
              <a:lnSpc>
                <a:spcPct val="100000"/>
              </a:lnSpc>
              <a:spcBef>
                <a:spcPts val="600"/>
              </a:spcBef>
              <a:buClr>
                <a:srgbClr val="3891A7"/>
              </a:buClr>
              <a:buSzPct val="79687"/>
              <a:buChar char=""/>
              <a:tabLst>
                <a:tab pos="1701800" algn="l"/>
              </a:tabLst>
            </a:pPr>
            <a:r>
              <a:rPr dirty="0"/>
              <a:t>Software ownership: </a:t>
            </a:r>
            <a:r>
              <a:rPr spc="-5" dirty="0"/>
              <a:t>Intellectual property </a:t>
            </a:r>
            <a:r>
              <a:rPr spc="5" dirty="0"/>
              <a:t>vs. </a:t>
            </a:r>
            <a:r>
              <a:rPr spc="-130" dirty="0"/>
              <a:t>open  </a:t>
            </a:r>
            <a:r>
              <a:rPr dirty="0"/>
              <a:t>source.</a:t>
            </a:r>
          </a:p>
          <a:p>
            <a:pPr marL="1700530" indent="-283845">
              <a:lnSpc>
                <a:spcPct val="100000"/>
              </a:lnSpc>
              <a:spcBef>
                <a:spcPts val="605"/>
              </a:spcBef>
              <a:buClr>
                <a:srgbClr val="3891A7"/>
              </a:buClr>
              <a:buSzPct val="79687"/>
              <a:buChar char=""/>
              <a:tabLst>
                <a:tab pos="1701800" algn="l"/>
              </a:tabLst>
            </a:pPr>
            <a:r>
              <a:rPr dirty="0"/>
              <a:t>Software </a:t>
            </a:r>
            <a:r>
              <a:rPr spc="-5" dirty="0"/>
              <a:t>development: </a:t>
            </a:r>
            <a:r>
              <a:rPr spc="-35" dirty="0"/>
              <a:t>quality,</a:t>
            </a:r>
            <a:r>
              <a:rPr spc="-60" dirty="0"/>
              <a:t> </a:t>
            </a:r>
            <a:r>
              <a:rPr spc="-5" dirty="0"/>
              <a:t>safety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7496556"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6790055" cy="680720"/>
          </a:xfrm>
          <a:prstGeom prst="rect">
            <a:avLst/>
          </a:prstGeom>
        </p:spPr>
        <p:txBody>
          <a:bodyPr vert="horz" wrap="square" lIns="0" tIns="12065" rIns="0" bIns="0" rtlCol="0">
            <a:spAutoFit/>
          </a:bodyPr>
          <a:lstStyle/>
          <a:p>
            <a:pPr marL="12700">
              <a:lnSpc>
                <a:spcPct val="100000"/>
              </a:lnSpc>
              <a:spcBef>
                <a:spcPts val="95"/>
              </a:spcBef>
            </a:pPr>
            <a:r>
              <a:rPr sz="4300" spc="-5" dirty="0"/>
              <a:t>Computers </a:t>
            </a:r>
            <a:r>
              <a:rPr sz="4300" dirty="0"/>
              <a:t>in </a:t>
            </a:r>
            <a:r>
              <a:rPr sz="4300" spc="-10" dirty="0"/>
              <a:t>the</a:t>
            </a:r>
            <a:r>
              <a:rPr sz="4300" spc="-25" dirty="0"/>
              <a:t> </a:t>
            </a:r>
            <a:r>
              <a:rPr sz="4300" spc="-5" dirty="0"/>
              <a:t>workplace</a:t>
            </a:r>
            <a:endParaRPr sz="4300"/>
          </a:p>
        </p:txBody>
      </p:sp>
      <p:sp>
        <p:nvSpPr>
          <p:cNvPr id="4" name="object 4"/>
          <p:cNvSpPr txBox="1"/>
          <p:nvPr/>
        </p:nvSpPr>
        <p:spPr>
          <a:xfrm>
            <a:off x="2075433" y="1468882"/>
            <a:ext cx="9127490" cy="3821429"/>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79687"/>
              <a:buChar char=""/>
              <a:tabLst>
                <a:tab pos="296545" algn="l"/>
              </a:tabLst>
            </a:pPr>
            <a:r>
              <a:rPr sz="3200" spc="-5" dirty="0">
                <a:latin typeface="Arial"/>
                <a:cs typeface="Arial"/>
              </a:rPr>
              <a:t>Monitoring </a:t>
            </a:r>
            <a:r>
              <a:rPr sz="3200" dirty="0">
                <a:latin typeface="Arial"/>
                <a:cs typeface="Arial"/>
              </a:rPr>
              <a:t>of </a:t>
            </a:r>
            <a:r>
              <a:rPr sz="3200" spc="-5" dirty="0">
                <a:latin typeface="Arial"/>
                <a:cs typeface="Arial"/>
              </a:rPr>
              <a:t>employees: employer </a:t>
            </a:r>
            <a:r>
              <a:rPr sz="3200" spc="5" dirty="0">
                <a:latin typeface="Arial"/>
                <a:cs typeface="Arial"/>
              </a:rPr>
              <a:t>vs. </a:t>
            </a:r>
            <a:r>
              <a:rPr sz="3200" spc="-65" dirty="0">
                <a:latin typeface="Arial"/>
                <a:cs typeface="Arial"/>
              </a:rPr>
              <a:t>employee  </a:t>
            </a:r>
            <a:r>
              <a:rPr sz="3200" spc="-5" dirty="0">
                <a:latin typeface="Arial"/>
                <a:cs typeface="Arial"/>
              </a:rPr>
              <a:t>point </a:t>
            </a:r>
            <a:r>
              <a:rPr sz="3200" dirty="0">
                <a:latin typeface="Arial"/>
                <a:cs typeface="Arial"/>
              </a:rPr>
              <a:t>of</a:t>
            </a:r>
            <a:r>
              <a:rPr sz="3200" spc="-30" dirty="0">
                <a:latin typeface="Arial"/>
                <a:cs typeface="Arial"/>
              </a:rPr>
              <a:t> </a:t>
            </a:r>
            <a:r>
              <a:rPr sz="3200" spc="-40" dirty="0">
                <a:latin typeface="Arial"/>
                <a:cs typeface="Arial"/>
              </a:rPr>
              <a:t>view.</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Loyalty</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spc="-5" dirty="0">
                <a:latin typeface="Arial"/>
                <a:cs typeface="Arial"/>
              </a:rPr>
              <a:t>Health</a:t>
            </a:r>
            <a:r>
              <a:rPr sz="3200" spc="-30" dirty="0">
                <a:latin typeface="Arial"/>
                <a:cs typeface="Arial"/>
              </a:rPr>
              <a:t> </a:t>
            </a:r>
            <a:r>
              <a:rPr sz="3200" dirty="0">
                <a:latin typeface="Arial"/>
                <a:cs typeface="Arial"/>
              </a:rPr>
              <a:t>issues.</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Use of </a:t>
            </a:r>
            <a:r>
              <a:rPr sz="3200" spc="-5" dirty="0">
                <a:latin typeface="Arial"/>
                <a:cs typeface="Arial"/>
              </a:rPr>
              <a:t>contingent</a:t>
            </a:r>
            <a:r>
              <a:rPr sz="3200" spc="-70" dirty="0">
                <a:latin typeface="Arial"/>
                <a:cs typeface="Arial"/>
              </a:rPr>
              <a:t> </a:t>
            </a:r>
            <a:r>
              <a:rPr sz="3200" dirty="0">
                <a:latin typeface="Arial"/>
                <a:cs typeface="Arial"/>
              </a:rPr>
              <a:t>workers.</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A </a:t>
            </a:r>
            <a:r>
              <a:rPr sz="3200" spc="-5" dirty="0">
                <a:latin typeface="Arial"/>
                <a:cs typeface="Arial"/>
              </a:rPr>
              <a:t>threat </a:t>
            </a:r>
            <a:r>
              <a:rPr sz="3200" dirty="0">
                <a:latin typeface="Arial"/>
                <a:cs typeface="Arial"/>
              </a:rPr>
              <a:t>to</a:t>
            </a:r>
            <a:r>
              <a:rPr sz="3200" spc="-235" dirty="0">
                <a:latin typeface="Arial"/>
                <a:cs typeface="Arial"/>
              </a:rPr>
              <a:t> </a:t>
            </a:r>
            <a:r>
              <a:rPr sz="3200" spc="-5" dirty="0">
                <a:latin typeface="Arial"/>
                <a:cs typeface="Arial"/>
              </a:rPr>
              <a:t>jobs.</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spc="-5" dirty="0">
                <a:latin typeface="Arial"/>
                <a:cs typeface="Arial"/>
              </a:rPr>
              <a:t>De-skilling.</a:t>
            </a:r>
            <a:endParaRPr sz="32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5158739"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4453890" cy="680720"/>
          </a:xfrm>
          <a:prstGeom prst="rect">
            <a:avLst/>
          </a:prstGeom>
        </p:spPr>
        <p:txBody>
          <a:bodyPr vert="horz" wrap="square" lIns="0" tIns="12065" rIns="0" bIns="0" rtlCol="0">
            <a:spAutoFit/>
          </a:bodyPr>
          <a:lstStyle/>
          <a:p>
            <a:pPr marL="12700">
              <a:lnSpc>
                <a:spcPct val="100000"/>
              </a:lnSpc>
              <a:spcBef>
                <a:spcPts val="95"/>
              </a:spcBef>
            </a:pPr>
            <a:r>
              <a:rPr sz="4300" spc="-5" dirty="0"/>
              <a:t>Computer</a:t>
            </a:r>
            <a:r>
              <a:rPr sz="4300" spc="-45" dirty="0"/>
              <a:t> </a:t>
            </a:r>
            <a:r>
              <a:rPr sz="4300" spc="-5" dirty="0"/>
              <a:t>security</a:t>
            </a:r>
            <a:endParaRPr sz="4300"/>
          </a:p>
        </p:txBody>
      </p:sp>
      <p:sp>
        <p:nvSpPr>
          <p:cNvPr id="4" name="object 4"/>
          <p:cNvSpPr txBox="1"/>
          <p:nvPr/>
        </p:nvSpPr>
        <p:spPr>
          <a:xfrm>
            <a:off x="2075433" y="1393272"/>
            <a:ext cx="8811895" cy="4949190"/>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79687"/>
              <a:buChar char=""/>
              <a:tabLst>
                <a:tab pos="296545" algn="l"/>
              </a:tabLst>
            </a:pPr>
            <a:r>
              <a:rPr sz="3200" spc="-10" dirty="0">
                <a:latin typeface="Arial"/>
                <a:cs typeface="Arial"/>
              </a:rPr>
              <a:t>Viruses: </a:t>
            </a:r>
            <a:r>
              <a:rPr sz="3200" spc="-5" dirty="0">
                <a:latin typeface="Arial"/>
                <a:cs typeface="Arial"/>
              </a:rPr>
              <a:t>programming </a:t>
            </a:r>
            <a:r>
              <a:rPr sz="3200" dirty="0">
                <a:latin typeface="Arial"/>
                <a:cs typeface="Arial"/>
              </a:rPr>
              <a:t>code</a:t>
            </a:r>
            <a:r>
              <a:rPr sz="3200" spc="-85" dirty="0">
                <a:latin typeface="Arial"/>
                <a:cs typeface="Arial"/>
              </a:rPr>
              <a:t> </a:t>
            </a:r>
            <a:r>
              <a:rPr sz="3200" spc="-5" dirty="0">
                <a:latin typeface="Arial"/>
                <a:cs typeface="Arial"/>
              </a:rPr>
              <a:t>disguised</a:t>
            </a:r>
            <a:endParaRPr sz="3200">
              <a:latin typeface="Arial"/>
              <a:cs typeface="Arial"/>
            </a:endParaRPr>
          </a:p>
          <a:p>
            <a:pPr marL="295910" marR="3081655" indent="-283845">
              <a:lnSpc>
                <a:spcPct val="100000"/>
              </a:lnSpc>
              <a:spcBef>
                <a:spcPts val="600"/>
              </a:spcBef>
              <a:buClr>
                <a:srgbClr val="3891A7"/>
              </a:buClr>
              <a:buSzPct val="79687"/>
              <a:buChar char=""/>
              <a:tabLst>
                <a:tab pos="296545" algn="l"/>
              </a:tabLst>
            </a:pPr>
            <a:r>
              <a:rPr sz="3200" spc="-10" dirty="0">
                <a:latin typeface="Arial"/>
                <a:cs typeface="Arial"/>
              </a:rPr>
              <a:t>Worms: </a:t>
            </a:r>
            <a:r>
              <a:rPr sz="3200" spc="-5" dirty="0">
                <a:latin typeface="Arial"/>
                <a:cs typeface="Arial"/>
              </a:rPr>
              <a:t>propagate </a:t>
            </a:r>
            <a:r>
              <a:rPr sz="3200" dirty="0">
                <a:latin typeface="Arial"/>
                <a:cs typeface="Arial"/>
              </a:rPr>
              <a:t>w/o </a:t>
            </a:r>
            <a:r>
              <a:rPr sz="3200" spc="-105" dirty="0">
                <a:latin typeface="Arial"/>
                <a:cs typeface="Arial"/>
              </a:rPr>
              <a:t>human  </a:t>
            </a:r>
            <a:r>
              <a:rPr sz="3200" spc="-5" dirty="0">
                <a:latin typeface="Arial"/>
                <a:cs typeface="Arial"/>
              </a:rPr>
              <a:t>intervention(involvement)</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spc="-25" dirty="0">
                <a:latin typeface="Arial"/>
                <a:cs typeface="Arial"/>
              </a:rPr>
              <a:t>Trojan </a:t>
            </a:r>
            <a:r>
              <a:rPr sz="3200" dirty="0">
                <a:latin typeface="Arial"/>
                <a:cs typeface="Arial"/>
              </a:rPr>
              <a:t>horses: </a:t>
            </a:r>
            <a:r>
              <a:rPr sz="3200" spc="-5" dirty="0">
                <a:latin typeface="Arial"/>
                <a:cs typeface="Arial"/>
              </a:rPr>
              <a:t>gets </a:t>
            </a:r>
            <a:r>
              <a:rPr sz="3200" dirty="0">
                <a:latin typeface="Arial"/>
                <a:cs typeface="Arial"/>
              </a:rPr>
              <a:t>secretly</a:t>
            </a:r>
            <a:r>
              <a:rPr sz="3200" spc="-75" dirty="0">
                <a:latin typeface="Arial"/>
                <a:cs typeface="Arial"/>
              </a:rPr>
              <a:t> </a:t>
            </a:r>
            <a:r>
              <a:rPr sz="3200" spc="-5" dirty="0">
                <a:latin typeface="Arial"/>
                <a:cs typeface="Arial"/>
              </a:rPr>
              <a:t>installed.</a:t>
            </a:r>
            <a:endParaRPr sz="3200">
              <a:latin typeface="Arial"/>
              <a:cs typeface="Arial"/>
            </a:endParaRPr>
          </a:p>
          <a:p>
            <a:pPr marL="295910" indent="-283845">
              <a:lnSpc>
                <a:spcPct val="100000"/>
              </a:lnSpc>
              <a:spcBef>
                <a:spcPts val="605"/>
              </a:spcBef>
              <a:buClr>
                <a:srgbClr val="3891A7"/>
              </a:buClr>
              <a:buSzPct val="79687"/>
              <a:buChar char=""/>
              <a:tabLst>
                <a:tab pos="296545" algn="l"/>
              </a:tabLst>
            </a:pPr>
            <a:r>
              <a:rPr sz="3200" spc="-5" dirty="0">
                <a:latin typeface="Arial"/>
                <a:cs typeface="Arial"/>
              </a:rPr>
              <a:t>Logic bombs: </a:t>
            </a:r>
            <a:r>
              <a:rPr sz="3200" dirty="0">
                <a:latin typeface="Arial"/>
                <a:cs typeface="Arial"/>
              </a:rPr>
              <a:t>execute</a:t>
            </a:r>
            <a:r>
              <a:rPr sz="3200" spc="-65" dirty="0">
                <a:latin typeface="Arial"/>
                <a:cs typeface="Arial"/>
              </a:rPr>
              <a:t> </a:t>
            </a:r>
            <a:r>
              <a:rPr sz="3200" spc="-20" dirty="0">
                <a:latin typeface="Arial"/>
                <a:cs typeface="Arial"/>
              </a:rPr>
              <a:t>conditionally.</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Bacteria or </a:t>
            </a:r>
            <a:r>
              <a:rPr sz="3200" spc="-5" dirty="0">
                <a:latin typeface="Arial"/>
                <a:cs typeface="Arial"/>
              </a:rPr>
              <a:t>rabbits: multiply</a:t>
            </a:r>
            <a:r>
              <a:rPr sz="3200" spc="-70" dirty="0">
                <a:latin typeface="Arial"/>
                <a:cs typeface="Arial"/>
              </a:rPr>
              <a:t> </a:t>
            </a:r>
            <a:r>
              <a:rPr sz="3200" spc="-35" dirty="0">
                <a:latin typeface="Arial"/>
                <a:cs typeface="Arial"/>
              </a:rPr>
              <a:t>rapidly.</a:t>
            </a:r>
            <a:endParaRPr sz="3200">
              <a:latin typeface="Arial"/>
              <a:cs typeface="Arial"/>
            </a:endParaRPr>
          </a:p>
          <a:p>
            <a:pPr marL="295910" marR="5080" indent="-283845">
              <a:lnSpc>
                <a:spcPct val="100000"/>
              </a:lnSpc>
              <a:spcBef>
                <a:spcPts val="600"/>
              </a:spcBef>
              <a:buClr>
                <a:srgbClr val="3891A7"/>
              </a:buClr>
              <a:buSzPct val="79687"/>
              <a:buChar char=""/>
              <a:tabLst>
                <a:tab pos="296545" algn="l"/>
              </a:tabLst>
            </a:pPr>
            <a:r>
              <a:rPr sz="3200" spc="-5" dirty="0">
                <a:latin typeface="Arial"/>
                <a:cs typeface="Arial"/>
              </a:rPr>
              <a:t>Computer </a:t>
            </a:r>
            <a:r>
              <a:rPr sz="3200" dirty="0">
                <a:latin typeface="Arial"/>
                <a:cs typeface="Arial"/>
              </a:rPr>
              <a:t>crimes: </a:t>
            </a:r>
            <a:r>
              <a:rPr sz="3200" spc="-5" dirty="0">
                <a:latin typeface="Arial"/>
                <a:cs typeface="Arial"/>
              </a:rPr>
              <a:t>embezzlement(theft, </a:t>
            </a:r>
            <a:r>
              <a:rPr sz="3200" spc="-70" dirty="0">
                <a:latin typeface="Arial"/>
                <a:cs typeface="Arial"/>
              </a:rPr>
              <a:t>misuse,  </a:t>
            </a:r>
            <a:r>
              <a:rPr sz="3200" spc="-5" dirty="0">
                <a:latin typeface="Arial"/>
                <a:cs typeface="Arial"/>
              </a:rPr>
              <a:t>stealing).</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Hackers: </a:t>
            </a:r>
            <a:r>
              <a:rPr sz="3200" spc="-5" dirty="0">
                <a:latin typeface="Arial"/>
                <a:cs typeface="Arial"/>
              </a:rPr>
              <a:t>vandalism </a:t>
            </a:r>
            <a:r>
              <a:rPr sz="3200" dirty="0">
                <a:latin typeface="Arial"/>
                <a:cs typeface="Arial"/>
              </a:rPr>
              <a:t>or</a:t>
            </a:r>
            <a:r>
              <a:rPr sz="3200" spc="-85" dirty="0">
                <a:latin typeface="Arial"/>
                <a:cs typeface="Arial"/>
              </a:rPr>
              <a:t> </a:t>
            </a:r>
            <a:r>
              <a:rPr sz="3200" spc="-5" dirty="0">
                <a:latin typeface="Arial"/>
                <a:cs typeface="Arial"/>
              </a:rPr>
              <a:t>exploration.</a:t>
            </a:r>
            <a:endParaRPr sz="32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4488180"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3783965" cy="680720"/>
          </a:xfrm>
          <a:prstGeom prst="rect">
            <a:avLst/>
          </a:prstGeom>
        </p:spPr>
        <p:txBody>
          <a:bodyPr vert="horz" wrap="square" lIns="0" tIns="12065" rIns="0" bIns="0" rtlCol="0">
            <a:spAutoFit/>
          </a:bodyPr>
          <a:lstStyle/>
          <a:p>
            <a:pPr marL="12700">
              <a:lnSpc>
                <a:spcPct val="100000"/>
              </a:lnSpc>
              <a:spcBef>
                <a:spcPts val="95"/>
              </a:spcBef>
            </a:pPr>
            <a:r>
              <a:rPr sz="4300" spc="-5" dirty="0"/>
              <a:t>Logical</a:t>
            </a:r>
            <a:r>
              <a:rPr sz="4300" spc="-70" dirty="0"/>
              <a:t> </a:t>
            </a:r>
            <a:r>
              <a:rPr sz="4300" spc="-5" dirty="0"/>
              <a:t>security</a:t>
            </a:r>
            <a:endParaRPr sz="4300"/>
          </a:p>
        </p:txBody>
      </p:sp>
      <p:sp>
        <p:nvSpPr>
          <p:cNvPr id="4" name="object 4"/>
          <p:cNvSpPr txBox="1"/>
          <p:nvPr/>
        </p:nvSpPr>
        <p:spPr>
          <a:xfrm>
            <a:off x="2075433" y="1393272"/>
            <a:ext cx="7077075" cy="2846070"/>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79687"/>
              <a:buChar char=""/>
              <a:tabLst>
                <a:tab pos="296545" algn="l"/>
              </a:tabLst>
            </a:pPr>
            <a:r>
              <a:rPr sz="3200" dirty="0">
                <a:latin typeface="Arial"/>
                <a:cs typeface="Arial"/>
              </a:rPr>
              <a:t>Privacy invasion of </a:t>
            </a:r>
            <a:r>
              <a:rPr sz="3200" spc="-5" dirty="0">
                <a:latin typeface="Arial"/>
                <a:cs typeface="Arial"/>
              </a:rPr>
              <a:t>email, files,</a:t>
            </a:r>
            <a:r>
              <a:rPr sz="3200" spc="-80" dirty="0">
                <a:latin typeface="Arial"/>
                <a:cs typeface="Arial"/>
              </a:rPr>
              <a:t> </a:t>
            </a:r>
            <a:r>
              <a:rPr sz="3200" spc="-5" dirty="0">
                <a:latin typeface="Arial"/>
                <a:cs typeface="Arial"/>
              </a:rPr>
              <a:t>and</a:t>
            </a:r>
            <a:r>
              <a:rPr lang="en-US" sz="3200" spc="-5" dirty="0">
                <a:latin typeface="Arial"/>
                <a:cs typeface="Arial"/>
              </a:rPr>
              <a:t> </a:t>
            </a:r>
            <a:r>
              <a:rPr sz="3200" dirty="0">
                <a:latin typeface="Arial"/>
                <a:cs typeface="Arial"/>
              </a:rPr>
              <a:t>own </a:t>
            </a:r>
            <a:r>
              <a:rPr sz="3200" spc="-5" dirty="0">
                <a:latin typeface="Arial"/>
                <a:cs typeface="Arial"/>
              </a:rPr>
              <a:t>computer</a:t>
            </a:r>
            <a:r>
              <a:rPr sz="3200" spc="-70" dirty="0">
                <a:latin typeface="Arial"/>
                <a:cs typeface="Arial"/>
              </a:rPr>
              <a:t> </a:t>
            </a:r>
            <a:r>
              <a:rPr sz="3200" dirty="0">
                <a:latin typeface="Arial"/>
                <a:cs typeface="Arial"/>
              </a:rPr>
              <a:t>(cookies).</a:t>
            </a:r>
          </a:p>
          <a:p>
            <a:pPr marL="295910" indent="-283845">
              <a:lnSpc>
                <a:spcPct val="100000"/>
              </a:lnSpc>
              <a:spcBef>
                <a:spcPts val="600"/>
              </a:spcBef>
              <a:buClr>
                <a:srgbClr val="3891A7"/>
              </a:buClr>
              <a:buSzPct val="79687"/>
              <a:buChar char=""/>
              <a:tabLst>
                <a:tab pos="296545" algn="l"/>
              </a:tabLst>
            </a:pPr>
            <a:r>
              <a:rPr sz="3200" spc="-5" dirty="0">
                <a:latin typeface="Arial"/>
                <a:cs typeface="Arial"/>
              </a:rPr>
              <a:t>Shared</a:t>
            </a:r>
            <a:r>
              <a:rPr sz="3200" spc="-40" dirty="0">
                <a:latin typeface="Arial"/>
                <a:cs typeface="Arial"/>
              </a:rPr>
              <a:t> </a:t>
            </a:r>
            <a:r>
              <a:rPr sz="3200" spc="-5" dirty="0">
                <a:latin typeface="Arial"/>
                <a:cs typeface="Arial"/>
              </a:rPr>
              <a:t>databases.</a:t>
            </a:r>
            <a:endParaRPr sz="3200" dirty="0">
              <a:latin typeface="Arial"/>
              <a:cs typeface="Arial"/>
            </a:endParaRPr>
          </a:p>
          <a:p>
            <a:pPr marL="295910" indent="-283845">
              <a:lnSpc>
                <a:spcPct val="100000"/>
              </a:lnSpc>
              <a:spcBef>
                <a:spcPts val="600"/>
              </a:spcBef>
              <a:buClr>
                <a:srgbClr val="3891A7"/>
              </a:buClr>
              <a:buSzPct val="79687"/>
              <a:buChar char=""/>
              <a:tabLst>
                <a:tab pos="296545" algn="l"/>
              </a:tabLst>
            </a:pPr>
            <a:r>
              <a:rPr sz="3200" spc="-5" dirty="0">
                <a:latin typeface="Arial"/>
                <a:cs typeface="Arial"/>
              </a:rPr>
              <a:t>Identity</a:t>
            </a:r>
            <a:r>
              <a:rPr sz="3200" spc="-30" dirty="0">
                <a:latin typeface="Arial"/>
                <a:cs typeface="Arial"/>
              </a:rPr>
              <a:t> </a:t>
            </a:r>
            <a:r>
              <a:rPr sz="3200" spc="-5" dirty="0">
                <a:latin typeface="Arial"/>
                <a:cs typeface="Arial"/>
              </a:rPr>
              <a:t>theft.</a:t>
            </a:r>
            <a:endParaRPr sz="3200" dirty="0">
              <a:latin typeface="Arial"/>
              <a:cs typeface="Arial"/>
            </a:endParaRPr>
          </a:p>
          <a:p>
            <a:pPr marL="295910" indent="-283845">
              <a:lnSpc>
                <a:spcPct val="100000"/>
              </a:lnSpc>
              <a:spcBef>
                <a:spcPts val="605"/>
              </a:spcBef>
              <a:buClr>
                <a:srgbClr val="3891A7"/>
              </a:buClr>
              <a:buSzPct val="79687"/>
              <a:buChar char=""/>
              <a:tabLst>
                <a:tab pos="296545" algn="l"/>
              </a:tabLst>
            </a:pPr>
            <a:r>
              <a:rPr sz="3200" spc="-5" dirty="0">
                <a:latin typeface="Arial"/>
                <a:cs typeface="Arial"/>
              </a:rPr>
              <a:t>Combating </a:t>
            </a:r>
            <a:r>
              <a:rPr sz="3200" dirty="0">
                <a:latin typeface="Arial"/>
                <a:cs typeface="Arial"/>
              </a:rPr>
              <a:t>terrorism: USA </a:t>
            </a:r>
            <a:r>
              <a:rPr sz="3200" spc="-5" dirty="0">
                <a:latin typeface="Arial"/>
                <a:cs typeface="Arial"/>
              </a:rPr>
              <a:t>Patriot</a:t>
            </a:r>
            <a:r>
              <a:rPr sz="3200" spc="-260" dirty="0">
                <a:latin typeface="Arial"/>
                <a:cs typeface="Arial"/>
              </a:rPr>
              <a:t> </a:t>
            </a:r>
            <a:r>
              <a:rPr sz="3200" spc="-105" dirty="0">
                <a:latin typeface="Arial"/>
                <a:cs typeface="Arial"/>
              </a:rPr>
              <a:t>act.</a:t>
            </a:r>
            <a:endParaRPr sz="32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04288" y="278891"/>
            <a:ext cx="6010656" cy="89458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57094" y="428701"/>
            <a:ext cx="5304790" cy="680720"/>
          </a:xfrm>
          <a:prstGeom prst="rect">
            <a:avLst/>
          </a:prstGeom>
        </p:spPr>
        <p:txBody>
          <a:bodyPr vert="horz" wrap="square" lIns="0" tIns="12065" rIns="0" bIns="0" rtlCol="0">
            <a:spAutoFit/>
          </a:bodyPr>
          <a:lstStyle/>
          <a:p>
            <a:pPr marL="12700">
              <a:lnSpc>
                <a:spcPct val="100000"/>
              </a:lnSpc>
              <a:spcBef>
                <a:spcPts val="95"/>
              </a:spcBef>
            </a:pPr>
            <a:r>
              <a:rPr sz="4300" spc="-5" dirty="0"/>
              <a:t>Background </a:t>
            </a:r>
            <a:r>
              <a:rPr sz="4300" spc="-15" dirty="0"/>
              <a:t>Of</a:t>
            </a:r>
            <a:r>
              <a:rPr sz="4300" spc="-10" dirty="0"/>
              <a:t> </a:t>
            </a:r>
            <a:r>
              <a:rPr sz="4300" spc="-5" dirty="0"/>
              <a:t>Ethics</a:t>
            </a:r>
            <a:endParaRPr sz="4300"/>
          </a:p>
        </p:txBody>
      </p:sp>
      <p:sp>
        <p:nvSpPr>
          <p:cNvPr id="4" name="object 4"/>
          <p:cNvSpPr txBox="1"/>
          <p:nvPr/>
        </p:nvSpPr>
        <p:spPr>
          <a:xfrm>
            <a:off x="2150745" y="1298829"/>
            <a:ext cx="9338945" cy="5337810"/>
          </a:xfrm>
          <a:prstGeom prst="rect">
            <a:avLst/>
          </a:prstGeom>
        </p:spPr>
        <p:txBody>
          <a:bodyPr vert="horz" wrap="square" lIns="0" tIns="75565" rIns="0" bIns="0" rtlCol="0">
            <a:spAutoFit/>
          </a:bodyPr>
          <a:lstStyle/>
          <a:p>
            <a:pPr marL="295910" marR="514350" indent="-283845">
              <a:lnSpc>
                <a:spcPts val="4000"/>
              </a:lnSpc>
              <a:spcBef>
                <a:spcPts val="595"/>
              </a:spcBef>
              <a:buClr>
                <a:srgbClr val="3891A7"/>
              </a:buClr>
              <a:buSzPct val="79729"/>
              <a:buFont typeface="Arial"/>
              <a:buChar char=""/>
              <a:tabLst>
                <a:tab pos="296545" algn="l"/>
              </a:tabLst>
            </a:pPr>
            <a:r>
              <a:rPr sz="3700" b="1" spc="-5" dirty="0">
                <a:latin typeface="Arial"/>
                <a:cs typeface="Arial"/>
              </a:rPr>
              <a:t>Ethics: a set of beliefs about right </a:t>
            </a:r>
            <a:r>
              <a:rPr sz="3700" b="1" spc="-195" dirty="0">
                <a:latin typeface="Arial"/>
                <a:cs typeface="Arial"/>
              </a:rPr>
              <a:t>and  </a:t>
            </a:r>
            <a:r>
              <a:rPr sz="3700" b="1" spc="-5" dirty="0">
                <a:latin typeface="Arial"/>
                <a:cs typeface="Arial"/>
              </a:rPr>
              <a:t>wrong </a:t>
            </a:r>
            <a:r>
              <a:rPr sz="3700" b="1" spc="-25" dirty="0">
                <a:latin typeface="Arial"/>
                <a:cs typeface="Arial"/>
              </a:rPr>
              <a:t>behavior.</a:t>
            </a:r>
            <a:endParaRPr sz="3700">
              <a:latin typeface="Arial"/>
              <a:cs typeface="Arial"/>
            </a:endParaRPr>
          </a:p>
          <a:p>
            <a:pPr marL="295910" marR="5080" indent="-283845">
              <a:lnSpc>
                <a:spcPts val="2920"/>
              </a:lnSpc>
              <a:spcBef>
                <a:spcPts val="605"/>
              </a:spcBef>
              <a:buClr>
                <a:srgbClr val="3891A7"/>
              </a:buClr>
              <a:buSzPct val="79629"/>
              <a:buChar char=""/>
              <a:tabLst>
                <a:tab pos="295910" algn="l"/>
                <a:tab pos="296545" algn="l"/>
              </a:tabLst>
            </a:pPr>
            <a:r>
              <a:rPr sz="2700" dirty="0">
                <a:latin typeface="Arial"/>
                <a:cs typeface="Arial"/>
              </a:rPr>
              <a:t>According to Socrates (Greek </a:t>
            </a:r>
            <a:r>
              <a:rPr sz="2700" spc="-15" dirty="0">
                <a:latin typeface="Arial"/>
                <a:cs typeface="Arial"/>
              </a:rPr>
              <a:t>philosopher, </a:t>
            </a:r>
            <a:r>
              <a:rPr sz="2700" spc="-5" dirty="0">
                <a:latin typeface="Arial"/>
                <a:cs typeface="Arial"/>
              </a:rPr>
              <a:t>477 </a:t>
            </a:r>
            <a:r>
              <a:rPr sz="2700" dirty="0">
                <a:latin typeface="Arial"/>
                <a:cs typeface="Arial"/>
              </a:rPr>
              <a:t>- </a:t>
            </a:r>
            <a:r>
              <a:rPr sz="2700" spc="-5" dirty="0">
                <a:latin typeface="Arial"/>
                <a:cs typeface="Arial"/>
              </a:rPr>
              <a:t>399  BC):People will </a:t>
            </a:r>
            <a:r>
              <a:rPr sz="2700" dirty="0">
                <a:latin typeface="Arial"/>
                <a:cs typeface="Arial"/>
              </a:rPr>
              <a:t>naturally </a:t>
            </a:r>
            <a:r>
              <a:rPr sz="2700" spc="-5" dirty="0">
                <a:latin typeface="Arial"/>
                <a:cs typeface="Arial"/>
              </a:rPr>
              <a:t>do what is good, </a:t>
            </a:r>
            <a:r>
              <a:rPr sz="2700" dirty="0">
                <a:latin typeface="Arial"/>
                <a:cs typeface="Arial"/>
              </a:rPr>
              <a:t>if they </a:t>
            </a:r>
            <a:r>
              <a:rPr sz="2700" spc="-5" dirty="0">
                <a:latin typeface="Arial"/>
                <a:cs typeface="Arial"/>
              </a:rPr>
              <a:t>know what  is</a:t>
            </a:r>
            <a:r>
              <a:rPr sz="2700" spc="-20" dirty="0">
                <a:latin typeface="Arial"/>
                <a:cs typeface="Arial"/>
              </a:rPr>
              <a:t> </a:t>
            </a:r>
            <a:r>
              <a:rPr sz="2700" spc="-5" dirty="0">
                <a:latin typeface="Arial"/>
                <a:cs typeface="Arial"/>
              </a:rPr>
              <a:t>right</a:t>
            </a:r>
            <a:endParaRPr sz="2700">
              <a:latin typeface="Arial"/>
              <a:cs typeface="Arial"/>
            </a:endParaRPr>
          </a:p>
          <a:p>
            <a:pPr marL="295910" marR="98425" indent="-283845">
              <a:lnSpc>
                <a:spcPts val="2920"/>
              </a:lnSpc>
              <a:spcBef>
                <a:spcPts val="590"/>
              </a:spcBef>
              <a:buClr>
                <a:srgbClr val="3891A7"/>
              </a:buClr>
              <a:buSzPct val="79629"/>
              <a:buChar char=""/>
              <a:tabLst>
                <a:tab pos="295910" algn="l"/>
                <a:tab pos="296545" algn="l"/>
              </a:tabLst>
            </a:pPr>
            <a:r>
              <a:rPr sz="2700" dirty="0">
                <a:latin typeface="Arial"/>
                <a:cs typeface="Arial"/>
              </a:rPr>
              <a:t>Evil or bad actions (Hacking </a:t>
            </a:r>
            <a:r>
              <a:rPr sz="2700" spc="-5" dirty="0">
                <a:latin typeface="Arial"/>
                <a:cs typeface="Arial"/>
              </a:rPr>
              <a:t>Cyber </a:t>
            </a:r>
            <a:r>
              <a:rPr sz="2700" dirty="0">
                <a:latin typeface="Arial"/>
                <a:cs typeface="Arial"/>
              </a:rPr>
              <a:t>Crimes)are the result</a:t>
            </a:r>
            <a:r>
              <a:rPr sz="2700" spc="-120" dirty="0">
                <a:latin typeface="Arial"/>
                <a:cs typeface="Arial"/>
              </a:rPr>
              <a:t> </a:t>
            </a:r>
            <a:r>
              <a:rPr sz="2700" dirty="0">
                <a:latin typeface="Arial"/>
                <a:cs typeface="Arial"/>
              </a:rPr>
              <a:t>of  unawareness </a:t>
            </a:r>
            <a:r>
              <a:rPr sz="2700" spc="-5" dirty="0">
                <a:latin typeface="Arial"/>
                <a:cs typeface="Arial"/>
              </a:rPr>
              <a:t>about right and wrong</a:t>
            </a:r>
            <a:endParaRPr sz="2700">
              <a:latin typeface="Arial"/>
              <a:cs typeface="Arial"/>
            </a:endParaRPr>
          </a:p>
          <a:p>
            <a:pPr marL="295910" marR="740410" indent="-283845">
              <a:lnSpc>
                <a:spcPts val="3520"/>
              </a:lnSpc>
              <a:spcBef>
                <a:spcPts val="115"/>
              </a:spcBef>
              <a:buClr>
                <a:srgbClr val="3891A7"/>
              </a:buClr>
              <a:buSzPct val="79629"/>
              <a:buChar char=""/>
              <a:tabLst>
                <a:tab pos="295910" algn="l"/>
                <a:tab pos="296545" algn="l"/>
              </a:tabLst>
            </a:pPr>
            <a:r>
              <a:rPr sz="2700" dirty="0">
                <a:latin typeface="Arial"/>
                <a:cs typeface="Arial"/>
              </a:rPr>
              <a:t>so, if </a:t>
            </a:r>
            <a:r>
              <a:rPr sz="2700" spc="-5" dirty="0">
                <a:latin typeface="Arial"/>
                <a:cs typeface="Arial"/>
              </a:rPr>
              <a:t>a </a:t>
            </a:r>
            <a:r>
              <a:rPr sz="2700" dirty="0">
                <a:latin typeface="Arial"/>
                <a:cs typeface="Arial"/>
              </a:rPr>
              <a:t>criminal </a:t>
            </a:r>
            <a:r>
              <a:rPr sz="2700" spc="-5" dirty="0">
                <a:latin typeface="Arial"/>
                <a:cs typeface="Arial"/>
              </a:rPr>
              <a:t>were </a:t>
            </a:r>
            <a:r>
              <a:rPr sz="2700" dirty="0">
                <a:latin typeface="Arial"/>
                <a:cs typeface="Arial"/>
              </a:rPr>
              <a:t>truly </a:t>
            </a:r>
            <a:r>
              <a:rPr sz="2700" spc="-5" dirty="0">
                <a:latin typeface="Arial"/>
                <a:cs typeface="Arial"/>
              </a:rPr>
              <a:t>aware </a:t>
            </a:r>
            <a:r>
              <a:rPr sz="2700" dirty="0">
                <a:latin typeface="Arial"/>
                <a:cs typeface="Arial"/>
              </a:rPr>
              <a:t>of the </a:t>
            </a:r>
            <a:r>
              <a:rPr sz="2700" spc="-5" dirty="0">
                <a:latin typeface="Arial"/>
                <a:cs typeface="Arial"/>
              </a:rPr>
              <a:t>mental and  </a:t>
            </a:r>
            <a:r>
              <a:rPr sz="2700" dirty="0">
                <a:latin typeface="Arial"/>
                <a:cs typeface="Arial"/>
              </a:rPr>
              <a:t>spiritual consequences of </a:t>
            </a:r>
            <a:r>
              <a:rPr sz="2700" spc="-5" dirty="0">
                <a:latin typeface="Arial"/>
                <a:cs typeface="Arial"/>
              </a:rPr>
              <a:t>his </a:t>
            </a:r>
            <a:r>
              <a:rPr sz="2700" dirty="0">
                <a:latin typeface="Arial"/>
                <a:cs typeface="Arial"/>
              </a:rPr>
              <a:t>actions, </a:t>
            </a:r>
            <a:r>
              <a:rPr sz="2700" spc="-5" dirty="0">
                <a:latin typeface="Arial"/>
                <a:cs typeface="Arial"/>
              </a:rPr>
              <a:t>he would</a:t>
            </a:r>
            <a:r>
              <a:rPr sz="2700" spc="-50" dirty="0">
                <a:latin typeface="Arial"/>
                <a:cs typeface="Arial"/>
              </a:rPr>
              <a:t> </a:t>
            </a:r>
            <a:r>
              <a:rPr sz="2700" dirty="0">
                <a:latin typeface="Arial"/>
                <a:cs typeface="Arial"/>
              </a:rPr>
              <a:t>neither</a:t>
            </a:r>
            <a:endParaRPr sz="2700">
              <a:latin typeface="Arial"/>
              <a:cs typeface="Arial"/>
            </a:endParaRPr>
          </a:p>
          <a:p>
            <a:pPr marL="295910">
              <a:lnSpc>
                <a:spcPct val="100000"/>
              </a:lnSpc>
              <a:spcBef>
                <a:spcPts val="110"/>
              </a:spcBef>
            </a:pPr>
            <a:r>
              <a:rPr sz="2700" dirty="0">
                <a:latin typeface="Arial"/>
                <a:cs typeface="Arial"/>
              </a:rPr>
              <a:t>commit nor even consider committing</a:t>
            </a:r>
            <a:r>
              <a:rPr sz="2700" spc="-30" dirty="0">
                <a:latin typeface="Arial"/>
                <a:cs typeface="Arial"/>
              </a:rPr>
              <a:t> </a:t>
            </a:r>
            <a:r>
              <a:rPr sz="2700" dirty="0">
                <a:latin typeface="Arial"/>
                <a:cs typeface="Arial"/>
              </a:rPr>
              <a:t>them</a:t>
            </a:r>
            <a:endParaRPr sz="2700">
              <a:latin typeface="Arial"/>
              <a:cs typeface="Arial"/>
            </a:endParaRPr>
          </a:p>
          <a:p>
            <a:pPr marL="295910" marR="744855" indent="-283845">
              <a:lnSpc>
                <a:spcPct val="108500"/>
              </a:lnSpc>
              <a:buClr>
                <a:srgbClr val="3891A7"/>
              </a:buClr>
              <a:buSzPct val="79629"/>
              <a:buChar char=""/>
              <a:tabLst>
                <a:tab pos="295910" algn="l"/>
                <a:tab pos="296545" algn="l"/>
              </a:tabLst>
            </a:pPr>
            <a:r>
              <a:rPr sz="2700" dirty="0">
                <a:latin typeface="Arial"/>
                <a:cs typeface="Arial"/>
              </a:rPr>
              <a:t>therefore, </a:t>
            </a:r>
            <a:r>
              <a:rPr sz="2700" spc="-5" dirty="0">
                <a:latin typeface="Arial"/>
                <a:cs typeface="Arial"/>
              </a:rPr>
              <a:t>any person who </a:t>
            </a:r>
            <a:r>
              <a:rPr sz="2700" dirty="0">
                <a:latin typeface="Arial"/>
                <a:cs typeface="Arial"/>
              </a:rPr>
              <a:t>knows </a:t>
            </a:r>
            <a:r>
              <a:rPr sz="2700" spc="-5" dirty="0">
                <a:latin typeface="Arial"/>
                <a:cs typeface="Arial"/>
              </a:rPr>
              <a:t>what is </a:t>
            </a:r>
            <a:r>
              <a:rPr sz="2700" dirty="0">
                <a:latin typeface="Arial"/>
                <a:cs typeface="Arial"/>
              </a:rPr>
              <a:t>truly </a:t>
            </a:r>
            <a:r>
              <a:rPr sz="2700" spc="-5" dirty="0">
                <a:latin typeface="Arial"/>
                <a:cs typeface="Arial"/>
              </a:rPr>
              <a:t>right will  </a:t>
            </a:r>
            <a:r>
              <a:rPr sz="2700" dirty="0">
                <a:latin typeface="Arial"/>
                <a:cs typeface="Arial"/>
              </a:rPr>
              <a:t>automatically </a:t>
            </a:r>
            <a:r>
              <a:rPr sz="2700" spc="-5" dirty="0">
                <a:latin typeface="Arial"/>
                <a:cs typeface="Arial"/>
              </a:rPr>
              <a:t>do</a:t>
            </a:r>
            <a:r>
              <a:rPr sz="2700" spc="-15" dirty="0">
                <a:latin typeface="Arial"/>
                <a:cs typeface="Arial"/>
              </a:rPr>
              <a:t> </a:t>
            </a:r>
            <a:r>
              <a:rPr sz="2700" dirty="0">
                <a:latin typeface="Arial"/>
                <a:cs typeface="Arial"/>
              </a:rPr>
              <a:t>it</a:t>
            </a:r>
            <a:endParaRPr sz="27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5524500"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4818380" cy="680720"/>
          </a:xfrm>
          <a:prstGeom prst="rect">
            <a:avLst/>
          </a:prstGeom>
        </p:spPr>
        <p:txBody>
          <a:bodyPr vert="horz" wrap="square" lIns="0" tIns="12065" rIns="0" bIns="0" rtlCol="0">
            <a:spAutoFit/>
          </a:bodyPr>
          <a:lstStyle/>
          <a:p>
            <a:pPr marL="12700">
              <a:lnSpc>
                <a:spcPct val="100000"/>
              </a:lnSpc>
              <a:spcBef>
                <a:spcPts val="95"/>
              </a:spcBef>
            </a:pPr>
            <a:r>
              <a:rPr sz="4300" spc="-5" dirty="0"/>
              <a:t>Software</a:t>
            </a:r>
            <a:r>
              <a:rPr sz="4300" spc="-45" dirty="0"/>
              <a:t> </a:t>
            </a:r>
            <a:r>
              <a:rPr sz="4300" spc="-5" dirty="0"/>
              <a:t>ownership</a:t>
            </a:r>
            <a:endParaRPr sz="4300"/>
          </a:p>
        </p:txBody>
      </p:sp>
      <p:sp>
        <p:nvSpPr>
          <p:cNvPr id="4" name="object 4"/>
          <p:cNvSpPr txBox="1"/>
          <p:nvPr/>
        </p:nvSpPr>
        <p:spPr>
          <a:xfrm>
            <a:off x="2075433" y="1393272"/>
            <a:ext cx="9194165" cy="4949190"/>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79687"/>
              <a:buChar char=""/>
              <a:tabLst>
                <a:tab pos="296545" algn="l"/>
              </a:tabLst>
            </a:pPr>
            <a:r>
              <a:rPr sz="3200" spc="-5" dirty="0">
                <a:latin typeface="Arial"/>
                <a:cs typeface="Arial"/>
              </a:rPr>
              <a:t>Knowledge: </a:t>
            </a:r>
            <a:r>
              <a:rPr sz="3200" dirty="0">
                <a:latin typeface="Arial"/>
                <a:cs typeface="Arial"/>
              </a:rPr>
              <a:t>private </a:t>
            </a:r>
            <a:r>
              <a:rPr sz="3200" spc="-5" dirty="0">
                <a:latin typeface="Arial"/>
                <a:cs typeface="Arial"/>
              </a:rPr>
              <a:t>greed, public</a:t>
            </a:r>
            <a:r>
              <a:rPr sz="3200" spc="-50" dirty="0">
                <a:latin typeface="Arial"/>
                <a:cs typeface="Arial"/>
              </a:rPr>
              <a:t> </a:t>
            </a:r>
            <a:r>
              <a:rPr sz="3200" spc="-5" dirty="0">
                <a:latin typeface="Arial"/>
                <a:cs typeface="Arial"/>
              </a:rPr>
              <a:t>good.</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Profit vs.</a:t>
            </a:r>
            <a:r>
              <a:rPr sz="3200" spc="-55" dirty="0">
                <a:latin typeface="Arial"/>
                <a:cs typeface="Arial"/>
              </a:rPr>
              <a:t> </a:t>
            </a:r>
            <a:r>
              <a:rPr sz="3200" spc="-10" dirty="0">
                <a:latin typeface="Arial"/>
                <a:cs typeface="Arial"/>
              </a:rPr>
              <a:t>affordability</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spc="-5" dirty="0">
                <a:latin typeface="Arial"/>
                <a:cs typeface="Arial"/>
              </a:rPr>
              <a:t>Freedom </a:t>
            </a:r>
            <a:r>
              <a:rPr sz="3200" dirty="0">
                <a:latin typeface="Arial"/>
                <a:cs typeface="Arial"/>
              </a:rPr>
              <a:t>of expression </a:t>
            </a:r>
            <a:r>
              <a:rPr sz="3200" spc="-5" dirty="0">
                <a:latin typeface="Arial"/>
                <a:cs typeface="Arial"/>
              </a:rPr>
              <a:t>and </a:t>
            </a:r>
            <a:r>
              <a:rPr sz="3200" dirty="0">
                <a:latin typeface="Arial"/>
                <a:cs typeface="Arial"/>
              </a:rPr>
              <a:t>access to</a:t>
            </a:r>
            <a:r>
              <a:rPr sz="3200" spc="-145" dirty="0">
                <a:latin typeface="Arial"/>
                <a:cs typeface="Arial"/>
              </a:rPr>
              <a:t> </a:t>
            </a:r>
            <a:r>
              <a:rPr sz="3200" spc="-40" dirty="0">
                <a:latin typeface="Arial"/>
                <a:cs typeface="Arial"/>
              </a:rPr>
              <a:t>information</a:t>
            </a:r>
            <a:endParaRPr sz="3200">
              <a:latin typeface="Arial"/>
              <a:cs typeface="Arial"/>
            </a:endParaRPr>
          </a:p>
          <a:p>
            <a:pPr marL="295910" marR="1155065" indent="-283845">
              <a:lnSpc>
                <a:spcPct val="100000"/>
              </a:lnSpc>
              <a:spcBef>
                <a:spcPts val="600"/>
              </a:spcBef>
              <a:buClr>
                <a:srgbClr val="3891A7"/>
              </a:buClr>
              <a:buSzPct val="79687"/>
              <a:buChar char=""/>
              <a:tabLst>
                <a:tab pos="296545" algn="l"/>
              </a:tabLst>
            </a:pPr>
            <a:r>
              <a:rPr sz="3200" spc="-5" dirty="0">
                <a:latin typeface="Arial"/>
                <a:cs typeface="Arial"/>
              </a:rPr>
              <a:t>Right </a:t>
            </a:r>
            <a:r>
              <a:rPr sz="3200" dirty="0">
                <a:latin typeface="Arial"/>
                <a:cs typeface="Arial"/>
              </a:rPr>
              <a:t>to </a:t>
            </a:r>
            <a:r>
              <a:rPr sz="3200" spc="-5" dirty="0">
                <a:latin typeface="Arial"/>
                <a:cs typeface="Arial"/>
              </a:rPr>
              <a:t>communicate: </a:t>
            </a:r>
            <a:r>
              <a:rPr sz="3200" dirty="0">
                <a:latin typeface="Arial"/>
                <a:cs typeface="Arial"/>
              </a:rPr>
              <a:t>share </a:t>
            </a:r>
            <a:r>
              <a:rPr sz="3200" spc="-5" dirty="0">
                <a:latin typeface="Arial"/>
                <a:cs typeface="Arial"/>
              </a:rPr>
              <a:t>and learn in </a:t>
            </a:r>
            <a:r>
              <a:rPr sz="3200" spc="-484" dirty="0">
                <a:latin typeface="Arial"/>
                <a:cs typeface="Arial"/>
              </a:rPr>
              <a:t>a  </a:t>
            </a:r>
            <a:r>
              <a:rPr sz="3200" spc="-5" dirty="0">
                <a:latin typeface="Arial"/>
                <a:cs typeface="Arial"/>
              </a:rPr>
              <a:t>globalized</a:t>
            </a:r>
            <a:r>
              <a:rPr sz="3200" spc="-35" dirty="0">
                <a:latin typeface="Arial"/>
                <a:cs typeface="Arial"/>
              </a:rPr>
              <a:t> </a:t>
            </a:r>
            <a:r>
              <a:rPr sz="3200" spc="-5" dirty="0">
                <a:latin typeface="Arial"/>
                <a:cs typeface="Arial"/>
              </a:rPr>
              <a:t>world.</a:t>
            </a:r>
            <a:endParaRPr sz="3200">
              <a:latin typeface="Arial"/>
              <a:cs typeface="Arial"/>
            </a:endParaRPr>
          </a:p>
          <a:p>
            <a:pPr marL="295910" indent="-283845">
              <a:lnSpc>
                <a:spcPct val="100000"/>
              </a:lnSpc>
              <a:spcBef>
                <a:spcPts val="605"/>
              </a:spcBef>
              <a:buClr>
                <a:srgbClr val="3891A7"/>
              </a:buClr>
              <a:buSzPct val="79687"/>
              <a:buChar char=""/>
              <a:tabLst>
                <a:tab pos="296545" algn="l"/>
              </a:tabLst>
            </a:pPr>
            <a:r>
              <a:rPr sz="3200" spc="-5" dirty="0">
                <a:latin typeface="Arial"/>
                <a:cs typeface="Arial"/>
              </a:rPr>
              <a:t>Digital divide </a:t>
            </a:r>
            <a:r>
              <a:rPr sz="3200" dirty="0">
                <a:latin typeface="Arial"/>
                <a:cs typeface="Arial"/>
              </a:rPr>
              <a:t>is</a:t>
            </a:r>
            <a:r>
              <a:rPr sz="3200" spc="-25" dirty="0">
                <a:latin typeface="Arial"/>
                <a:cs typeface="Arial"/>
              </a:rPr>
              <a:t> </a:t>
            </a:r>
            <a:r>
              <a:rPr sz="3200" spc="-5" dirty="0">
                <a:latin typeface="Arial"/>
                <a:cs typeface="Arial"/>
              </a:rPr>
              <a:t>immoral.</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Open source software: </a:t>
            </a:r>
            <a:r>
              <a:rPr sz="3200" spc="-5" dirty="0">
                <a:latin typeface="Arial"/>
                <a:cs typeface="Arial"/>
              </a:rPr>
              <a:t>Linux. </a:t>
            </a:r>
            <a:r>
              <a:rPr sz="3200" dirty="0">
                <a:latin typeface="Arial"/>
                <a:cs typeface="Arial"/>
              </a:rPr>
              <a:t>Open</a:t>
            </a:r>
            <a:r>
              <a:rPr sz="3200" spc="-150" dirty="0">
                <a:latin typeface="Arial"/>
                <a:cs typeface="Arial"/>
              </a:rPr>
              <a:t> </a:t>
            </a:r>
            <a:r>
              <a:rPr sz="3200" dirty="0">
                <a:latin typeface="Arial"/>
                <a:cs typeface="Arial"/>
              </a:rPr>
              <a:t>access.</a:t>
            </a:r>
            <a:endParaRPr sz="3200">
              <a:latin typeface="Arial"/>
              <a:cs typeface="Arial"/>
            </a:endParaRPr>
          </a:p>
          <a:p>
            <a:pPr marL="295910" marR="1559560" indent="-283845">
              <a:lnSpc>
                <a:spcPct val="100000"/>
              </a:lnSpc>
              <a:spcBef>
                <a:spcPts val="600"/>
              </a:spcBef>
              <a:buClr>
                <a:srgbClr val="3891A7"/>
              </a:buClr>
              <a:buSzPct val="79687"/>
              <a:buChar char=""/>
              <a:tabLst>
                <a:tab pos="296545" algn="l"/>
              </a:tabLst>
            </a:pPr>
            <a:r>
              <a:rPr sz="3200" spc="-5" dirty="0">
                <a:latin typeface="Arial"/>
                <a:cs typeface="Arial"/>
              </a:rPr>
              <a:t>North-South information </a:t>
            </a:r>
            <a:r>
              <a:rPr sz="3200" spc="-40" dirty="0">
                <a:latin typeface="Arial"/>
                <a:cs typeface="Arial"/>
              </a:rPr>
              <a:t>flow. </a:t>
            </a:r>
            <a:r>
              <a:rPr sz="3200" spc="-55" dirty="0">
                <a:latin typeface="Arial"/>
                <a:cs typeface="Arial"/>
              </a:rPr>
              <a:t>Indigenous  </a:t>
            </a:r>
            <a:r>
              <a:rPr sz="3200" spc="-5" dirty="0">
                <a:latin typeface="Arial"/>
                <a:cs typeface="Arial"/>
              </a:rPr>
              <a:t>knowledge.</a:t>
            </a:r>
            <a:endParaRPr sz="3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4491228"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3785235" cy="680720"/>
          </a:xfrm>
          <a:prstGeom prst="rect">
            <a:avLst/>
          </a:prstGeom>
        </p:spPr>
        <p:txBody>
          <a:bodyPr vert="horz" wrap="square" lIns="0" tIns="12065" rIns="0" bIns="0" rtlCol="0">
            <a:spAutoFit/>
          </a:bodyPr>
          <a:lstStyle/>
          <a:p>
            <a:pPr marL="12700">
              <a:lnSpc>
                <a:spcPct val="100000"/>
              </a:lnSpc>
              <a:spcBef>
                <a:spcPts val="95"/>
              </a:spcBef>
            </a:pPr>
            <a:r>
              <a:rPr sz="4300" spc="-5" dirty="0"/>
              <a:t>Codes of</a:t>
            </a:r>
            <a:r>
              <a:rPr sz="4300" spc="-70" dirty="0"/>
              <a:t> </a:t>
            </a:r>
            <a:r>
              <a:rPr sz="4300" spc="-5" dirty="0"/>
              <a:t>ethics</a:t>
            </a:r>
            <a:endParaRPr sz="4300"/>
          </a:p>
        </p:txBody>
      </p:sp>
      <p:sp>
        <p:nvSpPr>
          <p:cNvPr id="4" name="object 4"/>
          <p:cNvSpPr txBox="1"/>
          <p:nvPr/>
        </p:nvSpPr>
        <p:spPr>
          <a:xfrm>
            <a:off x="2075433" y="1393272"/>
            <a:ext cx="9739630" cy="4385310"/>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79687"/>
              <a:buChar char=""/>
              <a:tabLst>
                <a:tab pos="296545" algn="l"/>
              </a:tabLst>
            </a:pPr>
            <a:r>
              <a:rPr sz="3200" spc="-15" dirty="0">
                <a:latin typeface="Arial"/>
                <a:cs typeface="Arial"/>
              </a:rPr>
              <a:t>Avoid </a:t>
            </a:r>
            <a:r>
              <a:rPr sz="3200" spc="-5" dirty="0">
                <a:latin typeface="Arial"/>
                <a:cs typeface="Arial"/>
              </a:rPr>
              <a:t>harm </a:t>
            </a:r>
            <a:r>
              <a:rPr sz="3200" dirty="0">
                <a:latin typeface="Arial"/>
                <a:cs typeface="Arial"/>
              </a:rPr>
              <a:t>to</a:t>
            </a:r>
            <a:r>
              <a:rPr sz="3200" spc="-40" dirty="0">
                <a:latin typeface="Arial"/>
                <a:cs typeface="Arial"/>
              </a:rPr>
              <a:t> </a:t>
            </a:r>
            <a:r>
              <a:rPr sz="3200" spc="-5" dirty="0">
                <a:latin typeface="Arial"/>
                <a:cs typeface="Arial"/>
              </a:rPr>
              <a:t>others</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Be </a:t>
            </a:r>
            <a:r>
              <a:rPr sz="3200" spc="-5" dirty="0">
                <a:latin typeface="Arial"/>
                <a:cs typeface="Arial"/>
              </a:rPr>
              <a:t>honest and</a:t>
            </a:r>
            <a:r>
              <a:rPr sz="3200" spc="-50" dirty="0">
                <a:latin typeface="Arial"/>
                <a:cs typeface="Arial"/>
              </a:rPr>
              <a:t> </a:t>
            </a:r>
            <a:r>
              <a:rPr sz="3200" dirty="0">
                <a:latin typeface="Arial"/>
                <a:cs typeface="Arial"/>
              </a:rPr>
              <a:t>trustworthy</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Acquire </a:t>
            </a:r>
            <a:r>
              <a:rPr sz="3200" spc="-5" dirty="0">
                <a:latin typeface="Arial"/>
                <a:cs typeface="Arial"/>
              </a:rPr>
              <a:t>and maintain professional</a:t>
            </a:r>
            <a:r>
              <a:rPr sz="3200" spc="-65" dirty="0">
                <a:latin typeface="Arial"/>
                <a:cs typeface="Arial"/>
              </a:rPr>
              <a:t> </a:t>
            </a:r>
            <a:r>
              <a:rPr sz="3200" spc="-5" dirty="0">
                <a:latin typeface="Arial"/>
                <a:cs typeface="Arial"/>
              </a:rPr>
              <a:t>competence</a:t>
            </a:r>
            <a:endParaRPr sz="3200">
              <a:latin typeface="Arial"/>
              <a:cs typeface="Arial"/>
            </a:endParaRPr>
          </a:p>
          <a:p>
            <a:pPr marL="295910" marR="1427480" indent="-283845">
              <a:lnSpc>
                <a:spcPct val="100000"/>
              </a:lnSpc>
              <a:spcBef>
                <a:spcPts val="600"/>
              </a:spcBef>
              <a:buClr>
                <a:srgbClr val="3891A7"/>
              </a:buClr>
              <a:buSzPct val="79687"/>
              <a:buChar char=""/>
              <a:tabLst>
                <a:tab pos="296545" algn="l"/>
              </a:tabLst>
            </a:pPr>
            <a:r>
              <a:rPr sz="3200" spc="-5" dirty="0">
                <a:latin typeface="Arial"/>
                <a:cs typeface="Arial"/>
              </a:rPr>
              <a:t>Know and </a:t>
            </a:r>
            <a:r>
              <a:rPr sz="3200" dirty="0">
                <a:latin typeface="Arial"/>
                <a:cs typeface="Arial"/>
              </a:rPr>
              <a:t>respect existing laws </a:t>
            </a:r>
            <a:r>
              <a:rPr sz="3200" spc="-5" dirty="0">
                <a:latin typeface="Arial"/>
                <a:cs typeface="Arial"/>
              </a:rPr>
              <a:t>pertaining </a:t>
            </a:r>
            <a:r>
              <a:rPr sz="3200" spc="-240" dirty="0">
                <a:latin typeface="Arial"/>
                <a:cs typeface="Arial"/>
              </a:rPr>
              <a:t>to  </a:t>
            </a:r>
            <a:r>
              <a:rPr sz="3200" spc="-5" dirty="0">
                <a:latin typeface="Arial"/>
                <a:cs typeface="Arial"/>
              </a:rPr>
              <a:t>professional</a:t>
            </a:r>
            <a:r>
              <a:rPr sz="3200" spc="-45" dirty="0">
                <a:latin typeface="Arial"/>
                <a:cs typeface="Arial"/>
              </a:rPr>
              <a:t> </a:t>
            </a:r>
            <a:r>
              <a:rPr sz="3200" dirty="0">
                <a:latin typeface="Arial"/>
                <a:cs typeface="Arial"/>
              </a:rPr>
              <a:t>work</a:t>
            </a:r>
            <a:endParaRPr sz="3200">
              <a:latin typeface="Arial"/>
              <a:cs typeface="Arial"/>
            </a:endParaRPr>
          </a:p>
          <a:p>
            <a:pPr marL="295910" indent="-283845">
              <a:lnSpc>
                <a:spcPct val="100000"/>
              </a:lnSpc>
              <a:spcBef>
                <a:spcPts val="605"/>
              </a:spcBef>
              <a:buClr>
                <a:srgbClr val="3891A7"/>
              </a:buClr>
              <a:buSzPct val="79687"/>
              <a:buChar char=""/>
              <a:tabLst>
                <a:tab pos="296545" algn="l"/>
              </a:tabLst>
            </a:pPr>
            <a:r>
              <a:rPr sz="3200" dirty="0">
                <a:latin typeface="Arial"/>
                <a:cs typeface="Arial"/>
              </a:rPr>
              <a:t>No personal</a:t>
            </a:r>
            <a:r>
              <a:rPr sz="3200" spc="-60" dirty="0">
                <a:latin typeface="Arial"/>
                <a:cs typeface="Arial"/>
              </a:rPr>
              <a:t> </a:t>
            </a:r>
            <a:r>
              <a:rPr sz="3200" spc="-5" dirty="0">
                <a:latin typeface="Arial"/>
                <a:cs typeface="Arial"/>
              </a:rPr>
              <a:t>interest</a:t>
            </a:r>
            <a:endParaRPr sz="3200">
              <a:latin typeface="Arial"/>
              <a:cs typeface="Arial"/>
            </a:endParaRPr>
          </a:p>
          <a:p>
            <a:pPr marL="295910" marR="5080" indent="-283845">
              <a:lnSpc>
                <a:spcPct val="100000"/>
              </a:lnSpc>
              <a:spcBef>
                <a:spcPts val="600"/>
              </a:spcBef>
              <a:buClr>
                <a:srgbClr val="3891A7"/>
              </a:buClr>
              <a:buSzPct val="79687"/>
              <a:buChar char=""/>
              <a:tabLst>
                <a:tab pos="296545" algn="l"/>
              </a:tabLst>
            </a:pPr>
            <a:r>
              <a:rPr sz="3200" dirty="0">
                <a:latin typeface="Arial"/>
                <a:cs typeface="Arial"/>
              </a:rPr>
              <a:t>Be </a:t>
            </a:r>
            <a:r>
              <a:rPr sz="3200" spc="-5" dirty="0">
                <a:latin typeface="Arial"/>
                <a:cs typeface="Arial"/>
              </a:rPr>
              <a:t>honest and realistic </a:t>
            </a:r>
            <a:r>
              <a:rPr sz="3200" spc="-10" dirty="0">
                <a:latin typeface="Arial"/>
                <a:cs typeface="Arial"/>
              </a:rPr>
              <a:t>in </a:t>
            </a:r>
            <a:r>
              <a:rPr sz="3200" spc="-5" dirty="0">
                <a:latin typeface="Arial"/>
                <a:cs typeface="Arial"/>
              </a:rPr>
              <a:t>stating </a:t>
            </a:r>
            <a:r>
              <a:rPr sz="3200" dirty="0">
                <a:latin typeface="Arial"/>
                <a:cs typeface="Arial"/>
              </a:rPr>
              <a:t>claims or </a:t>
            </a:r>
            <a:r>
              <a:rPr sz="3200" spc="-60" dirty="0">
                <a:latin typeface="Arial"/>
                <a:cs typeface="Arial"/>
              </a:rPr>
              <a:t>estimates  </a:t>
            </a:r>
            <a:r>
              <a:rPr sz="3200" dirty="0">
                <a:latin typeface="Arial"/>
                <a:cs typeface="Arial"/>
              </a:rPr>
              <a:t>based on </a:t>
            </a:r>
            <a:r>
              <a:rPr sz="3200" spc="-5" dirty="0">
                <a:latin typeface="Arial"/>
                <a:cs typeface="Arial"/>
              </a:rPr>
              <a:t>available</a:t>
            </a:r>
            <a:r>
              <a:rPr sz="3200" spc="-65" dirty="0">
                <a:latin typeface="Arial"/>
                <a:cs typeface="Arial"/>
              </a:rPr>
              <a:t> </a:t>
            </a:r>
            <a:r>
              <a:rPr sz="3200" spc="-5" dirty="0">
                <a:latin typeface="Arial"/>
                <a:cs typeface="Arial"/>
              </a:rPr>
              <a:t>data</a:t>
            </a:r>
            <a:endParaRPr sz="3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90472" y="65531"/>
            <a:ext cx="4218432" cy="89458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843277" y="215849"/>
            <a:ext cx="3513454" cy="680720"/>
          </a:xfrm>
          <a:prstGeom prst="rect">
            <a:avLst/>
          </a:prstGeom>
        </p:spPr>
        <p:txBody>
          <a:bodyPr vert="horz" wrap="square" lIns="0" tIns="12065" rIns="0" bIns="0" rtlCol="0">
            <a:spAutoFit/>
          </a:bodyPr>
          <a:lstStyle/>
          <a:p>
            <a:pPr marL="12700">
              <a:lnSpc>
                <a:spcPct val="100000"/>
              </a:lnSpc>
              <a:spcBef>
                <a:spcPts val="95"/>
              </a:spcBef>
            </a:pPr>
            <a:r>
              <a:rPr sz="4300" spc="-5" dirty="0"/>
              <a:t>Cases in</a:t>
            </a:r>
            <a:r>
              <a:rPr sz="4300" spc="-50" dirty="0"/>
              <a:t> </a:t>
            </a:r>
            <a:r>
              <a:rPr sz="4300" spc="-10" dirty="0"/>
              <a:t>2012</a:t>
            </a:r>
            <a:endParaRPr sz="4300"/>
          </a:p>
        </p:txBody>
      </p:sp>
      <p:sp>
        <p:nvSpPr>
          <p:cNvPr id="4" name="object 4"/>
          <p:cNvSpPr txBox="1"/>
          <p:nvPr/>
        </p:nvSpPr>
        <p:spPr>
          <a:xfrm>
            <a:off x="1220825" y="1246377"/>
            <a:ext cx="7325995" cy="5495925"/>
          </a:xfrm>
          <a:prstGeom prst="rect">
            <a:avLst/>
          </a:prstGeom>
        </p:spPr>
        <p:txBody>
          <a:bodyPr vert="horz" wrap="square" lIns="0" tIns="13335" rIns="0" bIns="0" rtlCol="0">
            <a:spAutoFit/>
          </a:bodyPr>
          <a:lstStyle/>
          <a:p>
            <a:pPr marL="295910" indent="-283845">
              <a:lnSpc>
                <a:spcPts val="3650"/>
              </a:lnSpc>
              <a:spcBef>
                <a:spcPts val="105"/>
              </a:spcBef>
              <a:buClr>
                <a:srgbClr val="3891A7"/>
              </a:buClr>
              <a:buSzPct val="79687"/>
              <a:buFont typeface="Arial"/>
              <a:buChar char=""/>
              <a:tabLst>
                <a:tab pos="296545" algn="l"/>
              </a:tabLst>
            </a:pPr>
            <a:r>
              <a:rPr sz="3200" b="1" u="heavy" spc="-5" dirty="0">
                <a:solidFill>
                  <a:srgbClr val="8DC664"/>
                </a:solidFill>
                <a:uFill>
                  <a:solidFill>
                    <a:srgbClr val="8DC664"/>
                  </a:solidFill>
                </a:uFill>
                <a:latin typeface="Arial"/>
                <a:cs typeface="Arial"/>
                <a:hlinkClick r:id="rId3"/>
              </a:rPr>
              <a:t>Cyber criminals</a:t>
            </a:r>
            <a:r>
              <a:rPr sz="3200" b="1" u="heavy" spc="-35" dirty="0">
                <a:solidFill>
                  <a:srgbClr val="8DC664"/>
                </a:solidFill>
                <a:uFill>
                  <a:solidFill>
                    <a:srgbClr val="8DC664"/>
                  </a:solidFill>
                </a:uFill>
                <a:latin typeface="Arial"/>
                <a:cs typeface="Arial"/>
                <a:hlinkClick r:id="rId3"/>
              </a:rPr>
              <a:t> </a:t>
            </a:r>
            <a:r>
              <a:rPr sz="3200" b="1" u="heavy" spc="-5" dirty="0">
                <a:solidFill>
                  <a:srgbClr val="8DC664"/>
                </a:solidFill>
                <a:uFill>
                  <a:solidFill>
                    <a:srgbClr val="8DC664"/>
                  </a:solidFill>
                </a:uFill>
                <a:latin typeface="Arial"/>
                <a:cs typeface="Arial"/>
                <a:hlinkClick r:id="rId3"/>
              </a:rPr>
              <a:t>target</a:t>
            </a:r>
            <a:endParaRPr sz="3200">
              <a:latin typeface="Arial"/>
              <a:cs typeface="Arial"/>
            </a:endParaRPr>
          </a:p>
          <a:p>
            <a:pPr marL="295910" marR="981710">
              <a:lnSpc>
                <a:spcPts val="3460"/>
              </a:lnSpc>
              <a:spcBef>
                <a:spcPts val="240"/>
              </a:spcBef>
            </a:pPr>
            <a:r>
              <a:rPr sz="3200" b="1" u="heavy" spc="-5" dirty="0">
                <a:solidFill>
                  <a:srgbClr val="8DC664"/>
                </a:solidFill>
                <a:uFill>
                  <a:solidFill>
                    <a:srgbClr val="8DC664"/>
                  </a:solidFill>
                </a:uFill>
                <a:latin typeface="Arial"/>
                <a:cs typeface="Arial"/>
                <a:hlinkClick r:id="rId3"/>
              </a:rPr>
              <a:t>Skype, </a:t>
            </a:r>
            <a:r>
              <a:rPr sz="3200" b="1" u="heavy" dirty="0">
                <a:solidFill>
                  <a:srgbClr val="8DC664"/>
                </a:solidFill>
                <a:uFill>
                  <a:solidFill>
                    <a:srgbClr val="8DC664"/>
                  </a:solidFill>
                </a:uFill>
                <a:latin typeface="Arial"/>
                <a:cs typeface="Arial"/>
                <a:hlinkClick r:id="rId3"/>
              </a:rPr>
              <a:t>Facebook and</a:t>
            </a:r>
            <a:r>
              <a:rPr sz="3200" b="1" u="heavy" spc="-150" dirty="0">
                <a:solidFill>
                  <a:srgbClr val="8DC664"/>
                </a:solidFill>
                <a:uFill>
                  <a:solidFill>
                    <a:srgbClr val="8DC664"/>
                  </a:solidFill>
                </a:uFill>
                <a:latin typeface="Arial"/>
                <a:cs typeface="Arial"/>
                <a:hlinkClick r:id="rId3"/>
              </a:rPr>
              <a:t> </a:t>
            </a:r>
            <a:r>
              <a:rPr sz="3200" b="1" u="heavy" spc="-5" dirty="0">
                <a:solidFill>
                  <a:srgbClr val="8DC664"/>
                </a:solidFill>
                <a:uFill>
                  <a:solidFill>
                    <a:srgbClr val="8DC664"/>
                  </a:solidFill>
                </a:uFill>
                <a:latin typeface="Arial"/>
                <a:cs typeface="Arial"/>
                <a:hlinkClick r:id="rId3"/>
              </a:rPr>
              <a:t>Windows </a:t>
            </a:r>
            <a:r>
              <a:rPr sz="3200" b="1" spc="-5" dirty="0">
                <a:solidFill>
                  <a:srgbClr val="8DC664"/>
                </a:solidFill>
                <a:latin typeface="Arial"/>
                <a:cs typeface="Arial"/>
              </a:rPr>
              <a:t> </a:t>
            </a:r>
            <a:r>
              <a:rPr sz="3200" b="1" u="heavy" spc="-5" dirty="0">
                <a:solidFill>
                  <a:srgbClr val="8DC664"/>
                </a:solidFill>
                <a:uFill>
                  <a:solidFill>
                    <a:srgbClr val="8DC664"/>
                  </a:solidFill>
                </a:uFill>
                <a:latin typeface="Arial"/>
                <a:cs typeface="Arial"/>
                <a:hlinkClick r:id="rId3"/>
              </a:rPr>
              <a:t>users</a:t>
            </a:r>
            <a:endParaRPr sz="3200">
              <a:latin typeface="Arial"/>
              <a:cs typeface="Arial"/>
            </a:endParaRPr>
          </a:p>
          <a:p>
            <a:pPr marL="295910" marR="253365" indent="-283845">
              <a:lnSpc>
                <a:spcPct val="90000"/>
              </a:lnSpc>
              <a:spcBef>
                <a:spcPts val="545"/>
              </a:spcBef>
              <a:buClr>
                <a:srgbClr val="3891A7"/>
              </a:buClr>
              <a:buSzPct val="79687"/>
              <a:buChar char=""/>
              <a:tabLst>
                <a:tab pos="296545" algn="l"/>
              </a:tabLst>
            </a:pPr>
            <a:r>
              <a:rPr sz="3200" dirty="0">
                <a:latin typeface="Arial"/>
                <a:cs typeface="Arial"/>
              </a:rPr>
              <a:t>Cyber criminals </a:t>
            </a:r>
            <a:r>
              <a:rPr sz="3200" spc="-5" dirty="0">
                <a:latin typeface="Arial"/>
                <a:cs typeface="Arial"/>
              </a:rPr>
              <a:t>targeted </a:t>
            </a:r>
            <a:r>
              <a:rPr sz="3200" dirty="0">
                <a:latin typeface="Arial"/>
                <a:cs typeface="Arial"/>
              </a:rPr>
              <a:t>users of  Skype, </a:t>
            </a:r>
            <a:r>
              <a:rPr sz="3200" spc="-5" dirty="0">
                <a:latin typeface="Arial"/>
                <a:cs typeface="Arial"/>
              </a:rPr>
              <a:t>Facebook and Windows</a:t>
            </a:r>
            <a:r>
              <a:rPr sz="3200" spc="-70" dirty="0">
                <a:latin typeface="Arial"/>
                <a:cs typeface="Arial"/>
              </a:rPr>
              <a:t> </a:t>
            </a:r>
            <a:r>
              <a:rPr sz="3200" spc="-5" dirty="0">
                <a:latin typeface="Arial"/>
                <a:cs typeface="Arial"/>
              </a:rPr>
              <a:t>using  multiple</a:t>
            </a:r>
            <a:r>
              <a:rPr sz="3200" spc="-5" dirty="0">
                <a:solidFill>
                  <a:srgbClr val="8DC664"/>
                </a:solidFill>
                <a:latin typeface="Arial"/>
                <a:cs typeface="Arial"/>
              </a:rPr>
              <a:t> </a:t>
            </a:r>
            <a:r>
              <a:rPr sz="3200" u="heavy" spc="-5" dirty="0">
                <a:solidFill>
                  <a:srgbClr val="8DC664"/>
                </a:solidFill>
                <a:uFill>
                  <a:solidFill>
                    <a:srgbClr val="8DC664"/>
                  </a:solidFill>
                </a:uFill>
                <a:latin typeface="Arial"/>
                <a:cs typeface="Arial"/>
                <a:hlinkClick r:id="rId4"/>
              </a:rPr>
              <a:t>Blackhole exploits</a:t>
            </a:r>
            <a:r>
              <a:rPr sz="3200" spc="-5" dirty="0">
                <a:solidFill>
                  <a:srgbClr val="8DC664"/>
                </a:solidFill>
                <a:latin typeface="Arial"/>
                <a:cs typeface="Arial"/>
                <a:hlinkClick r:id="rId4"/>
              </a:rPr>
              <a:t> </a:t>
            </a:r>
            <a:r>
              <a:rPr sz="3200" dirty="0">
                <a:latin typeface="Arial"/>
                <a:cs typeface="Arial"/>
              </a:rPr>
              <a:t>in  </a:t>
            </a:r>
            <a:r>
              <a:rPr sz="3200" spc="-25" dirty="0">
                <a:latin typeface="Arial"/>
                <a:cs typeface="Arial"/>
              </a:rPr>
              <a:t>October, </a:t>
            </a:r>
            <a:r>
              <a:rPr sz="3200" spc="-5" dirty="0">
                <a:latin typeface="Arial"/>
                <a:cs typeface="Arial"/>
              </a:rPr>
              <a:t>according </a:t>
            </a:r>
            <a:r>
              <a:rPr sz="3200" dirty="0">
                <a:latin typeface="Arial"/>
                <a:cs typeface="Arial"/>
              </a:rPr>
              <a:t>to the </a:t>
            </a:r>
            <a:r>
              <a:rPr sz="3200" spc="-5" dirty="0">
                <a:latin typeface="Arial"/>
                <a:cs typeface="Arial"/>
              </a:rPr>
              <a:t>latest</a:t>
            </a:r>
            <a:r>
              <a:rPr sz="3200" spc="-65" dirty="0">
                <a:latin typeface="Arial"/>
                <a:cs typeface="Arial"/>
              </a:rPr>
              <a:t> </a:t>
            </a:r>
            <a:r>
              <a:rPr sz="3200" spc="-5" dirty="0">
                <a:latin typeface="Arial"/>
                <a:cs typeface="Arial"/>
              </a:rPr>
              <a:t>threat</a:t>
            </a:r>
            <a:endParaRPr sz="3200">
              <a:latin typeface="Arial"/>
              <a:cs typeface="Arial"/>
            </a:endParaRPr>
          </a:p>
          <a:p>
            <a:pPr marL="295910">
              <a:lnSpc>
                <a:spcPts val="3454"/>
              </a:lnSpc>
            </a:pPr>
            <a:r>
              <a:rPr sz="3200" spc="-5" dirty="0">
                <a:latin typeface="Arial"/>
                <a:cs typeface="Arial"/>
              </a:rPr>
              <a:t>report </a:t>
            </a:r>
            <a:r>
              <a:rPr sz="3200" dirty="0">
                <a:latin typeface="Arial"/>
                <a:cs typeface="Arial"/>
              </a:rPr>
              <a:t>from security firm GFI</a:t>
            </a:r>
            <a:r>
              <a:rPr sz="3200" spc="-155" dirty="0">
                <a:latin typeface="Arial"/>
                <a:cs typeface="Arial"/>
              </a:rPr>
              <a:t> </a:t>
            </a:r>
            <a:r>
              <a:rPr sz="3200" dirty="0">
                <a:latin typeface="Arial"/>
                <a:cs typeface="Arial"/>
              </a:rPr>
              <a:t>Software.</a:t>
            </a:r>
            <a:endParaRPr sz="3200">
              <a:latin typeface="Arial"/>
              <a:cs typeface="Arial"/>
            </a:endParaRPr>
          </a:p>
          <a:p>
            <a:pPr marL="295910" marR="5080" indent="-283845">
              <a:lnSpc>
                <a:spcPct val="90000"/>
              </a:lnSpc>
              <a:spcBef>
                <a:spcPts val="600"/>
              </a:spcBef>
              <a:buClr>
                <a:srgbClr val="3891A7"/>
              </a:buClr>
              <a:buSzPct val="79687"/>
              <a:buChar char=""/>
              <a:tabLst>
                <a:tab pos="296545" algn="l"/>
              </a:tabLst>
            </a:pPr>
            <a:r>
              <a:rPr sz="3200" dirty="0">
                <a:latin typeface="Arial"/>
                <a:cs typeface="Arial"/>
              </a:rPr>
              <a:t>Researchers uncovered a </a:t>
            </a:r>
            <a:r>
              <a:rPr sz="3200" spc="-5" dirty="0">
                <a:latin typeface="Arial"/>
                <a:cs typeface="Arial"/>
              </a:rPr>
              <a:t>large  number </a:t>
            </a:r>
            <a:r>
              <a:rPr sz="3200" dirty="0">
                <a:latin typeface="Arial"/>
                <a:cs typeface="Arial"/>
              </a:rPr>
              <a:t>of </a:t>
            </a:r>
            <a:r>
              <a:rPr sz="3200" spc="-5" dirty="0">
                <a:latin typeface="Arial"/>
                <a:cs typeface="Arial"/>
              </a:rPr>
              <a:t>Blackhole exploits disguised  </a:t>
            </a:r>
            <a:r>
              <a:rPr sz="3200" dirty="0">
                <a:latin typeface="Arial"/>
                <a:cs typeface="Arial"/>
              </a:rPr>
              <a:t>as</a:t>
            </a:r>
            <a:r>
              <a:rPr sz="3200" dirty="0">
                <a:solidFill>
                  <a:srgbClr val="8DC664"/>
                </a:solidFill>
                <a:latin typeface="Arial"/>
                <a:cs typeface="Arial"/>
              </a:rPr>
              <a:t> </a:t>
            </a:r>
            <a:r>
              <a:rPr sz="3200" u="heavy" spc="-5" dirty="0">
                <a:solidFill>
                  <a:srgbClr val="8DC664"/>
                </a:solidFill>
                <a:uFill>
                  <a:solidFill>
                    <a:srgbClr val="8DC664"/>
                  </a:solidFill>
                </a:uFill>
                <a:latin typeface="Arial"/>
                <a:cs typeface="Arial"/>
                <a:hlinkClick r:id="rId5"/>
              </a:rPr>
              <a:t>Windows </a:t>
            </a:r>
            <a:r>
              <a:rPr sz="3200" u="heavy" dirty="0">
                <a:solidFill>
                  <a:srgbClr val="8DC664"/>
                </a:solidFill>
                <a:uFill>
                  <a:solidFill>
                    <a:srgbClr val="8DC664"/>
                  </a:solidFill>
                </a:uFill>
                <a:latin typeface="Arial"/>
                <a:cs typeface="Arial"/>
                <a:hlinkClick r:id="rId5"/>
              </a:rPr>
              <a:t>licences</a:t>
            </a:r>
            <a:r>
              <a:rPr sz="3200" dirty="0">
                <a:latin typeface="Arial"/>
                <a:cs typeface="Arial"/>
              </a:rPr>
              <a:t>,</a:t>
            </a:r>
            <a:r>
              <a:rPr sz="3200" dirty="0">
                <a:solidFill>
                  <a:srgbClr val="8DC664"/>
                </a:solidFill>
                <a:latin typeface="Arial"/>
                <a:cs typeface="Arial"/>
                <a:hlinkClick r:id="rId6"/>
              </a:rPr>
              <a:t> </a:t>
            </a:r>
            <a:r>
              <a:rPr sz="3200" u="heavy" spc="-5" dirty="0">
                <a:solidFill>
                  <a:srgbClr val="8DC664"/>
                </a:solidFill>
                <a:uFill>
                  <a:solidFill>
                    <a:srgbClr val="8DC664"/>
                  </a:solidFill>
                </a:uFill>
                <a:latin typeface="Arial"/>
                <a:cs typeface="Arial"/>
                <a:hlinkClick r:id="rId6"/>
              </a:rPr>
              <a:t>Facebook  account</a:t>
            </a:r>
            <a:r>
              <a:rPr sz="3200" spc="-5" dirty="0">
                <a:latin typeface="Arial"/>
                <a:cs typeface="Arial"/>
              </a:rPr>
              <a:t>verification emails,</a:t>
            </a:r>
            <a:r>
              <a:rPr sz="3200" spc="-55" dirty="0">
                <a:solidFill>
                  <a:srgbClr val="8DC664"/>
                </a:solidFill>
                <a:latin typeface="Arial"/>
                <a:cs typeface="Arial"/>
                <a:hlinkClick r:id="rId7"/>
              </a:rPr>
              <a:t> </a:t>
            </a:r>
            <a:r>
              <a:rPr sz="3200" u="heavy" dirty="0">
                <a:solidFill>
                  <a:srgbClr val="8DC664"/>
                </a:solidFill>
                <a:uFill>
                  <a:solidFill>
                    <a:srgbClr val="8DC664"/>
                  </a:solidFill>
                </a:uFill>
                <a:latin typeface="Arial"/>
                <a:cs typeface="Arial"/>
                <a:hlinkClick r:id="rId7"/>
              </a:rPr>
              <a:t>Skype</a:t>
            </a:r>
            <a:endParaRPr sz="3200">
              <a:latin typeface="Arial"/>
              <a:cs typeface="Arial"/>
            </a:endParaRPr>
          </a:p>
        </p:txBody>
      </p:sp>
      <p:sp>
        <p:nvSpPr>
          <p:cNvPr id="5" name="object 5"/>
          <p:cNvSpPr/>
          <p:nvPr/>
        </p:nvSpPr>
        <p:spPr>
          <a:xfrm>
            <a:off x="8864218" y="1633918"/>
            <a:ext cx="3172968" cy="5006721"/>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4885944"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4180840" cy="680720"/>
          </a:xfrm>
          <a:prstGeom prst="rect">
            <a:avLst/>
          </a:prstGeom>
        </p:spPr>
        <p:txBody>
          <a:bodyPr vert="horz" wrap="square" lIns="0" tIns="12065" rIns="0" bIns="0" rtlCol="0">
            <a:spAutoFit/>
          </a:bodyPr>
          <a:lstStyle/>
          <a:p>
            <a:pPr marL="12700">
              <a:lnSpc>
                <a:spcPct val="100000"/>
              </a:lnSpc>
              <a:spcBef>
                <a:spcPts val="95"/>
              </a:spcBef>
            </a:pPr>
            <a:r>
              <a:rPr sz="4300" spc="-5" dirty="0"/>
              <a:t>Cases</a:t>
            </a:r>
            <a:r>
              <a:rPr sz="4300" spc="-60" dirty="0"/>
              <a:t> </a:t>
            </a:r>
            <a:r>
              <a:rPr sz="4300" spc="-5" dirty="0"/>
              <a:t>Continues</a:t>
            </a:r>
            <a:endParaRPr sz="4300"/>
          </a:p>
        </p:txBody>
      </p:sp>
      <p:sp>
        <p:nvSpPr>
          <p:cNvPr id="4" name="object 4"/>
          <p:cNvSpPr txBox="1"/>
          <p:nvPr/>
        </p:nvSpPr>
        <p:spPr>
          <a:xfrm>
            <a:off x="2075433" y="1468882"/>
            <a:ext cx="9727565" cy="4568825"/>
          </a:xfrm>
          <a:prstGeom prst="rect">
            <a:avLst/>
          </a:prstGeom>
        </p:spPr>
        <p:txBody>
          <a:bodyPr vert="horz" wrap="square" lIns="0" tIns="13335" rIns="0" bIns="0" rtlCol="0">
            <a:spAutoFit/>
          </a:bodyPr>
          <a:lstStyle/>
          <a:p>
            <a:pPr marL="295910" marR="2048510" indent="-283845">
              <a:lnSpc>
                <a:spcPct val="100000"/>
              </a:lnSpc>
              <a:spcBef>
                <a:spcPts val="105"/>
              </a:spcBef>
              <a:buClr>
                <a:srgbClr val="3891A7"/>
              </a:buClr>
              <a:buSzPct val="79687"/>
              <a:buFont typeface="Arial"/>
              <a:buChar char=""/>
              <a:tabLst>
                <a:tab pos="296545" algn="l"/>
              </a:tabLst>
            </a:pPr>
            <a:r>
              <a:rPr sz="3200" b="1" u="heavy" spc="-5" dirty="0">
                <a:solidFill>
                  <a:srgbClr val="8DC664"/>
                </a:solidFill>
                <a:uFill>
                  <a:solidFill>
                    <a:srgbClr val="8DC664"/>
                  </a:solidFill>
                </a:uFill>
                <a:latin typeface="Arial"/>
                <a:cs typeface="Arial"/>
                <a:hlinkClick r:id="rId3"/>
              </a:rPr>
              <a:t>Cyber attackers increasingly </a:t>
            </a:r>
            <a:r>
              <a:rPr sz="3200" b="1" u="heavy" spc="-55" dirty="0">
                <a:solidFill>
                  <a:srgbClr val="8DC664"/>
                </a:solidFill>
                <a:uFill>
                  <a:solidFill>
                    <a:srgbClr val="8DC664"/>
                  </a:solidFill>
                </a:uFill>
                <a:latin typeface="Arial"/>
                <a:cs typeface="Arial"/>
                <a:hlinkClick r:id="rId3"/>
              </a:rPr>
              <a:t>targeting  </a:t>
            </a:r>
            <a:r>
              <a:rPr sz="3200" b="1" u="heavy" spc="-5" dirty="0">
                <a:solidFill>
                  <a:srgbClr val="8DC664"/>
                </a:solidFill>
                <a:uFill>
                  <a:solidFill>
                    <a:srgbClr val="8DC664"/>
                  </a:solidFill>
                </a:uFill>
                <a:latin typeface="Arial"/>
                <a:cs typeface="Arial"/>
                <a:hlinkClick r:id="rId3"/>
              </a:rPr>
              <a:t>applications, research</a:t>
            </a:r>
            <a:r>
              <a:rPr sz="3200" b="1" u="heavy" spc="-80" dirty="0">
                <a:solidFill>
                  <a:srgbClr val="8DC664"/>
                </a:solidFill>
                <a:uFill>
                  <a:solidFill>
                    <a:srgbClr val="8DC664"/>
                  </a:solidFill>
                </a:uFill>
                <a:latin typeface="Arial"/>
                <a:cs typeface="Arial"/>
                <a:hlinkClick r:id="rId3"/>
              </a:rPr>
              <a:t> </a:t>
            </a:r>
            <a:r>
              <a:rPr sz="3200" b="1" u="heavy" dirty="0">
                <a:solidFill>
                  <a:srgbClr val="8DC664"/>
                </a:solidFill>
                <a:uFill>
                  <a:solidFill>
                    <a:srgbClr val="8DC664"/>
                  </a:solidFill>
                </a:uFill>
                <a:latin typeface="Arial"/>
                <a:cs typeface="Arial"/>
                <a:hlinkClick r:id="rId3"/>
              </a:rPr>
              <a:t>shows</a:t>
            </a:r>
            <a:endParaRPr sz="3200">
              <a:latin typeface="Arial"/>
              <a:cs typeface="Arial"/>
            </a:endParaRPr>
          </a:p>
          <a:p>
            <a:pPr marL="295910" marR="5080" indent="-283845">
              <a:lnSpc>
                <a:spcPct val="100000"/>
              </a:lnSpc>
              <a:spcBef>
                <a:spcPts val="600"/>
              </a:spcBef>
              <a:buClr>
                <a:srgbClr val="3891A7"/>
              </a:buClr>
              <a:buSzPct val="79687"/>
              <a:buChar char=""/>
              <a:tabLst>
                <a:tab pos="296545" algn="l"/>
              </a:tabLst>
            </a:pPr>
            <a:r>
              <a:rPr sz="3200" spc="-20" dirty="0">
                <a:latin typeface="Arial"/>
                <a:cs typeface="Arial"/>
              </a:rPr>
              <a:t>Web </a:t>
            </a:r>
            <a:r>
              <a:rPr sz="3200" spc="-5" dirty="0">
                <a:latin typeface="Arial"/>
                <a:cs typeface="Arial"/>
              </a:rPr>
              <a:t>and mobile applications </a:t>
            </a:r>
            <a:r>
              <a:rPr sz="3200" dirty="0">
                <a:latin typeface="Arial"/>
                <a:cs typeface="Arial"/>
              </a:rPr>
              <a:t>are </a:t>
            </a:r>
            <a:r>
              <a:rPr sz="3200" spc="-5" dirty="0">
                <a:latin typeface="Arial"/>
                <a:cs typeface="Arial"/>
              </a:rPr>
              <a:t>the new frontiers </a:t>
            </a:r>
            <a:r>
              <a:rPr sz="3200" spc="-235" dirty="0">
                <a:latin typeface="Arial"/>
                <a:cs typeface="Arial"/>
              </a:rPr>
              <a:t>in  </a:t>
            </a:r>
            <a:r>
              <a:rPr sz="3200" dirty="0">
                <a:latin typeface="Arial"/>
                <a:cs typeface="Arial"/>
              </a:rPr>
              <a:t>the war </a:t>
            </a:r>
            <a:r>
              <a:rPr sz="3200" spc="-5" dirty="0">
                <a:latin typeface="Arial"/>
                <a:cs typeface="Arial"/>
              </a:rPr>
              <a:t>against </a:t>
            </a:r>
            <a:r>
              <a:rPr sz="3200" dirty="0">
                <a:latin typeface="Arial"/>
                <a:cs typeface="Arial"/>
              </a:rPr>
              <a:t>cyber attack, </a:t>
            </a:r>
            <a:r>
              <a:rPr sz="3200" spc="-5" dirty="0">
                <a:latin typeface="Arial"/>
                <a:cs typeface="Arial"/>
              </a:rPr>
              <a:t>according </a:t>
            </a:r>
            <a:r>
              <a:rPr sz="3200" dirty="0">
                <a:latin typeface="Arial"/>
                <a:cs typeface="Arial"/>
              </a:rPr>
              <a:t>to a</a:t>
            </a:r>
            <a:r>
              <a:rPr sz="3200" dirty="0">
                <a:solidFill>
                  <a:srgbClr val="8DC664"/>
                </a:solidFill>
                <a:latin typeface="Arial"/>
                <a:cs typeface="Arial"/>
              </a:rPr>
              <a:t> </a:t>
            </a:r>
            <a:r>
              <a:rPr sz="3200" u="heavy" dirty="0">
                <a:solidFill>
                  <a:srgbClr val="8DC664"/>
                </a:solidFill>
                <a:uFill>
                  <a:solidFill>
                    <a:srgbClr val="8DC664"/>
                  </a:solidFill>
                </a:uFill>
                <a:latin typeface="Arial"/>
                <a:cs typeface="Arial"/>
                <a:hlinkClick r:id="rId4"/>
              </a:rPr>
              <a:t>top  cyber security risks report</a:t>
            </a:r>
            <a:r>
              <a:rPr sz="3200" dirty="0">
                <a:solidFill>
                  <a:srgbClr val="8DC664"/>
                </a:solidFill>
                <a:latin typeface="Arial"/>
                <a:cs typeface="Arial"/>
                <a:hlinkClick r:id="rId4"/>
              </a:rPr>
              <a:t> </a:t>
            </a:r>
            <a:r>
              <a:rPr sz="3200" dirty="0">
                <a:latin typeface="Arial"/>
                <a:cs typeface="Arial"/>
              </a:rPr>
              <a:t>from Hewlett Packard  (HP) </a:t>
            </a:r>
            <a:r>
              <a:rPr sz="3200" spc="-5" dirty="0">
                <a:latin typeface="Arial"/>
                <a:cs typeface="Arial"/>
              </a:rPr>
              <a:t>published </a:t>
            </a:r>
            <a:r>
              <a:rPr sz="3200" dirty="0">
                <a:latin typeface="Arial"/>
                <a:cs typeface="Arial"/>
              </a:rPr>
              <a:t>in</a:t>
            </a:r>
            <a:r>
              <a:rPr sz="3200" spc="-50" dirty="0">
                <a:latin typeface="Arial"/>
                <a:cs typeface="Arial"/>
              </a:rPr>
              <a:t> </a:t>
            </a:r>
            <a:r>
              <a:rPr sz="3200" spc="-60" dirty="0">
                <a:latin typeface="Arial"/>
                <a:cs typeface="Arial"/>
              </a:rPr>
              <a:t>May.</a:t>
            </a:r>
            <a:endParaRPr sz="3200">
              <a:latin typeface="Arial"/>
              <a:cs typeface="Arial"/>
            </a:endParaRPr>
          </a:p>
          <a:p>
            <a:pPr marL="295910" marR="145415" indent="-283845">
              <a:lnSpc>
                <a:spcPct val="100000"/>
              </a:lnSpc>
              <a:spcBef>
                <a:spcPts val="600"/>
              </a:spcBef>
              <a:buClr>
                <a:srgbClr val="3891A7"/>
              </a:buClr>
              <a:buSzPct val="79687"/>
              <a:buChar char=""/>
              <a:tabLst>
                <a:tab pos="296545" algn="l"/>
              </a:tabLst>
            </a:pPr>
            <a:r>
              <a:rPr sz="3200" dirty="0">
                <a:latin typeface="Arial"/>
                <a:cs typeface="Arial"/>
              </a:rPr>
              <a:t>The </a:t>
            </a:r>
            <a:r>
              <a:rPr sz="3200" spc="-5" dirty="0">
                <a:latin typeface="Arial"/>
                <a:cs typeface="Arial"/>
              </a:rPr>
              <a:t>report reveals that </a:t>
            </a:r>
            <a:r>
              <a:rPr sz="3200" dirty="0">
                <a:latin typeface="Arial"/>
                <a:cs typeface="Arial"/>
              </a:rPr>
              <a:t>SQL </a:t>
            </a:r>
            <a:r>
              <a:rPr sz="3200" spc="-5" dirty="0">
                <a:latin typeface="Arial"/>
                <a:cs typeface="Arial"/>
              </a:rPr>
              <a:t>injection (SQLi) </a:t>
            </a:r>
            <a:r>
              <a:rPr sz="3200" spc="-70" dirty="0">
                <a:latin typeface="Arial"/>
                <a:cs typeface="Arial"/>
              </a:rPr>
              <a:t>attacks  </a:t>
            </a:r>
            <a:r>
              <a:rPr sz="3200" dirty="0">
                <a:latin typeface="Arial"/>
                <a:cs typeface="Arial"/>
              </a:rPr>
              <a:t>on web </a:t>
            </a:r>
            <a:r>
              <a:rPr sz="3200" spc="-5" dirty="0">
                <a:latin typeface="Arial"/>
                <a:cs typeface="Arial"/>
              </a:rPr>
              <a:t>applications </a:t>
            </a:r>
            <a:r>
              <a:rPr sz="3200" dirty="0">
                <a:latin typeface="Arial"/>
                <a:cs typeface="Arial"/>
              </a:rPr>
              <a:t>increased </a:t>
            </a:r>
            <a:r>
              <a:rPr sz="3200" spc="-5" dirty="0">
                <a:latin typeface="Arial"/>
                <a:cs typeface="Arial"/>
              </a:rPr>
              <a:t>sharply </a:t>
            </a:r>
            <a:r>
              <a:rPr sz="3200" dirty="0">
                <a:latin typeface="Arial"/>
                <a:cs typeface="Arial"/>
              </a:rPr>
              <a:t>from </a:t>
            </a:r>
            <a:r>
              <a:rPr sz="3200" spc="-5" dirty="0">
                <a:latin typeface="Arial"/>
                <a:cs typeface="Arial"/>
              </a:rPr>
              <a:t>around  </a:t>
            </a:r>
            <a:r>
              <a:rPr sz="3200" dirty="0">
                <a:latin typeface="Arial"/>
                <a:cs typeface="Arial"/>
              </a:rPr>
              <a:t>15 </a:t>
            </a:r>
            <a:r>
              <a:rPr sz="3200" spc="-5" dirty="0">
                <a:latin typeface="Arial"/>
                <a:cs typeface="Arial"/>
              </a:rPr>
              <a:t>million </a:t>
            </a:r>
            <a:r>
              <a:rPr sz="3200" dirty="0">
                <a:latin typeface="Arial"/>
                <a:cs typeface="Arial"/>
              </a:rPr>
              <a:t>in </a:t>
            </a:r>
            <a:r>
              <a:rPr sz="3200" spc="-5" dirty="0">
                <a:latin typeface="Arial"/>
                <a:cs typeface="Arial"/>
              </a:rPr>
              <a:t>2010 to more than </a:t>
            </a:r>
            <a:r>
              <a:rPr sz="3200" spc="-10" dirty="0">
                <a:latin typeface="Arial"/>
                <a:cs typeface="Arial"/>
              </a:rPr>
              <a:t>50 </a:t>
            </a:r>
            <a:r>
              <a:rPr sz="3200" spc="-5" dirty="0">
                <a:latin typeface="Arial"/>
                <a:cs typeface="Arial"/>
              </a:rPr>
              <a:t>million </a:t>
            </a:r>
            <a:r>
              <a:rPr sz="3200" dirty="0">
                <a:latin typeface="Arial"/>
                <a:cs typeface="Arial"/>
              </a:rPr>
              <a:t>in</a:t>
            </a:r>
            <a:r>
              <a:rPr sz="3200" spc="-40" dirty="0">
                <a:latin typeface="Arial"/>
                <a:cs typeface="Arial"/>
              </a:rPr>
              <a:t> </a:t>
            </a:r>
            <a:r>
              <a:rPr sz="3200" spc="-55" dirty="0">
                <a:latin typeface="Arial"/>
                <a:cs typeface="Arial"/>
              </a:rPr>
              <a:t>2011.</a:t>
            </a:r>
            <a:endParaRPr sz="3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39823" y="339852"/>
            <a:ext cx="4612005" cy="894715"/>
            <a:chOff x="1639823" y="339852"/>
            <a:chExt cx="4612005" cy="894715"/>
          </a:xfrm>
        </p:grpSpPr>
        <p:sp>
          <p:nvSpPr>
            <p:cNvPr id="3" name="object 3"/>
            <p:cNvSpPr/>
            <p:nvPr/>
          </p:nvSpPr>
          <p:spPr>
            <a:xfrm>
              <a:off x="1639823" y="339852"/>
              <a:ext cx="2154936" cy="8945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63239" y="339852"/>
              <a:ext cx="3188208" cy="894588"/>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993138" y="490549"/>
            <a:ext cx="3906520" cy="680720"/>
          </a:xfrm>
          <a:prstGeom prst="rect">
            <a:avLst/>
          </a:prstGeom>
        </p:spPr>
        <p:txBody>
          <a:bodyPr vert="horz" wrap="square" lIns="0" tIns="12065" rIns="0" bIns="0" rtlCol="0">
            <a:spAutoFit/>
          </a:bodyPr>
          <a:lstStyle/>
          <a:p>
            <a:pPr marL="12700">
              <a:lnSpc>
                <a:spcPct val="100000"/>
              </a:lnSpc>
              <a:spcBef>
                <a:spcPts val="95"/>
              </a:spcBef>
            </a:pPr>
            <a:r>
              <a:rPr sz="4300" spc="-5" dirty="0"/>
              <a:t>Case</a:t>
            </a:r>
            <a:r>
              <a:rPr sz="4300" spc="-70" dirty="0"/>
              <a:t> </a:t>
            </a:r>
            <a:r>
              <a:rPr sz="4300" spc="-5" dirty="0"/>
              <a:t>Continues</a:t>
            </a:r>
            <a:endParaRPr sz="4300"/>
          </a:p>
        </p:txBody>
      </p:sp>
      <p:sp>
        <p:nvSpPr>
          <p:cNvPr id="6" name="object 6"/>
          <p:cNvSpPr txBox="1"/>
          <p:nvPr/>
        </p:nvSpPr>
        <p:spPr>
          <a:xfrm>
            <a:off x="1435353" y="1454277"/>
            <a:ext cx="7352665" cy="5208270"/>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80000"/>
              <a:buFont typeface="Arial"/>
              <a:buChar char=""/>
              <a:tabLst>
                <a:tab pos="296545" algn="l"/>
              </a:tabLst>
            </a:pPr>
            <a:r>
              <a:rPr sz="3000" b="1" u="heavy" spc="-5" dirty="0">
                <a:solidFill>
                  <a:srgbClr val="8DC664"/>
                </a:solidFill>
                <a:uFill>
                  <a:solidFill>
                    <a:srgbClr val="8DC664"/>
                  </a:solidFill>
                </a:uFill>
                <a:latin typeface="Arial"/>
                <a:cs typeface="Arial"/>
                <a:hlinkClick r:id="rId4"/>
              </a:rPr>
              <a:t>Therac-25</a:t>
            </a:r>
            <a:endParaRPr sz="3000">
              <a:latin typeface="Arial"/>
              <a:cs typeface="Arial"/>
            </a:endParaRPr>
          </a:p>
          <a:p>
            <a:pPr marL="295910" marR="5080" indent="-283845">
              <a:lnSpc>
                <a:spcPct val="100000"/>
              </a:lnSpc>
              <a:spcBef>
                <a:spcPts val="600"/>
              </a:spcBef>
              <a:buClr>
                <a:srgbClr val="3891A7"/>
              </a:buClr>
              <a:buSzPct val="80000"/>
              <a:buChar char=""/>
              <a:tabLst>
                <a:tab pos="296545" algn="l"/>
              </a:tabLst>
            </a:pPr>
            <a:r>
              <a:rPr sz="3000" spc="-5" dirty="0">
                <a:latin typeface="Arial"/>
                <a:cs typeface="Arial"/>
              </a:rPr>
              <a:t>Therac-25 was a medical </a:t>
            </a:r>
            <a:r>
              <a:rPr sz="3000" dirty="0">
                <a:latin typeface="Arial"/>
                <a:cs typeface="Arial"/>
              </a:rPr>
              <a:t>linear  </a:t>
            </a:r>
            <a:r>
              <a:rPr sz="3000" spc="-15" dirty="0">
                <a:latin typeface="Arial"/>
                <a:cs typeface="Arial"/>
              </a:rPr>
              <a:t>accelerator, </a:t>
            </a:r>
            <a:r>
              <a:rPr sz="3000" dirty="0">
                <a:latin typeface="Arial"/>
                <a:cs typeface="Arial"/>
              </a:rPr>
              <a:t>a device used to </a:t>
            </a:r>
            <a:r>
              <a:rPr sz="3000" spc="-5" dirty="0">
                <a:latin typeface="Arial"/>
                <a:cs typeface="Arial"/>
              </a:rPr>
              <a:t>treat</a:t>
            </a:r>
            <a:r>
              <a:rPr sz="3000" spc="-135" dirty="0">
                <a:latin typeface="Arial"/>
                <a:cs typeface="Arial"/>
              </a:rPr>
              <a:t> </a:t>
            </a:r>
            <a:r>
              <a:rPr sz="3000" spc="-25" dirty="0">
                <a:latin typeface="Arial"/>
                <a:cs typeface="Arial"/>
              </a:rPr>
              <a:t>cancer.  </a:t>
            </a:r>
            <a:r>
              <a:rPr sz="3000" dirty="0">
                <a:latin typeface="Arial"/>
                <a:cs typeface="Arial"/>
              </a:rPr>
              <a:t>What </a:t>
            </a:r>
            <a:r>
              <a:rPr sz="3000" spc="-5" dirty="0">
                <a:latin typeface="Arial"/>
                <a:cs typeface="Arial"/>
              </a:rPr>
              <a:t>made Therac-25 unique </a:t>
            </a:r>
            <a:r>
              <a:rPr sz="3000" dirty="0">
                <a:latin typeface="Arial"/>
                <a:cs typeface="Arial"/>
              </a:rPr>
              <a:t>at the time  of its </a:t>
            </a:r>
            <a:r>
              <a:rPr sz="3000" spc="-5" dirty="0">
                <a:latin typeface="Arial"/>
                <a:cs typeface="Arial"/>
              </a:rPr>
              <a:t>use was </a:t>
            </a:r>
            <a:r>
              <a:rPr sz="3000" dirty="0">
                <a:latin typeface="Arial"/>
                <a:cs typeface="Arial"/>
              </a:rPr>
              <a:t>the </a:t>
            </a:r>
            <a:r>
              <a:rPr sz="3000" spc="-5" dirty="0">
                <a:latin typeface="Arial"/>
                <a:cs typeface="Arial"/>
              </a:rPr>
              <a:t>software. </a:t>
            </a:r>
            <a:r>
              <a:rPr sz="3000" dirty="0">
                <a:latin typeface="Arial"/>
                <a:cs typeface="Arial"/>
              </a:rPr>
              <a:t>Not </a:t>
            </a:r>
            <a:r>
              <a:rPr sz="3000" spc="-5" dirty="0">
                <a:latin typeface="Arial"/>
                <a:cs typeface="Arial"/>
              </a:rPr>
              <a:t>only did  the software ease </a:t>
            </a:r>
            <a:r>
              <a:rPr sz="3000" spc="-10" dirty="0">
                <a:latin typeface="Arial"/>
                <a:cs typeface="Arial"/>
              </a:rPr>
              <a:t>the </a:t>
            </a:r>
            <a:r>
              <a:rPr sz="3000" spc="-5" dirty="0">
                <a:latin typeface="Arial"/>
                <a:cs typeface="Arial"/>
              </a:rPr>
              <a:t>laborious set-up  process, but it </a:t>
            </a:r>
            <a:r>
              <a:rPr sz="3000" dirty="0">
                <a:latin typeface="Arial"/>
                <a:cs typeface="Arial"/>
              </a:rPr>
              <a:t>also </a:t>
            </a:r>
            <a:r>
              <a:rPr sz="3000" spc="-5" dirty="0">
                <a:latin typeface="Arial"/>
                <a:cs typeface="Arial"/>
              </a:rPr>
              <a:t>monitored </a:t>
            </a:r>
            <a:r>
              <a:rPr sz="3000" dirty="0">
                <a:latin typeface="Arial"/>
                <a:cs typeface="Arial"/>
              </a:rPr>
              <a:t>the </a:t>
            </a:r>
            <a:r>
              <a:rPr sz="3000" spc="-5" dirty="0">
                <a:latin typeface="Arial"/>
                <a:cs typeface="Arial"/>
              </a:rPr>
              <a:t>safety  </a:t>
            </a:r>
            <a:r>
              <a:rPr sz="3000" dirty="0">
                <a:latin typeface="Arial"/>
                <a:cs typeface="Arial"/>
              </a:rPr>
              <a:t>of the </a:t>
            </a:r>
            <a:r>
              <a:rPr sz="3000" spc="-5" dirty="0">
                <a:latin typeface="Arial"/>
                <a:cs typeface="Arial"/>
              </a:rPr>
              <a:t>machine. </a:t>
            </a:r>
            <a:r>
              <a:rPr sz="3000" dirty="0">
                <a:latin typeface="Arial"/>
                <a:cs typeface="Arial"/>
              </a:rPr>
              <a:t>In this </a:t>
            </a:r>
            <a:r>
              <a:rPr sz="3000" spc="-5" dirty="0">
                <a:latin typeface="Arial"/>
                <a:cs typeface="Arial"/>
              </a:rPr>
              <a:t>case on safety  critical software, you </a:t>
            </a:r>
            <a:r>
              <a:rPr sz="3000" dirty="0">
                <a:latin typeface="Arial"/>
                <a:cs typeface="Arial"/>
              </a:rPr>
              <a:t>will </a:t>
            </a:r>
            <a:r>
              <a:rPr sz="3000" spc="-5" dirty="0">
                <a:latin typeface="Arial"/>
                <a:cs typeface="Arial"/>
              </a:rPr>
              <a:t>find that some  patients </a:t>
            </a:r>
            <a:r>
              <a:rPr sz="3000" dirty="0">
                <a:latin typeface="Arial"/>
                <a:cs typeface="Arial"/>
              </a:rPr>
              <a:t>received much </a:t>
            </a:r>
            <a:r>
              <a:rPr sz="3000" spc="-5" dirty="0">
                <a:latin typeface="Arial"/>
                <a:cs typeface="Arial"/>
              </a:rPr>
              <a:t>more </a:t>
            </a:r>
            <a:r>
              <a:rPr sz="3000" dirty="0">
                <a:latin typeface="Arial"/>
                <a:cs typeface="Arial"/>
              </a:rPr>
              <a:t>radiation  </a:t>
            </a:r>
            <a:r>
              <a:rPr sz="3000" spc="-5" dirty="0">
                <a:latin typeface="Arial"/>
                <a:cs typeface="Arial"/>
              </a:rPr>
              <a:t>than prescribed despite </a:t>
            </a:r>
            <a:r>
              <a:rPr sz="3000" dirty="0">
                <a:latin typeface="Arial"/>
                <a:cs typeface="Arial"/>
              </a:rPr>
              <a:t>the</a:t>
            </a:r>
            <a:r>
              <a:rPr sz="3000" spc="-60" dirty="0">
                <a:latin typeface="Arial"/>
                <a:cs typeface="Arial"/>
              </a:rPr>
              <a:t> </a:t>
            </a:r>
            <a:r>
              <a:rPr sz="3000" spc="-5" dirty="0">
                <a:latin typeface="Arial"/>
                <a:cs typeface="Arial"/>
              </a:rPr>
              <a:t>software</a:t>
            </a:r>
            <a:endParaRPr sz="3000">
              <a:latin typeface="Arial"/>
              <a:cs typeface="Arial"/>
            </a:endParaRPr>
          </a:p>
        </p:txBody>
      </p:sp>
      <p:sp>
        <p:nvSpPr>
          <p:cNvPr id="7" name="object 7"/>
          <p:cNvSpPr/>
          <p:nvPr/>
        </p:nvSpPr>
        <p:spPr>
          <a:xfrm>
            <a:off x="9308845" y="2053628"/>
            <a:ext cx="2743200" cy="404736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39823" y="339852"/>
            <a:ext cx="4612005" cy="894715"/>
            <a:chOff x="1639823" y="339852"/>
            <a:chExt cx="4612005" cy="894715"/>
          </a:xfrm>
        </p:grpSpPr>
        <p:sp>
          <p:nvSpPr>
            <p:cNvPr id="3" name="object 3"/>
            <p:cNvSpPr/>
            <p:nvPr/>
          </p:nvSpPr>
          <p:spPr>
            <a:xfrm>
              <a:off x="1639823" y="339852"/>
              <a:ext cx="2154936" cy="8945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63239" y="339852"/>
              <a:ext cx="3188208" cy="894588"/>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993138" y="490549"/>
            <a:ext cx="3906520" cy="680720"/>
          </a:xfrm>
          <a:prstGeom prst="rect">
            <a:avLst/>
          </a:prstGeom>
        </p:spPr>
        <p:txBody>
          <a:bodyPr vert="horz" wrap="square" lIns="0" tIns="12065" rIns="0" bIns="0" rtlCol="0">
            <a:spAutoFit/>
          </a:bodyPr>
          <a:lstStyle/>
          <a:p>
            <a:pPr marL="12700">
              <a:lnSpc>
                <a:spcPct val="100000"/>
              </a:lnSpc>
              <a:spcBef>
                <a:spcPts val="95"/>
              </a:spcBef>
            </a:pPr>
            <a:r>
              <a:rPr sz="4300" spc="-5" dirty="0"/>
              <a:t>Case</a:t>
            </a:r>
            <a:r>
              <a:rPr sz="4300" spc="-70" dirty="0"/>
              <a:t> </a:t>
            </a:r>
            <a:r>
              <a:rPr sz="4300" spc="-5" dirty="0"/>
              <a:t>Continues</a:t>
            </a:r>
            <a:endParaRPr sz="4300"/>
          </a:p>
        </p:txBody>
      </p:sp>
      <p:sp>
        <p:nvSpPr>
          <p:cNvPr id="6" name="object 6"/>
          <p:cNvSpPr txBox="1"/>
          <p:nvPr/>
        </p:nvSpPr>
        <p:spPr>
          <a:xfrm>
            <a:off x="1630172" y="1393272"/>
            <a:ext cx="5374640" cy="5055870"/>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79687"/>
              <a:buFont typeface="Arial"/>
              <a:buChar char=""/>
              <a:tabLst>
                <a:tab pos="296545" algn="l"/>
              </a:tabLst>
            </a:pPr>
            <a:r>
              <a:rPr sz="3200" b="1" u="heavy" spc="-5" dirty="0">
                <a:solidFill>
                  <a:srgbClr val="8DC664"/>
                </a:solidFill>
                <a:uFill>
                  <a:solidFill>
                    <a:srgbClr val="8DC664"/>
                  </a:solidFill>
                </a:uFill>
                <a:latin typeface="Arial"/>
                <a:cs typeface="Arial"/>
                <a:hlinkClick r:id="rId4"/>
              </a:rPr>
              <a:t>Machado</a:t>
            </a:r>
            <a:endParaRPr sz="3200">
              <a:latin typeface="Arial"/>
              <a:cs typeface="Arial"/>
            </a:endParaRPr>
          </a:p>
          <a:p>
            <a:pPr marL="295910" marR="5080" indent="-283845">
              <a:lnSpc>
                <a:spcPct val="100000"/>
              </a:lnSpc>
              <a:spcBef>
                <a:spcPts val="600"/>
              </a:spcBef>
              <a:buClr>
                <a:srgbClr val="3891A7"/>
              </a:buClr>
              <a:buSzPct val="79687"/>
              <a:buChar char=""/>
              <a:tabLst>
                <a:tab pos="296545" algn="l"/>
              </a:tabLst>
            </a:pPr>
            <a:r>
              <a:rPr sz="3200" dirty="0">
                <a:latin typeface="Arial"/>
                <a:cs typeface="Arial"/>
              </a:rPr>
              <a:t>At </a:t>
            </a:r>
            <a:r>
              <a:rPr sz="3200" spc="-5" dirty="0">
                <a:latin typeface="Arial"/>
                <a:cs typeface="Arial"/>
              </a:rPr>
              <a:t>age19, Richard </a:t>
            </a:r>
            <a:r>
              <a:rPr sz="3200" spc="-35" dirty="0">
                <a:latin typeface="Arial"/>
                <a:cs typeface="Arial"/>
              </a:rPr>
              <a:t>Machado  </a:t>
            </a:r>
            <a:r>
              <a:rPr sz="3200" dirty="0">
                <a:latin typeface="Arial"/>
                <a:cs typeface="Arial"/>
              </a:rPr>
              <a:t>was the first </a:t>
            </a:r>
            <a:r>
              <a:rPr sz="3200" spc="-5" dirty="0">
                <a:latin typeface="Arial"/>
                <a:cs typeface="Arial"/>
              </a:rPr>
              <a:t>individual </a:t>
            </a:r>
            <a:r>
              <a:rPr sz="3200" dirty="0">
                <a:latin typeface="Arial"/>
                <a:cs typeface="Arial"/>
              </a:rPr>
              <a:t>to be  convicted of a </a:t>
            </a:r>
            <a:r>
              <a:rPr sz="3200" spc="-5" dirty="0">
                <a:latin typeface="Arial"/>
                <a:cs typeface="Arial"/>
              </a:rPr>
              <a:t>federal  electronic mail </a:t>
            </a:r>
            <a:r>
              <a:rPr sz="3200" dirty="0">
                <a:latin typeface="Arial"/>
                <a:cs typeface="Arial"/>
              </a:rPr>
              <a:t>(e-mail) </a:t>
            </a:r>
            <a:r>
              <a:rPr sz="3200" spc="-5" dirty="0">
                <a:latin typeface="Arial"/>
                <a:cs typeface="Arial"/>
              </a:rPr>
              <a:t>hate  </a:t>
            </a:r>
            <a:r>
              <a:rPr sz="3200" dirty="0">
                <a:latin typeface="Arial"/>
                <a:cs typeface="Arial"/>
              </a:rPr>
              <a:t>crime. The </a:t>
            </a:r>
            <a:r>
              <a:rPr sz="3200" spc="-5" dirty="0">
                <a:latin typeface="Arial"/>
                <a:cs typeface="Arial"/>
              </a:rPr>
              <a:t>Machado </a:t>
            </a:r>
            <a:r>
              <a:rPr sz="3200" dirty="0">
                <a:latin typeface="Arial"/>
                <a:cs typeface="Arial"/>
              </a:rPr>
              <a:t>case</a:t>
            </a:r>
            <a:r>
              <a:rPr sz="3200" spc="-200" dirty="0">
                <a:latin typeface="Arial"/>
                <a:cs typeface="Arial"/>
              </a:rPr>
              <a:t> </a:t>
            </a:r>
            <a:r>
              <a:rPr sz="3200" dirty="0">
                <a:latin typeface="Arial"/>
                <a:cs typeface="Arial"/>
              </a:rPr>
              <a:t>is  </a:t>
            </a:r>
            <a:r>
              <a:rPr sz="3200" spc="-5" dirty="0">
                <a:latin typeface="Arial"/>
                <a:cs typeface="Arial"/>
              </a:rPr>
              <a:t>one </a:t>
            </a:r>
            <a:r>
              <a:rPr sz="3200" dirty="0">
                <a:latin typeface="Arial"/>
                <a:cs typeface="Arial"/>
              </a:rPr>
              <a:t>example of a </a:t>
            </a:r>
            <a:r>
              <a:rPr sz="3200" spc="-5" dirty="0">
                <a:latin typeface="Arial"/>
                <a:cs typeface="Arial"/>
              </a:rPr>
              <a:t>handful </a:t>
            </a:r>
            <a:r>
              <a:rPr sz="3200" spc="-10" dirty="0">
                <a:latin typeface="Arial"/>
                <a:cs typeface="Arial"/>
              </a:rPr>
              <a:t>of  </a:t>
            </a:r>
            <a:r>
              <a:rPr sz="3200" spc="-5" dirty="0">
                <a:latin typeface="Arial"/>
                <a:cs typeface="Arial"/>
              </a:rPr>
              <a:t>similar incidents that have  </a:t>
            </a:r>
            <a:r>
              <a:rPr sz="3200" dirty="0">
                <a:latin typeface="Arial"/>
                <a:cs typeface="Arial"/>
              </a:rPr>
              <a:t>occurred since the </a:t>
            </a:r>
            <a:r>
              <a:rPr sz="3200" spc="-5" dirty="0">
                <a:latin typeface="Arial"/>
                <a:cs typeface="Arial"/>
              </a:rPr>
              <a:t>advent  </a:t>
            </a:r>
            <a:r>
              <a:rPr sz="3200" dirty="0">
                <a:latin typeface="Arial"/>
                <a:cs typeface="Arial"/>
              </a:rPr>
              <a:t>of the</a:t>
            </a:r>
            <a:r>
              <a:rPr sz="3200" spc="-45" dirty="0">
                <a:latin typeface="Arial"/>
                <a:cs typeface="Arial"/>
              </a:rPr>
              <a:t> </a:t>
            </a:r>
            <a:r>
              <a:rPr sz="3200" spc="-5" dirty="0">
                <a:latin typeface="Arial"/>
                <a:cs typeface="Arial"/>
              </a:rPr>
              <a:t>Internet.</a:t>
            </a:r>
            <a:endParaRPr sz="3200">
              <a:latin typeface="Arial"/>
              <a:cs typeface="Arial"/>
            </a:endParaRPr>
          </a:p>
        </p:txBody>
      </p:sp>
      <p:sp>
        <p:nvSpPr>
          <p:cNvPr id="7" name="object 7"/>
          <p:cNvSpPr/>
          <p:nvPr/>
        </p:nvSpPr>
        <p:spPr>
          <a:xfrm>
            <a:off x="6835520" y="1933701"/>
            <a:ext cx="5171567" cy="445211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14272" y="339852"/>
            <a:ext cx="4612005" cy="894715"/>
            <a:chOff x="1414272" y="339852"/>
            <a:chExt cx="4612005" cy="894715"/>
          </a:xfrm>
        </p:grpSpPr>
        <p:sp>
          <p:nvSpPr>
            <p:cNvPr id="3" name="object 3"/>
            <p:cNvSpPr/>
            <p:nvPr/>
          </p:nvSpPr>
          <p:spPr>
            <a:xfrm>
              <a:off x="1414272" y="339852"/>
              <a:ext cx="2154936" cy="8945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37688" y="339852"/>
              <a:ext cx="3188208" cy="894588"/>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768220" y="490549"/>
            <a:ext cx="3907154" cy="680720"/>
          </a:xfrm>
          <a:prstGeom prst="rect">
            <a:avLst/>
          </a:prstGeom>
        </p:spPr>
        <p:txBody>
          <a:bodyPr vert="horz" wrap="square" lIns="0" tIns="12065" rIns="0" bIns="0" rtlCol="0">
            <a:spAutoFit/>
          </a:bodyPr>
          <a:lstStyle/>
          <a:p>
            <a:pPr marL="12700">
              <a:lnSpc>
                <a:spcPct val="100000"/>
              </a:lnSpc>
              <a:spcBef>
                <a:spcPts val="95"/>
              </a:spcBef>
            </a:pPr>
            <a:r>
              <a:rPr sz="4300" spc="-5" dirty="0"/>
              <a:t>Case</a:t>
            </a:r>
            <a:r>
              <a:rPr sz="4300" spc="-70" dirty="0"/>
              <a:t> </a:t>
            </a:r>
            <a:r>
              <a:rPr sz="4300" spc="-5" dirty="0"/>
              <a:t>Continues</a:t>
            </a:r>
            <a:endParaRPr sz="4300"/>
          </a:p>
        </p:txBody>
      </p:sp>
      <p:sp>
        <p:nvSpPr>
          <p:cNvPr id="6" name="object 6"/>
          <p:cNvSpPr txBox="1"/>
          <p:nvPr/>
        </p:nvSpPr>
        <p:spPr>
          <a:xfrm>
            <a:off x="1510411" y="1393825"/>
            <a:ext cx="6504305" cy="5666105"/>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80000"/>
              <a:buFont typeface="Arial"/>
              <a:buChar char=""/>
              <a:tabLst>
                <a:tab pos="296545" algn="l"/>
              </a:tabLst>
            </a:pPr>
            <a:r>
              <a:rPr sz="3000" b="1" u="heavy" dirty="0">
                <a:solidFill>
                  <a:srgbClr val="8DC664"/>
                </a:solidFill>
                <a:uFill>
                  <a:solidFill>
                    <a:srgbClr val="8DC664"/>
                  </a:solidFill>
                </a:uFill>
                <a:latin typeface="Arial"/>
                <a:cs typeface="Arial"/>
                <a:hlinkClick r:id="rId4"/>
              </a:rPr>
              <a:t>Hughes</a:t>
            </a:r>
            <a:r>
              <a:rPr sz="3000" b="1" u="heavy" spc="-140" dirty="0">
                <a:solidFill>
                  <a:srgbClr val="8DC664"/>
                </a:solidFill>
                <a:uFill>
                  <a:solidFill>
                    <a:srgbClr val="8DC664"/>
                  </a:solidFill>
                </a:uFill>
                <a:latin typeface="Arial"/>
                <a:cs typeface="Arial"/>
                <a:hlinkClick r:id="rId4"/>
              </a:rPr>
              <a:t> </a:t>
            </a:r>
            <a:r>
              <a:rPr sz="3000" b="1" u="heavy" spc="-5" dirty="0">
                <a:solidFill>
                  <a:srgbClr val="8DC664"/>
                </a:solidFill>
                <a:uFill>
                  <a:solidFill>
                    <a:srgbClr val="8DC664"/>
                  </a:solidFill>
                </a:uFill>
                <a:latin typeface="Arial"/>
                <a:cs typeface="Arial"/>
                <a:hlinkClick r:id="rId4"/>
              </a:rPr>
              <a:t>Aircraft</a:t>
            </a:r>
            <a:endParaRPr sz="3000">
              <a:latin typeface="Arial"/>
              <a:cs typeface="Arial"/>
            </a:endParaRPr>
          </a:p>
          <a:p>
            <a:pPr marL="295910" marR="5080" indent="-283845">
              <a:lnSpc>
                <a:spcPct val="100000"/>
              </a:lnSpc>
              <a:spcBef>
                <a:spcPts val="605"/>
              </a:spcBef>
              <a:buClr>
                <a:srgbClr val="3891A7"/>
              </a:buClr>
              <a:buSzPct val="80000"/>
              <a:buChar char=""/>
              <a:tabLst>
                <a:tab pos="296545" algn="l"/>
              </a:tabLst>
            </a:pPr>
            <a:r>
              <a:rPr sz="3000" spc="-5" dirty="0">
                <a:latin typeface="Arial"/>
                <a:cs typeface="Arial"/>
              </a:rPr>
              <a:t>Between 1985 and 1987, </a:t>
            </a:r>
            <a:r>
              <a:rPr sz="3000" dirty="0">
                <a:latin typeface="Arial"/>
                <a:cs typeface="Arial"/>
              </a:rPr>
              <a:t>the  </a:t>
            </a:r>
            <a:r>
              <a:rPr sz="3000" spc="-5" dirty="0">
                <a:latin typeface="Arial"/>
                <a:cs typeface="Arial"/>
              </a:rPr>
              <a:t>Microelectronic </a:t>
            </a:r>
            <a:r>
              <a:rPr sz="3000" dirty="0">
                <a:latin typeface="Arial"/>
                <a:cs typeface="Arial"/>
              </a:rPr>
              <a:t>Circuits Division of  </a:t>
            </a:r>
            <a:r>
              <a:rPr sz="3000" spc="-5" dirty="0">
                <a:latin typeface="Arial"/>
                <a:cs typeface="Arial"/>
              </a:rPr>
              <a:t>Hughes Aircraft shipped hybrid  microelectronics </a:t>
            </a:r>
            <a:r>
              <a:rPr sz="3000" dirty="0">
                <a:latin typeface="Arial"/>
                <a:cs typeface="Arial"/>
              </a:rPr>
              <a:t>to </a:t>
            </a:r>
            <a:r>
              <a:rPr sz="3000" spc="-5" dirty="0">
                <a:latin typeface="Arial"/>
                <a:cs typeface="Arial"/>
              </a:rPr>
              <a:t>every branch </a:t>
            </a:r>
            <a:r>
              <a:rPr sz="3000" dirty="0">
                <a:latin typeface="Arial"/>
                <a:cs typeface="Arial"/>
              </a:rPr>
              <a:t>of  the U.S. military without </a:t>
            </a:r>
            <a:r>
              <a:rPr sz="3000" spc="-5" dirty="0">
                <a:latin typeface="Arial"/>
                <a:cs typeface="Arial"/>
              </a:rPr>
              <a:t>completing  various environmental chip testing  processes required by contract. </a:t>
            </a:r>
            <a:r>
              <a:rPr sz="3000" dirty="0">
                <a:latin typeface="Arial"/>
                <a:cs typeface="Arial"/>
              </a:rPr>
              <a:t>This  is a whistle-blower case where the  </a:t>
            </a:r>
            <a:r>
              <a:rPr sz="3000" spc="-5" dirty="0">
                <a:latin typeface="Arial"/>
                <a:cs typeface="Arial"/>
              </a:rPr>
              <a:t>allegations against Hughes Aircraft  resulted in a criminal case and a civil  case.</a:t>
            </a:r>
            <a:endParaRPr sz="3000">
              <a:latin typeface="Arial"/>
              <a:cs typeface="Arial"/>
            </a:endParaRPr>
          </a:p>
        </p:txBody>
      </p:sp>
      <p:sp>
        <p:nvSpPr>
          <p:cNvPr id="7" name="object 7"/>
          <p:cNvSpPr/>
          <p:nvPr/>
        </p:nvSpPr>
        <p:spPr>
          <a:xfrm>
            <a:off x="8052181" y="2581541"/>
            <a:ext cx="3992372" cy="386422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39823" y="339852"/>
            <a:ext cx="5675630" cy="894715"/>
            <a:chOff x="1639823" y="339852"/>
            <a:chExt cx="5675630" cy="894715"/>
          </a:xfrm>
        </p:grpSpPr>
        <p:sp>
          <p:nvSpPr>
            <p:cNvPr id="3" name="object 3"/>
            <p:cNvSpPr/>
            <p:nvPr/>
          </p:nvSpPr>
          <p:spPr>
            <a:xfrm>
              <a:off x="1639823" y="339852"/>
              <a:ext cx="2186940" cy="8945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95243" y="339852"/>
              <a:ext cx="912876" cy="8945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76600" y="339852"/>
              <a:ext cx="4038600" cy="894588"/>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993138" y="490549"/>
            <a:ext cx="4817110" cy="680720"/>
          </a:xfrm>
          <a:prstGeom prst="rect">
            <a:avLst/>
          </a:prstGeom>
        </p:spPr>
        <p:txBody>
          <a:bodyPr vert="horz" wrap="square" lIns="0" tIns="12065" rIns="0" bIns="0" rtlCol="0">
            <a:spAutoFit/>
          </a:bodyPr>
          <a:lstStyle/>
          <a:p>
            <a:pPr marL="12700">
              <a:lnSpc>
                <a:spcPct val="100000"/>
              </a:lnSpc>
              <a:spcBef>
                <a:spcPts val="95"/>
              </a:spcBef>
            </a:pPr>
            <a:r>
              <a:rPr sz="4300" spc="-5" dirty="0"/>
              <a:t>Cyber-Crime</a:t>
            </a:r>
            <a:r>
              <a:rPr sz="4300" spc="-50" dirty="0"/>
              <a:t> </a:t>
            </a:r>
            <a:r>
              <a:rPr sz="4300" spc="-5" dirty="0"/>
              <a:t>Cases</a:t>
            </a:r>
            <a:endParaRPr sz="4300"/>
          </a:p>
        </p:txBody>
      </p:sp>
      <p:sp>
        <p:nvSpPr>
          <p:cNvPr id="7" name="object 7"/>
          <p:cNvSpPr txBox="1"/>
          <p:nvPr/>
        </p:nvSpPr>
        <p:spPr>
          <a:xfrm>
            <a:off x="2075433" y="1393272"/>
            <a:ext cx="9623425" cy="3257550"/>
          </a:xfrm>
          <a:prstGeom prst="rect">
            <a:avLst/>
          </a:prstGeom>
        </p:spPr>
        <p:txBody>
          <a:bodyPr vert="horz" wrap="square" lIns="0" tIns="88900" rIns="0" bIns="0" rtlCol="0">
            <a:spAutoFit/>
          </a:bodyPr>
          <a:lstStyle/>
          <a:p>
            <a:pPr marL="295910" indent="-283845">
              <a:lnSpc>
                <a:spcPct val="100000"/>
              </a:lnSpc>
              <a:spcBef>
                <a:spcPts val="700"/>
              </a:spcBef>
              <a:buClr>
                <a:srgbClr val="3891A7"/>
              </a:buClr>
              <a:buSzPct val="79687"/>
              <a:buChar char=""/>
              <a:tabLst>
                <a:tab pos="296545" algn="l"/>
              </a:tabLst>
            </a:pPr>
            <a:r>
              <a:rPr sz="3200" dirty="0">
                <a:latin typeface="Arial"/>
                <a:cs typeface="Arial"/>
              </a:rPr>
              <a:t>For </a:t>
            </a:r>
            <a:r>
              <a:rPr sz="3200" spc="-5" dirty="0">
                <a:latin typeface="Arial"/>
                <a:cs typeface="Arial"/>
              </a:rPr>
              <a:t>more </a:t>
            </a:r>
            <a:r>
              <a:rPr sz="3200" dirty="0">
                <a:latin typeface="Arial"/>
                <a:cs typeface="Arial"/>
              </a:rPr>
              <a:t>Cyber cases </a:t>
            </a:r>
            <a:r>
              <a:rPr sz="3200" spc="-5" dirty="0">
                <a:latin typeface="Arial"/>
                <a:cs typeface="Arial"/>
              </a:rPr>
              <a:t>follow </a:t>
            </a:r>
            <a:r>
              <a:rPr sz="3200" dirty="0">
                <a:latin typeface="Arial"/>
                <a:cs typeface="Arial"/>
              </a:rPr>
              <a:t>the </a:t>
            </a:r>
            <a:r>
              <a:rPr sz="3200" spc="-5" dirty="0">
                <a:latin typeface="Arial"/>
                <a:cs typeface="Arial"/>
              </a:rPr>
              <a:t>link</a:t>
            </a:r>
            <a:r>
              <a:rPr sz="3200" spc="-120" dirty="0">
                <a:latin typeface="Arial"/>
                <a:cs typeface="Arial"/>
              </a:rPr>
              <a:t> </a:t>
            </a:r>
            <a:r>
              <a:rPr sz="3200" spc="-5" dirty="0">
                <a:latin typeface="Arial"/>
                <a:cs typeface="Arial"/>
              </a:rPr>
              <a:t>below</a:t>
            </a:r>
            <a:endParaRPr sz="3200">
              <a:latin typeface="Arial"/>
              <a:cs typeface="Arial"/>
            </a:endParaRPr>
          </a:p>
          <a:p>
            <a:pPr marL="295910" marR="5080" indent="-283845">
              <a:lnSpc>
                <a:spcPct val="100000"/>
              </a:lnSpc>
              <a:spcBef>
                <a:spcPts val="600"/>
              </a:spcBef>
              <a:buClr>
                <a:srgbClr val="3891A7"/>
              </a:buClr>
              <a:buSzPct val="79687"/>
              <a:buChar char=""/>
              <a:tabLst>
                <a:tab pos="296545" algn="l"/>
              </a:tabLst>
            </a:pPr>
            <a:r>
              <a:rPr sz="3200" u="heavy" spc="-30" dirty="0">
                <a:solidFill>
                  <a:srgbClr val="8DC664"/>
                </a:solidFill>
                <a:uFill>
                  <a:solidFill>
                    <a:srgbClr val="8DC664"/>
                  </a:solidFill>
                </a:uFill>
                <a:latin typeface="Arial"/>
                <a:cs typeface="Arial"/>
                <a:hlinkClick r:id="rId5"/>
              </a:rPr>
              <a:t>http://www.computerweekly.com/news/2240174301/  </a:t>
            </a:r>
            <a:r>
              <a:rPr sz="3200" u="heavy" spc="-15" dirty="0">
                <a:solidFill>
                  <a:srgbClr val="8DC664"/>
                </a:solidFill>
                <a:uFill>
                  <a:solidFill>
                    <a:srgbClr val="8DC664"/>
                  </a:solidFill>
                </a:uFill>
                <a:latin typeface="Arial"/>
                <a:cs typeface="Arial"/>
                <a:hlinkClick r:id="rId5"/>
              </a:rPr>
              <a:t>Top-10-cyber-crime-stories-of-2012</a:t>
            </a:r>
            <a:endParaRPr sz="3200">
              <a:latin typeface="Arial"/>
              <a:cs typeface="Arial"/>
            </a:endParaRPr>
          </a:p>
          <a:p>
            <a:pPr>
              <a:lnSpc>
                <a:spcPct val="100000"/>
              </a:lnSpc>
              <a:spcBef>
                <a:spcPts val="40"/>
              </a:spcBef>
              <a:buClr>
                <a:srgbClr val="3891A7"/>
              </a:buClr>
              <a:buFont typeface="Arial"/>
              <a:buChar char=""/>
            </a:pPr>
            <a:endParaRPr sz="4350">
              <a:latin typeface="Arial"/>
              <a:cs typeface="Arial"/>
            </a:endParaRPr>
          </a:p>
          <a:p>
            <a:pPr marL="295910" marR="267335" indent="-283845">
              <a:lnSpc>
                <a:spcPct val="100000"/>
              </a:lnSpc>
              <a:buClr>
                <a:srgbClr val="3891A7"/>
              </a:buClr>
              <a:buSzPct val="79687"/>
              <a:buChar char=""/>
              <a:tabLst>
                <a:tab pos="296545" algn="l"/>
              </a:tabLst>
            </a:pPr>
            <a:r>
              <a:rPr sz="3200" spc="-15" dirty="0">
                <a:latin typeface="Arial"/>
                <a:cs typeface="Arial"/>
                <a:hlinkClick r:id="rId6"/>
              </a:rPr>
              <a:t>http://abcnews.go.com/US/harvard-ethics-student- </a:t>
            </a:r>
            <a:r>
              <a:rPr sz="3200" spc="-15" dirty="0">
                <a:latin typeface="Arial"/>
                <a:cs typeface="Arial"/>
              </a:rPr>
              <a:t> </a:t>
            </a:r>
            <a:r>
              <a:rPr sz="3200" spc="-10" dirty="0">
                <a:latin typeface="Arial"/>
                <a:cs typeface="Arial"/>
              </a:rPr>
              <a:t>charged-hacking-mit-computer/story?id=14110364</a:t>
            </a:r>
            <a:endParaRPr sz="32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3138" y="490549"/>
            <a:ext cx="5057775" cy="680720"/>
          </a:xfrm>
          <a:prstGeom prst="rect">
            <a:avLst/>
          </a:prstGeom>
        </p:spPr>
        <p:txBody>
          <a:bodyPr vert="horz" wrap="square" lIns="0" tIns="12065" rIns="0" bIns="0" rtlCol="0">
            <a:spAutoFit/>
          </a:bodyPr>
          <a:lstStyle/>
          <a:p>
            <a:pPr marL="12700">
              <a:lnSpc>
                <a:spcPct val="100000"/>
              </a:lnSpc>
              <a:spcBef>
                <a:spcPts val="95"/>
              </a:spcBef>
            </a:pPr>
            <a:r>
              <a:rPr sz="4300" spc="-165" dirty="0">
                <a:solidFill>
                  <a:srgbClr val="562213"/>
                </a:solidFill>
                <a:latin typeface="Arial"/>
                <a:cs typeface="Arial"/>
              </a:rPr>
              <a:t>Ten</a:t>
            </a:r>
            <a:r>
              <a:rPr sz="4300" spc="-75" dirty="0">
                <a:solidFill>
                  <a:srgbClr val="562213"/>
                </a:solidFill>
                <a:latin typeface="Arial"/>
                <a:cs typeface="Arial"/>
              </a:rPr>
              <a:t> </a:t>
            </a:r>
            <a:r>
              <a:rPr sz="4300" spc="-5" dirty="0">
                <a:solidFill>
                  <a:srgbClr val="562213"/>
                </a:solidFill>
                <a:latin typeface="Arial"/>
                <a:cs typeface="Arial"/>
              </a:rPr>
              <a:t>Commandments</a:t>
            </a:r>
            <a:endParaRPr sz="4300">
              <a:latin typeface="Arial"/>
              <a:cs typeface="Arial"/>
            </a:endParaRPr>
          </a:p>
        </p:txBody>
      </p:sp>
      <p:sp>
        <p:nvSpPr>
          <p:cNvPr id="3" name="object 3"/>
          <p:cNvSpPr txBox="1"/>
          <p:nvPr/>
        </p:nvSpPr>
        <p:spPr>
          <a:xfrm>
            <a:off x="2075433" y="1468882"/>
            <a:ext cx="9544050" cy="1002030"/>
          </a:xfrm>
          <a:prstGeom prst="rect">
            <a:avLst/>
          </a:prstGeom>
        </p:spPr>
        <p:txBody>
          <a:bodyPr vert="horz" wrap="square" lIns="0" tIns="13335" rIns="0" bIns="0" rtlCol="0">
            <a:spAutoFit/>
          </a:bodyPr>
          <a:lstStyle/>
          <a:p>
            <a:pPr marL="295910" marR="5080" indent="-283845">
              <a:lnSpc>
                <a:spcPct val="100000"/>
              </a:lnSpc>
              <a:spcBef>
                <a:spcPts val="105"/>
              </a:spcBef>
            </a:pPr>
            <a:r>
              <a:rPr sz="2550" spc="-665" dirty="0">
                <a:solidFill>
                  <a:srgbClr val="3891A7"/>
                </a:solidFill>
                <a:latin typeface="Arial"/>
                <a:cs typeface="Arial"/>
              </a:rPr>
              <a:t> </a:t>
            </a:r>
            <a:r>
              <a:rPr sz="3200" dirty="0">
                <a:latin typeface="Arial"/>
                <a:cs typeface="Arial"/>
              </a:rPr>
              <a:t>1. Not use a </a:t>
            </a:r>
            <a:r>
              <a:rPr sz="3200" spc="-5" dirty="0">
                <a:latin typeface="Arial"/>
                <a:cs typeface="Arial"/>
              </a:rPr>
              <a:t>computer </a:t>
            </a:r>
            <a:r>
              <a:rPr sz="3200" dirty="0">
                <a:latin typeface="Arial"/>
                <a:cs typeface="Arial"/>
              </a:rPr>
              <a:t>to </a:t>
            </a:r>
            <a:r>
              <a:rPr sz="3200" spc="-5" dirty="0">
                <a:latin typeface="Arial"/>
                <a:cs typeface="Arial"/>
              </a:rPr>
              <a:t>harm other people. This</a:t>
            </a:r>
            <a:r>
              <a:rPr sz="3200" spc="-175" dirty="0">
                <a:latin typeface="Arial"/>
                <a:cs typeface="Arial"/>
              </a:rPr>
              <a:t> </a:t>
            </a:r>
            <a:r>
              <a:rPr sz="3200" spc="-245" dirty="0">
                <a:latin typeface="Arial"/>
                <a:cs typeface="Arial"/>
              </a:rPr>
              <a:t>is  </a:t>
            </a:r>
            <a:r>
              <a:rPr sz="3200" spc="-5" dirty="0">
                <a:latin typeface="Arial"/>
                <a:cs typeface="Arial"/>
              </a:rPr>
              <a:t>the foundation for computer</a:t>
            </a:r>
            <a:r>
              <a:rPr sz="3200" spc="-60" dirty="0">
                <a:latin typeface="Arial"/>
                <a:cs typeface="Arial"/>
              </a:rPr>
              <a:t> </a:t>
            </a:r>
            <a:r>
              <a:rPr sz="3200" spc="-5" dirty="0">
                <a:latin typeface="Arial"/>
                <a:cs typeface="Arial"/>
              </a:rPr>
              <a:t>ethics.</a:t>
            </a:r>
            <a:endParaRPr sz="3200">
              <a:latin typeface="Arial"/>
              <a:cs typeface="Arial"/>
            </a:endParaRPr>
          </a:p>
        </p:txBody>
      </p:sp>
      <p:sp>
        <p:nvSpPr>
          <p:cNvPr id="4" name="object 4"/>
          <p:cNvSpPr/>
          <p:nvPr/>
        </p:nvSpPr>
        <p:spPr>
          <a:xfrm>
            <a:off x="1918716" y="2653220"/>
            <a:ext cx="9263888" cy="39874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5762244"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5057775" cy="680720"/>
          </a:xfrm>
          <a:prstGeom prst="rect">
            <a:avLst/>
          </a:prstGeom>
        </p:spPr>
        <p:txBody>
          <a:bodyPr vert="horz" wrap="square" lIns="0" tIns="12065" rIns="0" bIns="0" rtlCol="0">
            <a:spAutoFit/>
          </a:bodyPr>
          <a:lstStyle/>
          <a:p>
            <a:pPr marL="12700">
              <a:lnSpc>
                <a:spcPct val="100000"/>
              </a:lnSpc>
              <a:spcBef>
                <a:spcPts val="95"/>
              </a:spcBef>
            </a:pPr>
            <a:r>
              <a:rPr sz="4300" spc="-165" dirty="0"/>
              <a:t>Ten</a:t>
            </a:r>
            <a:r>
              <a:rPr sz="4300" spc="-75" dirty="0"/>
              <a:t> </a:t>
            </a:r>
            <a:r>
              <a:rPr sz="4300" spc="-5" dirty="0"/>
              <a:t>Commandments</a:t>
            </a:r>
            <a:endParaRPr sz="4300"/>
          </a:p>
        </p:txBody>
      </p:sp>
      <p:sp>
        <p:nvSpPr>
          <p:cNvPr id="4" name="object 4"/>
          <p:cNvSpPr txBox="1">
            <a:spLocks noGrp="1"/>
          </p:cNvSpPr>
          <p:nvPr>
            <p:ph type="body" idx="1"/>
          </p:nvPr>
        </p:nvSpPr>
        <p:spPr>
          <a:prstGeom prst="rect">
            <a:avLst/>
          </a:prstGeom>
        </p:spPr>
        <p:txBody>
          <a:bodyPr vert="horz" wrap="square" lIns="0" tIns="13335" rIns="0" bIns="0" rtlCol="0">
            <a:spAutoFit/>
          </a:bodyPr>
          <a:lstStyle/>
          <a:p>
            <a:pPr marL="1700530" marR="5080" indent="-283845">
              <a:lnSpc>
                <a:spcPct val="100000"/>
              </a:lnSpc>
              <a:spcBef>
                <a:spcPts val="105"/>
              </a:spcBef>
            </a:pPr>
            <a:r>
              <a:rPr sz="2550" spc="-665" dirty="0">
                <a:solidFill>
                  <a:srgbClr val="3891A7"/>
                </a:solidFill>
              </a:rPr>
              <a:t> </a:t>
            </a:r>
            <a:r>
              <a:rPr spc="-5" dirty="0"/>
              <a:t>2. Not interfere with other </a:t>
            </a:r>
            <a:r>
              <a:rPr spc="-15" dirty="0"/>
              <a:t>people’s </a:t>
            </a:r>
            <a:r>
              <a:rPr spc="-5" dirty="0"/>
              <a:t>computer </a:t>
            </a:r>
            <a:r>
              <a:rPr spc="-80" dirty="0"/>
              <a:t>work.  </a:t>
            </a:r>
            <a:r>
              <a:rPr dirty="0"/>
              <a:t>Such as </a:t>
            </a:r>
            <a:r>
              <a:rPr spc="-5" dirty="0"/>
              <a:t>sending numerous thoughtless e-mails </a:t>
            </a:r>
            <a:r>
              <a:rPr dirty="0"/>
              <a:t>to  </a:t>
            </a:r>
            <a:r>
              <a:rPr spc="-5" dirty="0"/>
              <a:t>larger </a:t>
            </a:r>
            <a:r>
              <a:rPr dirty="0"/>
              <a:t>issues like </a:t>
            </a:r>
            <a:r>
              <a:rPr spc="-5" dirty="0"/>
              <a:t>purposely </a:t>
            </a:r>
            <a:r>
              <a:rPr dirty="0"/>
              <a:t>sending </a:t>
            </a:r>
            <a:r>
              <a:rPr spc="-5" dirty="0"/>
              <a:t>computer  </a:t>
            </a:r>
            <a:r>
              <a:rPr dirty="0"/>
              <a:t>viruses.</a:t>
            </a:r>
            <a:endParaRPr sz="2550"/>
          </a:p>
        </p:txBody>
      </p:sp>
      <p:sp>
        <p:nvSpPr>
          <p:cNvPr id="5" name="object 5"/>
          <p:cNvSpPr/>
          <p:nvPr/>
        </p:nvSpPr>
        <p:spPr>
          <a:xfrm>
            <a:off x="2338451" y="3118992"/>
            <a:ext cx="8814181" cy="33782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3006852"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2301240" cy="680720"/>
          </a:xfrm>
          <a:prstGeom prst="rect">
            <a:avLst/>
          </a:prstGeom>
        </p:spPr>
        <p:txBody>
          <a:bodyPr vert="horz" wrap="square" lIns="0" tIns="12065" rIns="0" bIns="0" rtlCol="0">
            <a:spAutoFit/>
          </a:bodyPr>
          <a:lstStyle/>
          <a:p>
            <a:pPr marL="12700">
              <a:lnSpc>
                <a:spcPct val="100000"/>
              </a:lnSpc>
              <a:spcBef>
                <a:spcPts val="95"/>
              </a:spcBef>
            </a:pPr>
            <a:r>
              <a:rPr sz="4300" spc="-5" dirty="0"/>
              <a:t>Definition</a:t>
            </a:r>
            <a:endParaRPr sz="4300"/>
          </a:p>
        </p:txBody>
      </p:sp>
      <p:sp>
        <p:nvSpPr>
          <p:cNvPr id="4" name="object 4"/>
          <p:cNvSpPr txBox="1"/>
          <p:nvPr/>
        </p:nvSpPr>
        <p:spPr>
          <a:xfrm>
            <a:off x="2075433" y="1378965"/>
            <a:ext cx="9620250" cy="5133340"/>
          </a:xfrm>
          <a:prstGeom prst="rect">
            <a:avLst/>
          </a:prstGeom>
        </p:spPr>
        <p:txBody>
          <a:bodyPr vert="horz" wrap="square" lIns="0" tIns="104140" rIns="0" bIns="0" rtlCol="0">
            <a:spAutoFit/>
          </a:bodyPr>
          <a:lstStyle/>
          <a:p>
            <a:pPr marL="295910" marR="5080" indent="-283845">
              <a:lnSpc>
                <a:spcPct val="80000"/>
              </a:lnSpc>
              <a:spcBef>
                <a:spcPts val="820"/>
              </a:spcBef>
              <a:buClr>
                <a:srgbClr val="3891A7"/>
              </a:buClr>
              <a:buSzPct val="80000"/>
              <a:buChar char=""/>
              <a:tabLst>
                <a:tab pos="296545" algn="l"/>
              </a:tabLst>
            </a:pPr>
            <a:r>
              <a:rPr sz="3000" dirty="0">
                <a:latin typeface="Arial"/>
                <a:cs typeface="Arial"/>
              </a:rPr>
              <a:t>Ethics: “The science </a:t>
            </a:r>
            <a:r>
              <a:rPr sz="3000" spc="-5" dirty="0">
                <a:latin typeface="Arial"/>
                <a:cs typeface="Arial"/>
              </a:rPr>
              <a:t>of </a:t>
            </a:r>
            <a:r>
              <a:rPr sz="3000" dirty="0">
                <a:latin typeface="Arial"/>
                <a:cs typeface="Arial"/>
              </a:rPr>
              <a:t>morals; the </a:t>
            </a:r>
            <a:r>
              <a:rPr sz="3000" spc="-10" dirty="0">
                <a:latin typeface="Arial"/>
                <a:cs typeface="Arial"/>
              </a:rPr>
              <a:t>department </a:t>
            </a:r>
            <a:r>
              <a:rPr sz="3000" spc="-5" dirty="0">
                <a:latin typeface="Arial"/>
                <a:cs typeface="Arial"/>
              </a:rPr>
              <a:t>of </a:t>
            </a:r>
            <a:r>
              <a:rPr sz="3000" spc="-85" dirty="0">
                <a:latin typeface="Arial"/>
                <a:cs typeface="Arial"/>
              </a:rPr>
              <a:t>study  </a:t>
            </a:r>
            <a:r>
              <a:rPr sz="3000" spc="-5" dirty="0">
                <a:latin typeface="Arial"/>
                <a:cs typeface="Arial"/>
              </a:rPr>
              <a:t>concerned </a:t>
            </a:r>
            <a:r>
              <a:rPr sz="3000" dirty="0">
                <a:latin typeface="Arial"/>
                <a:cs typeface="Arial"/>
              </a:rPr>
              <a:t>with </a:t>
            </a:r>
            <a:r>
              <a:rPr sz="3000" spc="-5" dirty="0">
                <a:latin typeface="Arial"/>
                <a:cs typeface="Arial"/>
              </a:rPr>
              <a:t>the </a:t>
            </a:r>
            <a:r>
              <a:rPr sz="3000" dirty="0">
                <a:latin typeface="Arial"/>
                <a:cs typeface="Arial"/>
              </a:rPr>
              <a:t>principles of </a:t>
            </a:r>
            <a:r>
              <a:rPr sz="3000" spc="-5" dirty="0">
                <a:latin typeface="Arial"/>
                <a:cs typeface="Arial"/>
              </a:rPr>
              <a:t>human </a:t>
            </a:r>
            <a:r>
              <a:rPr sz="3000" spc="-50" dirty="0">
                <a:latin typeface="Arial"/>
                <a:cs typeface="Arial"/>
              </a:rPr>
              <a:t>duty. </a:t>
            </a:r>
            <a:r>
              <a:rPr sz="3000" dirty="0">
                <a:latin typeface="Arial"/>
                <a:cs typeface="Arial"/>
              </a:rPr>
              <a:t>The</a:t>
            </a:r>
            <a:r>
              <a:rPr sz="3000" spc="-90" dirty="0">
                <a:latin typeface="Arial"/>
                <a:cs typeface="Arial"/>
              </a:rPr>
              <a:t> </a:t>
            </a:r>
            <a:r>
              <a:rPr sz="3000" spc="-5" dirty="0">
                <a:latin typeface="Arial"/>
                <a:cs typeface="Arial"/>
              </a:rPr>
              <a:t>moral  principles by which </a:t>
            </a:r>
            <a:r>
              <a:rPr sz="3000" dirty="0">
                <a:latin typeface="Arial"/>
                <a:cs typeface="Arial"/>
              </a:rPr>
              <a:t>a </a:t>
            </a:r>
            <a:r>
              <a:rPr sz="3000" spc="-5" dirty="0">
                <a:latin typeface="Arial"/>
                <a:cs typeface="Arial"/>
              </a:rPr>
              <a:t>person is guided.” </a:t>
            </a:r>
            <a:r>
              <a:rPr sz="3000" dirty="0">
                <a:latin typeface="Arial"/>
                <a:cs typeface="Arial"/>
              </a:rPr>
              <a:t>– </a:t>
            </a:r>
            <a:r>
              <a:rPr sz="3000" spc="-5" dirty="0">
                <a:latin typeface="Arial"/>
                <a:cs typeface="Arial"/>
              </a:rPr>
              <a:t>Oxford  </a:t>
            </a:r>
            <a:r>
              <a:rPr sz="3000" dirty="0">
                <a:latin typeface="Arial"/>
                <a:cs typeface="Arial"/>
              </a:rPr>
              <a:t>English</a:t>
            </a:r>
            <a:r>
              <a:rPr sz="3000" spc="-55" dirty="0">
                <a:latin typeface="Arial"/>
                <a:cs typeface="Arial"/>
              </a:rPr>
              <a:t> </a:t>
            </a:r>
            <a:r>
              <a:rPr sz="3000" dirty="0">
                <a:latin typeface="Arial"/>
                <a:cs typeface="Arial"/>
              </a:rPr>
              <a:t>Dictionary</a:t>
            </a:r>
            <a:endParaRPr sz="3000">
              <a:latin typeface="Arial"/>
              <a:cs typeface="Arial"/>
            </a:endParaRPr>
          </a:p>
          <a:p>
            <a:pPr marL="295910" indent="-283845">
              <a:lnSpc>
                <a:spcPts val="3120"/>
              </a:lnSpc>
              <a:buClr>
                <a:srgbClr val="3891A7"/>
              </a:buClr>
              <a:buSzPct val="80000"/>
              <a:buChar char=""/>
              <a:tabLst>
                <a:tab pos="296545" algn="l"/>
              </a:tabLst>
            </a:pPr>
            <a:r>
              <a:rPr sz="3000" spc="-5" dirty="0">
                <a:latin typeface="Arial"/>
                <a:cs typeface="Arial"/>
              </a:rPr>
              <a:t>Moral: “Of or pertaining </a:t>
            </a:r>
            <a:r>
              <a:rPr sz="3000" dirty="0">
                <a:latin typeface="Arial"/>
                <a:cs typeface="Arial"/>
              </a:rPr>
              <a:t>to character</a:t>
            </a:r>
            <a:r>
              <a:rPr sz="3000" spc="-40" dirty="0">
                <a:latin typeface="Arial"/>
                <a:cs typeface="Arial"/>
              </a:rPr>
              <a:t> </a:t>
            </a:r>
            <a:r>
              <a:rPr sz="3000" spc="-5" dirty="0">
                <a:latin typeface="Arial"/>
                <a:cs typeface="Arial"/>
              </a:rPr>
              <a:t>or</a:t>
            </a:r>
            <a:endParaRPr sz="3000">
              <a:latin typeface="Arial"/>
              <a:cs typeface="Arial"/>
            </a:endParaRPr>
          </a:p>
          <a:p>
            <a:pPr marL="295910" marR="158750">
              <a:lnSpc>
                <a:spcPts val="2880"/>
              </a:lnSpc>
              <a:spcBef>
                <a:spcPts val="335"/>
              </a:spcBef>
            </a:pPr>
            <a:r>
              <a:rPr sz="3000" spc="-5" dirty="0">
                <a:latin typeface="Arial"/>
                <a:cs typeface="Arial"/>
              </a:rPr>
              <a:t>disposition, considered as good or bad, virtuous or  </a:t>
            </a:r>
            <a:r>
              <a:rPr sz="3000" dirty="0">
                <a:latin typeface="Arial"/>
                <a:cs typeface="Arial"/>
              </a:rPr>
              <a:t>vicious; of or </a:t>
            </a:r>
            <a:r>
              <a:rPr sz="3000" spc="-5" dirty="0">
                <a:latin typeface="Arial"/>
                <a:cs typeface="Arial"/>
              </a:rPr>
              <a:t>pertaining </a:t>
            </a:r>
            <a:r>
              <a:rPr sz="3000" dirty="0">
                <a:latin typeface="Arial"/>
                <a:cs typeface="Arial"/>
              </a:rPr>
              <a:t>to the </a:t>
            </a:r>
            <a:r>
              <a:rPr sz="3000" spc="-5" dirty="0">
                <a:latin typeface="Arial"/>
                <a:cs typeface="Arial"/>
              </a:rPr>
              <a:t>distinction between</a:t>
            </a:r>
            <a:r>
              <a:rPr sz="3000" spc="-75" dirty="0">
                <a:latin typeface="Arial"/>
                <a:cs typeface="Arial"/>
              </a:rPr>
              <a:t> </a:t>
            </a:r>
            <a:r>
              <a:rPr sz="3000" dirty="0">
                <a:latin typeface="Arial"/>
                <a:cs typeface="Arial"/>
              </a:rPr>
              <a:t>right  </a:t>
            </a:r>
            <a:r>
              <a:rPr sz="3000" spc="-5" dirty="0">
                <a:latin typeface="Arial"/>
                <a:cs typeface="Arial"/>
              </a:rPr>
              <a:t>and wrong, or good and </a:t>
            </a:r>
            <a:r>
              <a:rPr sz="3000" dirty="0">
                <a:latin typeface="Arial"/>
                <a:cs typeface="Arial"/>
              </a:rPr>
              <a:t>evil, </a:t>
            </a:r>
            <a:r>
              <a:rPr sz="3000" spc="-5" dirty="0">
                <a:latin typeface="Arial"/>
                <a:cs typeface="Arial"/>
              </a:rPr>
              <a:t>in relation </a:t>
            </a:r>
            <a:r>
              <a:rPr sz="3000" dirty="0">
                <a:latin typeface="Arial"/>
                <a:cs typeface="Arial"/>
              </a:rPr>
              <a:t>to</a:t>
            </a:r>
            <a:r>
              <a:rPr sz="3000" spc="-80" dirty="0">
                <a:latin typeface="Arial"/>
                <a:cs typeface="Arial"/>
              </a:rPr>
              <a:t> </a:t>
            </a:r>
            <a:r>
              <a:rPr sz="3000" dirty="0">
                <a:latin typeface="Arial"/>
                <a:cs typeface="Arial"/>
              </a:rPr>
              <a:t>the</a:t>
            </a:r>
            <a:endParaRPr sz="3000">
              <a:latin typeface="Arial"/>
              <a:cs typeface="Arial"/>
            </a:endParaRPr>
          </a:p>
          <a:p>
            <a:pPr marL="295910" marR="476250">
              <a:lnSpc>
                <a:spcPts val="2880"/>
              </a:lnSpc>
            </a:pPr>
            <a:r>
              <a:rPr sz="3000" spc="-5" dirty="0">
                <a:latin typeface="Arial"/>
                <a:cs typeface="Arial"/>
              </a:rPr>
              <a:t>actions, </a:t>
            </a:r>
            <a:r>
              <a:rPr sz="3000" dirty="0">
                <a:latin typeface="Arial"/>
                <a:cs typeface="Arial"/>
              </a:rPr>
              <a:t>volitions, </a:t>
            </a:r>
            <a:r>
              <a:rPr sz="3000" spc="-5" dirty="0">
                <a:latin typeface="Arial"/>
                <a:cs typeface="Arial"/>
              </a:rPr>
              <a:t>or character </a:t>
            </a:r>
            <a:r>
              <a:rPr sz="3000" dirty="0">
                <a:latin typeface="Arial"/>
                <a:cs typeface="Arial"/>
              </a:rPr>
              <a:t>of responsible</a:t>
            </a:r>
            <a:r>
              <a:rPr sz="3000" spc="-70" dirty="0">
                <a:latin typeface="Arial"/>
                <a:cs typeface="Arial"/>
              </a:rPr>
              <a:t> </a:t>
            </a:r>
            <a:r>
              <a:rPr sz="3000" spc="-5" dirty="0">
                <a:latin typeface="Arial"/>
                <a:cs typeface="Arial"/>
              </a:rPr>
              <a:t>beings;  ethical.” </a:t>
            </a:r>
            <a:r>
              <a:rPr sz="3000" dirty="0">
                <a:latin typeface="Arial"/>
                <a:cs typeface="Arial"/>
              </a:rPr>
              <a:t>– </a:t>
            </a:r>
            <a:r>
              <a:rPr sz="3000" spc="-5" dirty="0">
                <a:latin typeface="Arial"/>
                <a:cs typeface="Arial"/>
              </a:rPr>
              <a:t>Oxford </a:t>
            </a:r>
            <a:r>
              <a:rPr sz="3000" dirty="0">
                <a:latin typeface="Arial"/>
                <a:cs typeface="Arial"/>
              </a:rPr>
              <a:t>English</a:t>
            </a:r>
            <a:r>
              <a:rPr sz="3000" spc="-55" dirty="0">
                <a:latin typeface="Arial"/>
                <a:cs typeface="Arial"/>
              </a:rPr>
              <a:t> </a:t>
            </a:r>
            <a:r>
              <a:rPr sz="3000" dirty="0">
                <a:latin typeface="Arial"/>
                <a:cs typeface="Arial"/>
              </a:rPr>
              <a:t>Dictionary</a:t>
            </a:r>
            <a:endParaRPr sz="3000">
              <a:latin typeface="Arial"/>
              <a:cs typeface="Arial"/>
            </a:endParaRPr>
          </a:p>
          <a:p>
            <a:pPr marL="295910" marR="687070" indent="-283845">
              <a:lnSpc>
                <a:spcPct val="80000"/>
              </a:lnSpc>
              <a:spcBef>
                <a:spcPts val="615"/>
              </a:spcBef>
              <a:buClr>
                <a:srgbClr val="3891A7"/>
              </a:buClr>
              <a:buSzPct val="72727"/>
              <a:buFont typeface="Arial"/>
              <a:buChar char=""/>
              <a:tabLst>
                <a:tab pos="400685" algn="l"/>
                <a:tab pos="401320" algn="l"/>
              </a:tabLst>
            </a:pPr>
            <a:r>
              <a:rPr dirty="0"/>
              <a:t>	</a:t>
            </a:r>
            <a:r>
              <a:rPr sz="3300" spc="-75" dirty="0">
                <a:latin typeface="Arial"/>
                <a:cs typeface="Arial"/>
              </a:rPr>
              <a:t>Terms </a:t>
            </a:r>
            <a:r>
              <a:rPr sz="3300" dirty="0">
                <a:latin typeface="Arial"/>
                <a:cs typeface="Arial"/>
              </a:rPr>
              <a:t>will be used </a:t>
            </a:r>
            <a:r>
              <a:rPr sz="3300" spc="-5" dirty="0">
                <a:latin typeface="Arial"/>
                <a:cs typeface="Arial"/>
              </a:rPr>
              <a:t>interchangeably </a:t>
            </a:r>
            <a:r>
              <a:rPr sz="3300" dirty="0">
                <a:latin typeface="Arial"/>
                <a:cs typeface="Arial"/>
              </a:rPr>
              <a:t>–  </a:t>
            </a:r>
            <a:r>
              <a:rPr sz="3300" spc="-25" dirty="0">
                <a:latin typeface="Arial"/>
                <a:cs typeface="Arial"/>
              </a:rPr>
              <a:t>basically, </a:t>
            </a:r>
            <a:r>
              <a:rPr sz="3300" dirty="0">
                <a:latin typeface="Arial"/>
                <a:cs typeface="Arial"/>
              </a:rPr>
              <a:t>knowing the </a:t>
            </a:r>
            <a:r>
              <a:rPr sz="3300" spc="-10" dirty="0">
                <a:latin typeface="Arial"/>
                <a:cs typeface="Arial"/>
              </a:rPr>
              <a:t>difference </a:t>
            </a:r>
            <a:r>
              <a:rPr sz="3300" spc="-5" dirty="0">
                <a:latin typeface="Arial"/>
                <a:cs typeface="Arial"/>
              </a:rPr>
              <a:t>between </a:t>
            </a:r>
            <a:r>
              <a:rPr sz="3300" dirty="0">
                <a:latin typeface="Arial"/>
                <a:cs typeface="Arial"/>
              </a:rPr>
              <a:t>right  </a:t>
            </a:r>
            <a:r>
              <a:rPr sz="3300" spc="-5" dirty="0">
                <a:latin typeface="Arial"/>
                <a:cs typeface="Arial"/>
              </a:rPr>
              <a:t>and</a:t>
            </a:r>
            <a:r>
              <a:rPr sz="3300" spc="-20" dirty="0">
                <a:latin typeface="Arial"/>
                <a:cs typeface="Arial"/>
              </a:rPr>
              <a:t> </a:t>
            </a:r>
            <a:r>
              <a:rPr sz="3300" dirty="0">
                <a:latin typeface="Arial"/>
                <a:cs typeface="Arial"/>
              </a:rPr>
              <a:t>wrong.</a:t>
            </a:r>
            <a:endParaRPr sz="33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3138" y="490549"/>
            <a:ext cx="5057775" cy="680720"/>
          </a:xfrm>
          <a:prstGeom prst="rect">
            <a:avLst/>
          </a:prstGeom>
        </p:spPr>
        <p:txBody>
          <a:bodyPr vert="horz" wrap="square" lIns="0" tIns="12065" rIns="0" bIns="0" rtlCol="0">
            <a:spAutoFit/>
          </a:bodyPr>
          <a:lstStyle/>
          <a:p>
            <a:pPr marL="12700">
              <a:lnSpc>
                <a:spcPct val="100000"/>
              </a:lnSpc>
              <a:spcBef>
                <a:spcPts val="95"/>
              </a:spcBef>
            </a:pPr>
            <a:r>
              <a:rPr sz="4300" spc="-165" dirty="0">
                <a:solidFill>
                  <a:srgbClr val="562213"/>
                </a:solidFill>
                <a:latin typeface="Arial"/>
                <a:cs typeface="Arial"/>
              </a:rPr>
              <a:t>Ten</a:t>
            </a:r>
            <a:r>
              <a:rPr sz="4300" spc="-75" dirty="0">
                <a:solidFill>
                  <a:srgbClr val="562213"/>
                </a:solidFill>
                <a:latin typeface="Arial"/>
                <a:cs typeface="Arial"/>
              </a:rPr>
              <a:t> </a:t>
            </a:r>
            <a:r>
              <a:rPr sz="4300" spc="-5" dirty="0">
                <a:solidFill>
                  <a:srgbClr val="562213"/>
                </a:solidFill>
                <a:latin typeface="Arial"/>
                <a:cs typeface="Arial"/>
              </a:rPr>
              <a:t>Commandments</a:t>
            </a:r>
            <a:endParaRPr sz="4300">
              <a:latin typeface="Arial"/>
              <a:cs typeface="Arial"/>
            </a:endParaRPr>
          </a:p>
        </p:txBody>
      </p:sp>
      <p:sp>
        <p:nvSpPr>
          <p:cNvPr id="3" name="object 3"/>
          <p:cNvSpPr txBox="1"/>
          <p:nvPr/>
        </p:nvSpPr>
        <p:spPr>
          <a:xfrm>
            <a:off x="2075433" y="1468882"/>
            <a:ext cx="8872220" cy="1489710"/>
          </a:xfrm>
          <a:prstGeom prst="rect">
            <a:avLst/>
          </a:prstGeom>
        </p:spPr>
        <p:txBody>
          <a:bodyPr vert="horz" wrap="square" lIns="0" tIns="13335" rIns="0" bIns="0" rtlCol="0">
            <a:spAutoFit/>
          </a:bodyPr>
          <a:lstStyle/>
          <a:p>
            <a:pPr marL="295910" marR="5080" indent="-283845">
              <a:lnSpc>
                <a:spcPct val="100000"/>
              </a:lnSpc>
              <a:spcBef>
                <a:spcPts val="105"/>
              </a:spcBef>
            </a:pPr>
            <a:r>
              <a:rPr sz="2550" spc="-665" dirty="0">
                <a:solidFill>
                  <a:srgbClr val="3891A7"/>
                </a:solidFill>
                <a:latin typeface="Arial"/>
                <a:cs typeface="Arial"/>
              </a:rPr>
              <a:t> </a:t>
            </a:r>
            <a:r>
              <a:rPr sz="3200" spc="-5" dirty="0">
                <a:latin typeface="Arial"/>
                <a:cs typeface="Arial"/>
              </a:rPr>
              <a:t>3. Not </a:t>
            </a:r>
            <a:r>
              <a:rPr sz="3200" dirty="0">
                <a:latin typeface="Arial"/>
                <a:cs typeface="Arial"/>
              </a:rPr>
              <a:t>snoop </a:t>
            </a:r>
            <a:r>
              <a:rPr sz="3200" spc="-10" dirty="0">
                <a:latin typeface="Arial"/>
                <a:cs typeface="Arial"/>
              </a:rPr>
              <a:t>around </a:t>
            </a:r>
            <a:r>
              <a:rPr sz="3200" spc="-5" dirty="0">
                <a:latin typeface="Arial"/>
                <a:cs typeface="Arial"/>
              </a:rPr>
              <a:t>in other </a:t>
            </a:r>
            <a:r>
              <a:rPr sz="3200" spc="-15" dirty="0">
                <a:latin typeface="Arial"/>
                <a:cs typeface="Arial"/>
              </a:rPr>
              <a:t>people’s </a:t>
            </a:r>
            <a:r>
              <a:rPr sz="3200" spc="-55" dirty="0">
                <a:latin typeface="Arial"/>
                <a:cs typeface="Arial"/>
              </a:rPr>
              <a:t>computer  </a:t>
            </a:r>
            <a:r>
              <a:rPr sz="3200" spc="-5" dirty="0">
                <a:latin typeface="Arial"/>
                <a:cs typeface="Arial"/>
              </a:rPr>
              <a:t>files. Don’t </a:t>
            </a:r>
            <a:r>
              <a:rPr sz="3200" dirty="0">
                <a:latin typeface="Arial"/>
                <a:cs typeface="Arial"/>
              </a:rPr>
              <a:t>go </a:t>
            </a:r>
            <a:r>
              <a:rPr sz="3200" spc="-5" dirty="0">
                <a:latin typeface="Arial"/>
                <a:cs typeface="Arial"/>
              </a:rPr>
              <a:t>looking through </a:t>
            </a:r>
            <a:r>
              <a:rPr sz="3200" spc="-10" dirty="0">
                <a:latin typeface="Arial"/>
                <a:cs typeface="Arial"/>
              </a:rPr>
              <a:t>other </a:t>
            </a:r>
            <a:r>
              <a:rPr sz="3200" spc="-15" dirty="0">
                <a:latin typeface="Arial"/>
                <a:cs typeface="Arial"/>
              </a:rPr>
              <a:t>people’s  </a:t>
            </a:r>
            <a:r>
              <a:rPr sz="3200" spc="-5" dirty="0">
                <a:latin typeface="Arial"/>
                <a:cs typeface="Arial"/>
              </a:rPr>
              <a:t>computer files unless given</a:t>
            </a:r>
            <a:r>
              <a:rPr sz="3200" spc="-55" dirty="0">
                <a:latin typeface="Arial"/>
                <a:cs typeface="Arial"/>
              </a:rPr>
              <a:t> </a:t>
            </a:r>
            <a:r>
              <a:rPr sz="3200" dirty="0">
                <a:latin typeface="Arial"/>
                <a:cs typeface="Arial"/>
              </a:rPr>
              <a:t>permission.</a:t>
            </a:r>
            <a:endParaRPr sz="3200">
              <a:latin typeface="Arial"/>
              <a:cs typeface="Arial"/>
            </a:endParaRPr>
          </a:p>
        </p:txBody>
      </p:sp>
      <p:sp>
        <p:nvSpPr>
          <p:cNvPr id="4" name="object 4"/>
          <p:cNvSpPr/>
          <p:nvPr/>
        </p:nvSpPr>
        <p:spPr>
          <a:xfrm>
            <a:off x="1978660" y="3282861"/>
            <a:ext cx="8934196" cy="325285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3138" y="490549"/>
            <a:ext cx="5057775" cy="680720"/>
          </a:xfrm>
          <a:prstGeom prst="rect">
            <a:avLst/>
          </a:prstGeom>
        </p:spPr>
        <p:txBody>
          <a:bodyPr vert="horz" wrap="square" lIns="0" tIns="12065" rIns="0" bIns="0" rtlCol="0">
            <a:spAutoFit/>
          </a:bodyPr>
          <a:lstStyle/>
          <a:p>
            <a:pPr marL="12700">
              <a:lnSpc>
                <a:spcPct val="100000"/>
              </a:lnSpc>
              <a:spcBef>
                <a:spcPts val="95"/>
              </a:spcBef>
            </a:pPr>
            <a:r>
              <a:rPr sz="4300" spc="-165" dirty="0">
                <a:solidFill>
                  <a:srgbClr val="562213"/>
                </a:solidFill>
                <a:latin typeface="Arial"/>
                <a:cs typeface="Arial"/>
              </a:rPr>
              <a:t>Ten</a:t>
            </a:r>
            <a:r>
              <a:rPr sz="4300" spc="-75" dirty="0">
                <a:solidFill>
                  <a:srgbClr val="562213"/>
                </a:solidFill>
                <a:latin typeface="Arial"/>
                <a:cs typeface="Arial"/>
              </a:rPr>
              <a:t> </a:t>
            </a:r>
            <a:r>
              <a:rPr sz="4300" spc="-5" dirty="0">
                <a:solidFill>
                  <a:srgbClr val="562213"/>
                </a:solidFill>
                <a:latin typeface="Arial"/>
                <a:cs typeface="Arial"/>
              </a:rPr>
              <a:t>Commandments</a:t>
            </a:r>
            <a:endParaRPr sz="4300">
              <a:latin typeface="Arial"/>
              <a:cs typeface="Arial"/>
            </a:endParaRPr>
          </a:p>
        </p:txBody>
      </p:sp>
      <p:sp>
        <p:nvSpPr>
          <p:cNvPr id="3" name="object 3"/>
          <p:cNvSpPr txBox="1"/>
          <p:nvPr/>
        </p:nvSpPr>
        <p:spPr>
          <a:xfrm>
            <a:off x="2075433" y="1468882"/>
            <a:ext cx="5834380" cy="513715"/>
          </a:xfrm>
          <a:prstGeom prst="rect">
            <a:avLst/>
          </a:prstGeom>
        </p:spPr>
        <p:txBody>
          <a:bodyPr vert="horz" wrap="square" lIns="0" tIns="13335" rIns="0" bIns="0" rtlCol="0">
            <a:spAutoFit/>
          </a:bodyPr>
          <a:lstStyle/>
          <a:p>
            <a:pPr marL="12700">
              <a:lnSpc>
                <a:spcPct val="100000"/>
              </a:lnSpc>
              <a:spcBef>
                <a:spcPts val="105"/>
              </a:spcBef>
            </a:pPr>
            <a:r>
              <a:rPr sz="2550" spc="-665" dirty="0">
                <a:solidFill>
                  <a:srgbClr val="3891A7"/>
                </a:solidFill>
                <a:latin typeface="Arial"/>
                <a:cs typeface="Arial"/>
              </a:rPr>
              <a:t> </a:t>
            </a:r>
            <a:r>
              <a:rPr sz="3200" dirty="0">
                <a:latin typeface="Arial"/>
                <a:cs typeface="Arial"/>
              </a:rPr>
              <a:t>4. Not use a </a:t>
            </a:r>
            <a:r>
              <a:rPr sz="3200" spc="-5" dirty="0">
                <a:latin typeface="Arial"/>
                <a:cs typeface="Arial"/>
              </a:rPr>
              <a:t>computer </a:t>
            </a:r>
            <a:r>
              <a:rPr sz="3200" dirty="0">
                <a:latin typeface="Arial"/>
                <a:cs typeface="Arial"/>
              </a:rPr>
              <a:t>to</a:t>
            </a:r>
            <a:r>
              <a:rPr sz="3200" spc="-110" dirty="0">
                <a:latin typeface="Arial"/>
                <a:cs typeface="Arial"/>
              </a:rPr>
              <a:t> </a:t>
            </a:r>
            <a:r>
              <a:rPr sz="3200" spc="-75" dirty="0">
                <a:latin typeface="Arial"/>
                <a:cs typeface="Arial"/>
              </a:rPr>
              <a:t>steal.</a:t>
            </a:r>
            <a:endParaRPr sz="3200">
              <a:latin typeface="Arial"/>
              <a:cs typeface="Arial"/>
            </a:endParaRPr>
          </a:p>
        </p:txBody>
      </p:sp>
      <p:sp>
        <p:nvSpPr>
          <p:cNvPr id="4" name="object 4"/>
          <p:cNvSpPr/>
          <p:nvPr/>
        </p:nvSpPr>
        <p:spPr>
          <a:xfrm>
            <a:off x="1798827" y="2475001"/>
            <a:ext cx="9533763" cy="40007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5762244"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5057775" cy="680720"/>
          </a:xfrm>
          <a:prstGeom prst="rect">
            <a:avLst/>
          </a:prstGeom>
        </p:spPr>
        <p:txBody>
          <a:bodyPr vert="horz" wrap="square" lIns="0" tIns="12065" rIns="0" bIns="0" rtlCol="0">
            <a:spAutoFit/>
          </a:bodyPr>
          <a:lstStyle/>
          <a:p>
            <a:pPr marL="12700">
              <a:lnSpc>
                <a:spcPct val="100000"/>
              </a:lnSpc>
              <a:spcBef>
                <a:spcPts val="95"/>
              </a:spcBef>
            </a:pPr>
            <a:r>
              <a:rPr sz="4300" spc="-165" dirty="0"/>
              <a:t>Ten</a:t>
            </a:r>
            <a:r>
              <a:rPr sz="4300" spc="-75" dirty="0"/>
              <a:t> </a:t>
            </a:r>
            <a:r>
              <a:rPr sz="4300" spc="-5" dirty="0"/>
              <a:t>Commandments</a:t>
            </a:r>
            <a:endParaRPr sz="4300"/>
          </a:p>
        </p:txBody>
      </p:sp>
      <p:sp>
        <p:nvSpPr>
          <p:cNvPr id="4" name="object 4"/>
          <p:cNvSpPr txBox="1"/>
          <p:nvPr/>
        </p:nvSpPr>
        <p:spPr>
          <a:xfrm>
            <a:off x="2075433" y="1468882"/>
            <a:ext cx="9711055" cy="1977389"/>
          </a:xfrm>
          <a:prstGeom prst="rect">
            <a:avLst/>
          </a:prstGeom>
        </p:spPr>
        <p:txBody>
          <a:bodyPr vert="horz" wrap="square" lIns="0" tIns="13335" rIns="0" bIns="0" rtlCol="0">
            <a:spAutoFit/>
          </a:bodyPr>
          <a:lstStyle/>
          <a:p>
            <a:pPr marL="295910" marR="5080" indent="-283845">
              <a:lnSpc>
                <a:spcPct val="100000"/>
              </a:lnSpc>
              <a:spcBef>
                <a:spcPts val="105"/>
              </a:spcBef>
            </a:pPr>
            <a:r>
              <a:rPr sz="2550" spc="-665" dirty="0">
                <a:solidFill>
                  <a:srgbClr val="3891A7"/>
                </a:solidFill>
                <a:latin typeface="Arial"/>
                <a:cs typeface="Arial"/>
              </a:rPr>
              <a:t> </a:t>
            </a:r>
            <a:r>
              <a:rPr sz="3200" spc="-5" dirty="0">
                <a:latin typeface="Arial"/>
                <a:cs typeface="Arial"/>
              </a:rPr>
              <a:t>5. Not use </a:t>
            </a:r>
            <a:r>
              <a:rPr sz="3200" dirty="0">
                <a:latin typeface="Arial"/>
                <a:cs typeface="Arial"/>
              </a:rPr>
              <a:t>a </a:t>
            </a:r>
            <a:r>
              <a:rPr sz="3200" spc="-5" dirty="0">
                <a:latin typeface="Arial"/>
                <a:cs typeface="Arial"/>
              </a:rPr>
              <a:t>computer </a:t>
            </a:r>
            <a:r>
              <a:rPr sz="3200" dirty="0">
                <a:latin typeface="Arial"/>
                <a:cs typeface="Arial"/>
              </a:rPr>
              <a:t>to </a:t>
            </a:r>
            <a:r>
              <a:rPr sz="3200" spc="-5" dirty="0">
                <a:latin typeface="Arial"/>
                <a:cs typeface="Arial"/>
              </a:rPr>
              <a:t>bear false witness. Don’t  spread </a:t>
            </a:r>
            <a:r>
              <a:rPr sz="3200" dirty="0">
                <a:latin typeface="Arial"/>
                <a:cs typeface="Arial"/>
              </a:rPr>
              <a:t>rumors or </a:t>
            </a:r>
            <a:r>
              <a:rPr sz="3200" spc="-5" dirty="0">
                <a:latin typeface="Arial"/>
                <a:cs typeface="Arial"/>
              </a:rPr>
              <a:t>change </a:t>
            </a:r>
            <a:r>
              <a:rPr sz="3200" dirty="0">
                <a:latin typeface="Arial"/>
                <a:cs typeface="Arial"/>
              </a:rPr>
              <a:t>your </a:t>
            </a:r>
            <a:r>
              <a:rPr sz="3200" spc="-5" dirty="0">
                <a:latin typeface="Arial"/>
                <a:cs typeface="Arial"/>
              </a:rPr>
              <a:t>email address </a:t>
            </a:r>
            <a:r>
              <a:rPr sz="3200" dirty="0">
                <a:latin typeface="Arial"/>
                <a:cs typeface="Arial"/>
              </a:rPr>
              <a:t>so</a:t>
            </a:r>
            <a:r>
              <a:rPr sz="3200" spc="-140" dirty="0">
                <a:latin typeface="Arial"/>
                <a:cs typeface="Arial"/>
              </a:rPr>
              <a:t> </a:t>
            </a:r>
            <a:r>
              <a:rPr sz="3200" dirty="0">
                <a:latin typeface="Arial"/>
                <a:cs typeface="Arial"/>
              </a:rPr>
              <a:t>that  the receiver of an </a:t>
            </a:r>
            <a:r>
              <a:rPr sz="3200" spc="-5" dirty="0">
                <a:latin typeface="Arial"/>
                <a:cs typeface="Arial"/>
              </a:rPr>
              <a:t>email believes that </a:t>
            </a:r>
            <a:r>
              <a:rPr sz="3200" dirty="0">
                <a:latin typeface="Arial"/>
                <a:cs typeface="Arial"/>
              </a:rPr>
              <a:t>it came from  </a:t>
            </a:r>
            <a:r>
              <a:rPr sz="3200" spc="-5" dirty="0">
                <a:latin typeface="Arial"/>
                <a:cs typeface="Arial"/>
              </a:rPr>
              <a:t>someone other than</a:t>
            </a:r>
            <a:r>
              <a:rPr sz="3200" spc="-45" dirty="0">
                <a:latin typeface="Arial"/>
                <a:cs typeface="Arial"/>
              </a:rPr>
              <a:t> </a:t>
            </a:r>
            <a:r>
              <a:rPr sz="3200" spc="-5" dirty="0">
                <a:latin typeface="Arial"/>
                <a:cs typeface="Arial"/>
              </a:rPr>
              <a:t>yourself.</a:t>
            </a:r>
            <a:endParaRPr sz="3200">
              <a:latin typeface="Arial"/>
              <a:cs typeface="Arial"/>
            </a:endParaRPr>
          </a:p>
        </p:txBody>
      </p:sp>
      <p:sp>
        <p:nvSpPr>
          <p:cNvPr id="5" name="object 5"/>
          <p:cNvSpPr/>
          <p:nvPr/>
        </p:nvSpPr>
        <p:spPr>
          <a:xfrm>
            <a:off x="2158619" y="3792524"/>
            <a:ext cx="9293860" cy="278815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5762244"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5057775" cy="680720"/>
          </a:xfrm>
          <a:prstGeom prst="rect">
            <a:avLst/>
          </a:prstGeom>
        </p:spPr>
        <p:txBody>
          <a:bodyPr vert="horz" wrap="square" lIns="0" tIns="12065" rIns="0" bIns="0" rtlCol="0">
            <a:spAutoFit/>
          </a:bodyPr>
          <a:lstStyle/>
          <a:p>
            <a:pPr marL="12700">
              <a:lnSpc>
                <a:spcPct val="100000"/>
              </a:lnSpc>
              <a:spcBef>
                <a:spcPts val="95"/>
              </a:spcBef>
            </a:pPr>
            <a:r>
              <a:rPr sz="4300" spc="-165" dirty="0"/>
              <a:t>Ten</a:t>
            </a:r>
            <a:r>
              <a:rPr sz="4300" spc="-75" dirty="0"/>
              <a:t> </a:t>
            </a:r>
            <a:r>
              <a:rPr sz="4300" spc="-5" dirty="0"/>
              <a:t>Commandments</a:t>
            </a:r>
            <a:endParaRPr sz="4300"/>
          </a:p>
        </p:txBody>
      </p:sp>
      <p:sp>
        <p:nvSpPr>
          <p:cNvPr id="4" name="object 4"/>
          <p:cNvSpPr txBox="1">
            <a:spLocks noGrp="1"/>
          </p:cNvSpPr>
          <p:nvPr>
            <p:ph type="body" idx="1"/>
          </p:nvPr>
        </p:nvSpPr>
        <p:spPr>
          <a:prstGeom prst="rect">
            <a:avLst/>
          </a:prstGeom>
        </p:spPr>
        <p:txBody>
          <a:bodyPr vert="horz" wrap="square" lIns="0" tIns="13335" rIns="0" bIns="0" rtlCol="0">
            <a:spAutoFit/>
          </a:bodyPr>
          <a:lstStyle/>
          <a:p>
            <a:pPr marL="1700530" marR="5080" indent="-283845">
              <a:lnSpc>
                <a:spcPct val="100000"/>
              </a:lnSpc>
              <a:spcBef>
                <a:spcPts val="105"/>
              </a:spcBef>
            </a:pPr>
            <a:r>
              <a:rPr sz="2550" spc="-665" dirty="0">
                <a:solidFill>
                  <a:srgbClr val="3891A7"/>
                </a:solidFill>
              </a:rPr>
              <a:t> </a:t>
            </a:r>
            <a:r>
              <a:rPr dirty="0"/>
              <a:t>6. Not copy or use </a:t>
            </a:r>
            <a:r>
              <a:rPr spc="-5" dirty="0"/>
              <a:t>proprietary </a:t>
            </a:r>
            <a:r>
              <a:rPr dirty="0"/>
              <a:t>software for</a:t>
            </a:r>
            <a:r>
              <a:rPr spc="-170" dirty="0"/>
              <a:t> </a:t>
            </a:r>
            <a:r>
              <a:rPr spc="-65" dirty="0"/>
              <a:t>which  </a:t>
            </a:r>
            <a:r>
              <a:rPr dirty="0"/>
              <a:t>you </a:t>
            </a:r>
            <a:r>
              <a:rPr spc="-5" dirty="0"/>
              <a:t>have not paid. </a:t>
            </a:r>
            <a:r>
              <a:rPr dirty="0"/>
              <a:t>Once you </a:t>
            </a:r>
            <a:r>
              <a:rPr spc="-5" dirty="0"/>
              <a:t>buy </a:t>
            </a:r>
            <a:r>
              <a:rPr dirty="0"/>
              <a:t>a software  system, </a:t>
            </a:r>
            <a:r>
              <a:rPr spc="-5" dirty="0"/>
              <a:t>music </a:t>
            </a:r>
            <a:r>
              <a:rPr dirty="0"/>
              <a:t>CD or DVD you </a:t>
            </a:r>
            <a:r>
              <a:rPr spc="-5" dirty="0"/>
              <a:t>should not make  copies </a:t>
            </a:r>
            <a:r>
              <a:rPr dirty="0"/>
              <a:t>of </a:t>
            </a:r>
            <a:r>
              <a:rPr spc="-5" dirty="0"/>
              <a:t>that information and distribute </a:t>
            </a:r>
            <a:r>
              <a:rPr dirty="0"/>
              <a:t>it </a:t>
            </a:r>
            <a:r>
              <a:rPr spc="-10" dirty="0"/>
              <a:t>to </a:t>
            </a:r>
            <a:r>
              <a:rPr spc="-5" dirty="0"/>
              <a:t>your  friends.</a:t>
            </a:r>
            <a:endParaRPr sz="2550"/>
          </a:p>
        </p:txBody>
      </p:sp>
      <p:sp>
        <p:nvSpPr>
          <p:cNvPr id="5" name="object 5"/>
          <p:cNvSpPr/>
          <p:nvPr/>
        </p:nvSpPr>
        <p:spPr>
          <a:xfrm>
            <a:off x="2338451" y="3657568"/>
            <a:ext cx="8904097" cy="308800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5762244"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5057775" cy="680720"/>
          </a:xfrm>
          <a:prstGeom prst="rect">
            <a:avLst/>
          </a:prstGeom>
        </p:spPr>
        <p:txBody>
          <a:bodyPr vert="horz" wrap="square" lIns="0" tIns="12065" rIns="0" bIns="0" rtlCol="0">
            <a:spAutoFit/>
          </a:bodyPr>
          <a:lstStyle/>
          <a:p>
            <a:pPr marL="12700">
              <a:lnSpc>
                <a:spcPct val="100000"/>
              </a:lnSpc>
              <a:spcBef>
                <a:spcPts val="95"/>
              </a:spcBef>
            </a:pPr>
            <a:r>
              <a:rPr sz="4300" spc="-165" dirty="0"/>
              <a:t>Ten</a:t>
            </a:r>
            <a:r>
              <a:rPr sz="4300" spc="-75" dirty="0"/>
              <a:t> </a:t>
            </a:r>
            <a:r>
              <a:rPr sz="4300" spc="-5" dirty="0"/>
              <a:t>Commandments</a:t>
            </a:r>
            <a:endParaRPr sz="4300"/>
          </a:p>
        </p:txBody>
      </p:sp>
      <p:sp>
        <p:nvSpPr>
          <p:cNvPr id="4" name="object 4"/>
          <p:cNvSpPr txBox="1">
            <a:spLocks noGrp="1"/>
          </p:cNvSpPr>
          <p:nvPr>
            <p:ph type="body" idx="1"/>
          </p:nvPr>
        </p:nvSpPr>
        <p:spPr>
          <a:prstGeom prst="rect">
            <a:avLst/>
          </a:prstGeom>
        </p:spPr>
        <p:txBody>
          <a:bodyPr vert="horz" wrap="square" lIns="0" tIns="13335" rIns="0" bIns="0" rtlCol="0">
            <a:spAutoFit/>
          </a:bodyPr>
          <a:lstStyle/>
          <a:p>
            <a:pPr marL="1513205" marR="5080" indent="-283845">
              <a:lnSpc>
                <a:spcPct val="100000"/>
              </a:lnSpc>
              <a:spcBef>
                <a:spcPts val="105"/>
              </a:spcBef>
            </a:pPr>
            <a:r>
              <a:rPr sz="2550" spc="-665" dirty="0">
                <a:solidFill>
                  <a:srgbClr val="3891A7"/>
                </a:solidFill>
              </a:rPr>
              <a:t> </a:t>
            </a:r>
            <a:r>
              <a:rPr spc="-5" dirty="0"/>
              <a:t>7. Not use other </a:t>
            </a:r>
            <a:r>
              <a:rPr spc="-15" dirty="0"/>
              <a:t>people’s </a:t>
            </a:r>
            <a:r>
              <a:rPr dirty="0"/>
              <a:t>computer </a:t>
            </a:r>
            <a:r>
              <a:rPr spc="-5" dirty="0"/>
              <a:t>resources  without authorization </a:t>
            </a:r>
            <a:r>
              <a:rPr dirty="0"/>
              <a:t>or </a:t>
            </a:r>
            <a:r>
              <a:rPr spc="-5" dirty="0"/>
              <a:t>proper compensation.</a:t>
            </a:r>
            <a:r>
              <a:rPr spc="-90" dirty="0"/>
              <a:t> </a:t>
            </a:r>
            <a:r>
              <a:rPr spc="-5" dirty="0"/>
              <a:t>This  means </a:t>
            </a:r>
            <a:r>
              <a:rPr dirty="0"/>
              <a:t>do </a:t>
            </a:r>
            <a:r>
              <a:rPr spc="-5" dirty="0"/>
              <a:t>not </a:t>
            </a:r>
            <a:r>
              <a:rPr dirty="0"/>
              <a:t>surf the </a:t>
            </a:r>
            <a:r>
              <a:rPr spc="-5" dirty="0"/>
              <a:t>internet </a:t>
            </a:r>
            <a:r>
              <a:rPr dirty="0"/>
              <a:t>or </a:t>
            </a:r>
            <a:r>
              <a:rPr spc="-5" dirty="0"/>
              <a:t>print </a:t>
            </a:r>
            <a:r>
              <a:rPr spc="-25" dirty="0"/>
              <a:t>off </a:t>
            </a:r>
            <a:r>
              <a:rPr spc="-5" dirty="0"/>
              <a:t>large  amounts </a:t>
            </a:r>
            <a:r>
              <a:rPr dirty="0"/>
              <a:t>of </a:t>
            </a:r>
            <a:r>
              <a:rPr spc="-5" dirty="0"/>
              <a:t>paper for personal </a:t>
            </a:r>
            <a:r>
              <a:rPr dirty="0"/>
              <a:t>use </a:t>
            </a:r>
            <a:r>
              <a:rPr spc="-5" dirty="0"/>
              <a:t>during </a:t>
            </a:r>
            <a:r>
              <a:rPr dirty="0"/>
              <a:t>work  hours.</a:t>
            </a:r>
            <a:endParaRPr sz="2550"/>
          </a:p>
        </p:txBody>
      </p:sp>
      <p:sp>
        <p:nvSpPr>
          <p:cNvPr id="5" name="object 5"/>
          <p:cNvSpPr/>
          <p:nvPr/>
        </p:nvSpPr>
        <p:spPr>
          <a:xfrm>
            <a:off x="2083689" y="3838765"/>
            <a:ext cx="9353804" cy="280187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5762244"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5057775" cy="680720"/>
          </a:xfrm>
          <a:prstGeom prst="rect">
            <a:avLst/>
          </a:prstGeom>
        </p:spPr>
        <p:txBody>
          <a:bodyPr vert="horz" wrap="square" lIns="0" tIns="12065" rIns="0" bIns="0" rtlCol="0">
            <a:spAutoFit/>
          </a:bodyPr>
          <a:lstStyle/>
          <a:p>
            <a:pPr marL="12700">
              <a:lnSpc>
                <a:spcPct val="100000"/>
              </a:lnSpc>
              <a:spcBef>
                <a:spcPts val="95"/>
              </a:spcBef>
            </a:pPr>
            <a:r>
              <a:rPr sz="4300" spc="-165" dirty="0"/>
              <a:t>Ten</a:t>
            </a:r>
            <a:r>
              <a:rPr sz="4300" spc="-75" dirty="0"/>
              <a:t> </a:t>
            </a:r>
            <a:r>
              <a:rPr sz="4300" spc="-5" dirty="0"/>
              <a:t>Commandments</a:t>
            </a:r>
            <a:endParaRPr sz="4300"/>
          </a:p>
        </p:txBody>
      </p:sp>
      <p:sp>
        <p:nvSpPr>
          <p:cNvPr id="4" name="object 4"/>
          <p:cNvSpPr txBox="1"/>
          <p:nvPr/>
        </p:nvSpPr>
        <p:spPr>
          <a:xfrm>
            <a:off x="2075433" y="1468882"/>
            <a:ext cx="9591675" cy="1489710"/>
          </a:xfrm>
          <a:prstGeom prst="rect">
            <a:avLst/>
          </a:prstGeom>
        </p:spPr>
        <p:txBody>
          <a:bodyPr vert="horz" wrap="square" lIns="0" tIns="13335" rIns="0" bIns="0" rtlCol="0">
            <a:spAutoFit/>
          </a:bodyPr>
          <a:lstStyle/>
          <a:p>
            <a:pPr marL="12700">
              <a:lnSpc>
                <a:spcPct val="100000"/>
              </a:lnSpc>
              <a:spcBef>
                <a:spcPts val="105"/>
              </a:spcBef>
            </a:pPr>
            <a:r>
              <a:rPr sz="2550" spc="-665" dirty="0">
                <a:solidFill>
                  <a:srgbClr val="3891A7"/>
                </a:solidFill>
                <a:latin typeface="Arial"/>
                <a:cs typeface="Arial"/>
              </a:rPr>
              <a:t> </a:t>
            </a:r>
            <a:r>
              <a:rPr sz="3200" spc="-5" dirty="0">
                <a:latin typeface="Arial"/>
                <a:cs typeface="Arial"/>
              </a:rPr>
              <a:t>8. Not appropriate other </a:t>
            </a:r>
            <a:r>
              <a:rPr sz="3200" spc="-15" dirty="0">
                <a:latin typeface="Arial"/>
                <a:cs typeface="Arial"/>
              </a:rPr>
              <a:t>people’s </a:t>
            </a:r>
            <a:r>
              <a:rPr sz="3200" spc="-5" dirty="0">
                <a:latin typeface="Arial"/>
                <a:cs typeface="Arial"/>
              </a:rPr>
              <a:t>intellectual</a:t>
            </a:r>
            <a:r>
              <a:rPr sz="3200" spc="-95" dirty="0">
                <a:latin typeface="Arial"/>
                <a:cs typeface="Arial"/>
              </a:rPr>
              <a:t> </a:t>
            </a:r>
            <a:r>
              <a:rPr sz="3200" spc="-45" dirty="0">
                <a:latin typeface="Arial"/>
                <a:cs typeface="Arial"/>
              </a:rPr>
              <a:t>output.</a:t>
            </a:r>
            <a:endParaRPr sz="3200">
              <a:latin typeface="Arial"/>
              <a:cs typeface="Arial"/>
            </a:endParaRPr>
          </a:p>
          <a:p>
            <a:pPr marL="295910" marR="241300">
              <a:lnSpc>
                <a:spcPct val="100000"/>
              </a:lnSpc>
            </a:pPr>
            <a:r>
              <a:rPr sz="3200" spc="-5" dirty="0">
                <a:latin typeface="Arial"/>
                <a:cs typeface="Arial"/>
              </a:rPr>
              <a:t>Don’t upload information and </a:t>
            </a:r>
            <a:r>
              <a:rPr sz="3200" dirty="0">
                <a:latin typeface="Arial"/>
                <a:cs typeface="Arial"/>
              </a:rPr>
              <a:t>take credit </a:t>
            </a:r>
            <a:r>
              <a:rPr sz="3200" spc="-5" dirty="0">
                <a:latin typeface="Arial"/>
                <a:cs typeface="Arial"/>
              </a:rPr>
              <a:t>for it</a:t>
            </a:r>
            <a:r>
              <a:rPr sz="3200" spc="-114" dirty="0">
                <a:latin typeface="Arial"/>
                <a:cs typeface="Arial"/>
              </a:rPr>
              <a:t> </a:t>
            </a:r>
            <a:r>
              <a:rPr sz="3200" dirty="0">
                <a:latin typeface="Arial"/>
                <a:cs typeface="Arial"/>
              </a:rPr>
              <a:t>such  as music, </a:t>
            </a:r>
            <a:r>
              <a:rPr sz="3200" spc="-5" dirty="0">
                <a:latin typeface="Arial"/>
                <a:cs typeface="Arial"/>
              </a:rPr>
              <a:t>images and</a:t>
            </a:r>
            <a:r>
              <a:rPr sz="3200" spc="-40" dirty="0">
                <a:latin typeface="Arial"/>
                <a:cs typeface="Arial"/>
              </a:rPr>
              <a:t> </a:t>
            </a:r>
            <a:r>
              <a:rPr sz="3200" spc="-5" dirty="0">
                <a:latin typeface="Arial"/>
                <a:cs typeface="Arial"/>
              </a:rPr>
              <a:t>text.</a:t>
            </a:r>
            <a:endParaRPr sz="3200">
              <a:latin typeface="Arial"/>
              <a:cs typeface="Arial"/>
            </a:endParaRPr>
          </a:p>
        </p:txBody>
      </p:sp>
      <p:sp>
        <p:nvSpPr>
          <p:cNvPr id="5" name="object 5"/>
          <p:cNvSpPr/>
          <p:nvPr/>
        </p:nvSpPr>
        <p:spPr>
          <a:xfrm>
            <a:off x="2353436" y="3428949"/>
            <a:ext cx="8424418" cy="325666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3138" y="490549"/>
            <a:ext cx="5057775" cy="680720"/>
          </a:xfrm>
          <a:prstGeom prst="rect">
            <a:avLst/>
          </a:prstGeom>
        </p:spPr>
        <p:txBody>
          <a:bodyPr vert="horz" wrap="square" lIns="0" tIns="12065" rIns="0" bIns="0" rtlCol="0">
            <a:spAutoFit/>
          </a:bodyPr>
          <a:lstStyle/>
          <a:p>
            <a:pPr marL="12700">
              <a:lnSpc>
                <a:spcPct val="100000"/>
              </a:lnSpc>
              <a:spcBef>
                <a:spcPts val="95"/>
              </a:spcBef>
            </a:pPr>
            <a:r>
              <a:rPr sz="4300" spc="-165" dirty="0">
                <a:solidFill>
                  <a:srgbClr val="562213"/>
                </a:solidFill>
                <a:latin typeface="Arial"/>
                <a:cs typeface="Arial"/>
              </a:rPr>
              <a:t>Ten</a:t>
            </a:r>
            <a:r>
              <a:rPr sz="4300" spc="-75" dirty="0">
                <a:solidFill>
                  <a:srgbClr val="562213"/>
                </a:solidFill>
                <a:latin typeface="Arial"/>
                <a:cs typeface="Arial"/>
              </a:rPr>
              <a:t> </a:t>
            </a:r>
            <a:r>
              <a:rPr sz="4300" spc="-5" dirty="0">
                <a:solidFill>
                  <a:srgbClr val="562213"/>
                </a:solidFill>
                <a:latin typeface="Arial"/>
                <a:cs typeface="Arial"/>
              </a:rPr>
              <a:t>Commandments</a:t>
            </a:r>
            <a:endParaRPr sz="4300">
              <a:latin typeface="Arial"/>
              <a:cs typeface="Arial"/>
            </a:endParaRPr>
          </a:p>
        </p:txBody>
      </p:sp>
      <p:sp>
        <p:nvSpPr>
          <p:cNvPr id="3" name="object 3"/>
          <p:cNvSpPr txBox="1"/>
          <p:nvPr/>
        </p:nvSpPr>
        <p:spPr>
          <a:xfrm>
            <a:off x="2075433" y="1468882"/>
            <a:ext cx="8583930" cy="1489710"/>
          </a:xfrm>
          <a:prstGeom prst="rect">
            <a:avLst/>
          </a:prstGeom>
        </p:spPr>
        <p:txBody>
          <a:bodyPr vert="horz" wrap="square" lIns="0" tIns="13335" rIns="0" bIns="0" rtlCol="0">
            <a:spAutoFit/>
          </a:bodyPr>
          <a:lstStyle/>
          <a:p>
            <a:pPr marL="295910" marR="5080" indent="-283845" algn="just">
              <a:lnSpc>
                <a:spcPct val="100000"/>
              </a:lnSpc>
              <a:spcBef>
                <a:spcPts val="105"/>
              </a:spcBef>
            </a:pPr>
            <a:r>
              <a:rPr sz="2550" spc="-665" dirty="0">
                <a:solidFill>
                  <a:srgbClr val="3891A7"/>
                </a:solidFill>
                <a:latin typeface="Arial"/>
                <a:cs typeface="Arial"/>
              </a:rPr>
              <a:t> </a:t>
            </a:r>
            <a:r>
              <a:rPr sz="3200" dirty="0">
                <a:latin typeface="Arial"/>
                <a:cs typeface="Arial"/>
              </a:rPr>
              <a:t>9. </a:t>
            </a:r>
            <a:r>
              <a:rPr sz="3200" spc="-5" dirty="0">
                <a:latin typeface="Arial"/>
                <a:cs typeface="Arial"/>
              </a:rPr>
              <a:t>Think about the </a:t>
            </a:r>
            <a:r>
              <a:rPr sz="3200" dirty="0">
                <a:latin typeface="Arial"/>
                <a:cs typeface="Arial"/>
              </a:rPr>
              <a:t>social </a:t>
            </a:r>
            <a:r>
              <a:rPr sz="3200" spc="-5" dirty="0">
                <a:latin typeface="Arial"/>
                <a:cs typeface="Arial"/>
              </a:rPr>
              <a:t>consequences </a:t>
            </a:r>
            <a:r>
              <a:rPr sz="3200" dirty="0">
                <a:latin typeface="Arial"/>
                <a:cs typeface="Arial"/>
              </a:rPr>
              <a:t>of</a:t>
            </a:r>
            <a:r>
              <a:rPr sz="3200" spc="-155" dirty="0">
                <a:latin typeface="Arial"/>
                <a:cs typeface="Arial"/>
              </a:rPr>
              <a:t> </a:t>
            </a:r>
            <a:r>
              <a:rPr sz="3200" spc="-90" dirty="0">
                <a:latin typeface="Arial"/>
                <a:cs typeface="Arial"/>
              </a:rPr>
              <a:t>the  </a:t>
            </a:r>
            <a:r>
              <a:rPr sz="3200" spc="-5" dirty="0">
                <a:latin typeface="Arial"/>
                <a:cs typeface="Arial"/>
              </a:rPr>
              <a:t>program </a:t>
            </a:r>
            <a:r>
              <a:rPr sz="3200" dirty="0">
                <a:latin typeface="Arial"/>
                <a:cs typeface="Arial"/>
              </a:rPr>
              <a:t>you are writing </a:t>
            </a:r>
            <a:r>
              <a:rPr sz="3200" spc="-5" dirty="0">
                <a:latin typeface="Arial"/>
                <a:cs typeface="Arial"/>
              </a:rPr>
              <a:t>or the </a:t>
            </a:r>
            <a:r>
              <a:rPr sz="3200" dirty="0">
                <a:latin typeface="Arial"/>
                <a:cs typeface="Arial"/>
              </a:rPr>
              <a:t>system you</a:t>
            </a:r>
            <a:r>
              <a:rPr sz="3200" spc="-175" dirty="0">
                <a:latin typeface="Arial"/>
                <a:cs typeface="Arial"/>
              </a:rPr>
              <a:t> </a:t>
            </a:r>
            <a:r>
              <a:rPr sz="3200" dirty="0">
                <a:latin typeface="Arial"/>
                <a:cs typeface="Arial"/>
              </a:rPr>
              <a:t>are  </a:t>
            </a:r>
            <a:r>
              <a:rPr sz="3200" spc="-5" dirty="0">
                <a:latin typeface="Arial"/>
                <a:cs typeface="Arial"/>
              </a:rPr>
              <a:t>designing.</a:t>
            </a:r>
            <a:endParaRPr sz="3200">
              <a:latin typeface="Arial"/>
              <a:cs typeface="Arial"/>
            </a:endParaRPr>
          </a:p>
        </p:txBody>
      </p:sp>
      <p:sp>
        <p:nvSpPr>
          <p:cNvPr id="4" name="object 4"/>
          <p:cNvSpPr/>
          <p:nvPr/>
        </p:nvSpPr>
        <p:spPr>
          <a:xfrm>
            <a:off x="2068702" y="2938081"/>
            <a:ext cx="9054084" cy="367258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3388" y="0"/>
            <a:ext cx="10153015" cy="3141345"/>
          </a:xfrm>
          <a:prstGeom prst="rect">
            <a:avLst/>
          </a:prstGeom>
        </p:spPr>
        <p:txBody>
          <a:bodyPr vert="horz" wrap="square" lIns="0" tIns="12065" rIns="0" bIns="0" rtlCol="0">
            <a:spAutoFit/>
          </a:bodyPr>
          <a:lstStyle/>
          <a:p>
            <a:pPr marL="12700">
              <a:lnSpc>
                <a:spcPct val="100000"/>
              </a:lnSpc>
              <a:spcBef>
                <a:spcPts val="95"/>
              </a:spcBef>
            </a:pPr>
            <a:r>
              <a:rPr sz="4300" spc="-165" dirty="0"/>
              <a:t>Ten</a:t>
            </a:r>
            <a:r>
              <a:rPr sz="4300" spc="-10" dirty="0"/>
              <a:t> </a:t>
            </a:r>
            <a:r>
              <a:rPr sz="4300" spc="-5" dirty="0"/>
              <a:t>Commandments</a:t>
            </a:r>
            <a:endParaRPr sz="4300"/>
          </a:p>
          <a:p>
            <a:pPr marL="442595" marR="5080" indent="-283845">
              <a:lnSpc>
                <a:spcPct val="100000"/>
              </a:lnSpc>
              <a:spcBef>
                <a:spcPts val="175"/>
              </a:spcBef>
            </a:pPr>
            <a:r>
              <a:rPr sz="2550" spc="-665" dirty="0">
                <a:solidFill>
                  <a:srgbClr val="3891A7"/>
                </a:solidFill>
              </a:rPr>
              <a:t> </a:t>
            </a:r>
            <a:r>
              <a:rPr sz="3200" spc="-5" dirty="0">
                <a:solidFill>
                  <a:srgbClr val="000000"/>
                </a:solidFill>
              </a:rPr>
              <a:t>10. </a:t>
            </a:r>
            <a:r>
              <a:rPr sz="3200" dirty="0">
                <a:solidFill>
                  <a:srgbClr val="000000"/>
                </a:solidFill>
              </a:rPr>
              <a:t>Use a </a:t>
            </a:r>
            <a:r>
              <a:rPr sz="3200" spc="-5" dirty="0">
                <a:solidFill>
                  <a:srgbClr val="000000"/>
                </a:solidFill>
              </a:rPr>
              <a:t>computer </a:t>
            </a:r>
            <a:r>
              <a:rPr sz="3200" dirty="0">
                <a:solidFill>
                  <a:srgbClr val="000000"/>
                </a:solidFill>
              </a:rPr>
              <a:t>in ways </a:t>
            </a:r>
            <a:r>
              <a:rPr sz="3200" spc="-5" dirty="0">
                <a:solidFill>
                  <a:srgbClr val="000000"/>
                </a:solidFill>
              </a:rPr>
              <a:t>that ensure </a:t>
            </a:r>
            <a:r>
              <a:rPr sz="3200" spc="-35" dirty="0">
                <a:solidFill>
                  <a:srgbClr val="000000"/>
                </a:solidFill>
              </a:rPr>
              <a:t>consideration  </a:t>
            </a:r>
            <a:r>
              <a:rPr sz="3200" spc="-5" dirty="0">
                <a:solidFill>
                  <a:srgbClr val="000000"/>
                </a:solidFill>
              </a:rPr>
              <a:t>and </a:t>
            </a:r>
            <a:r>
              <a:rPr sz="3200" dirty="0">
                <a:solidFill>
                  <a:srgbClr val="000000"/>
                </a:solidFill>
              </a:rPr>
              <a:t>respect for your </a:t>
            </a:r>
            <a:r>
              <a:rPr sz="3200" spc="-5" dirty="0">
                <a:solidFill>
                  <a:srgbClr val="000000"/>
                </a:solidFill>
              </a:rPr>
              <a:t>fellow humans. </a:t>
            </a:r>
            <a:r>
              <a:rPr sz="3200" dirty="0">
                <a:solidFill>
                  <a:srgbClr val="000000"/>
                </a:solidFill>
              </a:rPr>
              <a:t>Just because</a:t>
            </a:r>
            <a:r>
              <a:rPr sz="3200" spc="-175" dirty="0">
                <a:solidFill>
                  <a:srgbClr val="000000"/>
                </a:solidFill>
              </a:rPr>
              <a:t> </a:t>
            </a:r>
            <a:r>
              <a:rPr sz="3200" dirty="0">
                <a:solidFill>
                  <a:srgbClr val="000000"/>
                </a:solidFill>
              </a:rPr>
              <a:t>you  </a:t>
            </a:r>
            <a:r>
              <a:rPr sz="3200" spc="-5" dirty="0">
                <a:solidFill>
                  <a:srgbClr val="000000"/>
                </a:solidFill>
              </a:rPr>
              <a:t>can’t always </a:t>
            </a:r>
            <a:r>
              <a:rPr sz="3200" dirty="0">
                <a:solidFill>
                  <a:srgbClr val="000000"/>
                </a:solidFill>
              </a:rPr>
              <a:t>see </a:t>
            </a:r>
            <a:r>
              <a:rPr sz="3200" spc="-5" dirty="0">
                <a:solidFill>
                  <a:srgbClr val="000000"/>
                </a:solidFill>
              </a:rPr>
              <a:t>someone </a:t>
            </a:r>
            <a:r>
              <a:rPr sz="3200" dirty="0">
                <a:solidFill>
                  <a:srgbClr val="000000"/>
                </a:solidFill>
              </a:rPr>
              <a:t>face to </a:t>
            </a:r>
            <a:r>
              <a:rPr sz="3200" spc="-5" dirty="0">
                <a:solidFill>
                  <a:srgbClr val="000000"/>
                </a:solidFill>
              </a:rPr>
              <a:t>face doesn’t give  </a:t>
            </a:r>
            <a:r>
              <a:rPr sz="3200" dirty="0">
                <a:solidFill>
                  <a:srgbClr val="000000"/>
                </a:solidFill>
              </a:rPr>
              <a:t>you the </a:t>
            </a:r>
            <a:r>
              <a:rPr sz="3200" spc="-5" dirty="0">
                <a:solidFill>
                  <a:srgbClr val="000000"/>
                </a:solidFill>
              </a:rPr>
              <a:t>right </a:t>
            </a:r>
            <a:r>
              <a:rPr sz="3200" dirty="0">
                <a:solidFill>
                  <a:srgbClr val="000000"/>
                </a:solidFill>
              </a:rPr>
              <a:t>to </a:t>
            </a:r>
            <a:r>
              <a:rPr sz="3200" spc="-15" dirty="0">
                <a:solidFill>
                  <a:srgbClr val="000000"/>
                </a:solidFill>
              </a:rPr>
              <a:t>offer </a:t>
            </a:r>
            <a:r>
              <a:rPr sz="3200" spc="-5" dirty="0">
                <a:solidFill>
                  <a:srgbClr val="000000"/>
                </a:solidFill>
              </a:rPr>
              <a:t>any less respect then </a:t>
            </a:r>
            <a:r>
              <a:rPr sz="3200" dirty="0">
                <a:solidFill>
                  <a:srgbClr val="000000"/>
                </a:solidFill>
              </a:rPr>
              <a:t>you </a:t>
            </a:r>
            <a:r>
              <a:rPr sz="3200" spc="-5" dirty="0">
                <a:solidFill>
                  <a:srgbClr val="000000"/>
                </a:solidFill>
              </a:rPr>
              <a:t>would  </a:t>
            </a:r>
            <a:r>
              <a:rPr sz="3200" spc="-15" dirty="0">
                <a:solidFill>
                  <a:srgbClr val="000000"/>
                </a:solidFill>
              </a:rPr>
              <a:t>offer </a:t>
            </a:r>
            <a:r>
              <a:rPr sz="3200" dirty="0">
                <a:solidFill>
                  <a:srgbClr val="000000"/>
                </a:solidFill>
              </a:rPr>
              <a:t>in a </a:t>
            </a:r>
            <a:r>
              <a:rPr sz="3200" spc="-5" dirty="0">
                <a:solidFill>
                  <a:srgbClr val="000000"/>
                </a:solidFill>
              </a:rPr>
              <a:t>personal</a:t>
            </a:r>
            <a:r>
              <a:rPr sz="3200" spc="-60" dirty="0">
                <a:solidFill>
                  <a:srgbClr val="000000"/>
                </a:solidFill>
              </a:rPr>
              <a:t> </a:t>
            </a:r>
            <a:r>
              <a:rPr sz="3200" spc="-20" dirty="0">
                <a:solidFill>
                  <a:srgbClr val="000000"/>
                </a:solidFill>
              </a:rPr>
              <a:t>encounter.</a:t>
            </a:r>
            <a:endParaRPr sz="3200"/>
          </a:p>
        </p:txBody>
      </p:sp>
      <p:sp>
        <p:nvSpPr>
          <p:cNvPr id="3" name="object 3"/>
          <p:cNvSpPr/>
          <p:nvPr/>
        </p:nvSpPr>
        <p:spPr>
          <a:xfrm>
            <a:off x="1825117" y="3132962"/>
            <a:ext cx="10366882" cy="372503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4357116"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3511550" cy="680720"/>
          </a:xfrm>
          <a:prstGeom prst="rect">
            <a:avLst/>
          </a:prstGeom>
        </p:spPr>
        <p:txBody>
          <a:bodyPr vert="horz" wrap="square" lIns="0" tIns="12065" rIns="0" bIns="0" rtlCol="0">
            <a:spAutoFit/>
          </a:bodyPr>
          <a:lstStyle/>
          <a:p>
            <a:pPr marL="12700">
              <a:lnSpc>
                <a:spcPct val="100000"/>
              </a:lnSpc>
              <a:spcBef>
                <a:spcPts val="95"/>
              </a:spcBef>
            </a:pPr>
            <a:r>
              <a:rPr sz="4300" spc="-5" dirty="0"/>
              <a:t>CASE</a:t>
            </a:r>
            <a:r>
              <a:rPr sz="4300" spc="-90" dirty="0"/>
              <a:t> </a:t>
            </a:r>
            <a:r>
              <a:rPr sz="4300" spc="-5" dirty="0"/>
              <a:t>STUDY</a:t>
            </a:r>
            <a:endParaRPr sz="4300"/>
          </a:p>
        </p:txBody>
      </p:sp>
      <p:sp>
        <p:nvSpPr>
          <p:cNvPr id="4" name="object 4"/>
          <p:cNvSpPr txBox="1"/>
          <p:nvPr/>
        </p:nvSpPr>
        <p:spPr>
          <a:xfrm>
            <a:off x="2075433" y="1468882"/>
            <a:ext cx="9563735" cy="2053589"/>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79687"/>
              <a:buChar char=""/>
              <a:tabLst>
                <a:tab pos="296545" algn="l"/>
              </a:tabLst>
            </a:pPr>
            <a:r>
              <a:rPr sz="3200" u="heavy" spc="-15" dirty="0">
                <a:solidFill>
                  <a:srgbClr val="8DC664"/>
                </a:solidFill>
                <a:uFill>
                  <a:solidFill>
                    <a:srgbClr val="8DC664"/>
                  </a:solidFill>
                </a:uFill>
                <a:latin typeface="Arial"/>
                <a:cs typeface="Arial"/>
                <a:hlinkClick r:id="rId3"/>
              </a:rPr>
              <a:t>http://www.mit.edu/activities/safe/safe/cases/umich-  </a:t>
            </a:r>
            <a:r>
              <a:rPr sz="3200" u="heavy" spc="-5" dirty="0">
                <a:solidFill>
                  <a:srgbClr val="8DC664"/>
                </a:solidFill>
                <a:uFill>
                  <a:solidFill>
                    <a:srgbClr val="8DC664"/>
                  </a:solidFill>
                </a:uFill>
                <a:latin typeface="Arial"/>
                <a:cs typeface="Arial"/>
                <a:hlinkClick r:id="rId3"/>
              </a:rPr>
              <a:t>baker-story/Baker/timeline.html</a:t>
            </a:r>
            <a:endParaRPr sz="3200">
              <a:latin typeface="Arial"/>
              <a:cs typeface="Arial"/>
            </a:endParaRPr>
          </a:p>
          <a:p>
            <a:pPr marL="295910" marR="5080" indent="-283845">
              <a:lnSpc>
                <a:spcPct val="100000"/>
              </a:lnSpc>
              <a:spcBef>
                <a:spcPts val="600"/>
              </a:spcBef>
              <a:buClr>
                <a:srgbClr val="3891A7"/>
              </a:buClr>
              <a:buSzPct val="79687"/>
              <a:buChar char=""/>
              <a:tabLst>
                <a:tab pos="296545" algn="l"/>
              </a:tabLst>
            </a:pPr>
            <a:r>
              <a:rPr sz="3200" u="heavy" spc="-15" dirty="0">
                <a:solidFill>
                  <a:srgbClr val="8DC664"/>
                </a:solidFill>
                <a:uFill>
                  <a:solidFill>
                    <a:srgbClr val="8DC664"/>
                  </a:solidFill>
                </a:uFill>
                <a:latin typeface="Arial"/>
                <a:cs typeface="Arial"/>
                <a:hlinkClick r:id="rId4"/>
              </a:rPr>
              <a:t>http://www.mit.edu/activities/safe/safe/cases/umich-  </a:t>
            </a:r>
            <a:r>
              <a:rPr sz="3200" u="heavy" spc="-5" dirty="0">
                <a:solidFill>
                  <a:srgbClr val="8DC664"/>
                </a:solidFill>
                <a:uFill>
                  <a:solidFill>
                    <a:srgbClr val="8DC664"/>
                  </a:solidFill>
                </a:uFill>
                <a:latin typeface="Arial"/>
                <a:cs typeface="Arial"/>
                <a:hlinkClick r:id="rId4"/>
              </a:rPr>
              <a:t>baker-story/throwout.1</a:t>
            </a:r>
            <a:endParaRPr sz="32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7040880"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6334760" cy="680720"/>
          </a:xfrm>
          <a:prstGeom prst="rect">
            <a:avLst/>
          </a:prstGeom>
        </p:spPr>
        <p:txBody>
          <a:bodyPr vert="horz" wrap="square" lIns="0" tIns="12065" rIns="0" bIns="0" rtlCol="0">
            <a:spAutoFit/>
          </a:bodyPr>
          <a:lstStyle/>
          <a:p>
            <a:pPr marL="12700">
              <a:lnSpc>
                <a:spcPct val="100000"/>
              </a:lnSpc>
              <a:spcBef>
                <a:spcPts val="95"/>
              </a:spcBef>
            </a:pPr>
            <a:r>
              <a:rPr sz="4300" spc="-5" dirty="0"/>
              <a:t>International Papers</a:t>
            </a:r>
            <a:r>
              <a:rPr sz="4300" spc="-25" dirty="0"/>
              <a:t> </a:t>
            </a:r>
            <a:r>
              <a:rPr sz="4300" spc="-5" dirty="0"/>
              <a:t>Links</a:t>
            </a:r>
            <a:endParaRPr sz="4300"/>
          </a:p>
        </p:txBody>
      </p:sp>
      <p:sp>
        <p:nvSpPr>
          <p:cNvPr id="4" name="object 4"/>
          <p:cNvSpPr txBox="1"/>
          <p:nvPr/>
        </p:nvSpPr>
        <p:spPr>
          <a:xfrm>
            <a:off x="2075433" y="1468882"/>
            <a:ext cx="9689465" cy="4721225"/>
          </a:xfrm>
          <a:prstGeom prst="rect">
            <a:avLst/>
          </a:prstGeom>
        </p:spPr>
        <p:txBody>
          <a:bodyPr vert="horz" wrap="square" lIns="0" tIns="13335" rIns="0" bIns="0" rtlCol="0">
            <a:spAutoFit/>
          </a:bodyPr>
          <a:lstStyle/>
          <a:p>
            <a:pPr marL="295910" marR="1851025" indent="-283845" algn="just">
              <a:lnSpc>
                <a:spcPct val="100000"/>
              </a:lnSpc>
              <a:spcBef>
                <a:spcPts val="105"/>
              </a:spcBef>
              <a:buClr>
                <a:srgbClr val="3891A7"/>
              </a:buClr>
              <a:buSzPct val="79687"/>
              <a:buChar char=""/>
              <a:tabLst>
                <a:tab pos="296545" algn="l"/>
              </a:tabLst>
            </a:pPr>
            <a:r>
              <a:rPr sz="3200" spc="-10" dirty="0">
                <a:latin typeface="Arial"/>
                <a:cs typeface="Arial"/>
                <a:hlinkClick r:id="rId3"/>
              </a:rPr>
              <a:t>http://www.ijie.org, </a:t>
            </a:r>
            <a:r>
              <a:rPr sz="3200" spc="-5" dirty="0">
                <a:latin typeface="Arial"/>
                <a:cs typeface="Arial"/>
              </a:rPr>
              <a:t>International Journal </a:t>
            </a:r>
            <a:r>
              <a:rPr sz="3200" spc="-245" dirty="0">
                <a:latin typeface="Arial"/>
                <a:cs typeface="Arial"/>
              </a:rPr>
              <a:t>of  </a:t>
            </a:r>
            <a:r>
              <a:rPr sz="3200" spc="-5" dirty="0">
                <a:latin typeface="Arial"/>
                <a:cs typeface="Arial"/>
              </a:rPr>
              <a:t>Information</a:t>
            </a:r>
            <a:r>
              <a:rPr sz="3200" spc="-40" dirty="0">
                <a:latin typeface="Arial"/>
                <a:cs typeface="Arial"/>
              </a:rPr>
              <a:t> </a:t>
            </a:r>
            <a:r>
              <a:rPr sz="3200" dirty="0">
                <a:latin typeface="Arial"/>
                <a:cs typeface="Arial"/>
              </a:rPr>
              <a:t>Ethics.</a:t>
            </a:r>
            <a:endParaRPr sz="3200">
              <a:latin typeface="Arial"/>
              <a:cs typeface="Arial"/>
            </a:endParaRPr>
          </a:p>
          <a:p>
            <a:pPr marL="295910" marR="392430" indent="-283845" algn="just">
              <a:lnSpc>
                <a:spcPct val="100000"/>
              </a:lnSpc>
              <a:spcBef>
                <a:spcPts val="600"/>
              </a:spcBef>
              <a:buClr>
                <a:srgbClr val="3891A7"/>
              </a:buClr>
              <a:buSzPct val="79687"/>
              <a:buChar char=""/>
              <a:tabLst>
                <a:tab pos="296545" algn="l"/>
              </a:tabLst>
            </a:pPr>
            <a:r>
              <a:rPr sz="3200" spc="-10" dirty="0">
                <a:latin typeface="Arial"/>
                <a:cs typeface="Arial"/>
                <a:hlinkClick r:id="rId4"/>
              </a:rPr>
              <a:t>www.sans.org/topten.htm </a:t>
            </a:r>
            <a:r>
              <a:rPr sz="3200" spc="-120" dirty="0">
                <a:latin typeface="Arial"/>
                <a:cs typeface="Arial"/>
              </a:rPr>
              <a:t>Top </a:t>
            </a:r>
            <a:r>
              <a:rPr sz="3200" dirty="0">
                <a:latin typeface="Arial"/>
                <a:cs typeface="Arial"/>
              </a:rPr>
              <a:t>ten </a:t>
            </a:r>
            <a:r>
              <a:rPr sz="3200" spc="-5" dirty="0">
                <a:latin typeface="Arial"/>
                <a:cs typeface="Arial"/>
              </a:rPr>
              <a:t>Internet </a:t>
            </a:r>
            <a:r>
              <a:rPr sz="3200" spc="-65" dirty="0">
                <a:latin typeface="Arial"/>
                <a:cs typeface="Arial"/>
              </a:rPr>
              <a:t>security  </a:t>
            </a:r>
            <a:r>
              <a:rPr sz="3200" spc="-5" dirty="0">
                <a:latin typeface="Arial"/>
                <a:cs typeface="Arial"/>
              </a:rPr>
              <a:t>flaws that </a:t>
            </a:r>
            <a:r>
              <a:rPr sz="3200" dirty="0">
                <a:latin typeface="Arial"/>
                <a:cs typeface="Arial"/>
              </a:rPr>
              <a:t>system </a:t>
            </a:r>
            <a:r>
              <a:rPr sz="3200" spc="-5" dirty="0">
                <a:latin typeface="Arial"/>
                <a:cs typeface="Arial"/>
              </a:rPr>
              <a:t>administrators must eliminate </a:t>
            </a:r>
            <a:r>
              <a:rPr sz="3200" dirty="0">
                <a:latin typeface="Arial"/>
                <a:cs typeface="Arial"/>
              </a:rPr>
              <a:t>to  </a:t>
            </a:r>
            <a:r>
              <a:rPr sz="3200" spc="-5" dirty="0">
                <a:latin typeface="Arial"/>
                <a:cs typeface="Arial"/>
              </a:rPr>
              <a:t>avoid becoming an easy</a:t>
            </a:r>
            <a:r>
              <a:rPr sz="3200" spc="-60" dirty="0">
                <a:latin typeface="Arial"/>
                <a:cs typeface="Arial"/>
              </a:rPr>
              <a:t> </a:t>
            </a:r>
            <a:r>
              <a:rPr sz="3200" spc="-5" dirty="0">
                <a:latin typeface="Arial"/>
                <a:cs typeface="Arial"/>
              </a:rPr>
              <a:t>target.</a:t>
            </a:r>
            <a:endParaRPr sz="3200">
              <a:latin typeface="Arial"/>
              <a:cs typeface="Arial"/>
            </a:endParaRPr>
          </a:p>
          <a:p>
            <a:pPr marL="295910" marR="769620" indent="-283845">
              <a:lnSpc>
                <a:spcPct val="100000"/>
              </a:lnSpc>
              <a:spcBef>
                <a:spcPts val="600"/>
              </a:spcBef>
              <a:buClr>
                <a:srgbClr val="3891A7"/>
              </a:buClr>
              <a:buSzPct val="79687"/>
              <a:buChar char=""/>
              <a:tabLst>
                <a:tab pos="296545" algn="l"/>
              </a:tabLst>
            </a:pPr>
            <a:r>
              <a:rPr sz="3200" spc="-5" dirty="0">
                <a:latin typeface="Arial"/>
                <a:cs typeface="Arial"/>
                <a:hlinkClick r:id="rId5"/>
              </a:rPr>
              <a:t>http://ethics.csc.ncsu.edu/ </a:t>
            </a:r>
            <a:r>
              <a:rPr sz="3200" spc="-5" dirty="0">
                <a:latin typeface="Arial"/>
                <a:cs typeface="Arial"/>
              </a:rPr>
              <a:t>Computer ethics </a:t>
            </a:r>
            <a:r>
              <a:rPr sz="3200" spc="-10" dirty="0">
                <a:latin typeface="Arial"/>
                <a:cs typeface="Arial"/>
              </a:rPr>
              <a:t>as </a:t>
            </a:r>
            <a:r>
              <a:rPr sz="3200" spc="-484" dirty="0">
                <a:latin typeface="Arial"/>
                <a:cs typeface="Arial"/>
              </a:rPr>
              <a:t>a  </a:t>
            </a:r>
            <a:r>
              <a:rPr sz="3200" spc="-5" dirty="0">
                <a:latin typeface="Arial"/>
                <a:cs typeface="Arial"/>
              </a:rPr>
              <a:t>map.</a:t>
            </a:r>
            <a:endParaRPr sz="3200">
              <a:latin typeface="Arial"/>
              <a:cs typeface="Arial"/>
            </a:endParaRPr>
          </a:p>
          <a:p>
            <a:pPr marL="295910" indent="-283845">
              <a:lnSpc>
                <a:spcPct val="100000"/>
              </a:lnSpc>
              <a:spcBef>
                <a:spcPts val="605"/>
              </a:spcBef>
              <a:buClr>
                <a:srgbClr val="3891A7"/>
              </a:buClr>
              <a:buSzPct val="79687"/>
              <a:buChar char=""/>
              <a:tabLst>
                <a:tab pos="296545" algn="l"/>
              </a:tabLst>
            </a:pPr>
            <a:r>
              <a:rPr sz="3200" spc="-10" dirty="0">
                <a:latin typeface="Arial"/>
                <a:cs typeface="Arial"/>
                <a:hlinkClick r:id="rId6"/>
              </a:rPr>
              <a:t>http://www.neiu.edu/~ncaftori/ethics-course.htm</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dirty="0">
                <a:latin typeface="Arial"/>
                <a:cs typeface="Arial"/>
              </a:rPr>
              <a:t>The </a:t>
            </a:r>
            <a:r>
              <a:rPr sz="3200" spc="-5" dirty="0">
                <a:latin typeface="Arial"/>
                <a:cs typeface="Arial"/>
              </a:rPr>
              <a:t>ethics </a:t>
            </a:r>
            <a:r>
              <a:rPr sz="3200" dirty="0">
                <a:latin typeface="Arial"/>
                <a:cs typeface="Arial"/>
              </a:rPr>
              <a:t>course I </a:t>
            </a:r>
            <a:r>
              <a:rPr sz="3200" spc="-5" dirty="0">
                <a:latin typeface="Arial"/>
                <a:cs typeface="Arial"/>
              </a:rPr>
              <a:t>borrowed these overheads</a:t>
            </a:r>
            <a:r>
              <a:rPr sz="3200" spc="-80" dirty="0">
                <a:latin typeface="Arial"/>
                <a:cs typeface="Arial"/>
              </a:rPr>
              <a:t> </a:t>
            </a:r>
            <a:r>
              <a:rPr sz="3200" spc="-85" dirty="0">
                <a:latin typeface="Arial"/>
                <a:cs typeface="Arial"/>
              </a:rPr>
              <a:t>from.</a:t>
            </a:r>
            <a:endParaRPr sz="3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3579876"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2873375" cy="680720"/>
          </a:xfrm>
          <a:prstGeom prst="rect">
            <a:avLst/>
          </a:prstGeom>
        </p:spPr>
        <p:txBody>
          <a:bodyPr vert="horz" wrap="square" lIns="0" tIns="12065" rIns="0" bIns="0" rtlCol="0">
            <a:spAutoFit/>
          </a:bodyPr>
          <a:lstStyle/>
          <a:p>
            <a:pPr marL="12700">
              <a:lnSpc>
                <a:spcPct val="100000"/>
              </a:lnSpc>
              <a:spcBef>
                <a:spcPts val="95"/>
              </a:spcBef>
            </a:pPr>
            <a:r>
              <a:rPr sz="4300" spc="-5" dirty="0"/>
              <a:t>In</a:t>
            </a:r>
            <a:r>
              <a:rPr sz="4300" spc="-25" dirty="0"/>
              <a:t>t</a:t>
            </a:r>
            <a:r>
              <a:rPr sz="4300" spc="-5" dirty="0"/>
              <a:t>roduc</a:t>
            </a:r>
            <a:r>
              <a:rPr sz="4300" spc="-25" dirty="0"/>
              <a:t>t</a:t>
            </a:r>
            <a:r>
              <a:rPr sz="4300" spc="-5" dirty="0"/>
              <a:t>ion</a:t>
            </a:r>
            <a:endParaRPr sz="4300"/>
          </a:p>
        </p:txBody>
      </p:sp>
      <p:sp>
        <p:nvSpPr>
          <p:cNvPr id="4" name="object 4"/>
          <p:cNvSpPr txBox="1"/>
          <p:nvPr/>
        </p:nvSpPr>
        <p:spPr>
          <a:xfrm>
            <a:off x="2075433" y="1378965"/>
            <a:ext cx="9573895" cy="4812030"/>
          </a:xfrm>
          <a:prstGeom prst="rect">
            <a:avLst/>
          </a:prstGeom>
        </p:spPr>
        <p:txBody>
          <a:bodyPr vert="horz" wrap="square" lIns="0" tIns="104140" rIns="0" bIns="0" rtlCol="0">
            <a:spAutoFit/>
          </a:bodyPr>
          <a:lstStyle/>
          <a:p>
            <a:pPr marL="295910" marR="701675" indent="-283845" algn="just">
              <a:lnSpc>
                <a:spcPct val="80000"/>
              </a:lnSpc>
              <a:spcBef>
                <a:spcPts val="820"/>
              </a:spcBef>
              <a:buClr>
                <a:srgbClr val="3891A7"/>
              </a:buClr>
              <a:buSzPct val="80000"/>
              <a:buChar char=""/>
              <a:tabLst>
                <a:tab pos="296545" algn="l"/>
              </a:tabLst>
            </a:pPr>
            <a:r>
              <a:rPr sz="3000" dirty="0">
                <a:latin typeface="Arial"/>
                <a:cs typeface="Arial"/>
              </a:rPr>
              <a:t>In the </a:t>
            </a:r>
            <a:r>
              <a:rPr sz="3000" spc="-5" dirty="0">
                <a:latin typeface="Arial"/>
                <a:cs typeface="Arial"/>
              </a:rPr>
              <a:t>industrialized world computers are changing  everything: from education </a:t>
            </a:r>
            <a:r>
              <a:rPr sz="3000" dirty="0">
                <a:latin typeface="Arial"/>
                <a:cs typeface="Arial"/>
              </a:rPr>
              <a:t>to </a:t>
            </a:r>
            <a:r>
              <a:rPr sz="3000" spc="-5" dirty="0">
                <a:latin typeface="Arial"/>
                <a:cs typeface="Arial"/>
              </a:rPr>
              <a:t>health, from voting </a:t>
            </a:r>
            <a:r>
              <a:rPr sz="3000" dirty="0">
                <a:latin typeface="Arial"/>
                <a:cs typeface="Arial"/>
              </a:rPr>
              <a:t>to  making </a:t>
            </a:r>
            <a:r>
              <a:rPr sz="3000" spc="-5" dirty="0">
                <a:latin typeface="Arial"/>
                <a:cs typeface="Arial"/>
              </a:rPr>
              <a:t>friends </a:t>
            </a:r>
            <a:r>
              <a:rPr sz="3000" dirty="0">
                <a:latin typeface="Arial"/>
                <a:cs typeface="Arial"/>
              </a:rPr>
              <a:t>or </a:t>
            </a:r>
            <a:r>
              <a:rPr sz="3000" spc="-5" dirty="0">
                <a:latin typeface="Arial"/>
                <a:cs typeface="Arial"/>
              </a:rPr>
              <a:t>making</a:t>
            </a:r>
            <a:r>
              <a:rPr sz="3000" spc="-70" dirty="0">
                <a:latin typeface="Arial"/>
                <a:cs typeface="Arial"/>
              </a:rPr>
              <a:t> </a:t>
            </a:r>
            <a:r>
              <a:rPr sz="3000" spc="-45" dirty="0">
                <a:latin typeface="Arial"/>
                <a:cs typeface="Arial"/>
              </a:rPr>
              <a:t>war.</a:t>
            </a:r>
            <a:endParaRPr sz="3000">
              <a:latin typeface="Arial"/>
              <a:cs typeface="Arial"/>
            </a:endParaRPr>
          </a:p>
          <a:p>
            <a:pPr marL="295910" marR="330200" indent="-283845">
              <a:lnSpc>
                <a:spcPct val="80000"/>
              </a:lnSpc>
              <a:spcBef>
                <a:spcPts val="600"/>
              </a:spcBef>
              <a:buClr>
                <a:srgbClr val="3891A7"/>
              </a:buClr>
              <a:buSzPct val="80000"/>
              <a:buChar char=""/>
              <a:tabLst>
                <a:tab pos="296545" algn="l"/>
              </a:tabLst>
            </a:pPr>
            <a:r>
              <a:rPr sz="3000" spc="-5" dirty="0">
                <a:latin typeface="Arial"/>
                <a:cs typeface="Arial"/>
              </a:rPr>
              <a:t>Developing countries can also fully participate in  cyberspace and make use </a:t>
            </a:r>
            <a:r>
              <a:rPr sz="3000" dirty="0">
                <a:latin typeface="Arial"/>
                <a:cs typeface="Arial"/>
              </a:rPr>
              <a:t>of </a:t>
            </a:r>
            <a:r>
              <a:rPr sz="3000" spc="-5" dirty="0">
                <a:latin typeface="Arial"/>
                <a:cs typeface="Arial"/>
              </a:rPr>
              <a:t>opportunities </a:t>
            </a:r>
            <a:r>
              <a:rPr sz="3000" spc="-10" dirty="0">
                <a:latin typeface="Arial"/>
                <a:cs typeface="Arial"/>
              </a:rPr>
              <a:t>offered </a:t>
            </a:r>
            <a:r>
              <a:rPr sz="3000" spc="-5" dirty="0">
                <a:latin typeface="Arial"/>
                <a:cs typeface="Arial"/>
              </a:rPr>
              <a:t>by  global</a:t>
            </a:r>
            <a:r>
              <a:rPr sz="3000" spc="-50" dirty="0">
                <a:latin typeface="Arial"/>
                <a:cs typeface="Arial"/>
              </a:rPr>
              <a:t> </a:t>
            </a:r>
            <a:r>
              <a:rPr sz="3000" dirty="0">
                <a:latin typeface="Arial"/>
                <a:cs typeface="Arial"/>
              </a:rPr>
              <a:t>networks.</a:t>
            </a:r>
            <a:endParaRPr sz="3000">
              <a:latin typeface="Arial"/>
              <a:cs typeface="Arial"/>
            </a:endParaRPr>
          </a:p>
          <a:p>
            <a:pPr marL="296545" marR="1410970" indent="-296545">
              <a:lnSpc>
                <a:spcPts val="3479"/>
              </a:lnSpc>
              <a:spcBef>
                <a:spcPts val="95"/>
              </a:spcBef>
              <a:buClr>
                <a:srgbClr val="3891A7"/>
              </a:buClr>
              <a:buSzPct val="80000"/>
              <a:buChar char=""/>
              <a:tabLst>
                <a:tab pos="296545" algn="l"/>
              </a:tabLst>
            </a:pPr>
            <a:r>
              <a:rPr sz="3000" spc="-30" dirty="0">
                <a:latin typeface="Arial"/>
                <a:cs typeface="Arial"/>
              </a:rPr>
              <a:t>We </a:t>
            </a:r>
            <a:r>
              <a:rPr sz="3000" dirty="0">
                <a:latin typeface="Arial"/>
                <a:cs typeface="Arial"/>
              </a:rPr>
              <a:t>are living a </a:t>
            </a:r>
            <a:r>
              <a:rPr sz="3000" spc="-5" dirty="0">
                <a:latin typeface="Arial"/>
                <a:cs typeface="Arial"/>
              </a:rPr>
              <a:t>technological </a:t>
            </a:r>
            <a:r>
              <a:rPr sz="3000" dirty="0">
                <a:latin typeface="Arial"/>
                <a:cs typeface="Arial"/>
              </a:rPr>
              <a:t>and </a:t>
            </a:r>
            <a:r>
              <a:rPr sz="3000" spc="-40" dirty="0">
                <a:latin typeface="Arial"/>
                <a:cs typeface="Arial"/>
              </a:rPr>
              <a:t>informational  </a:t>
            </a:r>
            <a:r>
              <a:rPr sz="3000" dirty="0">
                <a:latin typeface="Arial"/>
                <a:cs typeface="Arial"/>
              </a:rPr>
              <a:t>revolution.</a:t>
            </a:r>
            <a:endParaRPr sz="3000">
              <a:latin typeface="Arial"/>
              <a:cs typeface="Arial"/>
            </a:endParaRPr>
          </a:p>
          <a:p>
            <a:pPr marL="295910" indent="-283845">
              <a:lnSpc>
                <a:spcPts val="3025"/>
              </a:lnSpc>
              <a:buClr>
                <a:srgbClr val="3891A7"/>
              </a:buClr>
              <a:buSzPct val="80000"/>
              <a:buChar char=""/>
              <a:tabLst>
                <a:tab pos="296545" algn="l"/>
              </a:tabLst>
            </a:pPr>
            <a:r>
              <a:rPr sz="3000" dirty="0">
                <a:latin typeface="Arial"/>
                <a:cs typeface="Arial"/>
              </a:rPr>
              <a:t>It is </a:t>
            </a:r>
            <a:r>
              <a:rPr sz="3000" spc="-5" dirty="0">
                <a:latin typeface="Arial"/>
                <a:cs typeface="Arial"/>
              </a:rPr>
              <a:t>therefore important for</a:t>
            </a:r>
            <a:r>
              <a:rPr sz="3000" spc="-10" dirty="0">
                <a:latin typeface="Arial"/>
                <a:cs typeface="Arial"/>
              </a:rPr>
              <a:t> </a:t>
            </a:r>
            <a:r>
              <a:rPr sz="3000" spc="-5" dirty="0">
                <a:latin typeface="Arial"/>
                <a:cs typeface="Arial"/>
              </a:rPr>
              <a:t>policy</a:t>
            </a:r>
            <a:endParaRPr sz="3000">
              <a:latin typeface="Arial"/>
              <a:cs typeface="Arial"/>
            </a:endParaRPr>
          </a:p>
          <a:p>
            <a:pPr marL="295910" marR="5080">
              <a:lnSpc>
                <a:spcPct val="80000"/>
              </a:lnSpc>
              <a:spcBef>
                <a:spcPts val="360"/>
              </a:spcBef>
            </a:pPr>
            <a:r>
              <a:rPr sz="3000" spc="-5" dirty="0">
                <a:latin typeface="Arial"/>
                <a:cs typeface="Arial"/>
              </a:rPr>
              <a:t>makers, leaders, teachers, computer professionals and  all social thinkers </a:t>
            </a:r>
            <a:r>
              <a:rPr sz="3000" dirty="0">
                <a:latin typeface="Arial"/>
                <a:cs typeface="Arial"/>
              </a:rPr>
              <a:t>to get involved </a:t>
            </a:r>
            <a:r>
              <a:rPr sz="3000" spc="-5" dirty="0">
                <a:latin typeface="Arial"/>
                <a:cs typeface="Arial"/>
              </a:rPr>
              <a:t>in </a:t>
            </a:r>
            <a:r>
              <a:rPr sz="3000" dirty="0">
                <a:latin typeface="Arial"/>
                <a:cs typeface="Arial"/>
              </a:rPr>
              <a:t>the </a:t>
            </a:r>
            <a:r>
              <a:rPr sz="3000" spc="-5" dirty="0">
                <a:latin typeface="Arial"/>
                <a:cs typeface="Arial"/>
              </a:rPr>
              <a:t>social and  ethical </a:t>
            </a:r>
            <a:r>
              <a:rPr sz="3000" dirty="0">
                <a:latin typeface="Arial"/>
                <a:cs typeface="Arial"/>
              </a:rPr>
              <a:t>impacts of this </a:t>
            </a:r>
            <a:r>
              <a:rPr sz="3000" spc="-5" dirty="0">
                <a:latin typeface="Arial"/>
                <a:cs typeface="Arial"/>
              </a:rPr>
              <a:t>communication</a:t>
            </a:r>
            <a:r>
              <a:rPr sz="3000" spc="-55" dirty="0">
                <a:latin typeface="Arial"/>
                <a:cs typeface="Arial"/>
              </a:rPr>
              <a:t> </a:t>
            </a:r>
            <a:r>
              <a:rPr sz="3000" spc="-25" dirty="0">
                <a:latin typeface="Arial"/>
                <a:cs typeface="Arial"/>
              </a:rPr>
              <a:t>technology.</a:t>
            </a:r>
            <a:endParaRPr sz="3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4765548"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4060190" cy="680720"/>
          </a:xfrm>
          <a:prstGeom prst="rect">
            <a:avLst/>
          </a:prstGeom>
        </p:spPr>
        <p:txBody>
          <a:bodyPr vert="horz" wrap="square" lIns="0" tIns="12065" rIns="0" bIns="0" rtlCol="0">
            <a:spAutoFit/>
          </a:bodyPr>
          <a:lstStyle/>
          <a:p>
            <a:pPr marL="12700">
              <a:lnSpc>
                <a:spcPct val="100000"/>
              </a:lnSpc>
              <a:spcBef>
                <a:spcPts val="95"/>
              </a:spcBef>
            </a:pPr>
            <a:r>
              <a:rPr sz="4300" spc="-5" dirty="0"/>
              <a:t>Computer</a:t>
            </a:r>
            <a:r>
              <a:rPr sz="4300" spc="-50" dirty="0"/>
              <a:t> </a:t>
            </a:r>
            <a:r>
              <a:rPr sz="4300" spc="-5" dirty="0"/>
              <a:t>Ethics</a:t>
            </a:r>
            <a:endParaRPr sz="4300"/>
          </a:p>
        </p:txBody>
      </p:sp>
      <p:sp>
        <p:nvSpPr>
          <p:cNvPr id="4" name="object 4"/>
          <p:cNvSpPr txBox="1"/>
          <p:nvPr/>
        </p:nvSpPr>
        <p:spPr>
          <a:xfrm>
            <a:off x="2075433" y="1429258"/>
            <a:ext cx="9342755" cy="3776979"/>
          </a:xfrm>
          <a:prstGeom prst="rect">
            <a:avLst/>
          </a:prstGeom>
        </p:spPr>
        <p:txBody>
          <a:bodyPr vert="horz" wrap="square" lIns="0" tIns="60960" rIns="0" bIns="0" rtlCol="0">
            <a:spAutoFit/>
          </a:bodyPr>
          <a:lstStyle/>
          <a:p>
            <a:pPr marL="295910" marR="425450" indent="-283845">
              <a:lnSpc>
                <a:spcPts val="3020"/>
              </a:lnSpc>
              <a:spcBef>
                <a:spcPts val="480"/>
              </a:spcBef>
              <a:buClr>
                <a:srgbClr val="3891A7"/>
              </a:buClr>
              <a:buSzPct val="80357"/>
              <a:buChar char=""/>
              <a:tabLst>
                <a:tab pos="296545" algn="l"/>
              </a:tabLst>
            </a:pPr>
            <a:r>
              <a:rPr sz="2800" spc="-5" dirty="0">
                <a:latin typeface="Arial"/>
                <a:cs typeface="Arial"/>
              </a:rPr>
              <a:t>The components of an </a:t>
            </a:r>
            <a:r>
              <a:rPr sz="2800" dirty="0">
                <a:latin typeface="Arial"/>
                <a:cs typeface="Arial"/>
              </a:rPr>
              <a:t>ethical </a:t>
            </a:r>
            <a:r>
              <a:rPr sz="2800" spc="-5" dirty="0">
                <a:latin typeface="Arial"/>
                <a:cs typeface="Arial"/>
              </a:rPr>
              <a:t>computer system are  </a:t>
            </a:r>
            <a:r>
              <a:rPr sz="2800" spc="-15" dirty="0">
                <a:latin typeface="Arial"/>
                <a:cs typeface="Arial"/>
              </a:rPr>
              <a:t>responsibility, </a:t>
            </a:r>
            <a:r>
              <a:rPr sz="2800" spc="-5" dirty="0">
                <a:latin typeface="Arial"/>
                <a:cs typeface="Arial"/>
              </a:rPr>
              <a:t>ownership, access and personal</a:t>
            </a:r>
            <a:r>
              <a:rPr sz="2800" spc="80" dirty="0">
                <a:latin typeface="Arial"/>
                <a:cs typeface="Arial"/>
              </a:rPr>
              <a:t> </a:t>
            </a:r>
            <a:r>
              <a:rPr sz="2800" spc="-25" dirty="0">
                <a:latin typeface="Arial"/>
                <a:cs typeface="Arial"/>
              </a:rPr>
              <a:t>privacy.</a:t>
            </a:r>
            <a:endParaRPr sz="2800">
              <a:latin typeface="Arial"/>
              <a:cs typeface="Arial"/>
            </a:endParaRPr>
          </a:p>
          <a:p>
            <a:pPr marL="570230" lvl="1" indent="-238125">
              <a:lnSpc>
                <a:spcPts val="2735"/>
              </a:lnSpc>
              <a:spcBef>
                <a:spcPts val="290"/>
              </a:spcBef>
              <a:buClr>
                <a:srgbClr val="3891A7"/>
              </a:buClr>
              <a:buFont typeface="Verdana"/>
              <a:buChar char="◦"/>
              <a:tabLst>
                <a:tab pos="570865" algn="l"/>
              </a:tabLst>
            </a:pPr>
            <a:r>
              <a:rPr sz="2400" spc="-5" dirty="0">
                <a:latin typeface="Arial"/>
                <a:cs typeface="Arial"/>
              </a:rPr>
              <a:t>Responsibility concerns </a:t>
            </a:r>
            <a:r>
              <a:rPr sz="2400" dirty="0">
                <a:latin typeface="Arial"/>
                <a:cs typeface="Arial"/>
              </a:rPr>
              <a:t>the </a:t>
            </a:r>
            <a:r>
              <a:rPr sz="2400" spc="-5" dirty="0">
                <a:latin typeface="Arial"/>
                <a:cs typeface="Arial"/>
              </a:rPr>
              <a:t>accuracy </a:t>
            </a:r>
            <a:r>
              <a:rPr sz="2400" dirty="0">
                <a:latin typeface="Arial"/>
                <a:cs typeface="Arial"/>
              </a:rPr>
              <a:t>and </a:t>
            </a:r>
            <a:r>
              <a:rPr sz="2400" spc="-5" dirty="0">
                <a:latin typeface="Arial"/>
                <a:cs typeface="Arial"/>
              </a:rPr>
              <a:t>accountability </a:t>
            </a:r>
            <a:r>
              <a:rPr sz="2400" dirty="0">
                <a:latin typeface="Arial"/>
                <a:cs typeface="Arial"/>
              </a:rPr>
              <a:t>of</a:t>
            </a:r>
            <a:r>
              <a:rPr sz="2400" spc="120" dirty="0">
                <a:latin typeface="Arial"/>
                <a:cs typeface="Arial"/>
              </a:rPr>
              <a:t> </a:t>
            </a:r>
            <a:r>
              <a:rPr sz="2400" dirty="0">
                <a:latin typeface="Arial"/>
                <a:cs typeface="Arial"/>
              </a:rPr>
              <a:t>the</a:t>
            </a:r>
            <a:endParaRPr sz="2400">
              <a:latin typeface="Arial"/>
              <a:cs typeface="Arial"/>
            </a:endParaRPr>
          </a:p>
          <a:p>
            <a:pPr marL="570230">
              <a:lnSpc>
                <a:spcPts val="2735"/>
              </a:lnSpc>
            </a:pPr>
            <a:r>
              <a:rPr sz="2400" spc="-5" dirty="0">
                <a:latin typeface="Arial"/>
                <a:cs typeface="Arial"/>
              </a:rPr>
              <a:t>information (using information</a:t>
            </a:r>
            <a:r>
              <a:rPr sz="2400" spc="15" dirty="0">
                <a:latin typeface="Arial"/>
                <a:cs typeface="Arial"/>
              </a:rPr>
              <a:t> </a:t>
            </a:r>
            <a:r>
              <a:rPr sz="2400" spc="-5" dirty="0">
                <a:latin typeface="Arial"/>
                <a:cs typeface="Arial"/>
              </a:rPr>
              <a:t>properly)</a:t>
            </a:r>
            <a:endParaRPr sz="2400">
              <a:latin typeface="Arial"/>
              <a:cs typeface="Arial"/>
            </a:endParaRPr>
          </a:p>
          <a:p>
            <a:pPr marL="570230" marR="442595" lvl="1" indent="-238125">
              <a:lnSpc>
                <a:spcPts val="2590"/>
              </a:lnSpc>
              <a:spcBef>
                <a:spcPts val="640"/>
              </a:spcBef>
              <a:buClr>
                <a:srgbClr val="3891A7"/>
              </a:buClr>
              <a:buFont typeface="Verdana"/>
              <a:buChar char="◦"/>
              <a:tabLst>
                <a:tab pos="570865" algn="l"/>
              </a:tabLst>
            </a:pPr>
            <a:r>
              <a:rPr sz="2400" spc="-5" dirty="0">
                <a:latin typeface="Arial"/>
                <a:cs typeface="Arial"/>
              </a:rPr>
              <a:t>Ownership deals with who has </a:t>
            </a:r>
            <a:r>
              <a:rPr sz="2400" dirty="0">
                <a:latin typeface="Arial"/>
                <a:cs typeface="Arial"/>
              </a:rPr>
              <a:t>the </a:t>
            </a:r>
            <a:r>
              <a:rPr sz="2400" spc="-5" dirty="0">
                <a:latin typeface="Arial"/>
                <a:cs typeface="Arial"/>
              </a:rPr>
              <a:t>right </a:t>
            </a:r>
            <a:r>
              <a:rPr sz="2400" dirty="0">
                <a:latin typeface="Arial"/>
                <a:cs typeface="Arial"/>
              </a:rPr>
              <a:t>to </a:t>
            </a:r>
            <a:r>
              <a:rPr sz="2400" spc="-5" dirty="0">
                <a:latin typeface="Arial"/>
                <a:cs typeface="Arial"/>
              </a:rPr>
              <a:t>use </a:t>
            </a:r>
            <a:r>
              <a:rPr sz="2400" dirty="0">
                <a:latin typeface="Arial"/>
                <a:cs typeface="Arial"/>
              </a:rPr>
              <a:t>the </a:t>
            </a:r>
            <a:r>
              <a:rPr sz="2400" spc="-5" dirty="0">
                <a:latin typeface="Arial"/>
                <a:cs typeface="Arial"/>
              </a:rPr>
              <a:t>information  </a:t>
            </a:r>
            <a:r>
              <a:rPr sz="2400" dirty="0">
                <a:latin typeface="Arial"/>
                <a:cs typeface="Arial"/>
              </a:rPr>
              <a:t>(information </a:t>
            </a:r>
            <a:r>
              <a:rPr sz="2400" spc="-5" dirty="0">
                <a:latin typeface="Arial"/>
                <a:cs typeface="Arial"/>
              </a:rPr>
              <a:t>belongs</a:t>
            </a:r>
            <a:r>
              <a:rPr sz="2400" spc="5" dirty="0">
                <a:latin typeface="Arial"/>
                <a:cs typeface="Arial"/>
              </a:rPr>
              <a:t> </a:t>
            </a:r>
            <a:r>
              <a:rPr sz="2400" dirty="0">
                <a:latin typeface="Arial"/>
                <a:cs typeface="Arial"/>
              </a:rPr>
              <a:t>to)</a:t>
            </a:r>
            <a:endParaRPr sz="2400">
              <a:latin typeface="Arial"/>
              <a:cs typeface="Arial"/>
            </a:endParaRPr>
          </a:p>
          <a:p>
            <a:pPr marL="570230" lvl="1" indent="-238125">
              <a:lnSpc>
                <a:spcPts val="2735"/>
              </a:lnSpc>
              <a:spcBef>
                <a:spcPts val="275"/>
              </a:spcBef>
              <a:buClr>
                <a:srgbClr val="3891A7"/>
              </a:buClr>
              <a:buFont typeface="Verdana"/>
              <a:buChar char="◦"/>
              <a:tabLst>
                <a:tab pos="570865" algn="l"/>
              </a:tabLst>
            </a:pPr>
            <a:r>
              <a:rPr sz="2400" spc="-5" dirty="0">
                <a:latin typeface="Arial"/>
                <a:cs typeface="Arial"/>
              </a:rPr>
              <a:t>Access deals with who </a:t>
            </a:r>
            <a:r>
              <a:rPr sz="2400" dirty="0">
                <a:latin typeface="Arial"/>
                <a:cs typeface="Arial"/>
              </a:rPr>
              <a:t>is </a:t>
            </a:r>
            <a:r>
              <a:rPr sz="2400" spc="-5" dirty="0">
                <a:latin typeface="Arial"/>
                <a:cs typeface="Arial"/>
              </a:rPr>
              <a:t>allowed </a:t>
            </a:r>
            <a:r>
              <a:rPr sz="2400" dirty="0">
                <a:latin typeface="Arial"/>
                <a:cs typeface="Arial"/>
              </a:rPr>
              <a:t>to </a:t>
            </a:r>
            <a:r>
              <a:rPr sz="2400" spc="-5" dirty="0">
                <a:latin typeface="Arial"/>
                <a:cs typeface="Arial"/>
              </a:rPr>
              <a:t>use, </a:t>
            </a:r>
            <a:r>
              <a:rPr sz="2400" spc="-30" dirty="0">
                <a:latin typeface="Arial"/>
                <a:cs typeface="Arial"/>
              </a:rPr>
              <a:t>view, </a:t>
            </a:r>
            <a:r>
              <a:rPr sz="2400" dirty="0">
                <a:latin typeface="Arial"/>
                <a:cs typeface="Arial"/>
              </a:rPr>
              <a:t>store </a:t>
            </a:r>
            <a:r>
              <a:rPr sz="2400" spc="-5" dirty="0">
                <a:latin typeface="Arial"/>
                <a:cs typeface="Arial"/>
              </a:rPr>
              <a:t>and</a:t>
            </a:r>
            <a:r>
              <a:rPr sz="2400" spc="125" dirty="0">
                <a:latin typeface="Arial"/>
                <a:cs typeface="Arial"/>
              </a:rPr>
              <a:t> </a:t>
            </a:r>
            <a:r>
              <a:rPr sz="2400" spc="-5" dirty="0">
                <a:latin typeface="Arial"/>
                <a:cs typeface="Arial"/>
              </a:rPr>
              <a:t>process</a:t>
            </a:r>
            <a:endParaRPr sz="2400">
              <a:latin typeface="Arial"/>
              <a:cs typeface="Arial"/>
            </a:endParaRPr>
          </a:p>
          <a:p>
            <a:pPr marL="570230">
              <a:lnSpc>
                <a:spcPts val="2735"/>
              </a:lnSpc>
            </a:pPr>
            <a:r>
              <a:rPr sz="2400" spc="-5" dirty="0">
                <a:latin typeface="Arial"/>
                <a:cs typeface="Arial"/>
              </a:rPr>
              <a:t>the information. (eligible </a:t>
            </a:r>
            <a:r>
              <a:rPr sz="2400" dirty="0">
                <a:latin typeface="Arial"/>
                <a:cs typeface="Arial"/>
              </a:rPr>
              <a:t>to </a:t>
            </a:r>
            <a:r>
              <a:rPr sz="2400" spc="-5" dirty="0">
                <a:latin typeface="Arial"/>
                <a:cs typeface="Arial"/>
              </a:rPr>
              <a:t>use</a:t>
            </a:r>
            <a:r>
              <a:rPr sz="2400" spc="35" dirty="0">
                <a:latin typeface="Arial"/>
                <a:cs typeface="Arial"/>
              </a:rPr>
              <a:t> </a:t>
            </a:r>
            <a:r>
              <a:rPr sz="2400" spc="-5" dirty="0">
                <a:latin typeface="Arial"/>
                <a:cs typeface="Arial"/>
              </a:rPr>
              <a:t>information)</a:t>
            </a:r>
            <a:endParaRPr sz="2400">
              <a:latin typeface="Arial"/>
              <a:cs typeface="Arial"/>
            </a:endParaRPr>
          </a:p>
          <a:p>
            <a:pPr marL="570230" marR="188595" lvl="1" indent="-238125">
              <a:lnSpc>
                <a:spcPts val="2590"/>
              </a:lnSpc>
              <a:spcBef>
                <a:spcPts val="640"/>
              </a:spcBef>
              <a:buClr>
                <a:srgbClr val="3891A7"/>
              </a:buClr>
              <a:buFont typeface="Verdana"/>
              <a:buChar char="◦"/>
              <a:tabLst>
                <a:tab pos="570865" algn="l"/>
              </a:tabLst>
            </a:pPr>
            <a:r>
              <a:rPr sz="2400" spc="-5" dirty="0">
                <a:latin typeface="Arial"/>
                <a:cs typeface="Arial"/>
              </a:rPr>
              <a:t>Personal privacy addresses </a:t>
            </a:r>
            <a:r>
              <a:rPr sz="2400" dirty="0">
                <a:latin typeface="Arial"/>
                <a:cs typeface="Arial"/>
              </a:rPr>
              <a:t>the </a:t>
            </a:r>
            <a:r>
              <a:rPr sz="2400" spc="-5" dirty="0">
                <a:latin typeface="Arial"/>
                <a:cs typeface="Arial"/>
              </a:rPr>
              <a:t>question </a:t>
            </a:r>
            <a:r>
              <a:rPr sz="2400" dirty="0">
                <a:latin typeface="Arial"/>
                <a:cs typeface="Arial"/>
              </a:rPr>
              <a:t>of </a:t>
            </a:r>
            <a:r>
              <a:rPr sz="2400" spc="-5" dirty="0">
                <a:latin typeface="Arial"/>
                <a:cs typeface="Arial"/>
              </a:rPr>
              <a:t>who </a:t>
            </a:r>
            <a:r>
              <a:rPr sz="2400" dirty="0">
                <a:latin typeface="Arial"/>
                <a:cs typeface="Arial"/>
              </a:rPr>
              <a:t>the information  </a:t>
            </a:r>
            <a:r>
              <a:rPr sz="2400" spc="-5" dirty="0">
                <a:latin typeface="Arial"/>
                <a:cs typeface="Arial"/>
              </a:rPr>
              <a:t>belongs </a:t>
            </a:r>
            <a:r>
              <a:rPr sz="2400" dirty="0">
                <a:latin typeface="Arial"/>
                <a:cs typeface="Arial"/>
              </a:rPr>
              <a:t>to (respect of </a:t>
            </a:r>
            <a:r>
              <a:rPr sz="2400" spc="-5" dirty="0">
                <a:latin typeface="Arial"/>
                <a:cs typeface="Arial"/>
              </a:rPr>
              <a:t>personal</a:t>
            </a:r>
            <a:r>
              <a:rPr sz="2400" spc="20" dirty="0">
                <a:latin typeface="Arial"/>
                <a:cs typeface="Arial"/>
              </a:rPr>
              <a:t> </a:t>
            </a:r>
            <a:r>
              <a:rPr sz="2400" spc="-5" dirty="0">
                <a:latin typeface="Arial"/>
                <a:cs typeface="Arial"/>
              </a:rPr>
              <a:t>information)</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71827" y="141731"/>
            <a:ext cx="5843270" cy="1297305"/>
            <a:chOff x="1671827" y="141731"/>
            <a:chExt cx="5843270" cy="1297305"/>
          </a:xfrm>
        </p:grpSpPr>
        <p:sp>
          <p:nvSpPr>
            <p:cNvPr id="3" name="object 3"/>
            <p:cNvSpPr/>
            <p:nvPr/>
          </p:nvSpPr>
          <p:spPr>
            <a:xfrm>
              <a:off x="1671827" y="141731"/>
              <a:ext cx="4168140" cy="81534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172456" y="141731"/>
              <a:ext cx="832103" cy="81534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5337048" y="141731"/>
              <a:ext cx="1988820" cy="81534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729739" y="765048"/>
              <a:ext cx="2961132" cy="673608"/>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4139183" y="765048"/>
              <a:ext cx="3375660" cy="673608"/>
            </a:xfrm>
            <a:prstGeom prst="rect">
              <a:avLst/>
            </a:prstGeom>
            <a:blipFill>
              <a:blip r:embed="rId7" cstate="print"/>
              <a:stretch>
                <a:fillRect/>
              </a:stretch>
            </a:blipFill>
          </p:spPr>
          <p:txBody>
            <a:bodyPr wrap="square" lIns="0" tIns="0" rIns="0" bIns="0" rtlCol="0"/>
            <a:lstStyle/>
            <a:p>
              <a:endParaRPr/>
            </a:p>
          </p:txBody>
        </p:sp>
      </p:grpSp>
      <p:sp>
        <p:nvSpPr>
          <p:cNvPr id="8" name="object 8"/>
          <p:cNvSpPr txBox="1">
            <a:spLocks noGrp="1"/>
          </p:cNvSpPr>
          <p:nvPr>
            <p:ph type="title"/>
          </p:nvPr>
        </p:nvSpPr>
        <p:spPr>
          <a:xfrm>
            <a:off x="1993138" y="278714"/>
            <a:ext cx="5012690" cy="620395"/>
          </a:xfrm>
          <a:prstGeom prst="rect">
            <a:avLst/>
          </a:prstGeom>
        </p:spPr>
        <p:txBody>
          <a:bodyPr vert="horz" wrap="square" lIns="0" tIns="12700" rIns="0" bIns="0" rtlCol="0">
            <a:spAutoFit/>
          </a:bodyPr>
          <a:lstStyle/>
          <a:p>
            <a:pPr marL="12700">
              <a:lnSpc>
                <a:spcPct val="100000"/>
              </a:lnSpc>
              <a:spcBef>
                <a:spcPts val="100"/>
              </a:spcBef>
            </a:pPr>
            <a:r>
              <a:rPr dirty="0"/>
              <a:t>Impact of</a:t>
            </a:r>
            <a:r>
              <a:rPr spc="-70" dirty="0"/>
              <a:t> </a:t>
            </a:r>
            <a:r>
              <a:rPr dirty="0"/>
              <a:t>Cyber-Crime</a:t>
            </a:r>
          </a:p>
        </p:txBody>
      </p:sp>
      <p:sp>
        <p:nvSpPr>
          <p:cNvPr id="9" name="object 9"/>
          <p:cNvSpPr txBox="1"/>
          <p:nvPr/>
        </p:nvSpPr>
        <p:spPr>
          <a:xfrm>
            <a:off x="1910588" y="874902"/>
            <a:ext cx="9726930" cy="5517536"/>
          </a:xfrm>
          <a:prstGeom prst="rect">
            <a:avLst/>
          </a:prstGeom>
        </p:spPr>
        <p:txBody>
          <a:bodyPr vert="horz" wrap="square" lIns="0" tIns="13335" rIns="0" bIns="0" rtlCol="0">
            <a:spAutoFit/>
          </a:bodyPr>
          <a:lstStyle/>
          <a:p>
            <a:pPr marL="95250">
              <a:lnSpc>
                <a:spcPct val="100000"/>
              </a:lnSpc>
              <a:spcBef>
                <a:spcPts val="105"/>
              </a:spcBef>
            </a:pPr>
            <a:r>
              <a:rPr sz="3200" dirty="0">
                <a:solidFill>
                  <a:srgbClr val="562213"/>
                </a:solidFill>
                <a:latin typeface="Arial"/>
                <a:cs typeface="Arial"/>
              </a:rPr>
              <a:t>1. </a:t>
            </a:r>
            <a:r>
              <a:rPr sz="3200" spc="-5" dirty="0">
                <a:solidFill>
                  <a:srgbClr val="562213"/>
                </a:solidFill>
                <a:latin typeface="Arial"/>
                <a:cs typeface="Arial"/>
              </a:rPr>
              <a:t>Fraud and</a:t>
            </a:r>
            <a:r>
              <a:rPr sz="3200" spc="-65" dirty="0">
                <a:solidFill>
                  <a:srgbClr val="562213"/>
                </a:solidFill>
                <a:latin typeface="Arial"/>
                <a:cs typeface="Arial"/>
              </a:rPr>
              <a:t> </a:t>
            </a:r>
            <a:r>
              <a:rPr sz="3200" b="1" dirty="0">
                <a:solidFill>
                  <a:srgbClr val="562213"/>
                </a:solidFill>
                <a:latin typeface="Arial"/>
                <a:cs typeface="Arial"/>
              </a:rPr>
              <a:t>Embezzlement</a:t>
            </a:r>
            <a:endParaRPr sz="3200" dirty="0">
              <a:latin typeface="Arial"/>
              <a:cs typeface="Arial"/>
            </a:endParaRPr>
          </a:p>
          <a:p>
            <a:pPr>
              <a:lnSpc>
                <a:spcPct val="100000"/>
              </a:lnSpc>
              <a:spcBef>
                <a:spcPts val="15"/>
              </a:spcBef>
            </a:pPr>
            <a:endParaRPr sz="3150" dirty="0">
              <a:latin typeface="Arial"/>
              <a:cs typeface="Arial"/>
            </a:endParaRPr>
          </a:p>
          <a:p>
            <a:pPr marL="295910" indent="-283845">
              <a:lnSpc>
                <a:spcPct val="100000"/>
              </a:lnSpc>
              <a:buClr>
                <a:srgbClr val="3891A7"/>
              </a:buClr>
              <a:buSzPct val="79687"/>
              <a:buChar char=""/>
              <a:tabLst>
                <a:tab pos="296545" algn="l"/>
              </a:tabLst>
            </a:pPr>
            <a:r>
              <a:rPr sz="3200" dirty="0">
                <a:latin typeface="Arial"/>
                <a:cs typeface="Arial"/>
              </a:rPr>
              <a:t>The </a:t>
            </a:r>
            <a:r>
              <a:rPr sz="3200" spc="-5" dirty="0">
                <a:latin typeface="Arial"/>
                <a:cs typeface="Arial"/>
              </a:rPr>
              <a:t>most significant </a:t>
            </a:r>
            <a:r>
              <a:rPr sz="3200" dirty="0">
                <a:latin typeface="Arial"/>
                <a:cs typeface="Arial"/>
              </a:rPr>
              <a:t>losses to</a:t>
            </a:r>
            <a:r>
              <a:rPr sz="3200" spc="-85" dirty="0">
                <a:latin typeface="Arial"/>
                <a:cs typeface="Arial"/>
              </a:rPr>
              <a:t> </a:t>
            </a:r>
            <a:r>
              <a:rPr sz="3200" dirty="0">
                <a:latin typeface="Arial"/>
                <a:cs typeface="Arial"/>
              </a:rPr>
              <a:t>businesses</a:t>
            </a:r>
            <a:r>
              <a:rPr lang="en-US" sz="3200" dirty="0">
                <a:latin typeface="Arial"/>
                <a:cs typeface="Arial"/>
              </a:rPr>
              <a:t> </a:t>
            </a:r>
            <a:r>
              <a:rPr sz="3200" dirty="0">
                <a:latin typeface="Arial"/>
                <a:cs typeface="Arial"/>
              </a:rPr>
              <a:t>from </a:t>
            </a:r>
            <a:r>
              <a:rPr sz="3200" spc="-5" dirty="0">
                <a:latin typeface="Arial"/>
                <a:cs typeface="Arial"/>
              </a:rPr>
              <a:t>computer </a:t>
            </a:r>
            <a:r>
              <a:rPr sz="3200" dirty="0">
                <a:latin typeface="Arial"/>
                <a:cs typeface="Arial"/>
              </a:rPr>
              <a:t>crime come from</a:t>
            </a:r>
            <a:r>
              <a:rPr sz="3200" spc="-140" dirty="0">
                <a:latin typeface="Arial"/>
                <a:cs typeface="Arial"/>
              </a:rPr>
              <a:t> </a:t>
            </a:r>
            <a:r>
              <a:rPr sz="3200" spc="-5" dirty="0">
                <a:latin typeface="Arial"/>
                <a:cs typeface="Arial"/>
              </a:rPr>
              <a:t>employees.</a:t>
            </a:r>
            <a:endParaRPr sz="3200" dirty="0">
              <a:latin typeface="Arial"/>
              <a:cs typeface="Arial"/>
            </a:endParaRPr>
          </a:p>
          <a:p>
            <a:pPr marL="295910" indent="-283845">
              <a:lnSpc>
                <a:spcPct val="100000"/>
              </a:lnSpc>
              <a:spcBef>
                <a:spcPts val="215"/>
              </a:spcBef>
              <a:buClr>
                <a:srgbClr val="3891A7"/>
              </a:buClr>
              <a:buSzPct val="79687"/>
              <a:buChar char=""/>
              <a:tabLst>
                <a:tab pos="296545" algn="l"/>
              </a:tabLst>
            </a:pPr>
            <a:r>
              <a:rPr sz="3200" dirty="0">
                <a:latin typeface="Arial"/>
                <a:cs typeface="Arial"/>
              </a:rPr>
              <a:t>Losses from credit card </a:t>
            </a:r>
            <a:r>
              <a:rPr sz="3200" spc="-5" dirty="0">
                <a:latin typeface="Arial"/>
                <a:cs typeface="Arial"/>
              </a:rPr>
              <a:t>fraud </a:t>
            </a:r>
            <a:r>
              <a:rPr sz="3200" dirty="0">
                <a:latin typeface="Arial"/>
                <a:cs typeface="Arial"/>
              </a:rPr>
              <a:t>are</a:t>
            </a:r>
            <a:r>
              <a:rPr sz="3200" spc="-160" dirty="0">
                <a:latin typeface="Arial"/>
                <a:cs typeface="Arial"/>
              </a:rPr>
              <a:t> </a:t>
            </a:r>
            <a:r>
              <a:rPr sz="3200" spc="-5" dirty="0">
                <a:latin typeface="Arial"/>
                <a:cs typeface="Arial"/>
              </a:rPr>
              <a:t>estimated</a:t>
            </a:r>
            <a:r>
              <a:rPr lang="en-US" sz="3200" spc="-5" dirty="0">
                <a:latin typeface="Arial"/>
                <a:cs typeface="Arial"/>
              </a:rPr>
              <a:t> </a:t>
            </a:r>
            <a:r>
              <a:rPr sz="3200" dirty="0">
                <a:latin typeface="Arial"/>
                <a:cs typeface="Arial"/>
              </a:rPr>
              <a:t>to be </a:t>
            </a:r>
            <a:r>
              <a:rPr sz="3200" spc="-5" dirty="0">
                <a:latin typeface="Arial"/>
                <a:cs typeface="Arial"/>
              </a:rPr>
              <a:t>between $1and </a:t>
            </a:r>
            <a:r>
              <a:rPr sz="3200" dirty="0">
                <a:latin typeface="Arial"/>
                <a:cs typeface="Arial"/>
              </a:rPr>
              <a:t>$4 </a:t>
            </a:r>
            <a:r>
              <a:rPr sz="3200" spc="-5" dirty="0">
                <a:latin typeface="Arial"/>
                <a:cs typeface="Arial"/>
              </a:rPr>
              <a:t>billion </a:t>
            </a:r>
            <a:r>
              <a:rPr sz="3200" dirty="0">
                <a:latin typeface="Arial"/>
                <a:cs typeface="Arial"/>
              </a:rPr>
              <a:t>per</a:t>
            </a:r>
            <a:r>
              <a:rPr sz="3200" spc="-85" dirty="0">
                <a:latin typeface="Arial"/>
                <a:cs typeface="Arial"/>
              </a:rPr>
              <a:t> </a:t>
            </a:r>
            <a:r>
              <a:rPr sz="3200" spc="-40" dirty="0">
                <a:latin typeface="Arial"/>
                <a:cs typeface="Arial"/>
              </a:rPr>
              <a:t>year.</a:t>
            </a:r>
            <a:endParaRPr sz="3200" dirty="0">
              <a:latin typeface="Arial"/>
              <a:cs typeface="Arial"/>
            </a:endParaRPr>
          </a:p>
          <a:p>
            <a:pPr marL="295910" marR="5080" indent="-283845">
              <a:lnSpc>
                <a:spcPts val="3460"/>
              </a:lnSpc>
              <a:spcBef>
                <a:spcPts val="650"/>
              </a:spcBef>
              <a:buClr>
                <a:srgbClr val="3891A7"/>
              </a:buClr>
              <a:buSzPct val="79687"/>
              <a:buChar char=""/>
              <a:tabLst>
                <a:tab pos="296545" algn="l"/>
              </a:tabLst>
            </a:pPr>
            <a:r>
              <a:rPr sz="3200" spc="-80" dirty="0">
                <a:latin typeface="Arial"/>
                <a:cs typeface="Arial"/>
              </a:rPr>
              <a:t>ATM </a:t>
            </a:r>
            <a:r>
              <a:rPr sz="3200" dirty="0">
                <a:latin typeface="Arial"/>
                <a:cs typeface="Arial"/>
              </a:rPr>
              <a:t>fraud accounts </a:t>
            </a:r>
            <a:r>
              <a:rPr sz="3200" spc="-5" dirty="0">
                <a:latin typeface="Arial"/>
                <a:cs typeface="Arial"/>
              </a:rPr>
              <a:t>for </a:t>
            </a:r>
            <a:r>
              <a:rPr sz="3200" dirty="0">
                <a:latin typeface="Arial"/>
                <a:cs typeface="Arial"/>
              </a:rPr>
              <a:t>losses of </a:t>
            </a:r>
            <a:r>
              <a:rPr sz="3200" spc="-5" dirty="0">
                <a:latin typeface="Arial"/>
                <a:cs typeface="Arial"/>
              </a:rPr>
              <a:t>about $60 million </a:t>
            </a:r>
            <a:r>
              <a:rPr sz="3200" spc="-470" dirty="0">
                <a:latin typeface="Arial"/>
                <a:cs typeface="Arial"/>
              </a:rPr>
              <a:t>a  </a:t>
            </a:r>
            <a:r>
              <a:rPr sz="3200" dirty="0">
                <a:latin typeface="Arial"/>
                <a:cs typeface="Arial"/>
              </a:rPr>
              <a:t>year</a:t>
            </a:r>
          </a:p>
          <a:p>
            <a:pPr marL="295910" indent="-283845">
              <a:lnSpc>
                <a:spcPts val="3650"/>
              </a:lnSpc>
              <a:spcBef>
                <a:spcPts val="160"/>
              </a:spcBef>
              <a:buClr>
                <a:srgbClr val="3891A7"/>
              </a:buClr>
              <a:buSzPct val="79687"/>
              <a:buChar char=""/>
              <a:tabLst>
                <a:tab pos="296545" algn="l"/>
              </a:tabLst>
            </a:pPr>
            <a:r>
              <a:rPr sz="3200" spc="-25" dirty="0">
                <a:latin typeface="Arial"/>
                <a:cs typeface="Arial"/>
              </a:rPr>
              <a:t>Telecommunications </a:t>
            </a:r>
            <a:r>
              <a:rPr sz="3200" spc="-5" dirty="0">
                <a:latin typeface="Arial"/>
                <a:cs typeface="Arial"/>
              </a:rPr>
              <a:t>fraud estimated around </a:t>
            </a:r>
            <a:r>
              <a:rPr sz="3200" spc="-10" dirty="0">
                <a:latin typeface="Arial"/>
                <a:cs typeface="Arial"/>
              </a:rPr>
              <a:t>$1</a:t>
            </a:r>
            <a:r>
              <a:rPr sz="3200" spc="-30" dirty="0">
                <a:latin typeface="Arial"/>
                <a:cs typeface="Arial"/>
              </a:rPr>
              <a:t> </a:t>
            </a:r>
            <a:r>
              <a:rPr sz="3200" dirty="0">
                <a:latin typeface="Arial"/>
                <a:cs typeface="Arial"/>
              </a:rPr>
              <a:t>to</a:t>
            </a:r>
          </a:p>
          <a:p>
            <a:pPr marL="295910">
              <a:lnSpc>
                <a:spcPts val="3650"/>
              </a:lnSpc>
            </a:pPr>
            <a:r>
              <a:rPr sz="3200" dirty="0">
                <a:latin typeface="Arial"/>
                <a:cs typeface="Arial"/>
              </a:rPr>
              <a:t>$9 </a:t>
            </a:r>
            <a:r>
              <a:rPr sz="3200" spc="-5" dirty="0">
                <a:latin typeface="Arial"/>
                <a:cs typeface="Arial"/>
              </a:rPr>
              <a:t>billion </a:t>
            </a:r>
            <a:r>
              <a:rPr sz="3200" dirty="0">
                <a:latin typeface="Arial"/>
                <a:cs typeface="Arial"/>
              </a:rPr>
              <a:t>each</a:t>
            </a:r>
            <a:r>
              <a:rPr sz="3200" spc="-70" dirty="0">
                <a:latin typeface="Arial"/>
                <a:cs typeface="Arial"/>
              </a:rPr>
              <a:t> </a:t>
            </a:r>
            <a:r>
              <a:rPr sz="3200" spc="-40" dirty="0">
                <a:latin typeface="Arial"/>
                <a:cs typeface="Arial"/>
              </a:rPr>
              <a:t>year.</a:t>
            </a:r>
            <a:endParaRPr sz="3200" dirty="0">
              <a:latin typeface="Arial"/>
              <a:cs typeface="Arial"/>
            </a:endParaRPr>
          </a:p>
          <a:p>
            <a:pPr marL="295910" indent="-283845">
              <a:lnSpc>
                <a:spcPct val="100000"/>
              </a:lnSpc>
              <a:spcBef>
                <a:spcPts val="215"/>
              </a:spcBef>
              <a:buClr>
                <a:srgbClr val="3891A7"/>
              </a:buClr>
              <a:buSzPct val="79687"/>
              <a:buChar char=""/>
              <a:tabLst>
                <a:tab pos="296545" algn="l"/>
              </a:tabLst>
            </a:pPr>
            <a:r>
              <a:rPr sz="3200" dirty="0">
                <a:latin typeface="Arial"/>
                <a:cs typeface="Arial"/>
              </a:rPr>
              <a:t>Why? </a:t>
            </a:r>
            <a:r>
              <a:rPr sz="3200" i="1" spc="-35" dirty="0">
                <a:latin typeface="Arial"/>
                <a:cs typeface="Arial"/>
              </a:rPr>
              <a:t>Tradeoff </a:t>
            </a:r>
            <a:r>
              <a:rPr sz="3200" i="1" spc="-5" dirty="0">
                <a:latin typeface="Arial"/>
                <a:cs typeface="Arial"/>
              </a:rPr>
              <a:t>between convenience and</a:t>
            </a:r>
            <a:r>
              <a:rPr sz="3200" i="1" spc="-20" dirty="0">
                <a:latin typeface="Arial"/>
                <a:cs typeface="Arial"/>
              </a:rPr>
              <a:t> </a:t>
            </a:r>
            <a:r>
              <a:rPr sz="3200" i="1" spc="-5" dirty="0">
                <a:latin typeface="Arial"/>
                <a:cs typeface="Arial"/>
              </a:rPr>
              <a:t>security</a:t>
            </a:r>
            <a:endParaRPr sz="32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1827" y="88392"/>
            <a:ext cx="8688324" cy="8153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224993"/>
            <a:ext cx="8044180" cy="620395"/>
          </a:xfrm>
          <a:prstGeom prst="rect">
            <a:avLst/>
          </a:prstGeom>
        </p:spPr>
        <p:txBody>
          <a:bodyPr vert="horz" wrap="square" lIns="0" tIns="12700" rIns="0" bIns="0" rtlCol="0">
            <a:spAutoFit/>
          </a:bodyPr>
          <a:lstStyle/>
          <a:p>
            <a:pPr marL="12700">
              <a:lnSpc>
                <a:spcPct val="100000"/>
              </a:lnSpc>
              <a:spcBef>
                <a:spcPts val="100"/>
              </a:spcBef>
            </a:pPr>
            <a:r>
              <a:rPr b="1" dirty="0">
                <a:latin typeface="Arial"/>
                <a:cs typeface="Arial"/>
              </a:rPr>
              <a:t>2. Sabotage and </a:t>
            </a:r>
            <a:r>
              <a:rPr b="1" spc="-5" dirty="0">
                <a:latin typeface="Arial"/>
                <a:cs typeface="Arial"/>
              </a:rPr>
              <a:t>Information</a:t>
            </a:r>
            <a:r>
              <a:rPr b="1" spc="20" dirty="0">
                <a:latin typeface="Arial"/>
                <a:cs typeface="Arial"/>
              </a:rPr>
              <a:t> </a:t>
            </a:r>
            <a:r>
              <a:rPr b="1" dirty="0">
                <a:latin typeface="Arial"/>
                <a:cs typeface="Arial"/>
              </a:rPr>
              <a:t>Theft</a:t>
            </a:r>
          </a:p>
        </p:txBody>
      </p:sp>
      <p:sp>
        <p:nvSpPr>
          <p:cNvPr id="4" name="object 4"/>
          <p:cNvSpPr txBox="1"/>
          <p:nvPr/>
        </p:nvSpPr>
        <p:spPr>
          <a:xfrm>
            <a:off x="2075433" y="1468882"/>
            <a:ext cx="9693275" cy="4721225"/>
          </a:xfrm>
          <a:prstGeom prst="rect">
            <a:avLst/>
          </a:prstGeom>
        </p:spPr>
        <p:txBody>
          <a:bodyPr vert="horz" wrap="square" lIns="0" tIns="13335" rIns="0" bIns="0" rtlCol="0">
            <a:spAutoFit/>
          </a:bodyPr>
          <a:lstStyle/>
          <a:p>
            <a:pPr marL="295910" marR="1744980" indent="-283845">
              <a:lnSpc>
                <a:spcPct val="100000"/>
              </a:lnSpc>
              <a:spcBef>
                <a:spcPts val="105"/>
              </a:spcBef>
              <a:buClr>
                <a:srgbClr val="3891A7"/>
              </a:buClr>
              <a:buSzPct val="79687"/>
              <a:buChar char=""/>
              <a:tabLst>
                <a:tab pos="296545" algn="l"/>
              </a:tabLst>
            </a:pPr>
            <a:r>
              <a:rPr sz="3200" dirty="0">
                <a:latin typeface="Arial"/>
                <a:cs typeface="Arial"/>
              </a:rPr>
              <a:t>Direct destruction of </a:t>
            </a:r>
            <a:r>
              <a:rPr sz="3200" spc="-5" dirty="0">
                <a:latin typeface="Arial"/>
                <a:cs typeface="Arial"/>
              </a:rPr>
              <a:t>hardware, </a:t>
            </a:r>
            <a:r>
              <a:rPr sz="3200" dirty="0">
                <a:latin typeface="Arial"/>
                <a:cs typeface="Arial"/>
              </a:rPr>
              <a:t>software </a:t>
            </a:r>
            <a:r>
              <a:rPr sz="3200" spc="-245" dirty="0">
                <a:latin typeface="Arial"/>
                <a:cs typeface="Arial"/>
              </a:rPr>
              <a:t>or  </a:t>
            </a:r>
            <a:r>
              <a:rPr sz="3200" spc="-5" dirty="0">
                <a:latin typeface="Arial"/>
                <a:cs typeface="Arial"/>
              </a:rPr>
              <a:t>information</a:t>
            </a:r>
            <a:endParaRPr sz="3200">
              <a:latin typeface="Arial"/>
              <a:cs typeface="Arial"/>
            </a:endParaRPr>
          </a:p>
          <a:p>
            <a:pPr marL="295910" indent="-283845">
              <a:lnSpc>
                <a:spcPct val="100000"/>
              </a:lnSpc>
              <a:spcBef>
                <a:spcPts val="600"/>
              </a:spcBef>
              <a:buClr>
                <a:srgbClr val="3891A7"/>
              </a:buClr>
              <a:buSzPct val="79687"/>
              <a:buChar char=""/>
              <a:tabLst>
                <a:tab pos="296545" algn="l"/>
              </a:tabLst>
            </a:pPr>
            <a:r>
              <a:rPr sz="3200" spc="-5" dirty="0">
                <a:latin typeface="Arial"/>
                <a:cs typeface="Arial"/>
              </a:rPr>
              <a:t>Use of “logic</a:t>
            </a:r>
            <a:r>
              <a:rPr sz="3200" spc="-45" dirty="0">
                <a:latin typeface="Arial"/>
                <a:cs typeface="Arial"/>
              </a:rPr>
              <a:t> </a:t>
            </a:r>
            <a:r>
              <a:rPr sz="3200" spc="-5" dirty="0">
                <a:latin typeface="Arial"/>
                <a:cs typeface="Arial"/>
              </a:rPr>
              <a:t>bombs”</a:t>
            </a:r>
            <a:endParaRPr sz="3200">
              <a:latin typeface="Arial"/>
              <a:cs typeface="Arial"/>
            </a:endParaRPr>
          </a:p>
          <a:p>
            <a:pPr marL="295910" marR="6350" indent="-283845">
              <a:lnSpc>
                <a:spcPct val="100000"/>
              </a:lnSpc>
              <a:spcBef>
                <a:spcPts val="600"/>
              </a:spcBef>
              <a:buClr>
                <a:srgbClr val="3891A7"/>
              </a:buClr>
              <a:buSzPct val="79687"/>
              <a:buChar char=""/>
              <a:tabLst>
                <a:tab pos="296545" algn="l"/>
              </a:tabLst>
            </a:pPr>
            <a:r>
              <a:rPr sz="3200" dirty="0">
                <a:latin typeface="Arial"/>
                <a:cs typeface="Arial"/>
              </a:rPr>
              <a:t>An </a:t>
            </a:r>
            <a:r>
              <a:rPr sz="3200" spc="-5" dirty="0">
                <a:latin typeface="Arial"/>
                <a:cs typeface="Arial"/>
              </a:rPr>
              <a:t>employee fired from </a:t>
            </a:r>
            <a:r>
              <a:rPr sz="3200" dirty="0">
                <a:latin typeface="Arial"/>
                <a:cs typeface="Arial"/>
              </a:rPr>
              <a:t>an </a:t>
            </a:r>
            <a:r>
              <a:rPr sz="3200" spc="-5" dirty="0">
                <a:latin typeface="Arial"/>
                <a:cs typeface="Arial"/>
              </a:rPr>
              <a:t>insurance company </a:t>
            </a:r>
            <a:r>
              <a:rPr sz="3200" dirty="0">
                <a:latin typeface="Arial"/>
                <a:cs typeface="Arial"/>
              </a:rPr>
              <a:t>was  convicted </a:t>
            </a:r>
            <a:r>
              <a:rPr sz="3200" spc="-5" dirty="0">
                <a:latin typeface="Arial"/>
                <a:cs typeface="Arial"/>
              </a:rPr>
              <a:t>for </a:t>
            </a:r>
            <a:r>
              <a:rPr sz="3200" dirty="0">
                <a:latin typeface="Arial"/>
                <a:cs typeface="Arial"/>
              </a:rPr>
              <a:t>destroying </a:t>
            </a:r>
            <a:r>
              <a:rPr sz="3200" spc="-5" dirty="0">
                <a:latin typeface="Arial"/>
                <a:cs typeface="Arial"/>
              </a:rPr>
              <a:t>more </a:t>
            </a:r>
            <a:r>
              <a:rPr sz="3200" dirty="0">
                <a:latin typeface="Arial"/>
                <a:cs typeface="Arial"/>
              </a:rPr>
              <a:t>than </a:t>
            </a:r>
            <a:r>
              <a:rPr sz="3200" spc="-5" dirty="0">
                <a:latin typeface="Arial"/>
                <a:cs typeface="Arial"/>
              </a:rPr>
              <a:t>160,000</a:t>
            </a:r>
            <a:r>
              <a:rPr sz="3200" spc="-175" dirty="0">
                <a:latin typeface="Arial"/>
                <a:cs typeface="Arial"/>
              </a:rPr>
              <a:t> </a:t>
            </a:r>
            <a:r>
              <a:rPr sz="3200" dirty="0">
                <a:latin typeface="Arial"/>
                <a:cs typeface="Arial"/>
              </a:rPr>
              <a:t>records.</a:t>
            </a:r>
            <a:endParaRPr sz="3200">
              <a:latin typeface="Arial"/>
              <a:cs typeface="Arial"/>
            </a:endParaRPr>
          </a:p>
          <a:p>
            <a:pPr marL="295910" marR="5080" indent="-283845">
              <a:lnSpc>
                <a:spcPct val="100000"/>
              </a:lnSpc>
              <a:spcBef>
                <a:spcPts val="600"/>
              </a:spcBef>
              <a:buClr>
                <a:srgbClr val="3891A7"/>
              </a:buClr>
              <a:buSzPct val="79687"/>
              <a:buChar char=""/>
              <a:tabLst>
                <a:tab pos="296545" algn="l"/>
              </a:tabLst>
            </a:pPr>
            <a:r>
              <a:rPr sz="3200" dirty="0">
                <a:latin typeface="Arial"/>
                <a:cs typeface="Arial"/>
              </a:rPr>
              <a:t>British Airways </a:t>
            </a:r>
            <a:r>
              <a:rPr sz="3200" spc="-5" dirty="0">
                <a:latin typeface="Arial"/>
                <a:cs typeface="Arial"/>
              </a:rPr>
              <a:t>paid </a:t>
            </a:r>
            <a:r>
              <a:rPr sz="3200" dirty="0">
                <a:latin typeface="Arial"/>
                <a:cs typeface="Arial"/>
              </a:rPr>
              <a:t>a </a:t>
            </a:r>
            <a:r>
              <a:rPr sz="3200" spc="-5" dirty="0">
                <a:latin typeface="Arial"/>
                <a:cs typeface="Arial"/>
              </a:rPr>
              <a:t>competitor </a:t>
            </a:r>
            <a:r>
              <a:rPr sz="3200" dirty="0">
                <a:latin typeface="Arial"/>
                <a:cs typeface="Arial"/>
              </a:rPr>
              <a:t>$4 </a:t>
            </a:r>
            <a:r>
              <a:rPr sz="3200" spc="-5" dirty="0">
                <a:latin typeface="Arial"/>
                <a:cs typeface="Arial"/>
              </a:rPr>
              <a:t>million after  </a:t>
            </a:r>
            <a:r>
              <a:rPr sz="3200" dirty="0">
                <a:latin typeface="Arial"/>
                <a:cs typeface="Arial"/>
              </a:rPr>
              <a:t>hacking </a:t>
            </a:r>
            <a:r>
              <a:rPr sz="3200" spc="-5" dirty="0">
                <a:latin typeface="Arial"/>
                <a:cs typeface="Arial"/>
              </a:rPr>
              <a:t>into their computers and stealing passenger  </a:t>
            </a:r>
            <a:r>
              <a:rPr sz="3200" dirty="0">
                <a:latin typeface="Arial"/>
                <a:cs typeface="Arial"/>
              </a:rPr>
              <a:t>lists.</a:t>
            </a:r>
            <a:endParaRPr sz="3200">
              <a:latin typeface="Arial"/>
              <a:cs typeface="Arial"/>
            </a:endParaRPr>
          </a:p>
          <a:p>
            <a:pPr marL="295910" indent="-283845">
              <a:lnSpc>
                <a:spcPct val="100000"/>
              </a:lnSpc>
              <a:spcBef>
                <a:spcPts val="605"/>
              </a:spcBef>
              <a:buClr>
                <a:srgbClr val="3891A7"/>
              </a:buClr>
              <a:buSzPct val="79687"/>
              <a:buChar char=""/>
              <a:tabLst>
                <a:tab pos="296545" algn="l"/>
              </a:tabLst>
            </a:pPr>
            <a:r>
              <a:rPr sz="3200" spc="-5" dirty="0">
                <a:latin typeface="Arial"/>
                <a:cs typeface="Arial"/>
              </a:rPr>
              <a:t>Identity Theft (Information Collection,</a:t>
            </a:r>
            <a:r>
              <a:rPr sz="3200" spc="-100" dirty="0">
                <a:latin typeface="Arial"/>
                <a:cs typeface="Arial"/>
              </a:rPr>
              <a:t> </a:t>
            </a:r>
            <a:r>
              <a:rPr sz="3200" dirty="0">
                <a:latin typeface="Arial"/>
                <a:cs typeface="Arial"/>
              </a:rPr>
              <a:t>Privacy</a:t>
            </a:r>
            <a:endParaRPr sz="3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9823" y="339852"/>
            <a:ext cx="7069835"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93138" y="490549"/>
            <a:ext cx="6363970" cy="680720"/>
          </a:xfrm>
          <a:prstGeom prst="rect">
            <a:avLst/>
          </a:prstGeom>
        </p:spPr>
        <p:txBody>
          <a:bodyPr vert="horz" wrap="square" lIns="0" tIns="12065" rIns="0" bIns="0" rtlCol="0">
            <a:spAutoFit/>
          </a:bodyPr>
          <a:lstStyle/>
          <a:p>
            <a:pPr marL="12700">
              <a:lnSpc>
                <a:spcPct val="100000"/>
              </a:lnSpc>
              <a:spcBef>
                <a:spcPts val="95"/>
              </a:spcBef>
            </a:pPr>
            <a:r>
              <a:rPr sz="4300" b="1" spc="-5" dirty="0">
                <a:latin typeface="Arial"/>
                <a:cs typeface="Arial"/>
              </a:rPr>
              <a:t>3. Hacking and</a:t>
            </a:r>
            <a:r>
              <a:rPr sz="4300" b="1" spc="-30" dirty="0">
                <a:latin typeface="Arial"/>
                <a:cs typeface="Arial"/>
              </a:rPr>
              <a:t> </a:t>
            </a:r>
            <a:r>
              <a:rPr sz="4300" b="1" spc="-5" dirty="0">
                <a:latin typeface="Arial"/>
                <a:cs typeface="Arial"/>
              </a:rPr>
              <a:t>Cracking</a:t>
            </a:r>
            <a:endParaRPr sz="4300">
              <a:latin typeface="Arial"/>
              <a:cs typeface="Arial"/>
            </a:endParaRPr>
          </a:p>
        </p:txBody>
      </p:sp>
      <p:sp>
        <p:nvSpPr>
          <p:cNvPr id="4" name="object 4"/>
          <p:cNvSpPr txBox="1"/>
          <p:nvPr/>
        </p:nvSpPr>
        <p:spPr>
          <a:xfrm>
            <a:off x="1825244" y="1424685"/>
            <a:ext cx="9987280" cy="4903470"/>
          </a:xfrm>
          <a:prstGeom prst="rect">
            <a:avLst/>
          </a:prstGeom>
        </p:spPr>
        <p:txBody>
          <a:bodyPr vert="horz" wrap="square" lIns="0" tIns="12700" rIns="0" bIns="0" rtlCol="0">
            <a:spAutoFit/>
          </a:bodyPr>
          <a:lstStyle/>
          <a:p>
            <a:pPr marL="295910" indent="-283845" algn="just">
              <a:lnSpc>
                <a:spcPts val="3420"/>
              </a:lnSpc>
              <a:spcBef>
                <a:spcPts val="100"/>
              </a:spcBef>
              <a:buClr>
                <a:srgbClr val="3891A7"/>
              </a:buClr>
              <a:buSzPct val="80000"/>
              <a:buChar char=""/>
              <a:tabLst>
                <a:tab pos="296545" algn="l"/>
              </a:tabLst>
            </a:pPr>
            <a:r>
              <a:rPr sz="3000" dirty="0">
                <a:latin typeface="Arial"/>
                <a:cs typeface="Arial"/>
              </a:rPr>
              <a:t>Kevin Mitnick, </a:t>
            </a:r>
            <a:r>
              <a:rPr sz="3000" spc="-5" dirty="0">
                <a:latin typeface="Arial"/>
                <a:cs typeface="Arial"/>
              </a:rPr>
              <a:t>a notorious </a:t>
            </a:r>
            <a:r>
              <a:rPr sz="3000" spc="-30" dirty="0">
                <a:latin typeface="Arial"/>
                <a:cs typeface="Arial"/>
              </a:rPr>
              <a:t>hacker, </a:t>
            </a:r>
            <a:r>
              <a:rPr sz="3000" spc="-5" dirty="0">
                <a:latin typeface="Arial"/>
                <a:cs typeface="Arial"/>
              </a:rPr>
              <a:t>was arrested in</a:t>
            </a:r>
            <a:r>
              <a:rPr sz="3000" spc="15" dirty="0">
                <a:latin typeface="Arial"/>
                <a:cs typeface="Arial"/>
              </a:rPr>
              <a:t> </a:t>
            </a:r>
            <a:r>
              <a:rPr sz="3000" spc="-5" dirty="0">
                <a:latin typeface="Arial"/>
                <a:cs typeface="Arial"/>
              </a:rPr>
              <a:t>1995.</a:t>
            </a:r>
            <a:endParaRPr sz="3000">
              <a:latin typeface="Arial"/>
              <a:cs typeface="Arial"/>
            </a:endParaRPr>
          </a:p>
          <a:p>
            <a:pPr marL="295910" marR="737235" algn="just">
              <a:lnSpc>
                <a:spcPct val="90000"/>
              </a:lnSpc>
              <a:spcBef>
                <a:spcPts val="180"/>
              </a:spcBef>
            </a:pPr>
            <a:r>
              <a:rPr sz="3000" spc="-5" dirty="0">
                <a:latin typeface="Arial"/>
                <a:cs typeface="Arial"/>
              </a:rPr>
              <a:t>He </a:t>
            </a:r>
            <a:r>
              <a:rPr sz="3000" dirty="0">
                <a:latin typeface="Arial"/>
                <a:cs typeface="Arial"/>
              </a:rPr>
              <a:t>allegedly </a:t>
            </a:r>
            <a:r>
              <a:rPr sz="3000" spc="-5" dirty="0">
                <a:latin typeface="Arial"/>
                <a:cs typeface="Arial"/>
              </a:rPr>
              <a:t>stole thousands </a:t>
            </a:r>
            <a:r>
              <a:rPr sz="3000" dirty="0">
                <a:latin typeface="Arial"/>
                <a:cs typeface="Arial"/>
              </a:rPr>
              <a:t>of </a:t>
            </a:r>
            <a:r>
              <a:rPr sz="3000" spc="-5" dirty="0">
                <a:latin typeface="Arial"/>
                <a:cs typeface="Arial"/>
              </a:rPr>
              <a:t>files from a computer  security </a:t>
            </a:r>
            <a:r>
              <a:rPr sz="3000" dirty="0">
                <a:latin typeface="Arial"/>
                <a:cs typeface="Arial"/>
              </a:rPr>
              <a:t>expert, </a:t>
            </a:r>
            <a:r>
              <a:rPr sz="3000" spc="-5" dirty="0">
                <a:latin typeface="Arial"/>
                <a:cs typeface="Arial"/>
              </a:rPr>
              <a:t>credit card numbers, and unreleased  software. (Book: </a:t>
            </a:r>
            <a:r>
              <a:rPr sz="3000" i="1" spc="-35" dirty="0">
                <a:latin typeface="Arial"/>
                <a:cs typeface="Arial"/>
              </a:rPr>
              <a:t>Takedown </a:t>
            </a:r>
            <a:r>
              <a:rPr sz="3000" spc="-5" dirty="0">
                <a:latin typeface="Arial"/>
                <a:cs typeface="Arial"/>
              </a:rPr>
              <a:t>by </a:t>
            </a:r>
            <a:r>
              <a:rPr sz="3000" spc="-170" dirty="0">
                <a:latin typeface="Arial"/>
                <a:cs typeface="Arial"/>
              </a:rPr>
              <a:t>T.</a:t>
            </a:r>
            <a:r>
              <a:rPr sz="3000" spc="-50" dirty="0">
                <a:latin typeface="Arial"/>
                <a:cs typeface="Arial"/>
              </a:rPr>
              <a:t> </a:t>
            </a:r>
            <a:r>
              <a:rPr sz="3000" dirty="0">
                <a:latin typeface="Arial"/>
                <a:cs typeface="Arial"/>
              </a:rPr>
              <a:t>Shimomura)</a:t>
            </a:r>
            <a:endParaRPr sz="3000">
              <a:latin typeface="Arial"/>
              <a:cs typeface="Arial"/>
            </a:endParaRPr>
          </a:p>
          <a:p>
            <a:pPr marL="295910" indent="-283845" algn="just">
              <a:lnSpc>
                <a:spcPct val="100000"/>
              </a:lnSpc>
              <a:spcBef>
                <a:spcPts val="240"/>
              </a:spcBef>
              <a:buClr>
                <a:srgbClr val="3891A7"/>
              </a:buClr>
              <a:buSzPct val="80000"/>
              <a:buChar char=""/>
              <a:tabLst>
                <a:tab pos="296545" algn="l"/>
              </a:tabLst>
            </a:pPr>
            <a:r>
              <a:rPr sz="3000" spc="-40" dirty="0">
                <a:latin typeface="Arial"/>
                <a:cs typeface="Arial"/>
              </a:rPr>
              <a:t>High-Tech </a:t>
            </a:r>
            <a:r>
              <a:rPr sz="3000" spc="-45" dirty="0">
                <a:latin typeface="Arial"/>
                <a:cs typeface="Arial"/>
              </a:rPr>
              <a:t>Low-Tech</a:t>
            </a:r>
            <a:r>
              <a:rPr sz="3000" spc="-30" dirty="0">
                <a:latin typeface="Arial"/>
                <a:cs typeface="Arial"/>
              </a:rPr>
              <a:t> </a:t>
            </a:r>
            <a:r>
              <a:rPr sz="3000" spc="-5" dirty="0">
                <a:latin typeface="Arial"/>
                <a:cs typeface="Arial"/>
              </a:rPr>
              <a:t>tricks:</a:t>
            </a:r>
            <a:endParaRPr sz="3000">
              <a:latin typeface="Arial"/>
              <a:cs typeface="Arial"/>
            </a:endParaRPr>
          </a:p>
          <a:p>
            <a:pPr marL="295910" indent="-283845" algn="just">
              <a:lnSpc>
                <a:spcPct val="100000"/>
              </a:lnSpc>
              <a:spcBef>
                <a:spcPts val="240"/>
              </a:spcBef>
              <a:buClr>
                <a:srgbClr val="3891A7"/>
              </a:buClr>
              <a:buSzPct val="80000"/>
              <a:buChar char=""/>
              <a:tabLst>
                <a:tab pos="296545" algn="l"/>
              </a:tabLst>
            </a:pPr>
            <a:r>
              <a:rPr sz="3000" dirty="0">
                <a:latin typeface="Arial"/>
                <a:cs typeface="Arial"/>
              </a:rPr>
              <a:t>Social </a:t>
            </a:r>
            <a:r>
              <a:rPr sz="3000" spc="-5" dirty="0">
                <a:latin typeface="Arial"/>
                <a:cs typeface="Arial"/>
              </a:rPr>
              <a:t>Engineering, </a:t>
            </a:r>
            <a:r>
              <a:rPr sz="3000" dirty="0">
                <a:latin typeface="Arial"/>
                <a:cs typeface="Arial"/>
              </a:rPr>
              <a:t>Shoulder</a:t>
            </a:r>
            <a:r>
              <a:rPr sz="3000" spc="-114" dirty="0">
                <a:latin typeface="Arial"/>
                <a:cs typeface="Arial"/>
              </a:rPr>
              <a:t> </a:t>
            </a:r>
            <a:r>
              <a:rPr sz="3000" spc="-5" dirty="0">
                <a:latin typeface="Arial"/>
                <a:cs typeface="Arial"/>
              </a:rPr>
              <a:t>Surfing</a:t>
            </a:r>
            <a:endParaRPr sz="3000">
              <a:latin typeface="Arial"/>
              <a:cs typeface="Arial"/>
            </a:endParaRPr>
          </a:p>
          <a:p>
            <a:pPr marL="295910" marR="123189" indent="-283845">
              <a:lnSpc>
                <a:spcPts val="3240"/>
              </a:lnSpc>
              <a:spcBef>
                <a:spcPts val="650"/>
              </a:spcBef>
              <a:buClr>
                <a:srgbClr val="3891A7"/>
              </a:buClr>
              <a:buSzPct val="80000"/>
              <a:buChar char=""/>
              <a:tabLst>
                <a:tab pos="296545" algn="l"/>
              </a:tabLst>
            </a:pPr>
            <a:r>
              <a:rPr sz="3000" spc="-10" dirty="0">
                <a:latin typeface="Arial"/>
                <a:cs typeface="Arial"/>
              </a:rPr>
              <a:t>Clifford Stoll’s </a:t>
            </a:r>
            <a:r>
              <a:rPr sz="3000" i="1" dirty="0">
                <a:latin typeface="Arial"/>
                <a:cs typeface="Arial"/>
              </a:rPr>
              <a:t>The </a:t>
            </a:r>
            <a:r>
              <a:rPr sz="3000" i="1" spc="-15" dirty="0">
                <a:latin typeface="Arial"/>
                <a:cs typeface="Arial"/>
              </a:rPr>
              <a:t>Cuckoo’s </a:t>
            </a:r>
            <a:r>
              <a:rPr sz="3000" i="1" dirty="0">
                <a:latin typeface="Arial"/>
                <a:cs typeface="Arial"/>
              </a:rPr>
              <a:t>Egg </a:t>
            </a:r>
            <a:r>
              <a:rPr sz="3000" spc="-5" dirty="0">
                <a:latin typeface="Arial"/>
                <a:cs typeface="Arial"/>
              </a:rPr>
              <a:t>written about tracking </a:t>
            </a:r>
            <a:r>
              <a:rPr sz="3000" spc="-409" dirty="0">
                <a:latin typeface="Arial"/>
                <a:cs typeface="Arial"/>
              </a:rPr>
              <a:t>a  </a:t>
            </a:r>
            <a:r>
              <a:rPr sz="3000" spc="-5" dirty="0">
                <a:latin typeface="Arial"/>
                <a:cs typeface="Arial"/>
              </a:rPr>
              <a:t>German</a:t>
            </a:r>
            <a:r>
              <a:rPr sz="3000" spc="-15" dirty="0">
                <a:latin typeface="Arial"/>
                <a:cs typeface="Arial"/>
              </a:rPr>
              <a:t> </a:t>
            </a:r>
            <a:r>
              <a:rPr sz="3000" spc="-30" dirty="0">
                <a:latin typeface="Arial"/>
                <a:cs typeface="Arial"/>
              </a:rPr>
              <a:t>hacker.</a:t>
            </a:r>
            <a:endParaRPr sz="3000">
              <a:latin typeface="Arial"/>
              <a:cs typeface="Arial"/>
            </a:endParaRPr>
          </a:p>
          <a:p>
            <a:pPr marL="295910" marR="5080" indent="-283845">
              <a:lnSpc>
                <a:spcPts val="3240"/>
              </a:lnSpc>
              <a:spcBef>
                <a:spcPts val="600"/>
              </a:spcBef>
              <a:buClr>
                <a:srgbClr val="3891A7"/>
              </a:buClr>
              <a:buSzPct val="80000"/>
              <a:buChar char=""/>
              <a:tabLst>
                <a:tab pos="296545" algn="l"/>
              </a:tabLst>
            </a:pPr>
            <a:r>
              <a:rPr sz="3000" dirty="0">
                <a:latin typeface="Arial"/>
                <a:cs typeface="Arial"/>
              </a:rPr>
              <a:t>In the </a:t>
            </a:r>
            <a:r>
              <a:rPr sz="3000" spc="-15" dirty="0">
                <a:latin typeface="Arial"/>
                <a:cs typeface="Arial"/>
              </a:rPr>
              <a:t>1970’s </a:t>
            </a:r>
            <a:r>
              <a:rPr sz="3000" dirty="0">
                <a:latin typeface="Arial"/>
                <a:cs typeface="Arial"/>
              </a:rPr>
              <a:t>John </a:t>
            </a:r>
            <a:r>
              <a:rPr sz="3000" spc="-5" dirty="0">
                <a:latin typeface="Arial"/>
                <a:cs typeface="Arial"/>
              </a:rPr>
              <a:t>Draper discovered </a:t>
            </a:r>
            <a:r>
              <a:rPr sz="3000" dirty="0">
                <a:latin typeface="Arial"/>
                <a:cs typeface="Arial"/>
              </a:rPr>
              <a:t>that the whistle </a:t>
            </a:r>
            <a:r>
              <a:rPr sz="3000" spc="-5" dirty="0">
                <a:latin typeface="Arial"/>
                <a:cs typeface="Arial"/>
              </a:rPr>
              <a:t>in </a:t>
            </a:r>
            <a:r>
              <a:rPr sz="3000" spc="-409" dirty="0">
                <a:latin typeface="Arial"/>
                <a:cs typeface="Arial"/>
              </a:rPr>
              <a:t>a  </a:t>
            </a:r>
            <a:r>
              <a:rPr sz="3000" spc="-5" dirty="0">
                <a:latin typeface="Arial"/>
                <a:cs typeface="Arial"/>
              </a:rPr>
              <a:t>cereal box could be used </a:t>
            </a:r>
            <a:r>
              <a:rPr sz="3000" dirty="0">
                <a:latin typeface="Arial"/>
                <a:cs typeface="Arial"/>
              </a:rPr>
              <a:t>to </a:t>
            </a:r>
            <a:r>
              <a:rPr sz="3000" spc="-5" dirty="0">
                <a:latin typeface="Arial"/>
                <a:cs typeface="Arial"/>
              </a:rPr>
              <a:t>fool </a:t>
            </a:r>
            <a:r>
              <a:rPr sz="3000" spc="-10" dirty="0">
                <a:latin typeface="Arial"/>
                <a:cs typeface="Arial"/>
              </a:rPr>
              <a:t>the </a:t>
            </a:r>
            <a:r>
              <a:rPr sz="3000" spc="-5" dirty="0">
                <a:latin typeface="Arial"/>
                <a:cs typeface="Arial"/>
              </a:rPr>
              <a:t>telephone </a:t>
            </a:r>
            <a:r>
              <a:rPr sz="3000" dirty="0">
                <a:latin typeface="Arial"/>
                <a:cs typeface="Arial"/>
              </a:rPr>
              <a:t>system  </a:t>
            </a:r>
            <a:r>
              <a:rPr sz="3000" spc="-5" dirty="0">
                <a:latin typeface="Arial"/>
                <a:cs typeface="Arial"/>
              </a:rPr>
              <a:t>into </a:t>
            </a:r>
            <a:r>
              <a:rPr sz="3000" dirty="0">
                <a:latin typeface="Arial"/>
                <a:cs typeface="Arial"/>
              </a:rPr>
              <a:t>giving </a:t>
            </a:r>
            <a:r>
              <a:rPr sz="3000" spc="-5" dirty="0">
                <a:latin typeface="Arial"/>
                <a:cs typeface="Arial"/>
              </a:rPr>
              <a:t>free long-distance</a:t>
            </a:r>
            <a:r>
              <a:rPr sz="3000" spc="-85" dirty="0">
                <a:latin typeface="Arial"/>
                <a:cs typeface="Arial"/>
              </a:rPr>
              <a:t> </a:t>
            </a:r>
            <a:r>
              <a:rPr sz="3000" dirty="0">
                <a:latin typeface="Arial"/>
                <a:cs typeface="Arial"/>
              </a:rPr>
              <a:t>calls.</a:t>
            </a:r>
            <a:endParaRPr sz="3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71827" y="88392"/>
            <a:ext cx="8001000" cy="815340"/>
            <a:chOff x="1671827" y="88392"/>
            <a:chExt cx="8001000" cy="815340"/>
          </a:xfrm>
        </p:grpSpPr>
        <p:sp>
          <p:nvSpPr>
            <p:cNvPr id="3" name="object 3"/>
            <p:cNvSpPr/>
            <p:nvPr/>
          </p:nvSpPr>
          <p:spPr>
            <a:xfrm>
              <a:off x="1671827" y="88392"/>
              <a:ext cx="3285744" cy="8153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425695" y="88392"/>
              <a:ext cx="1635252" cy="8153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393436" y="88392"/>
              <a:ext cx="4279392" cy="815339"/>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993138" y="224993"/>
            <a:ext cx="7357109" cy="620395"/>
          </a:xfrm>
          <a:prstGeom prst="rect">
            <a:avLst/>
          </a:prstGeom>
        </p:spPr>
        <p:txBody>
          <a:bodyPr vert="horz" wrap="square" lIns="0" tIns="12700" rIns="0" bIns="0" rtlCol="0">
            <a:spAutoFit/>
          </a:bodyPr>
          <a:lstStyle/>
          <a:p>
            <a:pPr marL="12700">
              <a:lnSpc>
                <a:spcPct val="100000"/>
              </a:lnSpc>
              <a:spcBef>
                <a:spcPts val="100"/>
              </a:spcBef>
            </a:pPr>
            <a:r>
              <a:rPr dirty="0"/>
              <a:t>Cyberethics and</a:t>
            </a:r>
            <a:r>
              <a:rPr spc="-55" dirty="0"/>
              <a:t> </a:t>
            </a:r>
            <a:r>
              <a:rPr dirty="0"/>
              <a:t>cybertechnology</a:t>
            </a:r>
          </a:p>
        </p:txBody>
      </p:sp>
      <p:sp>
        <p:nvSpPr>
          <p:cNvPr id="7" name="object 7"/>
          <p:cNvSpPr txBox="1"/>
          <p:nvPr/>
        </p:nvSpPr>
        <p:spPr>
          <a:xfrm>
            <a:off x="1655826" y="1325371"/>
            <a:ext cx="8945245" cy="4080510"/>
          </a:xfrm>
          <a:prstGeom prst="rect">
            <a:avLst/>
          </a:prstGeom>
        </p:spPr>
        <p:txBody>
          <a:bodyPr vert="horz" wrap="square" lIns="0" tIns="13335" rIns="0" bIns="0" rtlCol="0">
            <a:spAutoFit/>
          </a:bodyPr>
          <a:lstStyle/>
          <a:p>
            <a:pPr marL="295910" marR="5080" indent="-283845">
              <a:lnSpc>
                <a:spcPct val="100000"/>
              </a:lnSpc>
              <a:spcBef>
                <a:spcPts val="105"/>
              </a:spcBef>
              <a:buClr>
                <a:srgbClr val="3891A7"/>
              </a:buClr>
              <a:buSzPct val="79687"/>
              <a:buFont typeface="Arial"/>
              <a:buChar char=""/>
              <a:tabLst>
                <a:tab pos="296545" algn="l"/>
              </a:tabLst>
            </a:pPr>
            <a:r>
              <a:rPr sz="3200" b="1" spc="-5" dirty="0">
                <a:latin typeface="Arial"/>
                <a:cs typeface="Arial"/>
              </a:rPr>
              <a:t>Cyber-technology </a:t>
            </a:r>
            <a:r>
              <a:rPr sz="3200" spc="-5" dirty="0">
                <a:latin typeface="Arial"/>
                <a:cs typeface="Arial"/>
              </a:rPr>
              <a:t>refers to </a:t>
            </a:r>
            <a:r>
              <a:rPr sz="3200" dirty="0">
                <a:latin typeface="Arial"/>
                <a:cs typeface="Arial"/>
              </a:rPr>
              <a:t>a </a:t>
            </a:r>
            <a:r>
              <a:rPr sz="3200" spc="-5" dirty="0">
                <a:latin typeface="Arial"/>
                <a:cs typeface="Arial"/>
              </a:rPr>
              <a:t>broad range </a:t>
            </a:r>
            <a:r>
              <a:rPr sz="3200" dirty="0">
                <a:latin typeface="Arial"/>
                <a:cs typeface="Arial"/>
              </a:rPr>
              <a:t>of  </a:t>
            </a:r>
            <a:r>
              <a:rPr sz="3200" spc="-5" dirty="0">
                <a:latin typeface="Arial"/>
                <a:cs typeface="Arial"/>
              </a:rPr>
              <a:t>technologies </a:t>
            </a:r>
            <a:r>
              <a:rPr sz="3200" dirty="0">
                <a:latin typeface="Arial"/>
                <a:cs typeface="Arial"/>
              </a:rPr>
              <a:t>from </a:t>
            </a:r>
            <a:r>
              <a:rPr sz="3200" spc="-5" dirty="0">
                <a:latin typeface="Arial"/>
                <a:cs typeface="Arial"/>
              </a:rPr>
              <a:t>stand-alone computers </a:t>
            </a:r>
            <a:r>
              <a:rPr sz="3200" dirty="0">
                <a:latin typeface="Arial"/>
                <a:cs typeface="Arial"/>
              </a:rPr>
              <a:t>to the  cluster of networked </a:t>
            </a:r>
            <a:r>
              <a:rPr sz="3200" spc="-5" dirty="0">
                <a:latin typeface="Arial"/>
                <a:cs typeface="Arial"/>
              </a:rPr>
              <a:t>computing, information</a:t>
            </a:r>
            <a:r>
              <a:rPr sz="3200" spc="-120" dirty="0">
                <a:latin typeface="Arial"/>
                <a:cs typeface="Arial"/>
              </a:rPr>
              <a:t> </a:t>
            </a:r>
            <a:r>
              <a:rPr sz="3200" spc="-5" dirty="0">
                <a:latin typeface="Arial"/>
                <a:cs typeface="Arial"/>
              </a:rPr>
              <a:t>and  communication</a:t>
            </a:r>
            <a:r>
              <a:rPr sz="3200" spc="-40" dirty="0">
                <a:latin typeface="Arial"/>
                <a:cs typeface="Arial"/>
              </a:rPr>
              <a:t> </a:t>
            </a:r>
            <a:r>
              <a:rPr sz="3200" spc="-5" dirty="0">
                <a:latin typeface="Arial"/>
                <a:cs typeface="Arial"/>
              </a:rPr>
              <a:t>technologies.</a:t>
            </a:r>
            <a:endParaRPr sz="3200">
              <a:latin typeface="Arial"/>
              <a:cs typeface="Arial"/>
            </a:endParaRPr>
          </a:p>
          <a:p>
            <a:pPr marL="295910" marR="272415" indent="-283845">
              <a:lnSpc>
                <a:spcPct val="100000"/>
              </a:lnSpc>
              <a:spcBef>
                <a:spcPts val="600"/>
              </a:spcBef>
              <a:buClr>
                <a:srgbClr val="3891A7"/>
              </a:buClr>
              <a:buSzPct val="79687"/>
              <a:buFont typeface="Arial"/>
              <a:buChar char=""/>
              <a:tabLst>
                <a:tab pos="296545" algn="l"/>
              </a:tabLst>
            </a:pPr>
            <a:r>
              <a:rPr sz="3200" b="1" spc="-5" dirty="0">
                <a:latin typeface="Arial"/>
                <a:cs typeface="Arial"/>
              </a:rPr>
              <a:t>Cyber-ethics </a:t>
            </a:r>
            <a:r>
              <a:rPr sz="3200" dirty="0">
                <a:latin typeface="Arial"/>
                <a:cs typeface="Arial"/>
              </a:rPr>
              <a:t>is the </a:t>
            </a:r>
            <a:r>
              <a:rPr sz="3200" spc="-5" dirty="0">
                <a:latin typeface="Arial"/>
                <a:cs typeface="Arial"/>
              </a:rPr>
              <a:t>field </a:t>
            </a:r>
            <a:r>
              <a:rPr sz="3200" dirty="0">
                <a:latin typeface="Arial"/>
                <a:cs typeface="Arial"/>
              </a:rPr>
              <a:t>of </a:t>
            </a:r>
            <a:r>
              <a:rPr sz="3200" spc="-5" dirty="0">
                <a:latin typeface="Arial"/>
                <a:cs typeface="Arial"/>
              </a:rPr>
              <a:t>applied </a:t>
            </a:r>
            <a:r>
              <a:rPr sz="3200" dirty="0">
                <a:latin typeface="Arial"/>
                <a:cs typeface="Arial"/>
              </a:rPr>
              <a:t>ethics </a:t>
            </a:r>
            <a:r>
              <a:rPr sz="3200" spc="-5" dirty="0">
                <a:latin typeface="Arial"/>
                <a:cs typeface="Arial"/>
              </a:rPr>
              <a:t>that  examines </a:t>
            </a:r>
            <a:r>
              <a:rPr sz="3200" dirty="0">
                <a:latin typeface="Arial"/>
                <a:cs typeface="Arial"/>
              </a:rPr>
              <a:t>moral, </a:t>
            </a:r>
            <a:r>
              <a:rPr sz="3200" spc="-5" dirty="0">
                <a:latin typeface="Arial"/>
                <a:cs typeface="Arial"/>
              </a:rPr>
              <a:t>legal, </a:t>
            </a:r>
            <a:r>
              <a:rPr sz="3200" dirty="0">
                <a:latin typeface="Arial"/>
                <a:cs typeface="Arial"/>
              </a:rPr>
              <a:t>and social issues in</a:t>
            </a:r>
            <a:r>
              <a:rPr sz="3200" spc="-140" dirty="0">
                <a:latin typeface="Arial"/>
                <a:cs typeface="Arial"/>
              </a:rPr>
              <a:t> </a:t>
            </a:r>
            <a:r>
              <a:rPr sz="3200" dirty="0">
                <a:latin typeface="Arial"/>
                <a:cs typeface="Arial"/>
              </a:rPr>
              <a:t>the  </a:t>
            </a:r>
            <a:r>
              <a:rPr sz="3200" spc="-5" dirty="0">
                <a:latin typeface="Arial"/>
                <a:cs typeface="Arial"/>
              </a:rPr>
              <a:t>development and use </a:t>
            </a:r>
            <a:r>
              <a:rPr sz="3200" dirty="0">
                <a:latin typeface="Arial"/>
                <a:cs typeface="Arial"/>
              </a:rPr>
              <a:t>of</a:t>
            </a:r>
            <a:r>
              <a:rPr sz="3200" spc="-60" dirty="0">
                <a:latin typeface="Arial"/>
                <a:cs typeface="Arial"/>
              </a:rPr>
              <a:t> </a:t>
            </a:r>
            <a:r>
              <a:rPr sz="3200" spc="-15" dirty="0">
                <a:latin typeface="Arial"/>
                <a:cs typeface="Arial"/>
              </a:rPr>
              <a:t>Cyber-technology.</a:t>
            </a:r>
            <a:endParaRPr sz="3200">
              <a:latin typeface="Arial"/>
              <a:cs typeface="Arial"/>
            </a:endParaRPr>
          </a:p>
          <a:p>
            <a:pPr marL="295910" indent="-283845">
              <a:lnSpc>
                <a:spcPct val="100000"/>
              </a:lnSpc>
              <a:spcBef>
                <a:spcPts val="605"/>
              </a:spcBef>
              <a:buClr>
                <a:srgbClr val="3891A7"/>
              </a:buClr>
              <a:buSzPct val="79687"/>
              <a:buChar char=""/>
              <a:tabLst>
                <a:tab pos="296545" algn="l"/>
              </a:tabLst>
            </a:pPr>
            <a:r>
              <a:rPr sz="3200" spc="-5" dirty="0">
                <a:latin typeface="Arial"/>
                <a:cs typeface="Arial"/>
              </a:rPr>
              <a:t>Internet ethics and information</a:t>
            </a:r>
            <a:r>
              <a:rPr sz="3200" spc="-55" dirty="0">
                <a:latin typeface="Arial"/>
                <a:cs typeface="Arial"/>
              </a:rPr>
              <a:t> </a:t>
            </a:r>
            <a:r>
              <a:rPr sz="3200" spc="-5" dirty="0">
                <a:latin typeface="Arial"/>
                <a:cs typeface="Arial"/>
              </a:rPr>
              <a:t>ethics.</a:t>
            </a:r>
            <a:endParaRPr sz="32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1617</TotalTime>
  <Words>2095</Words>
  <Application>Microsoft Office PowerPoint</Application>
  <PresentationFormat>Widescreen</PresentationFormat>
  <Paragraphs>182</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Verdana</vt:lpstr>
      <vt:lpstr>Office Theme</vt:lpstr>
      <vt:lpstr>+</vt:lpstr>
      <vt:lpstr>Background Of Ethics</vt:lpstr>
      <vt:lpstr>Definition</vt:lpstr>
      <vt:lpstr>Introduction</vt:lpstr>
      <vt:lpstr>Computer Ethics</vt:lpstr>
      <vt:lpstr>Impact of Cyber-Crime</vt:lpstr>
      <vt:lpstr>2. Sabotage and Information Theft</vt:lpstr>
      <vt:lpstr>3. Hacking and Cracking</vt:lpstr>
      <vt:lpstr>Cyberethics and cybertechnology</vt:lpstr>
      <vt:lpstr>Computer ethics: definition</vt:lpstr>
      <vt:lpstr>Computer Ethics: Some historical milestones</vt:lpstr>
      <vt:lpstr>Computer ethics history (cont.)</vt:lpstr>
      <vt:lpstr>Computer ethics history (cont.)</vt:lpstr>
      <vt:lpstr>Any unique moral issues?  Deborah Johnson: Ethics on-line</vt:lpstr>
      <vt:lpstr>The debate continues:</vt:lpstr>
      <vt:lpstr>Sample topics in computer ethics</vt:lpstr>
      <vt:lpstr>Computers in the workplace</vt:lpstr>
      <vt:lpstr>Computer security</vt:lpstr>
      <vt:lpstr>Logical security</vt:lpstr>
      <vt:lpstr>Software ownership</vt:lpstr>
      <vt:lpstr>Codes of ethics</vt:lpstr>
      <vt:lpstr>Cases in 2012</vt:lpstr>
      <vt:lpstr>Cases Continues</vt:lpstr>
      <vt:lpstr>Case Continues</vt:lpstr>
      <vt:lpstr>Case Continues</vt:lpstr>
      <vt:lpstr>Case Continues</vt:lpstr>
      <vt:lpstr>Cyber-Crime Cases</vt:lpstr>
      <vt:lpstr>PowerPoint Presentation</vt:lpstr>
      <vt:lpstr>Ten Commandments</vt:lpstr>
      <vt:lpstr>PowerPoint Presentation</vt:lpstr>
      <vt:lpstr>PowerPoint Presentation</vt:lpstr>
      <vt:lpstr>Ten Commandments</vt:lpstr>
      <vt:lpstr>Ten Commandments</vt:lpstr>
      <vt:lpstr>Ten Commandments</vt:lpstr>
      <vt:lpstr>Ten Commandments</vt:lpstr>
      <vt:lpstr>PowerPoint Presentation</vt:lpstr>
      <vt:lpstr>Ten Commandments  10. Use a computer in ways that ensure consideration  and respect for your fellow humans. Just because you  can’t always see someone face to face doesn’t give  you the right to offer any less respect then you would  offer in a personal encounter.</vt:lpstr>
      <vt:lpstr>CASE STUDY</vt:lpstr>
      <vt:lpstr>International Papers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cp:lastModifiedBy>Fatama Turfa</cp:lastModifiedBy>
  <cp:revision>1</cp:revision>
  <dcterms:created xsi:type="dcterms:W3CDTF">2021-06-06T05:13:31Z</dcterms:created>
  <dcterms:modified xsi:type="dcterms:W3CDTF">2021-06-07T08:19:24Z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2014-03-11T00:00:00Z</vt:filetime>
  </property>
  <property fmtid="{D5CDD505-2E9C-101B-9397-08002B2CF9AE}" pid="3" name="Creator">
    <vt:lpwstr>Microsoft® Office PowerPoint® 2007</vt:lpwstr>
  </property>
  <property fmtid="{D5CDD505-2E9C-101B-9397-08002B2CF9AE}" pid="4" name="LastSaved">
    <vt:filetime>2021-06-06T00:00:00Z</vt:filetime>
  </property>
</Properties>
</file>