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1" roundtripDataSignature="AMtx7mg7Mg5WdDj908St2XgnaEDkH8VP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penSans-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4110dbd14_0_24: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e4110dbd14_0_24: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4110dbd14_0_32: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e4110dbd14_0_32: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4110dbd14_0_39: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e4110dbd14_0_39: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4110dbd14_1_0: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e4110dbd14_1_0: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4110dbd14_1_11: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e4110dbd14_1_11: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4110dbd14_1_17: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e4110dbd14_1_17: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hyperlink" Target="https://droughtmonitor.unl.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nvSpPr>
        <p:spPr>
          <a:xfrm>
            <a:off x="17230725" y="9220200"/>
            <a:ext cx="483481" cy="35798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100" u="none" cap="none" strike="noStrike">
                <a:solidFill>
                  <a:srgbClr val="FFFFFF"/>
                </a:solidFill>
                <a:latin typeface="Open Sans"/>
                <a:ea typeface="Open Sans"/>
                <a:cs typeface="Open Sans"/>
                <a:sym typeface="Open Sans"/>
              </a:rPr>
              <a:t>01</a:t>
            </a:r>
            <a:endParaRPr/>
          </a:p>
        </p:txBody>
      </p:sp>
      <p:sp>
        <p:nvSpPr>
          <p:cNvPr id="89" name="Google Shape;89;p1"/>
          <p:cNvSpPr/>
          <p:nvPr/>
        </p:nvSpPr>
        <p:spPr>
          <a:xfrm rot="5400000">
            <a:off x="-20549174" y="37222336"/>
            <a:ext cx="74314317" cy="38100"/>
          </a:xfrm>
          <a:custGeom>
            <a:rect b="b" l="l" r="r" t="t"/>
            <a:pathLst>
              <a:path extrusionOk="0" h="203200" w="59258662">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07"/>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txBox="1"/>
          <p:nvPr/>
        </p:nvSpPr>
        <p:spPr>
          <a:xfrm>
            <a:off x="1752600" y="1485900"/>
            <a:ext cx="14325600" cy="498598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5400" u="none" cap="none" strike="noStrike">
                <a:solidFill>
                  <a:schemeClr val="lt1"/>
                </a:solidFill>
                <a:latin typeface="Calibri"/>
                <a:ea typeface="Calibri"/>
                <a:cs typeface="Calibri"/>
                <a:sym typeface="Calibri"/>
              </a:rPr>
              <a:t>Data Mining Project</a:t>
            </a:r>
            <a:endParaRPr/>
          </a:p>
          <a:p>
            <a:pPr indent="0" lvl="0" marL="0" marR="0" rtl="0" algn="l">
              <a:spcBef>
                <a:spcPts val="0"/>
              </a:spcBef>
              <a:spcAft>
                <a:spcPts val="0"/>
              </a:spcAft>
              <a:buNone/>
            </a:pPr>
            <a:br>
              <a:rPr b="1" lang="en-US" sz="5400">
                <a:solidFill>
                  <a:schemeClr val="lt1"/>
                </a:solidFill>
                <a:latin typeface="Calibri"/>
                <a:ea typeface="Calibri"/>
                <a:cs typeface="Calibri"/>
                <a:sym typeface="Calibri"/>
              </a:rPr>
            </a:br>
            <a:r>
              <a:rPr b="1" lang="en-US" sz="5400">
                <a:solidFill>
                  <a:schemeClr val="lt1"/>
                </a:solidFill>
                <a:latin typeface="Calibri"/>
                <a:ea typeface="Calibri"/>
                <a:cs typeface="Calibri"/>
                <a:sym typeface="Calibri"/>
              </a:rPr>
              <a:t>Predict Droughts using Weather Data</a:t>
            </a:r>
            <a:endParaRPr b="1" sz="5400">
              <a:solidFill>
                <a:schemeClr val="lt1"/>
              </a:solidFill>
              <a:latin typeface="Calibri"/>
              <a:ea typeface="Calibri"/>
              <a:cs typeface="Calibri"/>
              <a:sym typeface="Calibri"/>
            </a:endParaRPr>
          </a:p>
          <a:p>
            <a:pPr indent="0" lvl="0" marL="0" marR="0" rtl="0" algn="l">
              <a:spcBef>
                <a:spcPts val="0"/>
              </a:spcBef>
              <a:spcAft>
                <a:spcPts val="0"/>
              </a:spcAft>
              <a:buNone/>
            </a:pPr>
            <a:br>
              <a:rPr b="1" lang="en-US" sz="5400">
                <a:solidFill>
                  <a:schemeClr val="lt1"/>
                </a:solidFill>
                <a:latin typeface="Calibri"/>
                <a:ea typeface="Calibri"/>
                <a:cs typeface="Calibri"/>
                <a:sym typeface="Calibri"/>
              </a:rPr>
            </a:br>
            <a:r>
              <a:rPr b="1" lang="en-US" sz="5400">
                <a:solidFill>
                  <a:schemeClr val="lt1"/>
                </a:solidFill>
                <a:latin typeface="Calibri"/>
                <a:ea typeface="Calibri"/>
                <a:cs typeface="Calibri"/>
                <a:sym typeface="Calibri"/>
              </a:rPr>
              <a:t>Nastaran Ashoori - Marzie Alidadi</a:t>
            </a:r>
            <a:endParaRPr b="1" sz="5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5400">
                <a:solidFill>
                  <a:schemeClr val="lt1"/>
                </a:solidFill>
                <a:latin typeface="Calibri"/>
                <a:ea typeface="Calibri"/>
                <a:cs typeface="Calibri"/>
                <a:sym typeface="Calibri"/>
              </a:rPr>
              <a:t>Dr. Ghadiri</a:t>
            </a:r>
            <a:endParaRPr b="1" sz="54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ge4110dbd14_0_24"/>
          <p:cNvSpPr txBox="1"/>
          <p:nvPr/>
        </p:nvSpPr>
        <p:spPr>
          <a:xfrm>
            <a:off x="17169959" y="9220200"/>
            <a:ext cx="483600" cy="323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100">
                <a:solidFill>
                  <a:srgbClr val="FFFFFF"/>
                </a:solidFill>
                <a:latin typeface="Open Sans"/>
                <a:ea typeface="Open Sans"/>
                <a:cs typeface="Open Sans"/>
                <a:sym typeface="Open Sans"/>
              </a:rPr>
              <a:t>10</a:t>
            </a:r>
            <a:endParaRPr sz="2100">
              <a:solidFill>
                <a:srgbClr val="FFFFFF"/>
              </a:solidFill>
              <a:latin typeface="Open Sans"/>
              <a:ea typeface="Open Sans"/>
              <a:cs typeface="Open Sans"/>
              <a:sym typeface="Open Sans"/>
            </a:endParaRPr>
          </a:p>
        </p:txBody>
      </p:sp>
      <p:sp>
        <p:nvSpPr>
          <p:cNvPr id="158" name="Google Shape;158;ge4110dbd14_0_24"/>
          <p:cNvSpPr/>
          <p:nvPr/>
        </p:nvSpPr>
        <p:spPr>
          <a:xfrm rot="5400000">
            <a:off x="-20576826" y="37249988"/>
            <a:ext cx="74369621" cy="38100"/>
          </a:xfrm>
          <a:custGeom>
            <a:rect b="b" l="l" r="r" t="t"/>
            <a:pathLst>
              <a:path extrusionOk="0" h="203200" w="59258662">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e4110dbd14_0_24"/>
          <p:cNvSpPr txBox="1"/>
          <p:nvPr/>
        </p:nvSpPr>
        <p:spPr>
          <a:xfrm>
            <a:off x="633875" y="562800"/>
            <a:ext cx="15292500" cy="29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600">
                <a:solidFill>
                  <a:schemeClr val="lt1"/>
                </a:solidFill>
                <a:latin typeface="Calibri"/>
                <a:ea typeface="Calibri"/>
                <a:cs typeface="Calibri"/>
                <a:sym typeface="Calibri"/>
              </a:rPr>
              <a:t>Then we used KNeighborsClassifier to predict the score. The results are shown in picture.</a:t>
            </a:r>
            <a:endParaRPr sz="3600">
              <a:solidFill>
                <a:schemeClr val="lt1"/>
              </a:solidFill>
              <a:latin typeface="Calibri"/>
              <a:ea typeface="Calibri"/>
              <a:cs typeface="Calibri"/>
              <a:sym typeface="Calibri"/>
            </a:endParaRPr>
          </a:p>
        </p:txBody>
      </p:sp>
      <p:pic>
        <p:nvPicPr>
          <p:cNvPr id="160" name="Google Shape;160;ge4110dbd14_0_24"/>
          <p:cNvPicPr preferRelativeResize="0"/>
          <p:nvPr/>
        </p:nvPicPr>
        <p:blipFill>
          <a:blip r:embed="rId4">
            <a:alphaModFix/>
          </a:blip>
          <a:stretch>
            <a:fillRect/>
          </a:stretch>
        </p:blipFill>
        <p:spPr>
          <a:xfrm>
            <a:off x="3272750" y="1956775"/>
            <a:ext cx="10724574" cy="769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ge4110dbd14_0_32"/>
          <p:cNvSpPr txBox="1"/>
          <p:nvPr/>
        </p:nvSpPr>
        <p:spPr>
          <a:xfrm>
            <a:off x="17169959" y="9220200"/>
            <a:ext cx="483600" cy="323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100">
                <a:solidFill>
                  <a:srgbClr val="FFFFFF"/>
                </a:solidFill>
                <a:latin typeface="Open Sans"/>
                <a:ea typeface="Open Sans"/>
                <a:cs typeface="Open Sans"/>
                <a:sym typeface="Open Sans"/>
              </a:rPr>
              <a:t>11</a:t>
            </a:r>
            <a:endParaRPr sz="2100">
              <a:solidFill>
                <a:srgbClr val="FFFFFF"/>
              </a:solidFill>
              <a:latin typeface="Open Sans"/>
              <a:ea typeface="Open Sans"/>
              <a:cs typeface="Open Sans"/>
              <a:sym typeface="Open Sans"/>
            </a:endParaRPr>
          </a:p>
        </p:txBody>
      </p:sp>
      <p:sp>
        <p:nvSpPr>
          <p:cNvPr id="166" name="Google Shape;166;ge4110dbd14_0_32"/>
          <p:cNvSpPr/>
          <p:nvPr/>
        </p:nvSpPr>
        <p:spPr>
          <a:xfrm rot="5400000">
            <a:off x="-20576826" y="37249988"/>
            <a:ext cx="74369621" cy="38100"/>
          </a:xfrm>
          <a:custGeom>
            <a:rect b="b" l="l" r="r" t="t"/>
            <a:pathLst>
              <a:path extrusionOk="0" h="203200" w="59258662">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e4110dbd14_0_32"/>
          <p:cNvSpPr txBox="1"/>
          <p:nvPr/>
        </p:nvSpPr>
        <p:spPr>
          <a:xfrm>
            <a:off x="633875" y="1992875"/>
            <a:ext cx="15292500" cy="34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lt1"/>
                </a:solidFill>
                <a:latin typeface="Calibri"/>
                <a:ea typeface="Calibri"/>
                <a:cs typeface="Calibri"/>
                <a:sym typeface="Calibri"/>
              </a:rPr>
              <a:t>P.8 :</a:t>
            </a:r>
            <a:endParaRPr sz="3600">
              <a:solidFill>
                <a:schemeClr val="lt1"/>
              </a:solidFill>
              <a:latin typeface="Calibri"/>
              <a:ea typeface="Calibri"/>
              <a:cs typeface="Calibri"/>
              <a:sym typeface="Calibri"/>
            </a:endParaRPr>
          </a:p>
          <a:p>
            <a:pPr indent="0" lvl="0" marL="0" rtl="0" algn="l">
              <a:spcBef>
                <a:spcPts val="0"/>
              </a:spcBef>
              <a:spcAft>
                <a:spcPts val="0"/>
              </a:spcAft>
              <a:buNone/>
            </a:pPr>
            <a:r>
              <a:t/>
            </a:r>
            <a:endParaRPr sz="3600">
              <a:solidFill>
                <a:schemeClr val="lt1"/>
              </a:solidFill>
              <a:latin typeface="Calibri"/>
              <a:ea typeface="Calibri"/>
              <a:cs typeface="Calibri"/>
              <a:sym typeface="Calibri"/>
            </a:endParaRPr>
          </a:p>
          <a:p>
            <a:pPr indent="0" lvl="0" marL="0" rtl="0" algn="l">
              <a:spcBef>
                <a:spcPts val="0"/>
              </a:spcBef>
              <a:spcAft>
                <a:spcPts val="0"/>
              </a:spcAft>
              <a:buNone/>
            </a:pPr>
            <a:r>
              <a:rPr lang="en-US" sz="3600">
                <a:solidFill>
                  <a:schemeClr val="lt1"/>
                </a:solidFill>
                <a:latin typeface="Calibri"/>
                <a:ea typeface="Calibri"/>
                <a:cs typeface="Calibri"/>
                <a:sym typeface="Calibri"/>
              </a:rPr>
              <a:t>The conclusi</a:t>
            </a:r>
            <a:r>
              <a:rPr lang="en-US" sz="3600">
                <a:solidFill>
                  <a:schemeClr val="lt1"/>
                </a:solidFill>
                <a:latin typeface="Calibri"/>
                <a:ea typeface="Calibri"/>
                <a:cs typeface="Calibri"/>
                <a:sym typeface="Calibri"/>
              </a:rPr>
              <a:t>on</a:t>
            </a:r>
            <a:r>
              <a:rPr lang="en-US" sz="3600">
                <a:solidFill>
                  <a:schemeClr val="lt1"/>
                </a:solidFill>
                <a:latin typeface="Calibri"/>
                <a:ea typeface="Calibri"/>
                <a:cs typeface="Calibri"/>
                <a:sym typeface="Calibri"/>
              </a:rPr>
              <a:t> is that if we have meteorological data over time (in this case, per week), we can predict the drought with good accuracy. If we delete the time feature, our models will not provide good results.</a:t>
            </a:r>
            <a:endParaRPr sz="3600">
              <a:solidFill>
                <a:schemeClr val="lt1"/>
              </a:solidFill>
              <a:latin typeface="Calibri"/>
              <a:ea typeface="Calibri"/>
              <a:cs typeface="Calibri"/>
              <a:sym typeface="Calibri"/>
            </a:endParaRPr>
          </a:p>
          <a:p>
            <a:pPr indent="0" lvl="0" marL="0" rtl="0" algn="l">
              <a:spcBef>
                <a:spcPts val="0"/>
              </a:spcBef>
              <a:spcAft>
                <a:spcPts val="0"/>
              </a:spcAft>
              <a:buNone/>
            </a:pPr>
            <a:r>
              <a:t/>
            </a:r>
            <a:endParaRPr sz="3600">
              <a:solidFill>
                <a:schemeClr val="lt1"/>
              </a:solidFill>
              <a:latin typeface="Calibri"/>
              <a:ea typeface="Calibri"/>
              <a:cs typeface="Calibri"/>
              <a:sym typeface="Calibri"/>
            </a:endParaRPr>
          </a:p>
          <a:p>
            <a:pPr indent="0" lvl="0" marL="0" rtl="0" algn="l">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ge4110dbd14_0_39"/>
          <p:cNvSpPr txBox="1"/>
          <p:nvPr/>
        </p:nvSpPr>
        <p:spPr>
          <a:xfrm>
            <a:off x="17230725" y="9220200"/>
            <a:ext cx="483600" cy="323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100">
                <a:solidFill>
                  <a:srgbClr val="FFFFFF"/>
                </a:solidFill>
                <a:latin typeface="Open Sans"/>
                <a:ea typeface="Open Sans"/>
                <a:cs typeface="Open Sans"/>
                <a:sym typeface="Open Sans"/>
              </a:rPr>
              <a:t>02</a:t>
            </a:r>
            <a:endParaRPr sz="2100">
              <a:solidFill>
                <a:srgbClr val="FFFFFF"/>
              </a:solidFill>
              <a:latin typeface="Open Sans"/>
              <a:ea typeface="Open Sans"/>
              <a:cs typeface="Open Sans"/>
              <a:sym typeface="Open Sans"/>
            </a:endParaRPr>
          </a:p>
        </p:txBody>
      </p:sp>
      <p:sp>
        <p:nvSpPr>
          <p:cNvPr id="96" name="Google Shape;96;ge4110dbd14_0_39"/>
          <p:cNvSpPr/>
          <p:nvPr/>
        </p:nvSpPr>
        <p:spPr>
          <a:xfrm rot="5400000">
            <a:off x="-20576826" y="37249988"/>
            <a:ext cx="74369621" cy="38100"/>
          </a:xfrm>
          <a:custGeom>
            <a:rect b="b" l="l" r="r" t="t"/>
            <a:pathLst>
              <a:path extrusionOk="0" h="203200" w="59258662">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e4110dbd14_0_39"/>
          <p:cNvSpPr txBox="1"/>
          <p:nvPr/>
        </p:nvSpPr>
        <p:spPr>
          <a:xfrm>
            <a:off x="1752600" y="1485900"/>
            <a:ext cx="14325600" cy="831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b="1" sz="5400">
              <a:solidFill>
                <a:schemeClr val="lt1"/>
              </a:solidFill>
              <a:latin typeface="Calibri"/>
              <a:ea typeface="Calibri"/>
              <a:cs typeface="Calibri"/>
              <a:sym typeface="Calibri"/>
            </a:endParaRPr>
          </a:p>
        </p:txBody>
      </p:sp>
      <p:sp>
        <p:nvSpPr>
          <p:cNvPr id="98" name="Google Shape;98;ge4110dbd14_0_39"/>
          <p:cNvSpPr txBox="1"/>
          <p:nvPr/>
        </p:nvSpPr>
        <p:spPr>
          <a:xfrm>
            <a:off x="1463400" y="1485900"/>
            <a:ext cx="14904000" cy="628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600">
                <a:solidFill>
                  <a:schemeClr val="lt1"/>
                </a:solidFill>
                <a:latin typeface="Calibri"/>
                <a:ea typeface="Calibri"/>
                <a:cs typeface="Calibri"/>
                <a:sym typeface="Calibri"/>
              </a:rPr>
              <a:t>Theoretical Description</a:t>
            </a:r>
            <a:endParaRPr sz="3600">
              <a:solidFill>
                <a:schemeClr val="lt1"/>
              </a:solidFill>
              <a:latin typeface="Calibri"/>
              <a:ea typeface="Calibri"/>
              <a:cs typeface="Calibri"/>
              <a:sym typeface="Calibri"/>
            </a:endParaRPr>
          </a:p>
          <a:p>
            <a:pPr indent="-457200" lvl="0" marL="457200" rtl="0" algn="just">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The </a:t>
            </a:r>
            <a:r>
              <a:rPr lang="en-US" sz="3600">
                <a:solidFill>
                  <a:schemeClr val="lt1"/>
                </a:solidFill>
                <a:uFill>
                  <a:noFill/>
                </a:uFill>
                <a:latin typeface="Calibri"/>
                <a:ea typeface="Calibri"/>
                <a:cs typeface="Calibri"/>
                <a:sym typeface="Calibri"/>
                <a:hlinkClick r:id="rId4">
                  <a:extLst>
                    <a:ext uri="{A12FA001-AC4F-418D-AE19-62706E023703}">
                      <ahyp:hlinkClr val="tx"/>
                    </a:ext>
                  </a:extLst>
                </a:hlinkClick>
              </a:rPr>
              <a:t>US drought monitor</a:t>
            </a:r>
            <a:r>
              <a:rPr lang="en-US" sz="3600">
                <a:solidFill>
                  <a:schemeClr val="lt1"/>
                </a:solidFill>
                <a:latin typeface="Calibri"/>
                <a:ea typeface="Calibri"/>
                <a:cs typeface="Calibri"/>
                <a:sym typeface="Calibri"/>
              </a:rPr>
              <a:t> is a measure of drought across the US manually created by experts using a wide range of data. This dataset’s aim is to help investigate if droughts could be predicted using only meteorological data, potentially leading to generalization of US predictions to other areas of the world.</a:t>
            </a:r>
            <a:endParaRPr sz="3600">
              <a:solidFill>
                <a:schemeClr val="lt1"/>
              </a:solidFill>
              <a:latin typeface="Calibri"/>
              <a:ea typeface="Calibri"/>
              <a:cs typeface="Calibri"/>
              <a:sym typeface="Calibri"/>
            </a:endParaRPr>
          </a:p>
          <a:p>
            <a:pPr indent="-457200" lvl="0" marL="457200" rtl="0" algn="just">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Acknowledgements</a:t>
            </a:r>
            <a:endParaRPr sz="3600">
              <a:solidFill>
                <a:schemeClr val="lt1"/>
              </a:solidFill>
              <a:latin typeface="Calibri"/>
              <a:ea typeface="Calibri"/>
              <a:cs typeface="Calibri"/>
              <a:sym typeface="Calibri"/>
            </a:endParaRPr>
          </a:p>
          <a:p>
            <a:pPr indent="0" lvl="0" marL="457200" rtl="0" algn="just">
              <a:spcBef>
                <a:spcPts val="0"/>
              </a:spcBef>
              <a:spcAft>
                <a:spcPts val="0"/>
              </a:spcAft>
              <a:buNone/>
            </a:pPr>
            <a:r>
              <a:rPr lang="en-US" sz="3600">
                <a:solidFill>
                  <a:schemeClr val="lt1"/>
                </a:solidFill>
                <a:latin typeface="Calibri"/>
                <a:ea typeface="Calibri"/>
                <a:cs typeface="Calibri"/>
                <a:sym typeface="Calibri"/>
              </a:rPr>
              <a:t>This dataset would not exist without the open data offered by the</a:t>
            </a:r>
            <a:endParaRPr sz="3600">
              <a:solidFill>
                <a:schemeClr val="lt1"/>
              </a:solidFill>
              <a:latin typeface="Calibri"/>
              <a:ea typeface="Calibri"/>
              <a:cs typeface="Calibri"/>
              <a:sym typeface="Calibri"/>
            </a:endParaRPr>
          </a:p>
          <a:p>
            <a:pPr indent="0" lvl="0" marL="457200" rtl="0" algn="just">
              <a:spcBef>
                <a:spcPts val="0"/>
              </a:spcBef>
              <a:spcAft>
                <a:spcPts val="0"/>
              </a:spcAft>
              <a:buNone/>
            </a:pPr>
            <a:r>
              <a:rPr lang="en-US" sz="3600">
                <a:solidFill>
                  <a:schemeClr val="lt1"/>
                </a:solidFill>
                <a:latin typeface="Calibri"/>
                <a:ea typeface="Calibri"/>
                <a:cs typeface="Calibri"/>
                <a:sym typeface="Calibri"/>
              </a:rPr>
              <a:t>NASA POWER Project and the authors of the US Drought</a:t>
            </a:r>
            <a:endParaRPr sz="3600">
              <a:solidFill>
                <a:schemeClr val="lt1"/>
              </a:solidFill>
              <a:latin typeface="Calibri"/>
              <a:ea typeface="Calibri"/>
              <a:cs typeface="Calibri"/>
              <a:sym typeface="Calibri"/>
            </a:endParaRPr>
          </a:p>
          <a:p>
            <a:pPr indent="0" lvl="0" marL="457200" rtl="0" algn="just">
              <a:spcBef>
                <a:spcPts val="0"/>
              </a:spcBef>
              <a:spcAft>
                <a:spcPts val="0"/>
              </a:spcAft>
              <a:buNone/>
            </a:pPr>
            <a:r>
              <a:rPr lang="en-US" sz="3600">
                <a:solidFill>
                  <a:schemeClr val="lt1"/>
                </a:solidFill>
                <a:latin typeface="Calibri"/>
                <a:ea typeface="Calibri"/>
                <a:cs typeface="Calibri"/>
                <a:sym typeface="Calibri"/>
              </a:rPr>
              <a:t>Monitor.</a:t>
            </a:r>
            <a:endParaRPr sz="3600">
              <a:solidFill>
                <a:schemeClr val="lt1"/>
              </a:solidFill>
              <a:latin typeface="Calibri"/>
              <a:ea typeface="Calibri"/>
              <a:cs typeface="Calibri"/>
              <a:sym typeface="Calibri"/>
            </a:endParaRPr>
          </a:p>
          <a:p>
            <a:pPr indent="0" lvl="0" marL="457200" rtl="0" algn="just">
              <a:spcBef>
                <a:spcPts val="0"/>
              </a:spcBef>
              <a:spcAft>
                <a:spcPts val="0"/>
              </a:spcAft>
              <a:buNone/>
            </a:pPr>
            <a:r>
              <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6"/>
          <p:cNvSpPr txBox="1"/>
          <p:nvPr/>
        </p:nvSpPr>
        <p:spPr>
          <a:xfrm>
            <a:off x="17169959" y="9220200"/>
            <a:ext cx="483600" cy="323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100">
                <a:solidFill>
                  <a:srgbClr val="FFFFFF"/>
                </a:solidFill>
                <a:latin typeface="Open Sans"/>
                <a:ea typeface="Open Sans"/>
                <a:cs typeface="Open Sans"/>
                <a:sym typeface="Open Sans"/>
              </a:rPr>
              <a:t>03</a:t>
            </a:r>
            <a:endParaRPr sz="2100">
              <a:solidFill>
                <a:srgbClr val="FFFFFF"/>
              </a:solidFill>
              <a:latin typeface="Open Sans"/>
              <a:ea typeface="Open Sans"/>
              <a:cs typeface="Open Sans"/>
              <a:sym typeface="Open Sans"/>
            </a:endParaRPr>
          </a:p>
        </p:txBody>
      </p:sp>
      <p:sp>
        <p:nvSpPr>
          <p:cNvPr id="104" name="Google Shape;104;p6"/>
          <p:cNvSpPr/>
          <p:nvPr/>
        </p:nvSpPr>
        <p:spPr>
          <a:xfrm rot="5400000">
            <a:off x="-20549174" y="37222336"/>
            <a:ext cx="74314317" cy="38100"/>
          </a:xfrm>
          <a:custGeom>
            <a:rect b="b" l="l" r="r" t="t"/>
            <a:pathLst>
              <a:path extrusionOk="0" h="203200" w="59258662">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07"/>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rot="5400000">
            <a:off x="-20576826" y="37249988"/>
            <a:ext cx="74369621" cy="38100"/>
          </a:xfrm>
          <a:custGeom>
            <a:rect b="b" l="l" r="r" t="t"/>
            <a:pathLst>
              <a:path extrusionOk="0" h="203200" w="59258662">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000000">
              <a:alpha val="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txBox="1"/>
          <p:nvPr/>
        </p:nvSpPr>
        <p:spPr>
          <a:xfrm>
            <a:off x="868425" y="864025"/>
            <a:ext cx="8535300" cy="9728100"/>
          </a:xfrm>
          <a:prstGeom prst="rect">
            <a:avLst/>
          </a:prstGeom>
          <a:noFill/>
          <a:ln>
            <a:noFill/>
          </a:ln>
        </p:spPr>
        <p:txBody>
          <a:bodyPr anchorCtr="0" anchor="t" bIns="0" lIns="0" spcFirstLastPara="1" rIns="0" wrap="square" tIns="0">
            <a:spAutoFit/>
          </a:bodyPr>
          <a:lstStyle/>
          <a:p>
            <a:pPr indent="0" lvl="0" marL="0" marR="0" rtl="0" algn="just">
              <a:spcBef>
                <a:spcPts val="0"/>
              </a:spcBef>
              <a:spcAft>
                <a:spcPts val="0"/>
              </a:spcAft>
              <a:buNone/>
            </a:pPr>
            <a:r>
              <a:rPr lang="en-US" sz="3600">
                <a:solidFill>
                  <a:schemeClr val="lt1"/>
                </a:solidFill>
                <a:latin typeface="Calibri"/>
                <a:ea typeface="Calibri"/>
                <a:cs typeface="Calibri"/>
                <a:sym typeface="Calibri"/>
              </a:rPr>
              <a:t>P.1:</a:t>
            </a:r>
            <a:endParaRPr sz="3600">
              <a:solidFill>
                <a:schemeClr val="lt1"/>
              </a:solidFill>
              <a:latin typeface="Calibri"/>
              <a:ea typeface="Calibri"/>
              <a:cs typeface="Calibri"/>
              <a:sym typeface="Calibri"/>
            </a:endParaRPr>
          </a:p>
          <a:p>
            <a:pPr indent="-457200" lvl="0" marL="457200" marR="0" rtl="0" algn="just">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 columns: 21</a:t>
            </a:r>
            <a:endParaRPr sz="3600">
              <a:solidFill>
                <a:schemeClr val="lt1"/>
              </a:solidFill>
              <a:latin typeface="Calibri"/>
              <a:ea typeface="Calibri"/>
              <a:cs typeface="Calibri"/>
              <a:sym typeface="Calibri"/>
            </a:endParaRPr>
          </a:p>
          <a:p>
            <a:pPr indent="0" lvl="0" marL="457200" marR="0" rtl="0" algn="just">
              <a:spcBef>
                <a:spcPts val="0"/>
              </a:spcBef>
              <a:spcAft>
                <a:spcPts val="0"/>
              </a:spcAft>
              <a:buNone/>
            </a:pPr>
            <a:r>
              <a:t/>
            </a:r>
            <a:endParaRPr sz="2000">
              <a:solidFill>
                <a:schemeClr val="lt1"/>
              </a:solidFill>
              <a:latin typeface="Calibri"/>
              <a:ea typeface="Calibri"/>
              <a:cs typeface="Calibri"/>
              <a:sym typeface="Calibri"/>
            </a:endParaRPr>
          </a:p>
          <a:p>
            <a:pPr indent="-457200" lvl="0" marL="457200" marR="0" rtl="0" algn="just">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trainSet:</a:t>
            </a:r>
            <a:endParaRPr sz="3600">
              <a:solidFill>
                <a:schemeClr val="lt1"/>
              </a:solidFill>
              <a:latin typeface="Calibri"/>
              <a:ea typeface="Calibri"/>
              <a:cs typeface="Calibri"/>
              <a:sym typeface="Calibri"/>
            </a:endParaRPr>
          </a:p>
          <a:p>
            <a:pPr indent="0" lvl="0" marL="457200" marR="0" rtl="0" algn="just">
              <a:spcBef>
                <a:spcPts val="0"/>
              </a:spcBef>
              <a:spcAft>
                <a:spcPts val="0"/>
              </a:spcAft>
              <a:buNone/>
            </a:pPr>
            <a:r>
              <a:rPr lang="en-US" sz="3600">
                <a:solidFill>
                  <a:schemeClr val="lt1"/>
                </a:solidFill>
                <a:latin typeface="Calibri"/>
                <a:ea typeface="Calibri"/>
                <a:cs typeface="Calibri"/>
                <a:sym typeface="Calibri"/>
              </a:rPr>
              <a:t># rows: 19 millions with NAN</a:t>
            </a:r>
            <a:endParaRPr sz="3600">
              <a:solidFill>
                <a:schemeClr val="lt1"/>
              </a:solidFill>
              <a:latin typeface="Calibri"/>
              <a:ea typeface="Calibri"/>
              <a:cs typeface="Calibri"/>
              <a:sym typeface="Calibri"/>
            </a:endParaRPr>
          </a:p>
          <a:p>
            <a:pPr indent="0" lvl="0" marL="457200" marR="0" rtl="0" algn="just">
              <a:spcBef>
                <a:spcPts val="0"/>
              </a:spcBef>
              <a:spcAft>
                <a:spcPts val="0"/>
              </a:spcAft>
              <a:buNone/>
            </a:pPr>
            <a:r>
              <a:rPr lang="en-US" sz="3600">
                <a:solidFill>
                  <a:schemeClr val="lt1"/>
                </a:solidFill>
                <a:latin typeface="Calibri"/>
                <a:ea typeface="Calibri"/>
                <a:cs typeface="Calibri"/>
                <a:sym typeface="Calibri"/>
              </a:rPr>
              <a:t>			 - &gt; </a:t>
            </a:r>
            <a:r>
              <a:rPr lang="en-US" sz="3600">
                <a:solidFill>
                  <a:schemeClr val="lt1"/>
                </a:solidFill>
                <a:latin typeface="Calibri"/>
                <a:ea typeface="Calibri"/>
                <a:cs typeface="Calibri"/>
                <a:sym typeface="Calibri"/>
              </a:rPr>
              <a:t>2 millions </a:t>
            </a:r>
            <a:endParaRPr sz="3600">
              <a:solidFill>
                <a:schemeClr val="lt1"/>
              </a:solidFill>
              <a:latin typeface="Calibri"/>
              <a:ea typeface="Calibri"/>
              <a:cs typeface="Calibri"/>
              <a:sym typeface="Calibri"/>
            </a:endParaRPr>
          </a:p>
          <a:p>
            <a:pPr indent="-457200" lvl="0" marL="457200" marR="0" rtl="0" algn="just">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testSet:</a:t>
            </a:r>
            <a:endParaRPr sz="3600">
              <a:solidFill>
                <a:schemeClr val="lt1"/>
              </a:solidFill>
              <a:latin typeface="Calibri"/>
              <a:ea typeface="Calibri"/>
              <a:cs typeface="Calibri"/>
              <a:sym typeface="Calibri"/>
            </a:endParaRPr>
          </a:p>
          <a:p>
            <a:pPr indent="0" lvl="0" marL="457200" marR="0" rtl="0" algn="just">
              <a:spcBef>
                <a:spcPts val="0"/>
              </a:spcBef>
              <a:spcAft>
                <a:spcPts val="0"/>
              </a:spcAft>
              <a:buNone/>
            </a:pPr>
            <a:r>
              <a:rPr lang="en-US" sz="3600">
                <a:solidFill>
                  <a:schemeClr val="lt1"/>
                </a:solidFill>
                <a:latin typeface="Calibri"/>
                <a:ea typeface="Calibri"/>
                <a:cs typeface="Calibri"/>
                <a:sym typeface="Calibri"/>
              </a:rPr>
              <a:t># rows: 2 millions with NAN</a:t>
            </a:r>
            <a:endParaRPr sz="3600">
              <a:solidFill>
                <a:schemeClr val="lt1"/>
              </a:solidFill>
              <a:latin typeface="Calibri"/>
              <a:ea typeface="Calibri"/>
              <a:cs typeface="Calibri"/>
              <a:sym typeface="Calibri"/>
            </a:endParaRPr>
          </a:p>
          <a:p>
            <a:pPr indent="0" lvl="0" marL="457200" marR="0" rtl="0" algn="just">
              <a:spcBef>
                <a:spcPts val="0"/>
              </a:spcBef>
              <a:spcAft>
                <a:spcPts val="0"/>
              </a:spcAft>
              <a:buNone/>
            </a:pPr>
            <a:r>
              <a:rPr lang="en-US" sz="3600">
                <a:solidFill>
                  <a:schemeClr val="lt1"/>
                </a:solidFill>
                <a:latin typeface="Calibri"/>
                <a:ea typeface="Calibri"/>
                <a:cs typeface="Calibri"/>
                <a:sym typeface="Calibri"/>
              </a:rPr>
              <a:t>			 -&gt; 300 thousands</a:t>
            </a:r>
            <a:endParaRPr sz="3600">
              <a:solidFill>
                <a:schemeClr val="lt1"/>
              </a:solidFill>
              <a:latin typeface="Calibri"/>
              <a:ea typeface="Calibri"/>
              <a:cs typeface="Calibri"/>
              <a:sym typeface="Calibri"/>
            </a:endParaRPr>
          </a:p>
          <a:p>
            <a:pPr indent="-457200" lvl="0" marL="457200" marR="0" rtl="0" algn="just">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This is a classification dataset over six levels of drought, which is no drought (None in the dataset), and five drought levels shown below. Each entry is a drought level at a specific point in time in a specific US county, accompanied by the last 90 days of 18 meteorological indicators shown in the bottom of this description.</a:t>
            </a:r>
            <a:endParaRPr sz="3600">
              <a:solidFill>
                <a:schemeClr val="dk1"/>
              </a:solidFill>
            </a:endParaRPr>
          </a:p>
          <a:p>
            <a:pPr indent="0" lvl="0" marL="0" marR="0" rtl="0" algn="just">
              <a:spcBef>
                <a:spcPts val="0"/>
              </a:spcBef>
              <a:spcAft>
                <a:spcPts val="0"/>
              </a:spcAft>
              <a:buNone/>
            </a:pPr>
            <a:r>
              <a:t/>
            </a:r>
            <a:endParaRPr sz="3600">
              <a:solidFill>
                <a:schemeClr val="dk1"/>
              </a:solidFill>
              <a:latin typeface="Calibri"/>
              <a:ea typeface="Calibri"/>
              <a:cs typeface="Calibri"/>
              <a:sym typeface="Calibri"/>
            </a:endParaRPr>
          </a:p>
        </p:txBody>
      </p:sp>
      <p:pic>
        <p:nvPicPr>
          <p:cNvPr descr="https://lh3.googleusercontent.com/O3g-mZcnTpYVyIvH76TcZgBJdu8jhJVOLHIccLeAxE7Lr4AV6WIrMGSQz-0GYLWx7nd_XF-F8fhhDTFa2Br7cqz_3lfxjnoNewG2WL4ICTS0cvmP4cjcBaBkcLZM2yGMm7UO0akd" id="107" name="Google Shape;107;p6"/>
          <p:cNvPicPr preferRelativeResize="0"/>
          <p:nvPr/>
        </p:nvPicPr>
        <p:blipFill rotWithShape="1">
          <a:blip r:embed="rId4">
            <a:alphaModFix/>
          </a:blip>
          <a:srcRect b="0" l="0" r="0" t="0"/>
          <a:stretch/>
        </p:blipFill>
        <p:spPr>
          <a:xfrm>
            <a:off x="10049775" y="1450550"/>
            <a:ext cx="6474200" cy="809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ge4110dbd14_1_0"/>
          <p:cNvSpPr txBox="1"/>
          <p:nvPr/>
        </p:nvSpPr>
        <p:spPr>
          <a:xfrm>
            <a:off x="17169959" y="9220200"/>
            <a:ext cx="483600" cy="323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100">
                <a:solidFill>
                  <a:srgbClr val="FFFFFF"/>
                </a:solidFill>
                <a:latin typeface="Open Sans"/>
                <a:ea typeface="Open Sans"/>
                <a:cs typeface="Open Sans"/>
                <a:sym typeface="Open Sans"/>
              </a:rPr>
              <a:t>04</a:t>
            </a:r>
            <a:endParaRPr sz="2100">
              <a:solidFill>
                <a:srgbClr val="FFFFFF"/>
              </a:solidFill>
              <a:latin typeface="Open Sans"/>
              <a:ea typeface="Open Sans"/>
              <a:cs typeface="Open Sans"/>
              <a:sym typeface="Open Sans"/>
            </a:endParaRPr>
          </a:p>
        </p:txBody>
      </p:sp>
      <p:sp>
        <p:nvSpPr>
          <p:cNvPr id="113" name="Google Shape;113;ge4110dbd14_1_0"/>
          <p:cNvSpPr/>
          <p:nvPr/>
        </p:nvSpPr>
        <p:spPr>
          <a:xfrm rot="5400000">
            <a:off x="-20576826" y="37249988"/>
            <a:ext cx="74369621" cy="38100"/>
          </a:xfrm>
          <a:custGeom>
            <a:rect b="b" l="l" r="r" t="t"/>
            <a:pathLst>
              <a:path extrusionOk="0" h="203200" w="59258662">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e4110dbd14_1_0"/>
          <p:cNvSpPr/>
          <p:nvPr/>
        </p:nvSpPr>
        <p:spPr>
          <a:xfrm>
            <a:off x="1178625" y="978725"/>
            <a:ext cx="14493300" cy="2249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lt1"/>
                </a:solidFill>
              </a:rPr>
              <a:t>P.2 </a:t>
            </a:r>
            <a:endParaRPr sz="3600">
              <a:solidFill>
                <a:schemeClr val="lt1"/>
              </a:solidFill>
            </a:endParaRPr>
          </a:p>
          <a:p>
            <a:pPr indent="-457200" lvl="0" marL="457200" marR="0" rtl="0" algn="l">
              <a:spcBef>
                <a:spcPts val="0"/>
              </a:spcBef>
              <a:spcAft>
                <a:spcPts val="0"/>
              </a:spcAft>
              <a:buClr>
                <a:schemeClr val="lt1"/>
              </a:buClr>
              <a:buSzPts val="3600"/>
              <a:buChar char="●"/>
            </a:pPr>
            <a:r>
              <a:rPr lang="en-US" sz="3600">
                <a:solidFill>
                  <a:schemeClr val="lt1"/>
                </a:solidFill>
              </a:rPr>
              <a:t>EDA : we used EDA methods for each model we created</a:t>
            </a:r>
            <a:endParaRPr sz="3600">
              <a:solidFill>
                <a:schemeClr val="lt1"/>
              </a:solidFill>
            </a:endParaRPr>
          </a:p>
          <a:p>
            <a:pPr indent="0" lvl="0" marL="457200" marR="0" rtl="0" algn="l">
              <a:spcBef>
                <a:spcPts val="0"/>
              </a:spcBef>
              <a:spcAft>
                <a:spcPts val="0"/>
              </a:spcAft>
              <a:buNone/>
            </a:pPr>
            <a:r>
              <a:t/>
            </a:r>
            <a:endParaRPr sz="3600">
              <a:solidFill>
                <a:schemeClr val="lt1"/>
              </a:solidFill>
            </a:endParaRPr>
          </a:p>
          <a:p>
            <a:pPr indent="0" lvl="0" marL="0" marR="0" rtl="0" algn="l">
              <a:spcBef>
                <a:spcPts val="0"/>
              </a:spcBef>
              <a:spcAft>
                <a:spcPts val="0"/>
              </a:spcAft>
              <a:buNone/>
            </a:pPr>
            <a:r>
              <a:t/>
            </a:r>
            <a:endParaRPr sz="3600">
              <a:solidFill>
                <a:schemeClr val="lt1"/>
              </a:solidFill>
            </a:endParaRPr>
          </a:p>
        </p:txBody>
      </p:sp>
      <p:pic>
        <p:nvPicPr>
          <p:cNvPr id="115" name="Google Shape;115;ge4110dbd14_1_0"/>
          <p:cNvPicPr preferRelativeResize="0"/>
          <p:nvPr/>
        </p:nvPicPr>
        <p:blipFill rotWithShape="1">
          <a:blip r:embed="rId4">
            <a:alphaModFix/>
          </a:blip>
          <a:srcRect b="7929" l="19813" r="19485" t="30979"/>
          <a:stretch/>
        </p:blipFill>
        <p:spPr>
          <a:xfrm>
            <a:off x="1990750" y="2341072"/>
            <a:ext cx="13431274" cy="76034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7"/>
          <p:cNvSpPr txBox="1"/>
          <p:nvPr/>
        </p:nvSpPr>
        <p:spPr>
          <a:xfrm>
            <a:off x="17169959" y="9220200"/>
            <a:ext cx="483600" cy="323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100">
                <a:solidFill>
                  <a:srgbClr val="FFFFFF"/>
                </a:solidFill>
                <a:latin typeface="Open Sans"/>
                <a:ea typeface="Open Sans"/>
                <a:cs typeface="Open Sans"/>
                <a:sym typeface="Open Sans"/>
              </a:rPr>
              <a:t>05</a:t>
            </a:r>
            <a:endParaRPr sz="2100">
              <a:solidFill>
                <a:srgbClr val="FFFFFF"/>
              </a:solidFill>
              <a:latin typeface="Open Sans"/>
              <a:ea typeface="Open Sans"/>
              <a:cs typeface="Open Sans"/>
              <a:sym typeface="Open Sans"/>
            </a:endParaRPr>
          </a:p>
        </p:txBody>
      </p:sp>
      <p:sp>
        <p:nvSpPr>
          <p:cNvPr id="121" name="Google Shape;121;p7"/>
          <p:cNvSpPr/>
          <p:nvPr/>
        </p:nvSpPr>
        <p:spPr>
          <a:xfrm rot="5400000">
            <a:off x="-20549174" y="37222336"/>
            <a:ext cx="74314317" cy="38100"/>
          </a:xfrm>
          <a:custGeom>
            <a:rect b="b" l="l" r="r" t="t"/>
            <a:pathLst>
              <a:path extrusionOk="0" h="203200" w="59258662">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07"/>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1553450" y="1291075"/>
            <a:ext cx="14826000" cy="709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P.3 : Pre-Processing</a:t>
            </a:r>
            <a:endParaRPr sz="36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Normalization: we normalized our data using StandardScaler, Normalize and MinMaxScalar methods. The result of all of them were the same. So we used</a:t>
            </a:r>
            <a:r>
              <a:rPr lang="en-US" sz="3600">
                <a:solidFill>
                  <a:schemeClr val="lt1"/>
                </a:solidFill>
                <a:latin typeface="Calibri"/>
                <a:ea typeface="Calibri"/>
                <a:cs typeface="Calibri"/>
                <a:sym typeface="Calibri"/>
              </a:rPr>
              <a:t> </a:t>
            </a:r>
            <a:r>
              <a:rPr lang="en-US" sz="3600">
                <a:solidFill>
                  <a:schemeClr val="lt1"/>
                </a:solidFill>
                <a:latin typeface="Calibri"/>
                <a:ea typeface="Calibri"/>
                <a:cs typeface="Calibri"/>
                <a:sym typeface="Calibri"/>
              </a:rPr>
              <a:t>StandardScaler for other models.</a:t>
            </a:r>
            <a:endParaRPr sz="36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data </a:t>
            </a:r>
            <a:r>
              <a:rPr lang="en-US" sz="3600">
                <a:solidFill>
                  <a:schemeClr val="lt1"/>
                </a:solidFill>
                <a:latin typeface="Calibri"/>
                <a:ea typeface="Calibri"/>
                <a:cs typeface="Calibri"/>
                <a:sym typeface="Calibri"/>
              </a:rPr>
              <a:t>Balancing</a:t>
            </a:r>
            <a:r>
              <a:rPr lang="en-US" sz="3600">
                <a:solidFill>
                  <a:schemeClr val="lt1"/>
                </a:solidFill>
                <a:latin typeface="Calibri"/>
                <a:ea typeface="Calibri"/>
                <a:cs typeface="Calibri"/>
                <a:sym typeface="Calibri"/>
              </a:rPr>
              <a:t>: we just balanced our TrainSet. but the models’ performance with this balanced data was not good. And we understood because this is TimeSeries data, we shouldn’t use resampling. For the final  models we created, we left the data </a:t>
            </a:r>
            <a:r>
              <a:rPr lang="en-US" sz="3600">
                <a:solidFill>
                  <a:schemeClr val="lt1"/>
                </a:solidFill>
                <a:latin typeface="Calibri"/>
                <a:ea typeface="Calibri"/>
                <a:cs typeface="Calibri"/>
                <a:sym typeface="Calibri"/>
              </a:rPr>
              <a:t>imbalanced</a:t>
            </a: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8"/>
          <p:cNvSpPr txBox="1"/>
          <p:nvPr/>
        </p:nvSpPr>
        <p:spPr>
          <a:xfrm>
            <a:off x="17169959" y="9220200"/>
            <a:ext cx="483600" cy="323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100">
                <a:solidFill>
                  <a:srgbClr val="FFFFFF"/>
                </a:solidFill>
                <a:latin typeface="Open Sans"/>
                <a:ea typeface="Open Sans"/>
                <a:cs typeface="Open Sans"/>
                <a:sym typeface="Open Sans"/>
              </a:rPr>
              <a:t>06</a:t>
            </a:r>
            <a:endParaRPr sz="2100">
              <a:solidFill>
                <a:srgbClr val="FFFFFF"/>
              </a:solidFill>
              <a:latin typeface="Open Sans"/>
              <a:ea typeface="Open Sans"/>
              <a:cs typeface="Open Sans"/>
              <a:sym typeface="Open Sans"/>
            </a:endParaRPr>
          </a:p>
        </p:txBody>
      </p:sp>
      <p:sp>
        <p:nvSpPr>
          <p:cNvPr id="128" name="Google Shape;128;p8"/>
          <p:cNvSpPr/>
          <p:nvPr/>
        </p:nvSpPr>
        <p:spPr>
          <a:xfrm rot="5400000">
            <a:off x="-20549174" y="37222336"/>
            <a:ext cx="74314317" cy="38100"/>
          </a:xfrm>
          <a:custGeom>
            <a:rect b="b" l="l" r="r" t="t"/>
            <a:pathLst>
              <a:path extrusionOk="0" h="203200" w="59258662">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07"/>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1053700" y="1207775"/>
            <a:ext cx="15268800" cy="738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P.4 : Search for good models</a:t>
            </a:r>
            <a:endParaRPr sz="36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We converted the score data to integer and our problem became classification problem. So we could use classification methods to predict if there is going to be drought.</a:t>
            </a:r>
            <a:endParaRPr sz="3600">
              <a:solidFill>
                <a:schemeClr val="lt1"/>
              </a:solidFill>
              <a:latin typeface="Calibri"/>
              <a:ea typeface="Calibri"/>
              <a:cs typeface="Calibri"/>
              <a:sym typeface="Calibri"/>
            </a:endParaRPr>
          </a:p>
          <a:p>
            <a:pPr indent="-457200" lvl="1" marL="914400" marR="0" rtl="0" algn="l">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Decision Tree Classifier</a:t>
            </a:r>
            <a:endParaRPr sz="3600">
              <a:solidFill>
                <a:schemeClr val="lt1"/>
              </a:solidFill>
              <a:latin typeface="Calibri"/>
              <a:ea typeface="Calibri"/>
              <a:cs typeface="Calibri"/>
              <a:sym typeface="Calibri"/>
            </a:endParaRPr>
          </a:p>
          <a:p>
            <a:pPr indent="-457200" lvl="1" marL="914400" marR="0" rtl="0" algn="l">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Random Forest</a:t>
            </a:r>
            <a:endParaRPr sz="3600">
              <a:solidFill>
                <a:schemeClr val="lt1"/>
              </a:solidFill>
              <a:latin typeface="Calibri"/>
              <a:ea typeface="Calibri"/>
              <a:cs typeface="Calibri"/>
              <a:sym typeface="Calibri"/>
            </a:endParaRPr>
          </a:p>
          <a:p>
            <a:pPr indent="-457200" lvl="1" marL="914400" marR="0" rtl="0" algn="l">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K-Neighbors Classifier</a:t>
            </a:r>
            <a:endParaRPr sz="3600">
              <a:solidFill>
                <a:schemeClr val="lt1"/>
              </a:solidFill>
              <a:latin typeface="Calibri"/>
              <a:ea typeface="Calibri"/>
              <a:cs typeface="Calibri"/>
              <a:sym typeface="Calibri"/>
            </a:endParaRPr>
          </a:p>
          <a:p>
            <a:pPr indent="-457200" lvl="1" marL="914400" rtl="0" algn="l">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MLP</a:t>
            </a:r>
            <a:endParaRPr sz="3600">
              <a:solidFill>
                <a:schemeClr val="lt1"/>
              </a:solidFill>
              <a:latin typeface="Calibri"/>
              <a:ea typeface="Calibri"/>
              <a:cs typeface="Calibri"/>
              <a:sym typeface="Calibri"/>
            </a:endParaRPr>
          </a:p>
          <a:p>
            <a:pPr indent="-457200" lvl="1" marL="914400" rtl="0" algn="l">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OLS</a:t>
            </a:r>
            <a:endParaRPr sz="36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Our data was time series so we could use time series analysis.</a:t>
            </a:r>
            <a:endParaRPr sz="3600">
              <a:solidFill>
                <a:schemeClr val="lt1"/>
              </a:solidFill>
              <a:latin typeface="Calibri"/>
              <a:ea typeface="Calibri"/>
              <a:cs typeface="Calibri"/>
              <a:sym typeface="Calibri"/>
            </a:endParaRPr>
          </a:p>
          <a:p>
            <a:pPr indent="-457200" lvl="1" marL="914400" marR="0" rtl="0" algn="l">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ARIMA</a:t>
            </a:r>
            <a:endParaRPr sz="3600">
              <a:solidFill>
                <a:schemeClr val="lt1"/>
              </a:solidFill>
              <a:latin typeface="Calibri"/>
              <a:ea typeface="Calibri"/>
              <a:cs typeface="Calibri"/>
              <a:sym typeface="Calibri"/>
            </a:endParaRPr>
          </a:p>
          <a:p>
            <a:pPr indent="-457200" lvl="1" marL="914400" marR="0" rtl="0" algn="l">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VAR</a:t>
            </a:r>
            <a:endParaRPr sz="3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9"/>
          <p:cNvSpPr/>
          <p:nvPr/>
        </p:nvSpPr>
        <p:spPr>
          <a:xfrm rot="5400000">
            <a:off x="-20549174" y="37222336"/>
            <a:ext cx="74314317" cy="38100"/>
          </a:xfrm>
          <a:custGeom>
            <a:rect b="b" l="l" r="r" t="t"/>
            <a:pathLst>
              <a:path extrusionOk="0" h="203200" w="59258662">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07"/>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1295400" y="1157750"/>
            <a:ext cx="14938800" cy="827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P.5:</a:t>
            </a:r>
            <a:endParaRPr sz="36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First of all, we used different models on numerical features to predict score.</a:t>
            </a:r>
            <a:endParaRPr sz="36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We understood the dataSet we are using on, is TimeSeries. And We should use Time as well</a:t>
            </a:r>
            <a:r>
              <a:rPr lang="en-US" sz="3600">
                <a:solidFill>
                  <a:schemeClr val="lt1"/>
                </a:solidFill>
                <a:latin typeface="Calibri"/>
                <a:ea typeface="Calibri"/>
                <a:cs typeface="Calibri"/>
                <a:sym typeface="Calibri"/>
              </a:rPr>
              <a:t>. So we used</a:t>
            </a:r>
            <a:r>
              <a:rPr lang="en-US" sz="3600">
                <a:solidFill>
                  <a:schemeClr val="lt1"/>
                </a:solidFill>
                <a:latin typeface="Calibri"/>
                <a:ea typeface="Calibri"/>
                <a:cs typeface="Calibri"/>
                <a:sym typeface="Calibri"/>
              </a:rPr>
              <a:t> Arima model. But it was just using time to predict the score. And this wasn’t good, because we wanted to use the </a:t>
            </a:r>
            <a:r>
              <a:rPr lang="en-US" sz="3600">
                <a:solidFill>
                  <a:schemeClr val="lt1"/>
                </a:solidFill>
                <a:latin typeface="Calibri"/>
                <a:ea typeface="Calibri"/>
                <a:cs typeface="Calibri"/>
                <a:sym typeface="Calibri"/>
              </a:rPr>
              <a:t>meteorological features, too.</a:t>
            </a:r>
            <a:endParaRPr sz="36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After that, we used a model called ‘MultiVariate TimeSeries Analysis’ to use time and numerical features in the same place. We thought it will be the best idea for prediction. But, it didn’t provide us good accuracy in prediction.</a:t>
            </a:r>
            <a:endParaRPr sz="36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3600"/>
              <a:buFont typeface="Calibri"/>
              <a:buChar char="●"/>
            </a:pPr>
            <a:r>
              <a:rPr lang="en-US" sz="3600">
                <a:solidFill>
                  <a:schemeClr val="lt1"/>
                </a:solidFill>
                <a:latin typeface="Calibri"/>
                <a:ea typeface="Calibri"/>
                <a:cs typeface="Calibri"/>
                <a:sym typeface="Calibri"/>
              </a:rPr>
              <a:t>So we decided to use a creative method. In this method, we shifted the numerical features a row below, so that the number of features became twice.</a:t>
            </a:r>
            <a:endParaRPr sz="3600">
              <a:solidFill>
                <a:schemeClr val="lt1"/>
              </a:solidFill>
              <a:latin typeface="Calibri"/>
              <a:ea typeface="Calibri"/>
              <a:cs typeface="Calibri"/>
              <a:sym typeface="Calibri"/>
            </a:endParaRPr>
          </a:p>
          <a:p>
            <a:pPr indent="457200" lvl="0" marL="0" marR="0" rtl="0" algn="l">
              <a:spcBef>
                <a:spcPts val="0"/>
              </a:spcBef>
              <a:spcAft>
                <a:spcPts val="0"/>
              </a:spcAft>
              <a:buNone/>
            </a:pPr>
            <a:r>
              <a:rPr lang="en-US" sz="3600">
                <a:solidFill>
                  <a:schemeClr val="lt1"/>
                </a:solidFill>
                <a:latin typeface="Calibri"/>
                <a:ea typeface="Calibri"/>
                <a:cs typeface="Calibri"/>
                <a:sym typeface="Calibri"/>
              </a:rPr>
              <a:t>In this place, it seems that each row is showing a duration, not an interval.</a:t>
            </a:r>
            <a:endParaRPr sz="3600">
              <a:solidFill>
                <a:schemeClr val="lt1"/>
              </a:solidFill>
              <a:latin typeface="Calibri"/>
              <a:ea typeface="Calibri"/>
              <a:cs typeface="Calibri"/>
              <a:sym typeface="Calibri"/>
            </a:endParaRPr>
          </a:p>
          <a:p>
            <a:pPr indent="0" lvl="0" marL="457200" marR="0" rtl="0" algn="l">
              <a:spcBef>
                <a:spcPts val="0"/>
              </a:spcBef>
              <a:spcAft>
                <a:spcPts val="0"/>
              </a:spcAft>
              <a:buNone/>
            </a:pPr>
            <a:r>
              <a:rPr lang="en-US" sz="3600">
                <a:solidFill>
                  <a:schemeClr val="lt1"/>
                </a:solidFill>
                <a:latin typeface="Calibri"/>
                <a:ea typeface="Calibri"/>
                <a:cs typeface="Calibri"/>
                <a:sym typeface="Calibri"/>
              </a:rPr>
              <a:t>Then, by using this method for prediction, we got a proper f1-score of more than 90 percent.</a:t>
            </a:r>
            <a:endParaRPr sz="3600">
              <a:solidFill>
                <a:schemeClr val="lt1"/>
              </a:solidFill>
              <a:latin typeface="Calibri"/>
              <a:ea typeface="Calibri"/>
              <a:cs typeface="Calibri"/>
              <a:sym typeface="Calibri"/>
            </a:endParaRPr>
          </a:p>
          <a:p>
            <a:pPr indent="0" lvl="0" marL="914400" marR="0" rtl="0" algn="l">
              <a:spcBef>
                <a:spcPts val="0"/>
              </a:spcBef>
              <a:spcAft>
                <a:spcPts val="0"/>
              </a:spcAft>
              <a:buNone/>
            </a:pPr>
            <a:r>
              <a:t/>
            </a:r>
            <a:endParaRPr sz="3600">
              <a:solidFill>
                <a:schemeClr val="lt1"/>
              </a:solidFill>
              <a:latin typeface="Calibri"/>
              <a:ea typeface="Calibri"/>
              <a:cs typeface="Calibri"/>
              <a:sym typeface="Calibri"/>
            </a:endParaRPr>
          </a:p>
        </p:txBody>
      </p:sp>
      <p:sp>
        <p:nvSpPr>
          <p:cNvPr id="136" name="Google Shape;136;p9"/>
          <p:cNvSpPr txBox="1"/>
          <p:nvPr/>
        </p:nvSpPr>
        <p:spPr>
          <a:xfrm>
            <a:off x="16797050" y="9048650"/>
            <a:ext cx="1234800" cy="5079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US" sz="2100">
                <a:solidFill>
                  <a:schemeClr val="lt1"/>
                </a:solidFill>
                <a:latin typeface="Open Sans"/>
                <a:ea typeface="Open Sans"/>
                <a:cs typeface="Open Sans"/>
                <a:sym typeface="Open Sans"/>
              </a:rPr>
              <a:t>07</a:t>
            </a:r>
            <a:endParaRPr sz="2100">
              <a:solidFill>
                <a:schemeClr val="lt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ge4110dbd14_1_11"/>
          <p:cNvSpPr txBox="1"/>
          <p:nvPr/>
        </p:nvSpPr>
        <p:spPr>
          <a:xfrm>
            <a:off x="17169959" y="9220200"/>
            <a:ext cx="483600" cy="323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100">
                <a:solidFill>
                  <a:srgbClr val="FFFFFF"/>
                </a:solidFill>
                <a:latin typeface="Open Sans"/>
                <a:ea typeface="Open Sans"/>
                <a:cs typeface="Open Sans"/>
                <a:sym typeface="Open Sans"/>
              </a:rPr>
              <a:t>08</a:t>
            </a:r>
            <a:endParaRPr sz="2100">
              <a:solidFill>
                <a:srgbClr val="FFFFFF"/>
              </a:solidFill>
              <a:latin typeface="Open Sans"/>
              <a:ea typeface="Open Sans"/>
              <a:cs typeface="Open Sans"/>
              <a:sym typeface="Open Sans"/>
            </a:endParaRPr>
          </a:p>
        </p:txBody>
      </p:sp>
      <p:sp>
        <p:nvSpPr>
          <p:cNvPr id="142" name="Google Shape;142;ge4110dbd14_1_11"/>
          <p:cNvSpPr/>
          <p:nvPr/>
        </p:nvSpPr>
        <p:spPr>
          <a:xfrm rot="5400000">
            <a:off x="-20576826" y="37249988"/>
            <a:ext cx="74369621" cy="38100"/>
          </a:xfrm>
          <a:custGeom>
            <a:rect b="b" l="l" r="r" t="t"/>
            <a:pathLst>
              <a:path extrusionOk="0" h="203200" w="59258662">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e4110dbd14_1_11"/>
          <p:cNvSpPr/>
          <p:nvPr/>
        </p:nvSpPr>
        <p:spPr>
          <a:xfrm>
            <a:off x="669075" y="782700"/>
            <a:ext cx="4766400" cy="843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P.6:</a:t>
            </a:r>
            <a:endParaRPr sz="3600">
              <a:solidFill>
                <a:schemeClr val="lt1"/>
              </a:solidFill>
              <a:latin typeface="Calibri"/>
              <a:ea typeface="Calibri"/>
              <a:cs typeface="Calibri"/>
              <a:sym typeface="Calibri"/>
            </a:endParaRPr>
          </a:p>
          <a:p>
            <a:pPr indent="0" lvl="0" marL="0" marR="0" rtl="0" algn="l">
              <a:spcBef>
                <a:spcPts val="0"/>
              </a:spcBef>
              <a:spcAft>
                <a:spcPts val="0"/>
              </a:spcAft>
              <a:buNone/>
            </a:pPr>
            <a:r>
              <a:rPr lang="en-US" sz="3600">
                <a:solidFill>
                  <a:schemeClr val="lt1"/>
                </a:solidFill>
                <a:latin typeface="Calibri"/>
                <a:ea typeface="Calibri"/>
                <a:cs typeface="Calibri"/>
                <a:sym typeface="Calibri"/>
              </a:rPr>
              <a:t>we used the columns that had more correlation with score. Then we shifted the columns and saved them in new columns.</a:t>
            </a:r>
            <a:endParaRPr sz="3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lt1"/>
              </a:solidFill>
              <a:latin typeface="Calibri"/>
              <a:ea typeface="Calibri"/>
              <a:cs typeface="Calibri"/>
              <a:sym typeface="Calibri"/>
            </a:endParaRPr>
          </a:p>
          <a:p>
            <a:pPr indent="0" lvl="0" marL="0" marR="0" rtl="0" algn="l">
              <a:spcBef>
                <a:spcPts val="0"/>
              </a:spcBef>
              <a:spcAft>
                <a:spcPts val="0"/>
              </a:spcAft>
              <a:buNone/>
            </a:pPr>
            <a:r>
              <a:rPr lang="en-US" sz="3600">
                <a:solidFill>
                  <a:schemeClr val="lt1"/>
                </a:solidFill>
                <a:latin typeface="Calibri"/>
                <a:ea typeface="Calibri"/>
                <a:cs typeface="Calibri"/>
                <a:sym typeface="Calibri"/>
              </a:rPr>
              <a:t>Then we used Decision Tree Classifier to predict the score. The results are shown in picture.</a:t>
            </a:r>
            <a:endParaRPr sz="3600">
              <a:solidFill>
                <a:schemeClr val="lt1"/>
              </a:solidFill>
              <a:latin typeface="Calibri"/>
              <a:ea typeface="Calibri"/>
              <a:cs typeface="Calibri"/>
              <a:sym typeface="Calibri"/>
            </a:endParaRPr>
          </a:p>
        </p:txBody>
      </p:sp>
      <p:pic>
        <p:nvPicPr>
          <p:cNvPr id="144" name="Google Shape;144;ge4110dbd14_1_11"/>
          <p:cNvPicPr preferRelativeResize="0"/>
          <p:nvPr/>
        </p:nvPicPr>
        <p:blipFill>
          <a:blip r:embed="rId4">
            <a:alphaModFix/>
          </a:blip>
          <a:stretch>
            <a:fillRect/>
          </a:stretch>
        </p:blipFill>
        <p:spPr>
          <a:xfrm>
            <a:off x="5637550" y="1358726"/>
            <a:ext cx="11132557" cy="8036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ge4110dbd14_1_17"/>
          <p:cNvSpPr txBox="1"/>
          <p:nvPr/>
        </p:nvSpPr>
        <p:spPr>
          <a:xfrm>
            <a:off x="17169959" y="9220200"/>
            <a:ext cx="483600" cy="323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100">
                <a:solidFill>
                  <a:srgbClr val="FFFFFF"/>
                </a:solidFill>
                <a:latin typeface="Open Sans"/>
                <a:ea typeface="Open Sans"/>
                <a:cs typeface="Open Sans"/>
                <a:sym typeface="Open Sans"/>
              </a:rPr>
              <a:t>09</a:t>
            </a:r>
            <a:endParaRPr sz="2100">
              <a:solidFill>
                <a:srgbClr val="FFFFFF"/>
              </a:solidFill>
              <a:latin typeface="Open Sans"/>
              <a:ea typeface="Open Sans"/>
              <a:cs typeface="Open Sans"/>
              <a:sym typeface="Open Sans"/>
            </a:endParaRPr>
          </a:p>
        </p:txBody>
      </p:sp>
      <p:sp>
        <p:nvSpPr>
          <p:cNvPr id="150" name="Google Shape;150;ge4110dbd14_1_17"/>
          <p:cNvSpPr/>
          <p:nvPr/>
        </p:nvSpPr>
        <p:spPr>
          <a:xfrm rot="5400000">
            <a:off x="-20576826" y="37249988"/>
            <a:ext cx="74369621" cy="38100"/>
          </a:xfrm>
          <a:custGeom>
            <a:rect b="b" l="l" r="r" t="t"/>
            <a:pathLst>
              <a:path extrusionOk="0" h="203200" w="59258662">
                <a:moveTo>
                  <a:pt x="722667" y="0"/>
                </a:moveTo>
                <a:cubicBezTo>
                  <a:pt x="1120133" y="0"/>
                  <a:pt x="1445333" y="45720"/>
                  <a:pt x="1445333" y="101600"/>
                </a:cubicBezTo>
                <a:cubicBezTo>
                  <a:pt x="1445333" y="157480"/>
                  <a:pt x="1120133" y="203200"/>
                  <a:pt x="722667" y="203200"/>
                </a:cubicBezTo>
                <a:cubicBezTo>
                  <a:pt x="325200" y="203200"/>
                  <a:pt x="0" y="157480"/>
                  <a:pt x="0" y="101600"/>
                </a:cubicBezTo>
                <a:cubicBezTo>
                  <a:pt x="0" y="45720"/>
                  <a:pt x="325200" y="0"/>
                  <a:pt x="722667" y="0"/>
                </a:cubicBezTo>
                <a:close/>
                <a:moveTo>
                  <a:pt x="3613333" y="0"/>
                </a:moveTo>
                <a:cubicBezTo>
                  <a:pt x="4010800" y="0"/>
                  <a:pt x="4336000" y="45720"/>
                  <a:pt x="4336000" y="101600"/>
                </a:cubicBezTo>
                <a:cubicBezTo>
                  <a:pt x="4336000" y="157480"/>
                  <a:pt x="4010800" y="203200"/>
                  <a:pt x="3613333" y="203200"/>
                </a:cubicBezTo>
                <a:cubicBezTo>
                  <a:pt x="3215867" y="203200"/>
                  <a:pt x="2890667" y="157480"/>
                  <a:pt x="2890667" y="101600"/>
                </a:cubicBezTo>
                <a:cubicBezTo>
                  <a:pt x="2890667" y="45720"/>
                  <a:pt x="3215867" y="0"/>
                  <a:pt x="3613333" y="0"/>
                </a:cubicBezTo>
                <a:close/>
                <a:moveTo>
                  <a:pt x="6504000" y="0"/>
                </a:moveTo>
                <a:cubicBezTo>
                  <a:pt x="6901466" y="0"/>
                  <a:pt x="7226666" y="45720"/>
                  <a:pt x="7226666" y="101600"/>
                </a:cubicBezTo>
                <a:cubicBezTo>
                  <a:pt x="7226666" y="157480"/>
                  <a:pt x="6901466" y="203200"/>
                  <a:pt x="6504000" y="203200"/>
                </a:cubicBezTo>
                <a:cubicBezTo>
                  <a:pt x="6106533" y="203200"/>
                  <a:pt x="5781333" y="157480"/>
                  <a:pt x="5781333" y="101600"/>
                </a:cubicBezTo>
                <a:cubicBezTo>
                  <a:pt x="5781333" y="45720"/>
                  <a:pt x="6106533" y="0"/>
                  <a:pt x="6504000" y="0"/>
                </a:cubicBezTo>
                <a:close/>
                <a:moveTo>
                  <a:pt x="9394667" y="0"/>
                </a:moveTo>
                <a:cubicBezTo>
                  <a:pt x="9792133" y="0"/>
                  <a:pt x="10117333" y="45720"/>
                  <a:pt x="10117333" y="101600"/>
                </a:cubicBezTo>
                <a:cubicBezTo>
                  <a:pt x="10117333" y="157480"/>
                  <a:pt x="9792133" y="203200"/>
                  <a:pt x="9394667" y="203200"/>
                </a:cubicBezTo>
                <a:cubicBezTo>
                  <a:pt x="8997199" y="203200"/>
                  <a:pt x="8672000" y="157480"/>
                  <a:pt x="8672000" y="101600"/>
                </a:cubicBezTo>
                <a:cubicBezTo>
                  <a:pt x="8672000" y="45720"/>
                  <a:pt x="8997200" y="0"/>
                  <a:pt x="9394667" y="0"/>
                </a:cubicBezTo>
                <a:close/>
                <a:moveTo>
                  <a:pt x="12285333" y="0"/>
                </a:moveTo>
                <a:cubicBezTo>
                  <a:pt x="12682799" y="0"/>
                  <a:pt x="13008000" y="45720"/>
                  <a:pt x="13008000" y="101600"/>
                </a:cubicBezTo>
                <a:cubicBezTo>
                  <a:pt x="13008000" y="157480"/>
                  <a:pt x="12682799" y="203200"/>
                  <a:pt x="12285333" y="203200"/>
                </a:cubicBezTo>
                <a:cubicBezTo>
                  <a:pt x="11887866" y="203200"/>
                  <a:pt x="11562666" y="157480"/>
                  <a:pt x="11562666" y="101600"/>
                </a:cubicBezTo>
                <a:cubicBezTo>
                  <a:pt x="11562666" y="45720"/>
                  <a:pt x="11887866" y="0"/>
                  <a:pt x="12285333" y="0"/>
                </a:cubicBezTo>
                <a:close/>
                <a:moveTo>
                  <a:pt x="15175999" y="0"/>
                </a:moveTo>
                <a:cubicBezTo>
                  <a:pt x="15573466" y="0"/>
                  <a:pt x="15898666" y="45720"/>
                  <a:pt x="15898666" y="101600"/>
                </a:cubicBezTo>
                <a:cubicBezTo>
                  <a:pt x="15898666" y="157480"/>
                  <a:pt x="15573466" y="203200"/>
                  <a:pt x="15175999" y="203200"/>
                </a:cubicBezTo>
                <a:cubicBezTo>
                  <a:pt x="14778532" y="203200"/>
                  <a:pt x="14453333" y="157480"/>
                  <a:pt x="14453333" y="101600"/>
                </a:cubicBezTo>
                <a:cubicBezTo>
                  <a:pt x="14453333" y="45720"/>
                  <a:pt x="14778533" y="0"/>
                  <a:pt x="15175999" y="0"/>
                </a:cubicBezTo>
                <a:close/>
                <a:moveTo>
                  <a:pt x="18066666" y="0"/>
                </a:moveTo>
                <a:cubicBezTo>
                  <a:pt x="18464132" y="0"/>
                  <a:pt x="18789332" y="45720"/>
                  <a:pt x="18789332" y="101600"/>
                </a:cubicBezTo>
                <a:cubicBezTo>
                  <a:pt x="18789332" y="157480"/>
                  <a:pt x="18464132" y="203200"/>
                  <a:pt x="18066666" y="203200"/>
                </a:cubicBezTo>
                <a:cubicBezTo>
                  <a:pt x="17669199" y="203200"/>
                  <a:pt x="17343998" y="157480"/>
                  <a:pt x="17343998" y="101600"/>
                </a:cubicBezTo>
                <a:cubicBezTo>
                  <a:pt x="17343998" y="45720"/>
                  <a:pt x="17669200" y="0"/>
                  <a:pt x="18066666" y="0"/>
                </a:cubicBezTo>
                <a:close/>
                <a:moveTo>
                  <a:pt x="20957331" y="0"/>
                </a:moveTo>
                <a:cubicBezTo>
                  <a:pt x="21354799" y="0"/>
                  <a:pt x="21679999" y="45720"/>
                  <a:pt x="21679999" y="101600"/>
                </a:cubicBezTo>
                <a:cubicBezTo>
                  <a:pt x="21679999" y="157480"/>
                  <a:pt x="21354799" y="203200"/>
                  <a:pt x="20957331" y="203200"/>
                </a:cubicBezTo>
                <a:cubicBezTo>
                  <a:pt x="20559866" y="203200"/>
                  <a:pt x="20234665" y="157480"/>
                  <a:pt x="20234665" y="101600"/>
                </a:cubicBezTo>
                <a:cubicBezTo>
                  <a:pt x="20234665" y="45720"/>
                  <a:pt x="20559866" y="0"/>
                  <a:pt x="20957331" y="0"/>
                </a:cubicBezTo>
                <a:close/>
                <a:moveTo>
                  <a:pt x="23847998" y="0"/>
                </a:moveTo>
                <a:cubicBezTo>
                  <a:pt x="24245466" y="0"/>
                  <a:pt x="24570666" y="45720"/>
                  <a:pt x="24570666" y="101600"/>
                </a:cubicBezTo>
                <a:cubicBezTo>
                  <a:pt x="24570666" y="157480"/>
                  <a:pt x="24245466" y="203200"/>
                  <a:pt x="23847998" y="203200"/>
                </a:cubicBezTo>
                <a:cubicBezTo>
                  <a:pt x="23450533" y="203200"/>
                  <a:pt x="23125332" y="157480"/>
                  <a:pt x="23125332" y="101600"/>
                </a:cubicBezTo>
                <a:cubicBezTo>
                  <a:pt x="23125332" y="45720"/>
                  <a:pt x="23450533" y="0"/>
                  <a:pt x="23847998" y="0"/>
                </a:cubicBezTo>
                <a:close/>
                <a:moveTo>
                  <a:pt x="26738665" y="0"/>
                </a:moveTo>
                <a:cubicBezTo>
                  <a:pt x="27136133" y="0"/>
                  <a:pt x="27461331" y="45720"/>
                  <a:pt x="27461331" y="101600"/>
                </a:cubicBezTo>
                <a:cubicBezTo>
                  <a:pt x="27461331" y="157480"/>
                  <a:pt x="27136133" y="203200"/>
                  <a:pt x="26738665" y="203200"/>
                </a:cubicBezTo>
                <a:cubicBezTo>
                  <a:pt x="26341198" y="203200"/>
                  <a:pt x="26015999" y="157480"/>
                  <a:pt x="26015999" y="101600"/>
                </a:cubicBezTo>
                <a:cubicBezTo>
                  <a:pt x="26015999" y="45720"/>
                  <a:pt x="26341198" y="0"/>
                  <a:pt x="26738665" y="0"/>
                </a:cubicBezTo>
                <a:close/>
                <a:moveTo>
                  <a:pt x="29629332" y="0"/>
                </a:moveTo>
                <a:cubicBezTo>
                  <a:pt x="30026799" y="0"/>
                  <a:pt x="30351998" y="45720"/>
                  <a:pt x="30351998" y="101600"/>
                </a:cubicBezTo>
                <a:cubicBezTo>
                  <a:pt x="30351998" y="157480"/>
                  <a:pt x="30026799" y="203200"/>
                  <a:pt x="29629332" y="203200"/>
                </a:cubicBezTo>
                <a:cubicBezTo>
                  <a:pt x="29231865" y="203200"/>
                  <a:pt x="28906666" y="157480"/>
                  <a:pt x="28906666" y="101600"/>
                </a:cubicBezTo>
                <a:cubicBezTo>
                  <a:pt x="28906666" y="45720"/>
                  <a:pt x="29231865" y="0"/>
                  <a:pt x="29629332" y="0"/>
                </a:cubicBezTo>
                <a:close/>
                <a:moveTo>
                  <a:pt x="32519999" y="0"/>
                </a:moveTo>
                <a:cubicBezTo>
                  <a:pt x="32917463" y="0"/>
                  <a:pt x="33242665" y="45720"/>
                  <a:pt x="33242665" y="101600"/>
                </a:cubicBezTo>
                <a:cubicBezTo>
                  <a:pt x="33242665" y="157480"/>
                  <a:pt x="32917463" y="203200"/>
                  <a:pt x="32519999" y="203200"/>
                </a:cubicBezTo>
                <a:cubicBezTo>
                  <a:pt x="32122532" y="203200"/>
                  <a:pt x="31797330" y="157480"/>
                  <a:pt x="31797330" y="101600"/>
                </a:cubicBezTo>
                <a:cubicBezTo>
                  <a:pt x="31797330" y="45720"/>
                  <a:pt x="32122532" y="0"/>
                  <a:pt x="32519999" y="0"/>
                </a:cubicBezTo>
                <a:close/>
                <a:moveTo>
                  <a:pt x="35410663" y="0"/>
                </a:moveTo>
                <a:cubicBezTo>
                  <a:pt x="35808130" y="0"/>
                  <a:pt x="36133332" y="45720"/>
                  <a:pt x="36133332" y="101600"/>
                </a:cubicBezTo>
                <a:cubicBezTo>
                  <a:pt x="36133332" y="157480"/>
                  <a:pt x="35808130" y="203200"/>
                  <a:pt x="35410663" y="203200"/>
                </a:cubicBezTo>
                <a:cubicBezTo>
                  <a:pt x="35013199" y="203200"/>
                  <a:pt x="34687997" y="157480"/>
                  <a:pt x="34687997" y="101600"/>
                </a:cubicBezTo>
                <a:cubicBezTo>
                  <a:pt x="34687997" y="45720"/>
                  <a:pt x="35013199" y="0"/>
                  <a:pt x="35410663" y="0"/>
                </a:cubicBezTo>
                <a:close/>
                <a:moveTo>
                  <a:pt x="38301330" y="0"/>
                </a:moveTo>
                <a:cubicBezTo>
                  <a:pt x="38698797" y="0"/>
                  <a:pt x="39023996" y="45720"/>
                  <a:pt x="39023996" y="101600"/>
                </a:cubicBezTo>
                <a:cubicBezTo>
                  <a:pt x="39023996" y="157480"/>
                  <a:pt x="38698797" y="203200"/>
                  <a:pt x="38301330" y="203200"/>
                </a:cubicBezTo>
                <a:cubicBezTo>
                  <a:pt x="37903863" y="203200"/>
                  <a:pt x="37578664" y="157480"/>
                  <a:pt x="37578664" y="101600"/>
                </a:cubicBezTo>
                <a:cubicBezTo>
                  <a:pt x="37578664" y="45720"/>
                  <a:pt x="37903866" y="0"/>
                  <a:pt x="38301330" y="0"/>
                </a:cubicBezTo>
                <a:close/>
                <a:moveTo>
                  <a:pt x="41191997" y="0"/>
                </a:moveTo>
                <a:cubicBezTo>
                  <a:pt x="41589464" y="0"/>
                  <a:pt x="41914663" y="45720"/>
                  <a:pt x="41914663" y="101600"/>
                </a:cubicBezTo>
                <a:cubicBezTo>
                  <a:pt x="41914663" y="157480"/>
                  <a:pt x="41589464" y="203200"/>
                  <a:pt x="41191997" y="203200"/>
                </a:cubicBezTo>
                <a:cubicBezTo>
                  <a:pt x="40794530" y="203200"/>
                  <a:pt x="40469331" y="157480"/>
                  <a:pt x="40469331" y="101600"/>
                </a:cubicBezTo>
                <a:cubicBezTo>
                  <a:pt x="40469331" y="45720"/>
                  <a:pt x="40794530" y="0"/>
                  <a:pt x="41191997" y="0"/>
                </a:cubicBezTo>
                <a:close/>
                <a:moveTo>
                  <a:pt x="44082664" y="0"/>
                </a:moveTo>
                <a:cubicBezTo>
                  <a:pt x="44480131" y="0"/>
                  <a:pt x="44805330" y="45720"/>
                  <a:pt x="44805330" y="101600"/>
                </a:cubicBezTo>
                <a:cubicBezTo>
                  <a:pt x="44805330" y="157480"/>
                  <a:pt x="44480131" y="203200"/>
                  <a:pt x="44082664" y="203200"/>
                </a:cubicBezTo>
                <a:cubicBezTo>
                  <a:pt x="43685197" y="203200"/>
                  <a:pt x="43359998" y="157480"/>
                  <a:pt x="43359998" y="101600"/>
                </a:cubicBezTo>
                <a:cubicBezTo>
                  <a:pt x="43359998" y="45720"/>
                  <a:pt x="43685194" y="0"/>
                  <a:pt x="44082664" y="0"/>
                </a:cubicBezTo>
                <a:close/>
                <a:moveTo>
                  <a:pt x="46973331" y="0"/>
                </a:moveTo>
                <a:cubicBezTo>
                  <a:pt x="47370798" y="0"/>
                  <a:pt x="47695997" y="45720"/>
                  <a:pt x="47695997" y="101600"/>
                </a:cubicBezTo>
                <a:cubicBezTo>
                  <a:pt x="47695997" y="157480"/>
                  <a:pt x="47370798" y="203200"/>
                  <a:pt x="46973331" y="203200"/>
                </a:cubicBezTo>
                <a:cubicBezTo>
                  <a:pt x="46575864" y="203200"/>
                  <a:pt x="46250665" y="157480"/>
                  <a:pt x="46250665" y="101600"/>
                </a:cubicBezTo>
                <a:cubicBezTo>
                  <a:pt x="46250665" y="45720"/>
                  <a:pt x="46575861" y="0"/>
                  <a:pt x="46973331" y="0"/>
                </a:cubicBezTo>
                <a:close/>
                <a:moveTo>
                  <a:pt x="49863998" y="0"/>
                </a:moveTo>
                <a:cubicBezTo>
                  <a:pt x="50261462" y="0"/>
                  <a:pt x="50586664" y="45720"/>
                  <a:pt x="50586664" y="101600"/>
                </a:cubicBezTo>
                <a:cubicBezTo>
                  <a:pt x="50586664" y="157480"/>
                  <a:pt x="50261462" y="203200"/>
                  <a:pt x="49863998" y="203200"/>
                </a:cubicBezTo>
                <a:cubicBezTo>
                  <a:pt x="49466531" y="203200"/>
                  <a:pt x="49141329" y="157480"/>
                  <a:pt x="49141329" y="101600"/>
                </a:cubicBezTo>
                <a:cubicBezTo>
                  <a:pt x="49141329" y="45720"/>
                  <a:pt x="49466528" y="0"/>
                  <a:pt x="49863998" y="0"/>
                </a:cubicBezTo>
                <a:close/>
                <a:moveTo>
                  <a:pt x="52754662" y="0"/>
                </a:moveTo>
                <a:cubicBezTo>
                  <a:pt x="53152132" y="0"/>
                  <a:pt x="53477328" y="45720"/>
                  <a:pt x="53477328" y="101600"/>
                </a:cubicBezTo>
                <a:cubicBezTo>
                  <a:pt x="53477328" y="157480"/>
                  <a:pt x="53152132" y="203200"/>
                  <a:pt x="52754662" y="203200"/>
                </a:cubicBezTo>
                <a:cubicBezTo>
                  <a:pt x="52357198" y="203200"/>
                  <a:pt x="52031996" y="157480"/>
                  <a:pt x="52031996" y="101600"/>
                </a:cubicBezTo>
                <a:cubicBezTo>
                  <a:pt x="52031996" y="45720"/>
                  <a:pt x="52357191" y="0"/>
                  <a:pt x="52754662" y="0"/>
                </a:cubicBezTo>
                <a:close/>
                <a:moveTo>
                  <a:pt x="55645332" y="0"/>
                </a:moveTo>
                <a:cubicBezTo>
                  <a:pt x="56042796" y="0"/>
                  <a:pt x="56367998" y="45720"/>
                  <a:pt x="56367998" y="101600"/>
                </a:cubicBezTo>
                <a:cubicBezTo>
                  <a:pt x="56367998" y="157480"/>
                  <a:pt x="56042796" y="203200"/>
                  <a:pt x="55645332" y="203200"/>
                </a:cubicBezTo>
                <a:cubicBezTo>
                  <a:pt x="55247862" y="203200"/>
                  <a:pt x="54922666" y="157480"/>
                  <a:pt x="54922666" y="101600"/>
                </a:cubicBezTo>
                <a:cubicBezTo>
                  <a:pt x="54922666" y="45720"/>
                  <a:pt x="55247862" y="0"/>
                  <a:pt x="55645332" y="0"/>
                </a:cubicBezTo>
                <a:close/>
                <a:moveTo>
                  <a:pt x="58535996" y="0"/>
                </a:moveTo>
                <a:cubicBezTo>
                  <a:pt x="58933460" y="0"/>
                  <a:pt x="59258662" y="45720"/>
                  <a:pt x="59258662" y="101600"/>
                </a:cubicBezTo>
                <a:cubicBezTo>
                  <a:pt x="59258662" y="157480"/>
                  <a:pt x="58933460" y="203200"/>
                  <a:pt x="58535996" y="203200"/>
                </a:cubicBezTo>
                <a:cubicBezTo>
                  <a:pt x="58138532" y="203200"/>
                  <a:pt x="57813330" y="157480"/>
                  <a:pt x="57813330" y="101600"/>
                </a:cubicBezTo>
                <a:cubicBezTo>
                  <a:pt x="57813330" y="45720"/>
                  <a:pt x="58138525" y="0"/>
                  <a:pt x="58535996" y="0"/>
                </a:cubicBezTo>
                <a:close/>
              </a:path>
            </a:pathLst>
          </a:custGeom>
          <a:solidFill>
            <a:srgbClr val="FFFFFF">
              <a:alpha val="19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e4110dbd14_1_17"/>
          <p:cNvSpPr txBox="1"/>
          <p:nvPr/>
        </p:nvSpPr>
        <p:spPr>
          <a:xfrm>
            <a:off x="633875" y="562800"/>
            <a:ext cx="16536000" cy="29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lt1"/>
                </a:solidFill>
                <a:latin typeface="Calibri"/>
                <a:ea typeface="Calibri"/>
                <a:cs typeface="Calibri"/>
                <a:sym typeface="Calibri"/>
              </a:rPr>
              <a:t>P.7:</a:t>
            </a:r>
            <a:endParaRPr sz="3600">
              <a:solidFill>
                <a:schemeClr val="lt1"/>
              </a:solidFill>
              <a:latin typeface="Calibri"/>
              <a:ea typeface="Calibri"/>
              <a:cs typeface="Calibri"/>
              <a:sym typeface="Calibri"/>
            </a:endParaRPr>
          </a:p>
          <a:p>
            <a:pPr indent="0" lvl="0" marL="0" rtl="0" algn="l">
              <a:spcBef>
                <a:spcPts val="0"/>
              </a:spcBef>
              <a:spcAft>
                <a:spcPts val="0"/>
              </a:spcAft>
              <a:buNone/>
            </a:pPr>
            <a:r>
              <a:rPr lang="en-US" sz="3600">
                <a:solidFill>
                  <a:schemeClr val="lt1"/>
                </a:solidFill>
                <a:latin typeface="Calibri"/>
                <a:ea typeface="Calibri"/>
                <a:cs typeface="Calibri"/>
                <a:sym typeface="Calibri"/>
              </a:rPr>
              <a:t>W</a:t>
            </a:r>
            <a:r>
              <a:rPr lang="en-US" sz="3600">
                <a:solidFill>
                  <a:schemeClr val="lt1"/>
                </a:solidFill>
                <a:latin typeface="Calibri"/>
                <a:ea typeface="Calibri"/>
                <a:cs typeface="Calibri"/>
                <a:sym typeface="Calibri"/>
              </a:rPr>
              <a:t>e shifted the columns and saved them in new columns. Then </a:t>
            </a:r>
            <a:r>
              <a:rPr lang="en-US" sz="3600">
                <a:solidFill>
                  <a:schemeClr val="lt1"/>
                </a:solidFill>
                <a:latin typeface="Calibri"/>
                <a:ea typeface="Calibri"/>
                <a:cs typeface="Calibri"/>
                <a:sym typeface="Calibri"/>
              </a:rPr>
              <a:t>we used PCA for selecting principal components.</a:t>
            </a:r>
            <a:endParaRPr sz="3600">
              <a:solidFill>
                <a:schemeClr val="lt1"/>
              </a:solidFill>
              <a:latin typeface="Calibri"/>
              <a:ea typeface="Calibri"/>
              <a:cs typeface="Calibri"/>
              <a:sym typeface="Calibri"/>
            </a:endParaRPr>
          </a:p>
          <a:p>
            <a:pPr indent="0" lvl="0" marL="0" rtl="0" algn="l">
              <a:spcBef>
                <a:spcPts val="0"/>
              </a:spcBef>
              <a:spcAft>
                <a:spcPts val="0"/>
              </a:spcAft>
              <a:buNone/>
            </a:pPr>
            <a:r>
              <a:rPr lang="en-US" sz="3600">
                <a:solidFill>
                  <a:schemeClr val="lt1"/>
                </a:solidFill>
                <a:latin typeface="Calibri"/>
                <a:ea typeface="Calibri"/>
                <a:cs typeface="Calibri"/>
                <a:sym typeface="Calibri"/>
              </a:rPr>
              <a:t>Then we used Decision Tree Classifier to predict the score. The results are shown in picture.</a:t>
            </a:r>
            <a:endParaRPr sz="3600">
              <a:solidFill>
                <a:schemeClr val="lt1"/>
              </a:solidFill>
              <a:latin typeface="Calibri"/>
              <a:ea typeface="Calibri"/>
              <a:cs typeface="Calibri"/>
              <a:sym typeface="Calibri"/>
            </a:endParaRPr>
          </a:p>
        </p:txBody>
      </p:sp>
      <p:pic>
        <p:nvPicPr>
          <p:cNvPr id="152" name="Google Shape;152;ge4110dbd14_1_17"/>
          <p:cNvPicPr preferRelativeResize="0"/>
          <p:nvPr/>
        </p:nvPicPr>
        <p:blipFill>
          <a:blip r:embed="rId4">
            <a:alphaModFix/>
          </a:blip>
          <a:stretch>
            <a:fillRect/>
          </a:stretch>
        </p:blipFill>
        <p:spPr>
          <a:xfrm>
            <a:off x="4278800" y="3324875"/>
            <a:ext cx="12064526" cy="6682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Marzieh</dc:creator>
</cp:coreProperties>
</file>