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handoutMasterIdLst>
    <p:handoutMasterId r:id="rId15"/>
  </p:handoutMasterIdLst>
  <p:sldIdLst>
    <p:sldId id="256" r:id="rId2"/>
    <p:sldId id="315" r:id="rId3"/>
    <p:sldId id="312" r:id="rId4"/>
    <p:sldId id="303" r:id="rId5"/>
    <p:sldId id="304" r:id="rId6"/>
    <p:sldId id="305" r:id="rId7"/>
    <p:sldId id="306" r:id="rId8"/>
    <p:sldId id="311" r:id="rId9"/>
    <p:sldId id="308" r:id="rId10"/>
    <p:sldId id="257" r:id="rId11"/>
    <p:sldId id="313" r:id="rId12"/>
    <p:sldId id="314" r:id="rId13"/>
  </p:sldIdLst>
  <p:sldSz cx="9144000" cy="5143500" type="screen16x9"/>
  <p:notesSz cx="6858000" cy="9144000"/>
  <p:embeddedFontLst>
    <p:embeddedFont>
      <p:font typeface="Montserrat" panose="020B0604020202020204" charset="0"/>
      <p:regular r:id="rId16"/>
      <p:bold r:id="rId17"/>
      <p:italic r:id="rId18"/>
      <p:boldItalic r:id="rId19"/>
    </p:embeddedFont>
    <p:embeddedFont>
      <p:font typeface="Montserrat Alternates" panose="020B0604020202020204" charset="0"/>
      <p:regular r:id="rId20"/>
      <p:bold r:id="rId21"/>
      <p:italic r:id="rId22"/>
      <p:boldItalic r:id="rId23"/>
    </p:embeddedFont>
    <p:embeddedFont>
      <p:font typeface="Montserrat Light" panose="020B0604020202020204" charset="0"/>
      <p:regular r:id="rId24"/>
      <p:bold r:id="rId25"/>
      <p:italic r:id="rId26"/>
      <p:boldItalic r:id="rId27"/>
    </p:embeddedFont>
    <p:embeddedFont>
      <p:font typeface="Montserrat ExtraBold"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70BBF6-3166-43D8-8352-6D0C49BD0A2C}">
  <a:tblStyle styleId="{7670BBF6-3166-43D8-8352-6D0C49BD0A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475"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B624BF-9608-4AA7-9D32-B19455F2EDA5}" type="datetimeFigureOut">
              <a:rPr lang="en-US" smtClean="0"/>
              <a:t>6/29/2020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A88C59-4991-4493-91FA-163AE4CC5B9E}" type="slidenum">
              <a:rPr lang="en-US" smtClean="0"/>
              <a:t>‹#›</a:t>
            </a:fld>
            <a:endParaRPr lang="en-US" dirty="0"/>
          </a:p>
        </p:txBody>
      </p:sp>
    </p:spTree>
    <p:extLst>
      <p:ext uri="{BB962C8B-B14F-4D97-AF65-F5344CB8AC3E}">
        <p14:creationId xmlns:p14="http://schemas.microsoft.com/office/powerpoint/2010/main" val="32074300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6f0744aa7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6f0744aa7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608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615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3808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818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409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6f078010ed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6f078010ed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1468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6f078010ed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6f078010ed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8011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2cab6e55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2cab6e55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6f0744aa7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6f0744aa7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2337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309512" y="-327229"/>
            <a:ext cx="4892424" cy="5406203"/>
          </a:xfrm>
          <a:prstGeom prst="rect">
            <a:avLst/>
          </a:prstGeom>
          <a:noFill/>
          <a:ln>
            <a:noFill/>
          </a:ln>
        </p:spPr>
      </p:pic>
      <p:pic>
        <p:nvPicPr>
          <p:cNvPr id="10" name="Google Shape;10;p2"/>
          <p:cNvPicPr preferRelativeResize="0"/>
          <p:nvPr/>
        </p:nvPicPr>
        <p:blipFill>
          <a:blip r:embed="rId2">
            <a:alphaModFix/>
          </a:blip>
          <a:stretch>
            <a:fillRect/>
          </a:stretch>
        </p:blipFill>
        <p:spPr>
          <a:xfrm flipH="1">
            <a:off x="5561088" y="-327229"/>
            <a:ext cx="4892424" cy="5406203"/>
          </a:xfrm>
          <a:prstGeom prst="rect">
            <a:avLst/>
          </a:prstGeom>
          <a:noFill/>
          <a:ln>
            <a:noFill/>
          </a:ln>
        </p:spPr>
      </p:pic>
      <p:sp>
        <p:nvSpPr>
          <p:cNvPr id="11" name="Google Shape;11;p2"/>
          <p:cNvSpPr txBox="1">
            <a:spLocks noGrp="1"/>
          </p:cNvSpPr>
          <p:nvPr>
            <p:ph type="ctrTitle"/>
          </p:nvPr>
        </p:nvSpPr>
        <p:spPr>
          <a:xfrm>
            <a:off x="311700" y="1779300"/>
            <a:ext cx="8520600" cy="975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3F3F3"/>
              </a:buClr>
              <a:buSzPts val="3000"/>
              <a:buFont typeface="Montserrat ExtraBold"/>
              <a:buNone/>
              <a:defRPr sz="3000" b="0">
                <a:solidFill>
                  <a:srgbClr val="F3F3F3"/>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743050" y="2888250"/>
            <a:ext cx="3657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5" name="Google Shape;15;p3"/>
          <p:cNvSpPr txBox="1">
            <a:spLocks noGrp="1"/>
          </p:cNvSpPr>
          <p:nvPr>
            <p:ph type="title"/>
          </p:nvPr>
        </p:nvSpPr>
        <p:spPr>
          <a:xfrm>
            <a:off x="5188625" y="2150850"/>
            <a:ext cx="3156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5188625" y="919425"/>
            <a:ext cx="2445000" cy="1178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7" name="Google Shape;17;p3"/>
          <p:cNvSpPr txBox="1">
            <a:spLocks noGrp="1"/>
          </p:cNvSpPr>
          <p:nvPr>
            <p:ph type="subTitle" idx="1"/>
          </p:nvPr>
        </p:nvSpPr>
        <p:spPr>
          <a:xfrm>
            <a:off x="5188625" y="3194925"/>
            <a:ext cx="3156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pic>
        <p:nvPicPr>
          <p:cNvPr id="19" name="Google Shape;19;p4"/>
          <p:cNvPicPr preferRelativeResize="0"/>
          <p:nvPr/>
        </p:nvPicPr>
        <p:blipFill>
          <a:blip r:embed="rId2">
            <a:alphaModFix amt="56000"/>
          </a:blip>
          <a:stretch>
            <a:fillRect/>
          </a:stretch>
        </p:blipFill>
        <p:spPr>
          <a:xfrm rot="-7199997">
            <a:off x="4531704" y="539794"/>
            <a:ext cx="5918750" cy="6540301"/>
          </a:xfrm>
          <a:prstGeom prst="rect">
            <a:avLst/>
          </a:prstGeom>
          <a:noFill/>
          <a:ln>
            <a:noFill/>
          </a:ln>
        </p:spPr>
      </p:pic>
      <p:sp>
        <p:nvSpPr>
          <p:cNvPr id="20" name="Google Shape;20;p4"/>
          <p:cNvSpPr txBox="1">
            <a:spLocks noGrp="1"/>
          </p:cNvSpPr>
          <p:nvPr>
            <p:ph type="body" idx="1"/>
          </p:nvPr>
        </p:nvSpPr>
        <p:spPr>
          <a:xfrm>
            <a:off x="686700" y="1000075"/>
            <a:ext cx="7392900" cy="32658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Char char="●"/>
              <a:defRPr sz="1250"/>
            </a:lvl1pPr>
            <a:lvl2pPr marL="914400" lvl="1" indent="-307975">
              <a:spcBef>
                <a:spcPts val="1600"/>
              </a:spcBef>
              <a:spcAft>
                <a:spcPts val="0"/>
              </a:spcAft>
              <a:buSzPts val="1250"/>
              <a:buChar char="○"/>
              <a:defRPr sz="1250"/>
            </a:lvl2pPr>
            <a:lvl3pPr marL="1371600" lvl="2" indent="-307975">
              <a:spcBef>
                <a:spcPts val="1600"/>
              </a:spcBef>
              <a:spcAft>
                <a:spcPts val="0"/>
              </a:spcAft>
              <a:buSzPts val="1250"/>
              <a:buChar char="■"/>
              <a:defRPr sz="1250"/>
            </a:lvl3pPr>
            <a:lvl4pPr marL="1828800" lvl="3" indent="-307975">
              <a:spcBef>
                <a:spcPts val="1600"/>
              </a:spcBef>
              <a:spcAft>
                <a:spcPts val="0"/>
              </a:spcAft>
              <a:buSzPts val="1250"/>
              <a:buChar char="●"/>
              <a:defRPr sz="1250"/>
            </a:lvl4pPr>
            <a:lvl5pPr marL="2286000" lvl="4" indent="-307975">
              <a:spcBef>
                <a:spcPts val="1600"/>
              </a:spcBef>
              <a:spcAft>
                <a:spcPts val="0"/>
              </a:spcAft>
              <a:buSzPts val="1250"/>
              <a:buChar char="○"/>
              <a:defRPr sz="1250"/>
            </a:lvl5pPr>
            <a:lvl6pPr marL="2743200" lvl="5" indent="-307975">
              <a:spcBef>
                <a:spcPts val="1600"/>
              </a:spcBef>
              <a:spcAft>
                <a:spcPts val="0"/>
              </a:spcAft>
              <a:buSzPts val="1250"/>
              <a:buChar char="■"/>
              <a:defRPr sz="1250"/>
            </a:lvl6pPr>
            <a:lvl7pPr marL="3200400" lvl="6" indent="-307975">
              <a:spcBef>
                <a:spcPts val="1600"/>
              </a:spcBef>
              <a:spcAft>
                <a:spcPts val="0"/>
              </a:spcAft>
              <a:buSzPts val="1250"/>
              <a:buChar char="●"/>
              <a:defRPr sz="1250"/>
            </a:lvl7pPr>
            <a:lvl8pPr marL="3657600" lvl="7" indent="-307975">
              <a:spcBef>
                <a:spcPts val="1600"/>
              </a:spcBef>
              <a:spcAft>
                <a:spcPts val="0"/>
              </a:spcAft>
              <a:buSzPts val="1250"/>
              <a:buChar char="○"/>
              <a:defRPr sz="1250"/>
            </a:lvl8pPr>
            <a:lvl9pPr marL="4114800" lvl="8" indent="-307975">
              <a:spcBef>
                <a:spcPts val="1600"/>
              </a:spcBef>
              <a:spcAft>
                <a:spcPts val="1600"/>
              </a:spcAft>
              <a:buSzPts val="1250"/>
              <a:buChar char="■"/>
              <a:defRPr sz="1250"/>
            </a:lvl9pPr>
          </a:lstStyle>
          <a:p>
            <a:endParaRPr/>
          </a:p>
        </p:txBody>
      </p:sp>
      <p:sp>
        <p:nvSpPr>
          <p:cNvPr id="21" name="Google Shape;21;p4"/>
          <p:cNvSpPr txBox="1">
            <a:spLocks noGrp="1"/>
          </p:cNvSpPr>
          <p:nvPr>
            <p:ph type="title"/>
          </p:nvPr>
        </p:nvSpPr>
        <p:spPr>
          <a:xfrm>
            <a:off x="2010025" y="378225"/>
            <a:ext cx="65898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29" name="Google Shape;29;p6"/>
          <p:cNvSpPr txBox="1">
            <a:spLocks noGrp="1"/>
          </p:cNvSpPr>
          <p:nvPr>
            <p:ph type="title"/>
          </p:nvPr>
        </p:nvSpPr>
        <p:spPr>
          <a:xfrm>
            <a:off x="2629450" y="378225"/>
            <a:ext cx="59703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3457775" y="378225"/>
            <a:ext cx="5142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pic>
        <p:nvPicPr>
          <p:cNvPr id="43" name="Google Shape;43;p10"/>
          <p:cNvPicPr preferRelativeResize="0"/>
          <p:nvPr/>
        </p:nvPicPr>
        <p:blipFill>
          <a:blip r:embed="rId2">
            <a:alphaModFix amt="50000"/>
          </a:blip>
          <a:stretch>
            <a:fillRect/>
          </a:stretch>
        </p:blipFill>
        <p:spPr>
          <a:xfrm>
            <a:off x="1" y="2801493"/>
            <a:ext cx="9144003" cy="303615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3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05"/>
        <p:cNvGrpSpPr/>
        <p:nvPr/>
      </p:nvGrpSpPr>
      <p:grpSpPr>
        <a:xfrm>
          <a:off x="0" y="0"/>
          <a:ext cx="0" cy="0"/>
          <a:chOff x="0" y="0"/>
          <a:chExt cx="0" cy="0"/>
        </a:xfrm>
      </p:grpSpPr>
      <p:sp>
        <p:nvSpPr>
          <p:cNvPr id="106" name="Google Shape;106;p21"/>
          <p:cNvSpPr txBox="1">
            <a:spLocks noGrp="1"/>
          </p:cNvSpPr>
          <p:nvPr>
            <p:ph type="body" idx="1"/>
          </p:nvPr>
        </p:nvSpPr>
        <p:spPr>
          <a:xfrm>
            <a:off x="2128400" y="3131396"/>
            <a:ext cx="2241900" cy="1467900"/>
          </a:xfrm>
          <a:prstGeom prst="rect">
            <a:avLst/>
          </a:prstGeom>
        </p:spPr>
        <p:txBody>
          <a:bodyPr spcFirstLastPara="1" wrap="square" lIns="91425" tIns="91425" rIns="91425" bIns="91425" anchor="t" anchorCtr="0">
            <a:noAutofit/>
          </a:bodyPr>
          <a:lstStyle>
            <a:lvl1pPr marL="457200" lvl="0" indent="-304800" algn="r" rtl="0">
              <a:spcBef>
                <a:spcPts val="0"/>
              </a:spcBef>
              <a:spcAft>
                <a:spcPts val="0"/>
              </a:spcAft>
              <a:buSzPts val="1200"/>
              <a:buChar char="●"/>
              <a:defRPr sz="1200"/>
            </a:lvl1pPr>
            <a:lvl2pPr marL="914400" lvl="1" indent="-304800" algn="r" rtl="0">
              <a:spcBef>
                <a:spcPts val="1600"/>
              </a:spcBef>
              <a:spcAft>
                <a:spcPts val="0"/>
              </a:spcAft>
              <a:buSzPts val="1200"/>
              <a:buChar char="○"/>
              <a:defRPr sz="1200"/>
            </a:lvl2pPr>
            <a:lvl3pPr marL="1371600" lvl="2" indent="-304800" algn="r" rtl="0">
              <a:spcBef>
                <a:spcPts val="1600"/>
              </a:spcBef>
              <a:spcAft>
                <a:spcPts val="0"/>
              </a:spcAft>
              <a:buSzPts val="1200"/>
              <a:buChar char="■"/>
              <a:defRPr sz="1200"/>
            </a:lvl3pPr>
            <a:lvl4pPr marL="1828800" lvl="3" indent="-304800" algn="r" rtl="0">
              <a:spcBef>
                <a:spcPts val="1600"/>
              </a:spcBef>
              <a:spcAft>
                <a:spcPts val="0"/>
              </a:spcAft>
              <a:buSzPts val="1200"/>
              <a:buChar char="●"/>
              <a:defRPr sz="1200"/>
            </a:lvl4pPr>
            <a:lvl5pPr marL="2286000" lvl="4" indent="-304800" algn="r" rtl="0">
              <a:spcBef>
                <a:spcPts val="1600"/>
              </a:spcBef>
              <a:spcAft>
                <a:spcPts val="0"/>
              </a:spcAft>
              <a:buSzPts val="1200"/>
              <a:buChar char="○"/>
              <a:defRPr sz="1200"/>
            </a:lvl5pPr>
            <a:lvl6pPr marL="2743200" lvl="5" indent="-304800" algn="r" rtl="0">
              <a:spcBef>
                <a:spcPts val="1600"/>
              </a:spcBef>
              <a:spcAft>
                <a:spcPts val="0"/>
              </a:spcAft>
              <a:buSzPts val="1200"/>
              <a:buChar char="■"/>
              <a:defRPr sz="1200"/>
            </a:lvl6pPr>
            <a:lvl7pPr marL="3200400" lvl="6" indent="-304800" algn="r" rtl="0">
              <a:spcBef>
                <a:spcPts val="1600"/>
              </a:spcBef>
              <a:spcAft>
                <a:spcPts val="0"/>
              </a:spcAft>
              <a:buSzPts val="1200"/>
              <a:buChar char="●"/>
              <a:defRPr sz="1200"/>
            </a:lvl7pPr>
            <a:lvl8pPr marL="3657600" lvl="7" indent="-304800" algn="r" rtl="0">
              <a:spcBef>
                <a:spcPts val="1600"/>
              </a:spcBef>
              <a:spcAft>
                <a:spcPts val="0"/>
              </a:spcAft>
              <a:buSzPts val="1200"/>
              <a:buChar char="○"/>
              <a:defRPr sz="1200"/>
            </a:lvl8pPr>
            <a:lvl9pPr marL="4114800" lvl="8" indent="-304800" algn="r" rtl="0">
              <a:spcBef>
                <a:spcPts val="1600"/>
              </a:spcBef>
              <a:spcAft>
                <a:spcPts val="1600"/>
              </a:spcAft>
              <a:buSzPts val="1200"/>
              <a:buChar char="■"/>
              <a:defRPr sz="1200"/>
            </a:lvl9pPr>
          </a:lstStyle>
          <a:p>
            <a:endParaRPr/>
          </a:p>
        </p:txBody>
      </p:sp>
      <p:pic>
        <p:nvPicPr>
          <p:cNvPr id="107" name="Google Shape;107;p21"/>
          <p:cNvPicPr preferRelativeResize="0"/>
          <p:nvPr/>
        </p:nvPicPr>
        <p:blipFill>
          <a:blip r:embed="rId2">
            <a:alphaModFix/>
          </a:blip>
          <a:stretch>
            <a:fillRect/>
          </a:stretch>
        </p:blipFill>
        <p:spPr>
          <a:xfrm rot="5399995">
            <a:off x="-2368482" y="1910826"/>
            <a:ext cx="6751897" cy="2241876"/>
          </a:xfrm>
          <a:prstGeom prst="rect">
            <a:avLst/>
          </a:prstGeom>
          <a:noFill/>
          <a:ln>
            <a:noFill/>
          </a:ln>
        </p:spPr>
      </p:pic>
      <p:sp>
        <p:nvSpPr>
          <p:cNvPr id="108" name="Google Shape;108;p21"/>
          <p:cNvSpPr txBox="1">
            <a:spLocks noGrp="1"/>
          </p:cNvSpPr>
          <p:nvPr>
            <p:ph type="title"/>
          </p:nvPr>
        </p:nvSpPr>
        <p:spPr>
          <a:xfrm>
            <a:off x="53418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extLst>
      <p:ext uri="{BB962C8B-B14F-4D97-AF65-F5344CB8AC3E}">
        <p14:creationId xmlns:p14="http://schemas.microsoft.com/office/powerpoint/2010/main" val="2899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237D"/>
            </a:gs>
            <a:gs pos="100000">
              <a:srgbClr val="01144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marL="914400" lvl="1"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72"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mashingmagazine.com/2010/10/what-is-user-experience-design-overview-tools-and-resourc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uxstudioteam.com/ux-blog/bad-ux-desig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uxstudioteam.com/ux-blog/bad-ux-design/"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techterms.com/definition/application" TargetMode="External"/><Relationship Id="rId7" Type="http://schemas.openxmlformats.org/officeDocument/2006/relationships/hyperlink" Target="https://www.webfuel.com/what-is-a-responsive-user-interfac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techterms.com/definition/user_interface" TargetMode="External"/><Relationship Id="rId5" Type="http://schemas.openxmlformats.org/officeDocument/2006/relationships/hyperlink" Target="https://techterms.com/definition/mouse" TargetMode="External"/><Relationship Id="rId4" Type="http://schemas.openxmlformats.org/officeDocument/2006/relationships/hyperlink" Target="https://techterms.com/definition/keyboar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smashingmagazine.com/2010/10/what-is-user-experience-design-overview-tools-and-resour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37D"/>
            </a:gs>
            <a:gs pos="100000">
              <a:srgbClr val="011445"/>
            </a:gs>
          </a:gsLst>
          <a:path path="circle">
            <a:fillToRect l="50000" t="50000" r="50000" b="50000"/>
          </a:path>
          <a:tileRect/>
        </a:gradFill>
        <a:effectLst/>
      </p:bgPr>
    </p:bg>
    <p:spTree>
      <p:nvGrpSpPr>
        <p:cNvPr id="1" name="Shape 146"/>
        <p:cNvGrpSpPr/>
        <p:nvPr/>
      </p:nvGrpSpPr>
      <p:grpSpPr>
        <a:xfrm>
          <a:off x="0" y="0"/>
          <a:ext cx="0" cy="0"/>
          <a:chOff x="0" y="0"/>
          <a:chExt cx="0" cy="0"/>
        </a:xfrm>
      </p:grpSpPr>
      <p:sp>
        <p:nvSpPr>
          <p:cNvPr id="147" name="Google Shape;147;p29"/>
          <p:cNvSpPr txBox="1">
            <a:spLocks noGrp="1"/>
          </p:cNvSpPr>
          <p:nvPr>
            <p:ph type="ctrTitle"/>
          </p:nvPr>
        </p:nvSpPr>
        <p:spPr>
          <a:xfrm>
            <a:off x="2309312" y="1188721"/>
            <a:ext cx="4851143" cy="1456006"/>
          </a:xfrm>
          <a:prstGeom prst="rect">
            <a:avLst/>
          </a:prstGeom>
        </p:spPr>
        <p:txBody>
          <a:bodyPr spcFirstLastPara="1" wrap="square" lIns="91425" tIns="91425" rIns="91425" bIns="91425" anchor="b" anchorCtr="0">
            <a:noAutofit/>
          </a:bodyPr>
          <a:lstStyle/>
          <a:p>
            <a:pPr lvl="0" algn="l"/>
            <a:r>
              <a:rPr lang="en-US" sz="3400" b="1" dirty="0">
                <a:ea typeface="Montserrat Light"/>
                <a:cs typeface="Montserrat Light"/>
              </a:rPr>
              <a:t>User Experience(UX) </a:t>
            </a:r>
            <a:r>
              <a:rPr lang="en-US" sz="3400" b="1" dirty="0" smtClean="0">
                <a:ea typeface="Montserrat Light"/>
                <a:cs typeface="Montserrat Light"/>
              </a:rPr>
              <a:t>/</a:t>
            </a:r>
            <a:br>
              <a:rPr lang="en-US" sz="3400" b="1" dirty="0" smtClean="0">
                <a:ea typeface="Montserrat Light"/>
                <a:cs typeface="Montserrat Light"/>
              </a:rPr>
            </a:br>
            <a:r>
              <a:rPr lang="en-US" sz="3400" b="1" dirty="0" smtClean="0">
                <a:ea typeface="Montserrat Light"/>
                <a:cs typeface="Montserrat Light"/>
              </a:rPr>
              <a:t>User </a:t>
            </a:r>
            <a:r>
              <a:rPr lang="en-US" sz="3400" b="1" dirty="0">
                <a:ea typeface="Montserrat Light"/>
                <a:cs typeface="Montserrat Light"/>
              </a:rPr>
              <a:t>Interface(UI) </a:t>
            </a:r>
            <a:endParaRPr sz="3400" b="1" dirty="0">
              <a:latin typeface="Montserrat Light"/>
              <a:ea typeface="Montserrat Light"/>
              <a:cs typeface="Montserrat Light"/>
              <a:sym typeface="Montserrat Light"/>
            </a:endParaRPr>
          </a:p>
        </p:txBody>
      </p:sp>
      <p:sp>
        <p:nvSpPr>
          <p:cNvPr id="4" name="Title 2"/>
          <p:cNvSpPr txBox="1">
            <a:spLocks/>
          </p:cNvSpPr>
          <p:nvPr/>
        </p:nvSpPr>
        <p:spPr>
          <a:xfrm>
            <a:off x="2489981" y="3467882"/>
            <a:ext cx="3882684" cy="7242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a:r>
              <a:rPr lang="en-US" sz="2000" dirty="0" err="1" smtClean="0">
                <a:solidFill>
                  <a:srgbClr val="00B0F0"/>
                </a:solidFill>
              </a:rPr>
              <a:t>Nima</a:t>
            </a:r>
            <a:r>
              <a:rPr lang="en-US" sz="2000" dirty="0" smtClean="0">
                <a:solidFill>
                  <a:srgbClr val="00B0F0"/>
                </a:solidFill>
              </a:rPr>
              <a:t> </a:t>
            </a:r>
            <a:r>
              <a:rPr lang="en-US" sz="2000" dirty="0" err="1">
                <a:solidFill>
                  <a:srgbClr val="00B0F0"/>
                </a:solidFill>
              </a:rPr>
              <a:t>Atashin</a:t>
            </a:r>
            <a:r>
              <a:rPr lang="en-US" sz="2000" dirty="0">
                <a:solidFill>
                  <a:srgbClr val="00B0F0"/>
                </a:solidFill>
              </a:rPr>
              <a:t> – </a:t>
            </a:r>
            <a:r>
              <a:rPr lang="en-US" sz="2000" dirty="0" err="1">
                <a:solidFill>
                  <a:srgbClr val="00B0F0"/>
                </a:solidFill>
              </a:rPr>
              <a:t>Mahdieh</a:t>
            </a:r>
            <a:r>
              <a:rPr lang="en-US" sz="2000" dirty="0">
                <a:solidFill>
                  <a:srgbClr val="00B0F0"/>
                </a:solidFill>
              </a:rPr>
              <a:t> </a:t>
            </a:r>
            <a:r>
              <a:rPr lang="en-US" sz="2000" dirty="0" err="1" smtClean="0">
                <a:solidFill>
                  <a:srgbClr val="00B0F0"/>
                </a:solidFill>
              </a:rPr>
              <a:t>Kazemi</a:t>
            </a:r>
            <a:endParaRPr lang="en-US" sz="2000" dirty="0" smtClean="0">
              <a:solidFill>
                <a:srgbClr val="00B0F0"/>
              </a:solidFill>
            </a:endParaRPr>
          </a:p>
          <a:p>
            <a:pPr marL="0" lvl="0" indent="0" algn="just"/>
            <a:r>
              <a:rPr lang="en-US" sz="2000" dirty="0" err="1" smtClean="0">
                <a:solidFill>
                  <a:srgbClr val="00B0F0"/>
                </a:solidFill>
              </a:rPr>
              <a:t>Sina</a:t>
            </a:r>
            <a:r>
              <a:rPr lang="en-US" sz="2000" dirty="0" smtClean="0">
                <a:solidFill>
                  <a:srgbClr val="00B0F0"/>
                </a:solidFill>
              </a:rPr>
              <a:t> </a:t>
            </a:r>
            <a:r>
              <a:rPr lang="en-US" sz="2000" dirty="0" err="1">
                <a:solidFill>
                  <a:srgbClr val="00B0F0"/>
                </a:solidFill>
              </a:rPr>
              <a:t>kargaran</a:t>
            </a:r>
            <a:r>
              <a:rPr lang="en-US" sz="2000" dirty="0">
                <a:solidFill>
                  <a:srgbClr val="00B0F0"/>
                </a:solidFill>
              </a:rPr>
              <a:t> </a:t>
            </a:r>
            <a:r>
              <a:rPr lang="en-US" sz="2000" dirty="0" smtClean="0">
                <a:solidFill>
                  <a:srgbClr val="00B0F0"/>
                </a:solidFill>
              </a:rPr>
              <a:t>– </a:t>
            </a:r>
            <a:r>
              <a:rPr lang="en-US" sz="2000" dirty="0">
                <a:solidFill>
                  <a:srgbClr val="00B0F0"/>
                </a:solidFill>
              </a:rPr>
              <a:t>Marzieh </a:t>
            </a:r>
            <a:r>
              <a:rPr lang="en-US" sz="2000" dirty="0" err="1">
                <a:solidFill>
                  <a:srgbClr val="00B0F0"/>
                </a:solidFill>
              </a:rPr>
              <a:t>Alidadi</a:t>
            </a:r>
            <a:r>
              <a:rPr lang="en-US" sz="2000" dirty="0">
                <a:solidFill>
                  <a:srgbClr val="00B0F0"/>
                </a:solidFill>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a:spLocks noGrp="1"/>
          </p:cNvSpPr>
          <p:nvPr>
            <p:ph type="body" idx="1"/>
          </p:nvPr>
        </p:nvSpPr>
        <p:spPr>
          <a:xfrm>
            <a:off x="330592" y="1161853"/>
            <a:ext cx="5036234" cy="2974049"/>
          </a:xfrm>
          <a:prstGeom prst="rect">
            <a:avLst/>
          </a:prstGeom>
        </p:spPr>
        <p:txBody>
          <a:bodyPr spcFirstLastPara="1" wrap="square" lIns="91425" tIns="91425" rIns="91425" bIns="91425" anchor="t" anchorCtr="0">
            <a:noAutofit/>
          </a:bodyPr>
          <a:lstStyle/>
          <a:p>
            <a:pPr marL="149225" indent="0" algn="justLow">
              <a:buNone/>
            </a:pPr>
            <a:r>
              <a:rPr lang="en-US" sz="1400" dirty="0" smtClean="0"/>
              <a:t>Nowadays</a:t>
            </a:r>
            <a:r>
              <a:rPr lang="en-US" sz="1400" dirty="0"/>
              <a:t>, with so much emphasis on </a:t>
            </a:r>
            <a:r>
              <a:rPr lang="en-US" sz="1600" b="1" dirty="0"/>
              <a:t>user-centered design</a:t>
            </a:r>
            <a:r>
              <a:rPr lang="en-US" sz="1400" dirty="0"/>
              <a:t>, describing and justifying the importance of designing and enhancing the user experience seems almost unnecessary. We could simply say</a:t>
            </a:r>
            <a:r>
              <a:rPr lang="en-US" sz="1400" i="1" dirty="0"/>
              <a:t>, </a:t>
            </a:r>
            <a:r>
              <a:rPr lang="en-US" sz="1600" i="1" dirty="0"/>
              <a:t>“It’s important because it deals with our users’ needs — enough said,” </a:t>
            </a:r>
            <a:r>
              <a:rPr lang="en-US" sz="1400" dirty="0"/>
              <a:t>and everyone would probably be satisfied with that</a:t>
            </a:r>
            <a:r>
              <a:rPr lang="en-US" sz="1400" dirty="0" smtClean="0"/>
              <a:t>.</a:t>
            </a:r>
            <a:endParaRPr lang="fa-IR" sz="1400" dirty="0" smtClean="0"/>
          </a:p>
          <a:p>
            <a:pPr marL="149225" indent="0" algn="justLow">
              <a:buNone/>
            </a:pPr>
            <a:endParaRPr lang="fa-IR" dirty="0"/>
          </a:p>
          <a:p>
            <a:pPr marL="149225" indent="0" algn="justLow">
              <a:buNone/>
            </a:pPr>
            <a:r>
              <a:rPr lang="en-US" sz="1400" dirty="0" smtClean="0"/>
              <a:t>Before </a:t>
            </a:r>
            <a:r>
              <a:rPr lang="en-US" sz="1400" dirty="0"/>
              <a:t>our clients (and we) understood the value of user-centered design, we made design decisions based on just two things: </a:t>
            </a:r>
            <a:r>
              <a:rPr lang="en-US" sz="1600" dirty="0"/>
              <a:t>what we thought was awesome and what the client wanted to see</a:t>
            </a:r>
            <a:r>
              <a:rPr lang="en-US" sz="1600" dirty="0" smtClean="0"/>
              <a:t>.</a:t>
            </a:r>
            <a:endParaRPr lang="en-US" sz="1600" dirty="0"/>
          </a:p>
        </p:txBody>
      </p:sp>
      <p:sp>
        <p:nvSpPr>
          <p:cNvPr id="154" name="Google Shape;154;p30"/>
          <p:cNvSpPr txBox="1">
            <a:spLocks noGrp="1"/>
          </p:cNvSpPr>
          <p:nvPr>
            <p:ph type="title"/>
          </p:nvPr>
        </p:nvSpPr>
        <p:spPr>
          <a:xfrm>
            <a:off x="618978" y="378225"/>
            <a:ext cx="7980847" cy="515100"/>
          </a:xfrm>
          <a:prstGeom prst="rect">
            <a:avLst/>
          </a:prstGeom>
        </p:spPr>
        <p:txBody>
          <a:bodyPr spcFirstLastPara="1" wrap="square" lIns="91425" tIns="91425" rIns="91425" bIns="91425" anchor="t" anchorCtr="0">
            <a:noAutofit/>
          </a:bodyPr>
          <a:lstStyle/>
          <a:p>
            <a:pPr algn="l"/>
            <a:r>
              <a:rPr lang="en-US" b="1" dirty="0"/>
              <a:t>Why Is UX Important</a:t>
            </a:r>
            <a:r>
              <a:rPr lang="en-US" b="1" dirty="0" smtClean="0"/>
              <a:t>?</a:t>
            </a:r>
            <a:endParaRPr lang="en-US" b="1" dirty="0"/>
          </a:p>
        </p:txBody>
      </p:sp>
      <p:sp>
        <p:nvSpPr>
          <p:cNvPr id="5" name="Rectangle 4"/>
          <p:cNvSpPr/>
          <p:nvPr/>
        </p:nvSpPr>
        <p:spPr>
          <a:xfrm>
            <a:off x="151386" y="4760543"/>
            <a:ext cx="6721522" cy="246221"/>
          </a:xfrm>
          <a:prstGeom prst="rect">
            <a:avLst/>
          </a:prstGeom>
        </p:spPr>
        <p:txBody>
          <a:bodyPr wrap="square">
            <a:spAutoFit/>
          </a:bodyPr>
          <a:lstStyle/>
          <a:p>
            <a:pPr algn="ctr"/>
            <a:r>
              <a:rPr lang="en-US" sz="1000" i="1" dirty="0">
                <a:ln>
                  <a:solidFill>
                    <a:srgbClr val="00CCFF"/>
                  </a:solidFill>
                </a:ln>
                <a:solidFill>
                  <a:srgbClr val="00CCFF"/>
                </a:solidFill>
                <a:hlinkClick r:id="rId3"/>
              </a:rPr>
              <a:t>https://www.smashingmagazine.com/2010/10/what-is-user-experience-design-overview-tools-and-resources/</a:t>
            </a:r>
            <a:endParaRPr lang="en-US" sz="1000" i="1" dirty="0">
              <a:ln>
                <a:solidFill>
                  <a:srgbClr val="00CCFF"/>
                </a:solidFill>
              </a:ln>
              <a:solidFill>
                <a:srgbClr val="00CCFF"/>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2927" y="1408352"/>
            <a:ext cx="3080532" cy="2460263"/>
          </a:xfrm>
          <a:prstGeom prst="rect">
            <a:avLst/>
          </a:prstGeom>
        </p:spPr>
      </p:pic>
      <p:grpSp>
        <p:nvGrpSpPr>
          <p:cNvPr id="8" name="Google Shape;12810;p74"/>
          <p:cNvGrpSpPr/>
          <p:nvPr/>
        </p:nvGrpSpPr>
        <p:grpSpPr>
          <a:xfrm>
            <a:off x="3795018" y="369130"/>
            <a:ext cx="530797" cy="460864"/>
            <a:chOff x="4667216" y="2915382"/>
            <a:chExt cx="320273" cy="318395"/>
          </a:xfrm>
        </p:grpSpPr>
        <p:sp>
          <p:nvSpPr>
            <p:cNvPr id="9" name="Google Shape;12811;p74"/>
            <p:cNvSpPr/>
            <p:nvPr/>
          </p:nvSpPr>
          <p:spPr>
            <a:xfrm>
              <a:off x="4686154" y="2938140"/>
              <a:ext cx="166789" cy="163734"/>
            </a:xfrm>
            <a:custGeom>
              <a:avLst/>
              <a:gdLst/>
              <a:ahLst/>
              <a:cxnLst/>
              <a:rect l="l" t="t" r="r" b="b"/>
              <a:pathLst>
                <a:path w="5240" h="5144" extrusionOk="0">
                  <a:moveTo>
                    <a:pt x="2668" y="0"/>
                  </a:moveTo>
                  <a:cubicBezTo>
                    <a:pt x="2013" y="0"/>
                    <a:pt x="1358" y="250"/>
                    <a:pt x="858" y="750"/>
                  </a:cubicBezTo>
                  <a:cubicBezTo>
                    <a:pt x="620" y="989"/>
                    <a:pt x="429" y="1286"/>
                    <a:pt x="298" y="1608"/>
                  </a:cubicBezTo>
                  <a:cubicBezTo>
                    <a:pt x="263" y="1679"/>
                    <a:pt x="298" y="1762"/>
                    <a:pt x="370" y="1798"/>
                  </a:cubicBezTo>
                  <a:cubicBezTo>
                    <a:pt x="388" y="1804"/>
                    <a:pt x="407" y="1807"/>
                    <a:pt x="426" y="1807"/>
                  </a:cubicBezTo>
                  <a:cubicBezTo>
                    <a:pt x="484" y="1807"/>
                    <a:pt x="542" y="1780"/>
                    <a:pt x="560" y="1727"/>
                  </a:cubicBezTo>
                  <a:cubicBezTo>
                    <a:pt x="679" y="1441"/>
                    <a:pt x="846" y="1191"/>
                    <a:pt x="1060" y="977"/>
                  </a:cubicBezTo>
                  <a:cubicBezTo>
                    <a:pt x="1495" y="536"/>
                    <a:pt x="2075" y="316"/>
                    <a:pt x="2656" y="316"/>
                  </a:cubicBezTo>
                  <a:cubicBezTo>
                    <a:pt x="3236" y="316"/>
                    <a:pt x="3817" y="536"/>
                    <a:pt x="4251" y="977"/>
                  </a:cubicBezTo>
                  <a:cubicBezTo>
                    <a:pt x="4692" y="1405"/>
                    <a:pt x="4930" y="1977"/>
                    <a:pt x="4930" y="2584"/>
                  </a:cubicBezTo>
                  <a:cubicBezTo>
                    <a:pt x="4930" y="3191"/>
                    <a:pt x="4692" y="3763"/>
                    <a:pt x="4251" y="4191"/>
                  </a:cubicBezTo>
                  <a:cubicBezTo>
                    <a:pt x="3823" y="4620"/>
                    <a:pt x="3263" y="4858"/>
                    <a:pt x="2644" y="4858"/>
                  </a:cubicBezTo>
                  <a:cubicBezTo>
                    <a:pt x="2037" y="4858"/>
                    <a:pt x="1477" y="4620"/>
                    <a:pt x="1037" y="4191"/>
                  </a:cubicBezTo>
                  <a:cubicBezTo>
                    <a:pt x="536" y="3679"/>
                    <a:pt x="298" y="2989"/>
                    <a:pt x="405" y="2274"/>
                  </a:cubicBezTo>
                  <a:cubicBezTo>
                    <a:pt x="417" y="2191"/>
                    <a:pt x="358" y="2120"/>
                    <a:pt x="286" y="2108"/>
                  </a:cubicBezTo>
                  <a:cubicBezTo>
                    <a:pt x="279" y="2107"/>
                    <a:pt x="272" y="2106"/>
                    <a:pt x="265" y="2106"/>
                  </a:cubicBezTo>
                  <a:cubicBezTo>
                    <a:pt x="191" y="2106"/>
                    <a:pt x="131" y="2162"/>
                    <a:pt x="120" y="2227"/>
                  </a:cubicBezTo>
                  <a:cubicBezTo>
                    <a:pt x="1" y="3024"/>
                    <a:pt x="263" y="3822"/>
                    <a:pt x="846" y="4394"/>
                  </a:cubicBezTo>
                  <a:cubicBezTo>
                    <a:pt x="1334" y="4894"/>
                    <a:pt x="1977" y="5144"/>
                    <a:pt x="2668" y="5144"/>
                  </a:cubicBezTo>
                  <a:cubicBezTo>
                    <a:pt x="3346" y="5144"/>
                    <a:pt x="3989" y="4870"/>
                    <a:pt x="4477" y="4394"/>
                  </a:cubicBezTo>
                  <a:cubicBezTo>
                    <a:pt x="4966" y="3906"/>
                    <a:pt x="5228" y="3263"/>
                    <a:pt x="5228" y="2584"/>
                  </a:cubicBezTo>
                  <a:cubicBezTo>
                    <a:pt x="5239" y="1870"/>
                    <a:pt x="4966" y="1227"/>
                    <a:pt x="4477" y="750"/>
                  </a:cubicBezTo>
                  <a:cubicBezTo>
                    <a:pt x="3977" y="250"/>
                    <a:pt x="3323" y="0"/>
                    <a:pt x="26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2812;p74"/>
            <p:cNvSpPr/>
            <p:nvPr/>
          </p:nvSpPr>
          <p:spPr>
            <a:xfrm>
              <a:off x="4667216" y="2915382"/>
              <a:ext cx="320273" cy="318395"/>
            </a:xfrm>
            <a:custGeom>
              <a:avLst/>
              <a:gdLst/>
              <a:ahLst/>
              <a:cxnLst/>
              <a:rect l="l" t="t" r="r" b="b"/>
              <a:pathLst>
                <a:path w="10062" h="10003" extrusionOk="0">
                  <a:moveTo>
                    <a:pt x="5668" y="5502"/>
                  </a:moveTo>
                  <a:lnTo>
                    <a:pt x="5977" y="5811"/>
                  </a:lnTo>
                  <a:lnTo>
                    <a:pt x="5799" y="5990"/>
                  </a:lnTo>
                  <a:lnTo>
                    <a:pt x="5489" y="5680"/>
                  </a:lnTo>
                  <a:lnTo>
                    <a:pt x="5584" y="5585"/>
                  </a:lnTo>
                  <a:lnTo>
                    <a:pt x="5668" y="5502"/>
                  </a:lnTo>
                  <a:close/>
                  <a:moveTo>
                    <a:pt x="8347" y="7597"/>
                  </a:moveTo>
                  <a:lnTo>
                    <a:pt x="8501" y="7752"/>
                  </a:lnTo>
                  <a:lnTo>
                    <a:pt x="7739" y="8502"/>
                  </a:lnTo>
                  <a:lnTo>
                    <a:pt x="7585" y="8359"/>
                  </a:lnTo>
                  <a:lnTo>
                    <a:pt x="8347" y="7597"/>
                  </a:lnTo>
                  <a:close/>
                  <a:moveTo>
                    <a:pt x="8704" y="7954"/>
                  </a:moveTo>
                  <a:lnTo>
                    <a:pt x="8894" y="8157"/>
                  </a:lnTo>
                  <a:lnTo>
                    <a:pt x="8132" y="8907"/>
                  </a:lnTo>
                  <a:lnTo>
                    <a:pt x="7989" y="8764"/>
                  </a:lnTo>
                  <a:lnTo>
                    <a:pt x="7942" y="8716"/>
                  </a:lnTo>
                  <a:lnTo>
                    <a:pt x="8704" y="7954"/>
                  </a:lnTo>
                  <a:close/>
                  <a:moveTo>
                    <a:pt x="9097" y="8359"/>
                  </a:moveTo>
                  <a:lnTo>
                    <a:pt x="9621" y="8895"/>
                  </a:lnTo>
                  <a:cubicBezTo>
                    <a:pt x="9728" y="8966"/>
                    <a:pt x="9728" y="9121"/>
                    <a:pt x="9644" y="9228"/>
                  </a:cubicBezTo>
                  <a:lnTo>
                    <a:pt x="9216" y="9657"/>
                  </a:lnTo>
                  <a:cubicBezTo>
                    <a:pt x="9168" y="9699"/>
                    <a:pt x="9109" y="9719"/>
                    <a:pt x="9048" y="9719"/>
                  </a:cubicBezTo>
                  <a:cubicBezTo>
                    <a:pt x="8987" y="9719"/>
                    <a:pt x="8924" y="9699"/>
                    <a:pt x="8871" y="9657"/>
                  </a:cubicBezTo>
                  <a:lnTo>
                    <a:pt x="8335" y="9121"/>
                  </a:lnTo>
                  <a:lnTo>
                    <a:pt x="9097" y="8359"/>
                  </a:lnTo>
                  <a:close/>
                  <a:moveTo>
                    <a:pt x="3282" y="1"/>
                  </a:moveTo>
                  <a:cubicBezTo>
                    <a:pt x="2441" y="1"/>
                    <a:pt x="1602" y="322"/>
                    <a:pt x="965" y="965"/>
                  </a:cubicBezTo>
                  <a:cubicBezTo>
                    <a:pt x="334" y="1584"/>
                    <a:pt x="0" y="2406"/>
                    <a:pt x="0" y="3287"/>
                  </a:cubicBezTo>
                  <a:cubicBezTo>
                    <a:pt x="0" y="4156"/>
                    <a:pt x="334" y="4978"/>
                    <a:pt x="965" y="5609"/>
                  </a:cubicBezTo>
                  <a:cubicBezTo>
                    <a:pt x="1608" y="6240"/>
                    <a:pt x="2441" y="6573"/>
                    <a:pt x="3286" y="6573"/>
                  </a:cubicBezTo>
                  <a:cubicBezTo>
                    <a:pt x="3989" y="6573"/>
                    <a:pt x="4703" y="6347"/>
                    <a:pt x="5275" y="5883"/>
                  </a:cubicBezTo>
                  <a:lnTo>
                    <a:pt x="5608" y="6216"/>
                  </a:lnTo>
                  <a:cubicBezTo>
                    <a:pt x="5477" y="6418"/>
                    <a:pt x="5501" y="6692"/>
                    <a:pt x="5680" y="6871"/>
                  </a:cubicBezTo>
                  <a:lnTo>
                    <a:pt x="6370" y="7561"/>
                  </a:lnTo>
                  <a:cubicBezTo>
                    <a:pt x="6400" y="7585"/>
                    <a:pt x="6436" y="7597"/>
                    <a:pt x="6471" y="7597"/>
                  </a:cubicBezTo>
                  <a:cubicBezTo>
                    <a:pt x="6507" y="7597"/>
                    <a:pt x="6543" y="7585"/>
                    <a:pt x="6573" y="7561"/>
                  </a:cubicBezTo>
                  <a:cubicBezTo>
                    <a:pt x="6632" y="7502"/>
                    <a:pt x="6632" y="7407"/>
                    <a:pt x="6573" y="7347"/>
                  </a:cubicBezTo>
                  <a:lnTo>
                    <a:pt x="5894" y="6668"/>
                  </a:lnTo>
                  <a:cubicBezTo>
                    <a:pt x="5799" y="6573"/>
                    <a:pt x="5799" y="6418"/>
                    <a:pt x="5894" y="6323"/>
                  </a:cubicBezTo>
                  <a:lnTo>
                    <a:pt x="6323" y="5895"/>
                  </a:lnTo>
                  <a:cubicBezTo>
                    <a:pt x="6370" y="5847"/>
                    <a:pt x="6430" y="5811"/>
                    <a:pt x="6489" y="5811"/>
                  </a:cubicBezTo>
                  <a:cubicBezTo>
                    <a:pt x="6549" y="5811"/>
                    <a:pt x="6608" y="5847"/>
                    <a:pt x="6644" y="5895"/>
                  </a:cubicBezTo>
                  <a:lnTo>
                    <a:pt x="8156" y="7395"/>
                  </a:lnTo>
                  <a:lnTo>
                    <a:pt x="7394" y="8157"/>
                  </a:lnTo>
                  <a:lnTo>
                    <a:pt x="6966" y="7716"/>
                  </a:lnTo>
                  <a:cubicBezTo>
                    <a:pt x="6936" y="7686"/>
                    <a:pt x="6897" y="7672"/>
                    <a:pt x="6858" y="7672"/>
                  </a:cubicBezTo>
                  <a:cubicBezTo>
                    <a:pt x="6820" y="7672"/>
                    <a:pt x="6781" y="7686"/>
                    <a:pt x="6751" y="7716"/>
                  </a:cubicBezTo>
                  <a:cubicBezTo>
                    <a:pt x="6692" y="7776"/>
                    <a:pt x="6692" y="7871"/>
                    <a:pt x="6751" y="7930"/>
                  </a:cubicBezTo>
                  <a:lnTo>
                    <a:pt x="8668" y="9847"/>
                  </a:lnTo>
                  <a:cubicBezTo>
                    <a:pt x="8775" y="9955"/>
                    <a:pt x="8906" y="10002"/>
                    <a:pt x="9049" y="10002"/>
                  </a:cubicBezTo>
                  <a:cubicBezTo>
                    <a:pt x="9180" y="10002"/>
                    <a:pt x="9311" y="9955"/>
                    <a:pt x="9418" y="9847"/>
                  </a:cubicBezTo>
                  <a:lnTo>
                    <a:pt x="9847" y="9419"/>
                  </a:lnTo>
                  <a:cubicBezTo>
                    <a:pt x="10061" y="9228"/>
                    <a:pt x="10061" y="8883"/>
                    <a:pt x="9847" y="8669"/>
                  </a:cubicBezTo>
                  <a:lnTo>
                    <a:pt x="6858" y="5680"/>
                  </a:lnTo>
                  <a:cubicBezTo>
                    <a:pt x="6751" y="5573"/>
                    <a:pt x="6620" y="5525"/>
                    <a:pt x="6489" y="5525"/>
                  </a:cubicBezTo>
                  <a:cubicBezTo>
                    <a:pt x="6382" y="5525"/>
                    <a:pt x="6299" y="5561"/>
                    <a:pt x="6204" y="5609"/>
                  </a:cubicBezTo>
                  <a:lnTo>
                    <a:pt x="5870" y="5275"/>
                  </a:lnTo>
                  <a:cubicBezTo>
                    <a:pt x="6144" y="4930"/>
                    <a:pt x="6334" y="4537"/>
                    <a:pt x="6454" y="4097"/>
                  </a:cubicBezTo>
                  <a:cubicBezTo>
                    <a:pt x="6465" y="4025"/>
                    <a:pt x="6430" y="3942"/>
                    <a:pt x="6346" y="3918"/>
                  </a:cubicBezTo>
                  <a:cubicBezTo>
                    <a:pt x="6339" y="3917"/>
                    <a:pt x="6332" y="3916"/>
                    <a:pt x="6324" y="3916"/>
                  </a:cubicBezTo>
                  <a:cubicBezTo>
                    <a:pt x="6258" y="3916"/>
                    <a:pt x="6189" y="3961"/>
                    <a:pt x="6168" y="4025"/>
                  </a:cubicBezTo>
                  <a:cubicBezTo>
                    <a:pt x="6037" y="4537"/>
                    <a:pt x="5775" y="5013"/>
                    <a:pt x="5394" y="5383"/>
                  </a:cubicBezTo>
                  <a:cubicBezTo>
                    <a:pt x="4816" y="5960"/>
                    <a:pt x="4051" y="6249"/>
                    <a:pt x="3285" y="6249"/>
                  </a:cubicBezTo>
                  <a:cubicBezTo>
                    <a:pt x="2519" y="6249"/>
                    <a:pt x="1751" y="5960"/>
                    <a:pt x="1167" y="5383"/>
                  </a:cubicBezTo>
                  <a:cubicBezTo>
                    <a:pt x="608" y="4823"/>
                    <a:pt x="298" y="4073"/>
                    <a:pt x="298" y="3263"/>
                  </a:cubicBezTo>
                  <a:cubicBezTo>
                    <a:pt x="298" y="2466"/>
                    <a:pt x="608" y="1715"/>
                    <a:pt x="1167" y="1156"/>
                  </a:cubicBezTo>
                  <a:cubicBezTo>
                    <a:pt x="1751" y="572"/>
                    <a:pt x="2519" y="281"/>
                    <a:pt x="3285" y="281"/>
                  </a:cubicBezTo>
                  <a:cubicBezTo>
                    <a:pt x="4051" y="281"/>
                    <a:pt x="4816" y="572"/>
                    <a:pt x="5394" y="1156"/>
                  </a:cubicBezTo>
                  <a:cubicBezTo>
                    <a:pt x="6013" y="1763"/>
                    <a:pt x="6323" y="2608"/>
                    <a:pt x="6263" y="3478"/>
                  </a:cubicBezTo>
                  <a:cubicBezTo>
                    <a:pt x="6263" y="3549"/>
                    <a:pt x="6323" y="3620"/>
                    <a:pt x="6394" y="3644"/>
                  </a:cubicBezTo>
                  <a:cubicBezTo>
                    <a:pt x="6465" y="3644"/>
                    <a:pt x="6549" y="3585"/>
                    <a:pt x="6561" y="3501"/>
                  </a:cubicBezTo>
                  <a:cubicBezTo>
                    <a:pt x="6620" y="2549"/>
                    <a:pt x="6275" y="1632"/>
                    <a:pt x="5608" y="965"/>
                  </a:cubicBezTo>
                  <a:cubicBezTo>
                    <a:pt x="4965" y="322"/>
                    <a:pt x="4123" y="1"/>
                    <a:pt x="3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813;p74"/>
            <p:cNvSpPr/>
            <p:nvPr/>
          </p:nvSpPr>
          <p:spPr>
            <a:xfrm>
              <a:off x="4733899" y="2960772"/>
              <a:ext cx="75469" cy="86546"/>
            </a:xfrm>
            <a:custGeom>
              <a:avLst/>
              <a:gdLst/>
              <a:ahLst/>
              <a:cxnLst/>
              <a:rect l="l" t="t" r="r" b="b"/>
              <a:pathLst>
                <a:path w="2371" h="2719" extrusionOk="0">
                  <a:moveTo>
                    <a:pt x="1218" y="276"/>
                  </a:moveTo>
                  <a:cubicBezTo>
                    <a:pt x="1233" y="276"/>
                    <a:pt x="1248" y="277"/>
                    <a:pt x="1263" y="278"/>
                  </a:cubicBezTo>
                  <a:cubicBezTo>
                    <a:pt x="1703" y="313"/>
                    <a:pt x="2061" y="647"/>
                    <a:pt x="2084" y="1099"/>
                  </a:cubicBezTo>
                  <a:cubicBezTo>
                    <a:pt x="2073" y="1456"/>
                    <a:pt x="1858" y="1802"/>
                    <a:pt x="1537" y="1944"/>
                  </a:cubicBezTo>
                  <a:cubicBezTo>
                    <a:pt x="1430" y="1992"/>
                    <a:pt x="1370" y="2099"/>
                    <a:pt x="1370" y="2218"/>
                  </a:cubicBezTo>
                  <a:cubicBezTo>
                    <a:pt x="1370" y="2313"/>
                    <a:pt x="1275" y="2409"/>
                    <a:pt x="1180" y="2409"/>
                  </a:cubicBezTo>
                  <a:cubicBezTo>
                    <a:pt x="1072" y="2409"/>
                    <a:pt x="989" y="2313"/>
                    <a:pt x="989" y="2218"/>
                  </a:cubicBezTo>
                  <a:cubicBezTo>
                    <a:pt x="989" y="1944"/>
                    <a:pt x="1132" y="1694"/>
                    <a:pt x="1382" y="1587"/>
                  </a:cubicBezTo>
                  <a:cubicBezTo>
                    <a:pt x="1561" y="1504"/>
                    <a:pt x="1680" y="1325"/>
                    <a:pt x="1668" y="1111"/>
                  </a:cubicBezTo>
                  <a:cubicBezTo>
                    <a:pt x="1656" y="873"/>
                    <a:pt x="1465" y="682"/>
                    <a:pt x="1227" y="670"/>
                  </a:cubicBezTo>
                  <a:lnTo>
                    <a:pt x="1191" y="670"/>
                  </a:lnTo>
                  <a:cubicBezTo>
                    <a:pt x="1072" y="670"/>
                    <a:pt x="953" y="706"/>
                    <a:pt x="870" y="801"/>
                  </a:cubicBezTo>
                  <a:cubicBezTo>
                    <a:pt x="763" y="885"/>
                    <a:pt x="715" y="1028"/>
                    <a:pt x="715" y="1159"/>
                  </a:cubicBezTo>
                  <a:cubicBezTo>
                    <a:pt x="715" y="1266"/>
                    <a:pt x="632" y="1349"/>
                    <a:pt x="525" y="1349"/>
                  </a:cubicBezTo>
                  <a:cubicBezTo>
                    <a:pt x="418" y="1349"/>
                    <a:pt x="334" y="1266"/>
                    <a:pt x="334" y="1159"/>
                  </a:cubicBezTo>
                  <a:cubicBezTo>
                    <a:pt x="334" y="920"/>
                    <a:pt x="429" y="682"/>
                    <a:pt x="608" y="516"/>
                  </a:cubicBezTo>
                  <a:cubicBezTo>
                    <a:pt x="775" y="359"/>
                    <a:pt x="995" y="276"/>
                    <a:pt x="1218" y="276"/>
                  </a:cubicBezTo>
                  <a:close/>
                  <a:moveTo>
                    <a:pt x="1163" y="0"/>
                  </a:moveTo>
                  <a:cubicBezTo>
                    <a:pt x="872" y="0"/>
                    <a:pt x="586" y="108"/>
                    <a:pt x="370" y="313"/>
                  </a:cubicBezTo>
                  <a:cubicBezTo>
                    <a:pt x="132" y="539"/>
                    <a:pt x="1" y="849"/>
                    <a:pt x="1" y="1159"/>
                  </a:cubicBezTo>
                  <a:cubicBezTo>
                    <a:pt x="1" y="1432"/>
                    <a:pt x="227" y="1647"/>
                    <a:pt x="489" y="1647"/>
                  </a:cubicBezTo>
                  <a:cubicBezTo>
                    <a:pt x="763" y="1647"/>
                    <a:pt x="989" y="1432"/>
                    <a:pt x="989" y="1159"/>
                  </a:cubicBezTo>
                  <a:cubicBezTo>
                    <a:pt x="989" y="1099"/>
                    <a:pt x="1001" y="1051"/>
                    <a:pt x="1049" y="1028"/>
                  </a:cubicBezTo>
                  <a:cubicBezTo>
                    <a:pt x="1078" y="998"/>
                    <a:pt x="1115" y="977"/>
                    <a:pt x="1161" y="977"/>
                  </a:cubicBezTo>
                  <a:cubicBezTo>
                    <a:pt x="1171" y="977"/>
                    <a:pt x="1181" y="978"/>
                    <a:pt x="1191" y="980"/>
                  </a:cubicBezTo>
                  <a:cubicBezTo>
                    <a:pt x="1287" y="980"/>
                    <a:pt x="1358" y="1075"/>
                    <a:pt x="1370" y="1159"/>
                  </a:cubicBezTo>
                  <a:cubicBezTo>
                    <a:pt x="1370" y="1230"/>
                    <a:pt x="1322" y="1313"/>
                    <a:pt x="1263" y="1337"/>
                  </a:cubicBezTo>
                  <a:cubicBezTo>
                    <a:pt x="930" y="1504"/>
                    <a:pt x="703" y="1849"/>
                    <a:pt x="703" y="2230"/>
                  </a:cubicBezTo>
                  <a:cubicBezTo>
                    <a:pt x="703" y="2504"/>
                    <a:pt x="930" y="2718"/>
                    <a:pt x="1191" y="2718"/>
                  </a:cubicBezTo>
                  <a:cubicBezTo>
                    <a:pt x="1465" y="2718"/>
                    <a:pt x="1680" y="2504"/>
                    <a:pt x="1680" y="2230"/>
                  </a:cubicBezTo>
                  <a:lnTo>
                    <a:pt x="1680" y="2218"/>
                  </a:lnTo>
                  <a:cubicBezTo>
                    <a:pt x="2096" y="2004"/>
                    <a:pt x="2370" y="1563"/>
                    <a:pt x="2334" y="1087"/>
                  </a:cubicBezTo>
                  <a:cubicBezTo>
                    <a:pt x="2311" y="504"/>
                    <a:pt x="1834" y="27"/>
                    <a:pt x="1251" y="4"/>
                  </a:cubicBezTo>
                  <a:cubicBezTo>
                    <a:pt x="1222" y="1"/>
                    <a:pt x="1192" y="0"/>
                    <a:pt x="11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814;p74"/>
            <p:cNvSpPr/>
            <p:nvPr/>
          </p:nvSpPr>
          <p:spPr>
            <a:xfrm>
              <a:off x="4755894" y="3048431"/>
              <a:ext cx="31098" cy="32244"/>
            </a:xfrm>
            <a:custGeom>
              <a:avLst/>
              <a:gdLst/>
              <a:ahLst/>
              <a:cxnLst/>
              <a:rect l="l" t="t" r="r" b="b"/>
              <a:pathLst>
                <a:path w="977" h="1013" extrusionOk="0">
                  <a:moveTo>
                    <a:pt x="489" y="298"/>
                  </a:moveTo>
                  <a:cubicBezTo>
                    <a:pt x="596" y="298"/>
                    <a:pt x="679" y="381"/>
                    <a:pt x="679" y="488"/>
                  </a:cubicBezTo>
                  <a:lnTo>
                    <a:pt x="679" y="500"/>
                  </a:lnTo>
                  <a:cubicBezTo>
                    <a:pt x="679" y="607"/>
                    <a:pt x="596" y="702"/>
                    <a:pt x="489" y="702"/>
                  </a:cubicBezTo>
                  <a:cubicBezTo>
                    <a:pt x="381" y="702"/>
                    <a:pt x="298" y="607"/>
                    <a:pt x="298" y="500"/>
                  </a:cubicBezTo>
                  <a:lnTo>
                    <a:pt x="298" y="488"/>
                  </a:lnTo>
                  <a:cubicBezTo>
                    <a:pt x="298" y="381"/>
                    <a:pt x="381" y="298"/>
                    <a:pt x="489" y="298"/>
                  </a:cubicBezTo>
                  <a:close/>
                  <a:moveTo>
                    <a:pt x="489" y="0"/>
                  </a:moveTo>
                  <a:cubicBezTo>
                    <a:pt x="215" y="0"/>
                    <a:pt x="0" y="226"/>
                    <a:pt x="0" y="488"/>
                  </a:cubicBezTo>
                  <a:lnTo>
                    <a:pt x="0" y="524"/>
                  </a:lnTo>
                  <a:cubicBezTo>
                    <a:pt x="0" y="786"/>
                    <a:pt x="215" y="1012"/>
                    <a:pt x="489" y="1012"/>
                  </a:cubicBezTo>
                  <a:cubicBezTo>
                    <a:pt x="751" y="1012"/>
                    <a:pt x="977" y="786"/>
                    <a:pt x="977" y="524"/>
                  </a:cubicBezTo>
                  <a:lnTo>
                    <a:pt x="977" y="488"/>
                  </a:lnTo>
                  <a:cubicBezTo>
                    <a:pt x="977" y="226"/>
                    <a:pt x="751" y="0"/>
                    <a:pt x="4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0"/>
          <p:cNvSpPr txBox="1">
            <a:spLocks noGrp="1"/>
          </p:cNvSpPr>
          <p:nvPr>
            <p:ph type="title"/>
          </p:nvPr>
        </p:nvSpPr>
        <p:spPr>
          <a:xfrm>
            <a:off x="580029" y="385049"/>
            <a:ext cx="6919416" cy="515100"/>
          </a:xfrm>
          <a:prstGeom prst="rect">
            <a:avLst/>
          </a:prstGeom>
        </p:spPr>
        <p:txBody>
          <a:bodyPr spcFirstLastPara="1" wrap="square" lIns="91425" tIns="91425" rIns="91425" bIns="91425" anchor="t" anchorCtr="0">
            <a:noAutofit/>
          </a:bodyPr>
          <a:lstStyle/>
          <a:p>
            <a:pPr algn="l"/>
            <a:r>
              <a:rPr lang="en-US" b="1" dirty="0"/>
              <a:t>How Can Bad UX Design Kill You in </a:t>
            </a:r>
            <a:r>
              <a:rPr lang="en-US" b="1" dirty="0" smtClean="0"/>
              <a:t>the Future? (I)</a:t>
            </a:r>
            <a:endParaRPr lang="en-US" b="1" dirty="0"/>
          </a:p>
        </p:txBody>
      </p:sp>
      <p:sp>
        <p:nvSpPr>
          <p:cNvPr id="66" name="Google Shape;153;p30"/>
          <p:cNvSpPr txBox="1">
            <a:spLocks/>
          </p:cNvSpPr>
          <p:nvPr/>
        </p:nvSpPr>
        <p:spPr>
          <a:xfrm>
            <a:off x="429904" y="1241947"/>
            <a:ext cx="3896435" cy="228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Low">
              <a:buClr>
                <a:schemeClr val="dk1"/>
              </a:buClr>
              <a:buSzPts val="1100"/>
            </a:pPr>
            <a:r>
              <a:rPr lang="en-US" dirty="0">
                <a:solidFill>
                  <a:schemeClr val="bg1"/>
                </a:solidFill>
                <a:latin typeface="Montserrat" panose="020B0604020202020204" charset="0"/>
              </a:rPr>
              <a:t>For most of us, a bad user experience means only a bit of frustration or a waste of time. But in some cases, bad UX design can severely harm or even kill people. As we allow technology to infiltrate every field of our lives, bad UX design could become even more dangerous in the future. We don’t have to look that far into the future to find some dangerous UX mistakes</a:t>
            </a:r>
            <a:r>
              <a:rPr lang="en-US" dirty="0" smtClean="0">
                <a:solidFill>
                  <a:schemeClr val="bg1"/>
                </a:solidFill>
                <a:latin typeface="Montserrat" panose="020B0604020202020204" charset="0"/>
              </a:rPr>
              <a:t>…</a:t>
            </a:r>
          </a:p>
        </p:txBody>
      </p:sp>
      <p:pic>
        <p:nvPicPr>
          <p:cNvPr id="5125" name="Picture 5" descr="Man in a strange room with hats on the w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620" y="1165674"/>
            <a:ext cx="4259475" cy="2513079"/>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a:xfrm>
            <a:off x="1277326" y="4760543"/>
            <a:ext cx="6721522" cy="246221"/>
          </a:xfrm>
          <a:prstGeom prst="rect">
            <a:avLst/>
          </a:prstGeom>
        </p:spPr>
        <p:txBody>
          <a:bodyPr wrap="square">
            <a:spAutoFit/>
          </a:bodyPr>
          <a:lstStyle/>
          <a:p>
            <a:pPr algn="ctr"/>
            <a:r>
              <a:rPr lang="en-US" sz="1000" dirty="0">
                <a:ln>
                  <a:solidFill>
                    <a:srgbClr val="00CCFF"/>
                  </a:solidFill>
                </a:ln>
                <a:hlinkClick r:id="rId4"/>
              </a:rPr>
              <a:t>https://uxstudioteam.com/ux-blog/bad-ux-design/</a:t>
            </a:r>
            <a:endParaRPr lang="en-US" sz="1000" i="1" dirty="0">
              <a:ln>
                <a:solidFill>
                  <a:srgbClr val="00CCFF"/>
                </a:solidFill>
              </a:ln>
              <a:solidFill>
                <a:srgbClr val="00CCFF"/>
              </a:solidFill>
            </a:endParaRPr>
          </a:p>
        </p:txBody>
      </p:sp>
    </p:spTree>
    <p:extLst>
      <p:ext uri="{BB962C8B-B14F-4D97-AF65-F5344CB8AC3E}">
        <p14:creationId xmlns:p14="http://schemas.microsoft.com/office/powerpoint/2010/main" val="710182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0"/>
          <p:cNvSpPr txBox="1">
            <a:spLocks noGrp="1"/>
          </p:cNvSpPr>
          <p:nvPr>
            <p:ph type="title"/>
          </p:nvPr>
        </p:nvSpPr>
        <p:spPr>
          <a:xfrm>
            <a:off x="634620" y="385049"/>
            <a:ext cx="6892120" cy="515100"/>
          </a:xfrm>
          <a:prstGeom prst="rect">
            <a:avLst/>
          </a:prstGeom>
        </p:spPr>
        <p:txBody>
          <a:bodyPr spcFirstLastPara="1" wrap="square" lIns="91425" tIns="91425" rIns="91425" bIns="91425" anchor="t" anchorCtr="0">
            <a:noAutofit/>
          </a:bodyPr>
          <a:lstStyle/>
          <a:p>
            <a:pPr algn="l"/>
            <a:r>
              <a:rPr lang="en-US" b="1" dirty="0"/>
              <a:t>How Can Bad UX Design Kill You in </a:t>
            </a:r>
            <a:r>
              <a:rPr lang="en-US" b="1" dirty="0" smtClean="0"/>
              <a:t>the Future? (II)</a:t>
            </a:r>
            <a:endParaRPr lang="en-US" b="1" dirty="0"/>
          </a:p>
        </p:txBody>
      </p:sp>
      <p:sp>
        <p:nvSpPr>
          <p:cNvPr id="66" name="Google Shape;153;p30"/>
          <p:cNvSpPr txBox="1">
            <a:spLocks/>
          </p:cNvSpPr>
          <p:nvPr/>
        </p:nvSpPr>
        <p:spPr>
          <a:xfrm>
            <a:off x="436727" y="1207827"/>
            <a:ext cx="8529851" cy="3058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Low" eaLnBrk="0" fontAlgn="base" hangingPunct="0">
              <a:spcBef>
                <a:spcPct val="0"/>
              </a:spcBef>
              <a:spcAft>
                <a:spcPct val="0"/>
              </a:spcAft>
              <a:buClrTx/>
            </a:pPr>
            <a:r>
              <a:rPr lang="en-US" altLang="en-US" b="1" dirty="0" smtClean="0">
                <a:solidFill>
                  <a:schemeClr val="bg1"/>
                </a:solidFill>
                <a:latin typeface="Montserrat" panose="020B0604020202020204" charset="0"/>
              </a:rPr>
              <a:t>- What </a:t>
            </a:r>
            <a:r>
              <a:rPr lang="en-US" altLang="en-US" b="1" dirty="0">
                <a:solidFill>
                  <a:schemeClr val="bg1"/>
                </a:solidFill>
                <a:latin typeface="Montserrat" panose="020B0604020202020204" charset="0"/>
              </a:rPr>
              <a:t>is a “</a:t>
            </a:r>
            <a:r>
              <a:rPr lang="en-US" altLang="en-US" sz="1600" b="1" dirty="0">
                <a:solidFill>
                  <a:schemeClr val="bg1"/>
                </a:solidFill>
                <a:latin typeface="Montserrat" panose="020B0604020202020204" charset="0"/>
              </a:rPr>
              <a:t>bad user experience</a:t>
            </a:r>
            <a:r>
              <a:rPr lang="en-US" altLang="en-US" b="1" dirty="0">
                <a:solidFill>
                  <a:schemeClr val="bg1"/>
                </a:solidFill>
                <a:latin typeface="Montserrat" panose="020B0604020202020204" charset="0"/>
              </a:rPr>
              <a:t>” for you</a:t>
            </a:r>
            <a:r>
              <a:rPr lang="en-US" altLang="en-US" b="1" dirty="0" smtClean="0">
                <a:solidFill>
                  <a:schemeClr val="bg1"/>
                </a:solidFill>
                <a:latin typeface="Montserrat" panose="020B0604020202020204" charset="0"/>
              </a:rPr>
              <a:t>?</a:t>
            </a:r>
          </a:p>
          <a:p>
            <a:pPr lvl="0" algn="justLow" eaLnBrk="0" fontAlgn="base" hangingPunct="0">
              <a:spcBef>
                <a:spcPct val="0"/>
              </a:spcBef>
              <a:spcAft>
                <a:spcPct val="0"/>
              </a:spcAft>
              <a:buClrTx/>
            </a:pPr>
            <a:endParaRPr lang="en-US" altLang="en-US" sz="1000" b="1" dirty="0">
              <a:solidFill>
                <a:schemeClr val="bg1"/>
              </a:solidFill>
              <a:latin typeface="Montserrat" panose="020B0604020202020204" charset="0"/>
            </a:endParaRPr>
          </a:p>
          <a:p>
            <a:pPr lvl="0" algn="justLow" eaLnBrk="0" fontAlgn="base" hangingPunct="0">
              <a:spcBef>
                <a:spcPct val="0"/>
              </a:spcBef>
              <a:spcAft>
                <a:spcPct val="0"/>
              </a:spcAft>
              <a:buClrTx/>
            </a:pPr>
            <a:r>
              <a:rPr lang="en-US" altLang="en-US" dirty="0" smtClean="0">
                <a:solidFill>
                  <a:schemeClr val="bg1"/>
                </a:solidFill>
                <a:latin typeface="Montserrat" panose="020B0604020202020204" charset="0"/>
              </a:rPr>
              <a:t>If you ask this </a:t>
            </a:r>
            <a:r>
              <a:rPr lang="en-US" altLang="en-US" dirty="0">
                <a:solidFill>
                  <a:schemeClr val="bg1"/>
                </a:solidFill>
                <a:latin typeface="Montserrat" panose="020B0604020202020204" charset="0"/>
              </a:rPr>
              <a:t>question </a:t>
            </a:r>
            <a:r>
              <a:rPr lang="en-US" altLang="en-US" dirty="0" smtClean="0">
                <a:solidFill>
                  <a:schemeClr val="bg1"/>
                </a:solidFill>
                <a:latin typeface="Montserrat" panose="020B0604020202020204" charset="0"/>
              </a:rPr>
              <a:t>from most of the people, these would be their answers:</a:t>
            </a:r>
          </a:p>
          <a:p>
            <a:pPr lvl="0" algn="justLow" eaLnBrk="0" fontAlgn="base" hangingPunct="0">
              <a:spcBef>
                <a:spcPct val="0"/>
              </a:spcBef>
              <a:spcAft>
                <a:spcPct val="0"/>
              </a:spcAft>
              <a:buClrTx/>
            </a:pPr>
            <a:endParaRPr lang="en-US" altLang="en-US" sz="700" dirty="0">
              <a:solidFill>
                <a:schemeClr val="bg1"/>
              </a:solidFill>
              <a:latin typeface="Montserrat" panose="020B0604020202020204" charset="0"/>
            </a:endParaRPr>
          </a:p>
          <a:p>
            <a:pPr lvl="0" algn="justLow" eaLnBrk="0" fontAlgn="base" hangingPunct="0">
              <a:spcBef>
                <a:spcPct val="0"/>
              </a:spcBef>
              <a:spcAft>
                <a:spcPct val="0"/>
              </a:spcAft>
              <a:buClrTx/>
            </a:pPr>
            <a:r>
              <a:rPr lang="en-US" altLang="en-US" sz="1600" i="1" dirty="0">
                <a:solidFill>
                  <a:schemeClr val="bg1"/>
                </a:solidFill>
                <a:latin typeface="Montserrat" panose="020B0604020202020204" charset="0"/>
              </a:rPr>
              <a:t>“When I can’t find anything. When things aren’t where they are supposed to be.”</a:t>
            </a:r>
            <a:endParaRPr lang="en-US" altLang="en-US" sz="700" i="1" dirty="0">
              <a:solidFill>
                <a:schemeClr val="bg1"/>
              </a:solidFill>
              <a:latin typeface="Montserrat" panose="020B0604020202020204" charset="0"/>
            </a:endParaRPr>
          </a:p>
          <a:p>
            <a:pPr lvl="0" algn="justLow" eaLnBrk="0" fontAlgn="base" hangingPunct="0">
              <a:spcBef>
                <a:spcPct val="0"/>
              </a:spcBef>
              <a:spcAft>
                <a:spcPct val="0"/>
              </a:spcAft>
              <a:buClrTx/>
            </a:pPr>
            <a:r>
              <a:rPr lang="en-US" altLang="en-US" sz="700" i="1" dirty="0">
                <a:solidFill>
                  <a:schemeClr val="bg1"/>
                </a:solidFill>
                <a:latin typeface="Montserrat" panose="020B0604020202020204" charset="0"/>
              </a:rPr>
              <a:t> </a:t>
            </a:r>
          </a:p>
          <a:p>
            <a:pPr lvl="0" algn="justLow" eaLnBrk="0" fontAlgn="base" hangingPunct="0">
              <a:spcBef>
                <a:spcPct val="0"/>
              </a:spcBef>
              <a:spcAft>
                <a:spcPct val="0"/>
              </a:spcAft>
              <a:buClrTx/>
            </a:pPr>
            <a:r>
              <a:rPr lang="en-US" altLang="en-US" sz="1600" i="1" dirty="0">
                <a:solidFill>
                  <a:schemeClr val="bg1"/>
                </a:solidFill>
                <a:latin typeface="Montserrat" panose="020B0604020202020204" charset="0"/>
              </a:rPr>
              <a:t>“Waste of time, struggling. And getting annoyed</a:t>
            </a:r>
            <a:r>
              <a:rPr lang="en-US" altLang="en-US" sz="1600" i="1" dirty="0" smtClean="0">
                <a:solidFill>
                  <a:schemeClr val="bg1"/>
                </a:solidFill>
                <a:latin typeface="Montserrat" panose="020B0604020202020204" charset="0"/>
              </a:rPr>
              <a:t>.”</a:t>
            </a:r>
            <a:r>
              <a:rPr lang="en-US" altLang="en-US" sz="700" i="1" dirty="0" smtClean="0">
                <a:solidFill>
                  <a:schemeClr val="bg1"/>
                </a:solidFill>
                <a:latin typeface="Montserrat" panose="020B0604020202020204" charset="0"/>
              </a:rPr>
              <a:t> </a:t>
            </a:r>
          </a:p>
          <a:p>
            <a:pPr lvl="0" algn="justLow" eaLnBrk="0" fontAlgn="base" hangingPunct="0">
              <a:spcBef>
                <a:spcPct val="0"/>
              </a:spcBef>
              <a:spcAft>
                <a:spcPct val="0"/>
              </a:spcAft>
              <a:buClrTx/>
            </a:pPr>
            <a:endParaRPr lang="en-US" altLang="en-US" sz="700" i="1" dirty="0">
              <a:solidFill>
                <a:schemeClr val="bg1"/>
              </a:solidFill>
              <a:latin typeface="Montserrat" panose="020B0604020202020204" charset="0"/>
            </a:endParaRPr>
          </a:p>
          <a:p>
            <a:pPr lvl="0" algn="justLow" eaLnBrk="0" fontAlgn="base" hangingPunct="0">
              <a:spcBef>
                <a:spcPct val="0"/>
              </a:spcBef>
              <a:spcAft>
                <a:spcPct val="0"/>
              </a:spcAft>
              <a:buClrTx/>
            </a:pPr>
            <a:r>
              <a:rPr lang="en-US" altLang="en-US" sz="1600" i="1" dirty="0" smtClean="0">
                <a:solidFill>
                  <a:schemeClr val="bg1"/>
                </a:solidFill>
                <a:latin typeface="Montserrat" panose="020B0604020202020204" charset="0"/>
              </a:rPr>
              <a:t>“</a:t>
            </a:r>
            <a:r>
              <a:rPr lang="en-US" altLang="en-US" sz="1600" i="1" dirty="0">
                <a:solidFill>
                  <a:schemeClr val="bg1"/>
                </a:solidFill>
                <a:latin typeface="Montserrat" panose="020B0604020202020204" charset="0"/>
              </a:rPr>
              <a:t>I get angry and usually I leave the app or website</a:t>
            </a:r>
            <a:r>
              <a:rPr lang="en-US" altLang="en-US" sz="1600" i="1" dirty="0" smtClean="0">
                <a:solidFill>
                  <a:schemeClr val="bg1"/>
                </a:solidFill>
                <a:latin typeface="Montserrat" panose="020B0604020202020204" charset="0"/>
              </a:rPr>
              <a:t>.”</a:t>
            </a:r>
            <a:r>
              <a:rPr lang="en-US" altLang="en-US" sz="700" i="1" dirty="0">
                <a:solidFill>
                  <a:schemeClr val="bg1"/>
                </a:solidFill>
                <a:latin typeface="Montserrat" panose="020B0604020202020204" charset="0"/>
              </a:rPr>
              <a:t> </a:t>
            </a:r>
            <a:endParaRPr lang="en-US" altLang="en-US" sz="700" i="1" dirty="0" smtClean="0">
              <a:solidFill>
                <a:schemeClr val="bg1"/>
              </a:solidFill>
              <a:latin typeface="Montserrat" panose="020B0604020202020204" charset="0"/>
            </a:endParaRPr>
          </a:p>
          <a:p>
            <a:pPr lvl="0" algn="justLow" eaLnBrk="0" fontAlgn="base" hangingPunct="0">
              <a:spcBef>
                <a:spcPct val="0"/>
              </a:spcBef>
              <a:spcAft>
                <a:spcPct val="0"/>
              </a:spcAft>
              <a:buClrTx/>
            </a:pPr>
            <a:endParaRPr lang="en-US" altLang="en-US" sz="700" i="1" dirty="0">
              <a:solidFill>
                <a:schemeClr val="bg1"/>
              </a:solidFill>
              <a:latin typeface="Montserrat" panose="020B0604020202020204" charset="0"/>
            </a:endParaRPr>
          </a:p>
          <a:p>
            <a:pPr lvl="0" algn="justLow" eaLnBrk="0" fontAlgn="base" hangingPunct="0">
              <a:spcBef>
                <a:spcPct val="0"/>
              </a:spcBef>
              <a:spcAft>
                <a:spcPct val="0"/>
              </a:spcAft>
              <a:buClrTx/>
            </a:pPr>
            <a:r>
              <a:rPr lang="en-US" altLang="en-US" sz="1600" i="1" dirty="0">
                <a:solidFill>
                  <a:schemeClr val="bg1"/>
                </a:solidFill>
                <a:latin typeface="Montserrat" panose="020B0604020202020204" charset="0"/>
              </a:rPr>
              <a:t>“When something is too slow for example. That’s a bad experience</a:t>
            </a:r>
            <a:r>
              <a:rPr lang="en-US" altLang="en-US" sz="1600" i="1" dirty="0" smtClean="0">
                <a:solidFill>
                  <a:schemeClr val="bg1"/>
                </a:solidFill>
                <a:latin typeface="Montserrat" panose="020B0604020202020204" charset="0"/>
              </a:rPr>
              <a:t>.”</a:t>
            </a:r>
          </a:p>
          <a:p>
            <a:pPr lvl="0" algn="justLow" eaLnBrk="0" fontAlgn="base" hangingPunct="0">
              <a:spcBef>
                <a:spcPct val="0"/>
              </a:spcBef>
              <a:spcAft>
                <a:spcPct val="0"/>
              </a:spcAft>
              <a:buClrTx/>
            </a:pPr>
            <a:endParaRPr lang="en-US" altLang="en-US" sz="1000" i="1" dirty="0">
              <a:solidFill>
                <a:schemeClr val="bg1"/>
              </a:solidFill>
              <a:latin typeface="Montserrat" panose="020B0604020202020204" charset="0"/>
            </a:endParaRPr>
          </a:p>
          <a:p>
            <a:pPr lvl="0" algn="just" eaLnBrk="0" fontAlgn="base" hangingPunct="0">
              <a:spcBef>
                <a:spcPct val="0"/>
              </a:spcBef>
              <a:spcAft>
                <a:spcPct val="0"/>
              </a:spcAft>
              <a:buClrTx/>
            </a:pPr>
            <a:r>
              <a:rPr lang="en-US" dirty="0">
                <a:solidFill>
                  <a:schemeClr val="bg1"/>
                </a:solidFill>
                <a:latin typeface="Montserrat" panose="020B0604020202020204" charset="0"/>
              </a:rPr>
              <a:t>No one talked about feeling fear, serious pain or injury. I had a feeling that bad UX design is more like an annoying fly in the room, not a serious threat. That’s also because we usually connect user experience with digital products and we think them physically harmless</a:t>
            </a:r>
            <a:r>
              <a:rPr lang="en-US" dirty="0" smtClean="0">
                <a:solidFill>
                  <a:schemeClr val="bg1"/>
                </a:solidFill>
                <a:latin typeface="Montserrat" panose="020B0604020202020204" charset="0"/>
              </a:rPr>
              <a:t>.</a:t>
            </a:r>
            <a:endParaRPr lang="en-US" altLang="en-US" sz="1600" i="1" dirty="0">
              <a:solidFill>
                <a:schemeClr val="bg1"/>
              </a:solidFill>
              <a:latin typeface="Montserrat" panose="020B0604020202020204" charset="0"/>
            </a:endParaRPr>
          </a:p>
        </p:txBody>
      </p:sp>
      <p:sp>
        <p:nvSpPr>
          <p:cNvPr id="4" name="Rectangle 3"/>
          <p:cNvSpPr/>
          <p:nvPr/>
        </p:nvSpPr>
        <p:spPr>
          <a:xfrm>
            <a:off x="1277326" y="4760543"/>
            <a:ext cx="6721522" cy="246221"/>
          </a:xfrm>
          <a:prstGeom prst="rect">
            <a:avLst/>
          </a:prstGeom>
        </p:spPr>
        <p:txBody>
          <a:bodyPr wrap="square">
            <a:spAutoFit/>
          </a:bodyPr>
          <a:lstStyle/>
          <a:p>
            <a:pPr algn="ctr"/>
            <a:r>
              <a:rPr lang="en-US" sz="1000" dirty="0">
                <a:ln>
                  <a:solidFill>
                    <a:srgbClr val="00CCFF"/>
                  </a:solidFill>
                </a:ln>
                <a:hlinkClick r:id="rId3"/>
              </a:rPr>
              <a:t>https://uxstudioteam.com/ux-blog/bad-ux-design/</a:t>
            </a:r>
            <a:endParaRPr lang="en-US" sz="1000" i="1" dirty="0">
              <a:ln>
                <a:solidFill>
                  <a:srgbClr val="00CCFF"/>
                </a:solidFill>
              </a:ln>
              <a:solidFill>
                <a:srgbClr val="00CCFF"/>
              </a:solidFill>
            </a:endParaRPr>
          </a:p>
        </p:txBody>
      </p:sp>
    </p:spTree>
    <p:extLst>
      <p:ext uri="{BB962C8B-B14F-4D97-AF65-F5344CB8AC3E}">
        <p14:creationId xmlns:p14="http://schemas.microsoft.com/office/powerpoint/2010/main" val="954662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8020;p64"/>
          <p:cNvGrpSpPr/>
          <p:nvPr/>
        </p:nvGrpSpPr>
        <p:grpSpPr>
          <a:xfrm>
            <a:off x="1174767" y="735541"/>
            <a:ext cx="387137" cy="2181635"/>
            <a:chOff x="-9598963" y="816406"/>
            <a:chExt cx="1681742" cy="9477122"/>
          </a:xfrm>
        </p:grpSpPr>
        <p:sp>
          <p:nvSpPr>
            <p:cNvPr id="4" name="Google Shape;8021;p64"/>
            <p:cNvSpPr/>
            <p:nvPr/>
          </p:nvSpPr>
          <p:spPr>
            <a:xfrm>
              <a:off x="-9573789" y="9620453"/>
              <a:ext cx="1643149"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22;p64"/>
            <p:cNvSpPr/>
            <p:nvPr/>
          </p:nvSpPr>
          <p:spPr>
            <a:xfrm>
              <a:off x="-9598963" y="6982205"/>
              <a:ext cx="1643927"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023;p64"/>
            <p:cNvSpPr/>
            <p:nvPr/>
          </p:nvSpPr>
          <p:spPr>
            <a:xfrm>
              <a:off x="-9565622" y="4758958"/>
              <a:ext cx="1643927"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024;p64"/>
            <p:cNvSpPr/>
            <p:nvPr/>
          </p:nvSpPr>
          <p:spPr>
            <a:xfrm>
              <a:off x="-9586317" y="816406"/>
              <a:ext cx="1643927"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25;p64"/>
            <p:cNvSpPr/>
            <p:nvPr/>
          </p:nvSpPr>
          <p:spPr>
            <a:xfrm>
              <a:off x="-9560370" y="2713577"/>
              <a:ext cx="1643149"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1586605" y="650477"/>
            <a:ext cx="4442242" cy="307777"/>
          </a:xfrm>
          <a:prstGeom prst="rect">
            <a:avLst/>
          </a:prstGeom>
        </p:spPr>
        <p:txBody>
          <a:bodyPr wrap="none">
            <a:spAutoFit/>
          </a:bodyPr>
          <a:lstStyle/>
          <a:p>
            <a:r>
              <a:rPr lang="en-US" dirty="0">
                <a:solidFill>
                  <a:schemeClr val="bg1"/>
                </a:solidFill>
              </a:rPr>
              <a:t>What user experience (UX) means and how it matters</a:t>
            </a:r>
          </a:p>
        </p:txBody>
      </p:sp>
    </p:spTree>
    <p:extLst>
      <p:ext uri="{BB962C8B-B14F-4D97-AF65-F5344CB8AC3E}">
        <p14:creationId xmlns:p14="http://schemas.microsoft.com/office/powerpoint/2010/main" val="231488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5204" y="757450"/>
            <a:ext cx="3910083" cy="2347416"/>
          </a:xfrm>
        </p:spPr>
        <p:txBody>
          <a:bodyPr/>
          <a:lstStyle/>
          <a:p>
            <a:r>
              <a:rPr lang="en-US" dirty="0"/>
              <a:t>W</a:t>
            </a:r>
            <a:r>
              <a:rPr lang="en-US" dirty="0" smtClean="0"/>
              <a:t>hat </a:t>
            </a:r>
            <a:r>
              <a:rPr lang="en-US" dirty="0"/>
              <a:t>user experience (UX) means and how it matters</a:t>
            </a:r>
          </a:p>
        </p:txBody>
      </p:sp>
      <p:sp>
        <p:nvSpPr>
          <p:cNvPr id="3" name="Title 2"/>
          <p:cNvSpPr>
            <a:spLocks noGrp="1"/>
          </p:cNvSpPr>
          <p:nvPr>
            <p:ph type="title" idx="2"/>
          </p:nvPr>
        </p:nvSpPr>
        <p:spPr>
          <a:xfrm>
            <a:off x="4892722" y="3819574"/>
            <a:ext cx="2563482" cy="1178100"/>
          </a:xfrm>
        </p:spPr>
        <p:txBody>
          <a:bodyPr/>
          <a:lstStyle/>
          <a:p>
            <a:r>
              <a:rPr lang="en-US" sz="2000" dirty="0" smtClean="0"/>
              <a:t>Marzieh </a:t>
            </a:r>
            <a:r>
              <a:rPr lang="en-US" sz="2000" dirty="0" err="1" smtClean="0"/>
              <a:t>Alidadi</a:t>
            </a:r>
            <a:endParaRPr lang="en-US" sz="2000" dirty="0"/>
          </a:p>
        </p:txBody>
      </p:sp>
      <p:sp>
        <p:nvSpPr>
          <p:cNvPr id="5" name="Google Shape;9620;p68"/>
          <p:cNvSpPr/>
          <p:nvPr/>
        </p:nvSpPr>
        <p:spPr>
          <a:xfrm flipH="1">
            <a:off x="4565176" y="825689"/>
            <a:ext cx="600502" cy="457200"/>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6554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409433" y="378225"/>
            <a:ext cx="8190317"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We all experience User Interfaces</a:t>
            </a:r>
            <a:r>
              <a:rPr lang="fa-IR" dirty="0" smtClean="0"/>
              <a:t>                   </a:t>
            </a: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0" t="252" r="34109" b="1"/>
          <a:stretch/>
        </p:blipFill>
        <p:spPr>
          <a:xfrm>
            <a:off x="63306" y="1174652"/>
            <a:ext cx="3277772" cy="32004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3295" y="1173418"/>
            <a:ext cx="5703333" cy="3200400"/>
          </a:xfrm>
          <a:prstGeom prst="rect">
            <a:avLst/>
          </a:prstGeom>
        </p:spPr>
      </p:pic>
      <p:grpSp>
        <p:nvGrpSpPr>
          <p:cNvPr id="18" name="Google Shape;13209;p74"/>
          <p:cNvGrpSpPr/>
          <p:nvPr/>
        </p:nvGrpSpPr>
        <p:grpSpPr>
          <a:xfrm>
            <a:off x="6210887" y="288389"/>
            <a:ext cx="443132" cy="576774"/>
            <a:chOff x="3316159" y="1515085"/>
            <a:chExt cx="211892" cy="339594"/>
          </a:xfrm>
        </p:grpSpPr>
        <p:sp>
          <p:nvSpPr>
            <p:cNvPr id="19" name="Google Shape;13210;p74"/>
            <p:cNvSpPr/>
            <p:nvPr/>
          </p:nvSpPr>
          <p:spPr>
            <a:xfrm>
              <a:off x="3316159" y="1557514"/>
              <a:ext cx="169049" cy="297165"/>
            </a:xfrm>
            <a:custGeom>
              <a:avLst/>
              <a:gdLst/>
              <a:ahLst/>
              <a:cxnLst/>
              <a:rect l="l" t="t" r="r" b="b"/>
              <a:pathLst>
                <a:path w="5311" h="9336" extrusionOk="0">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3211;p74"/>
            <p:cNvSpPr/>
            <p:nvPr/>
          </p:nvSpPr>
          <p:spPr>
            <a:xfrm>
              <a:off x="3337772" y="1610161"/>
              <a:ext cx="132667" cy="127415"/>
            </a:xfrm>
            <a:custGeom>
              <a:avLst/>
              <a:gdLst/>
              <a:ahLst/>
              <a:cxnLst/>
              <a:rect l="l" t="t" r="r" b="b"/>
              <a:pathLst>
                <a:path w="4168" h="4003" extrusionOk="0">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3212;p74"/>
            <p:cNvSpPr/>
            <p:nvPr/>
          </p:nvSpPr>
          <p:spPr>
            <a:xfrm>
              <a:off x="3343056" y="1749290"/>
              <a:ext cx="41729" cy="41729"/>
            </a:xfrm>
            <a:custGeom>
              <a:avLst/>
              <a:gdLst/>
              <a:ahLst/>
              <a:cxnLst/>
              <a:rect l="l" t="t" r="r" b="b"/>
              <a:pathLst>
                <a:path w="1311" h="1311" extrusionOk="0">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3213;p74"/>
            <p:cNvSpPr/>
            <p:nvPr/>
          </p:nvSpPr>
          <p:spPr>
            <a:xfrm>
              <a:off x="3417347" y="1749290"/>
              <a:ext cx="41729" cy="41729"/>
            </a:xfrm>
            <a:custGeom>
              <a:avLst/>
              <a:gdLst/>
              <a:ahLst/>
              <a:cxnLst/>
              <a:rect l="l" t="t" r="r" b="b"/>
              <a:pathLst>
                <a:path w="1311" h="1311" extrusionOk="0">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214;p74"/>
            <p:cNvSpPr/>
            <p:nvPr/>
          </p:nvSpPr>
          <p:spPr>
            <a:xfrm>
              <a:off x="3464710" y="1536315"/>
              <a:ext cx="41729" cy="41315"/>
            </a:xfrm>
            <a:custGeom>
              <a:avLst/>
              <a:gdLst/>
              <a:ahLst/>
              <a:cxnLst/>
              <a:rect l="l" t="t" r="r" b="b"/>
              <a:pathLst>
                <a:path w="1311" h="1298" extrusionOk="0">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3215;p74"/>
            <p:cNvSpPr/>
            <p:nvPr/>
          </p:nvSpPr>
          <p:spPr>
            <a:xfrm>
              <a:off x="3464710" y="1515085"/>
              <a:ext cx="63342" cy="62546"/>
            </a:xfrm>
            <a:custGeom>
              <a:avLst/>
              <a:gdLst/>
              <a:ahLst/>
              <a:cxnLst/>
              <a:rect l="l" t="t" r="r" b="b"/>
              <a:pathLst>
                <a:path w="1990" h="1965" extrusionOk="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2865;p74"/>
          <p:cNvGrpSpPr/>
          <p:nvPr/>
        </p:nvGrpSpPr>
        <p:grpSpPr>
          <a:xfrm>
            <a:off x="6740152" y="403597"/>
            <a:ext cx="483608" cy="454532"/>
            <a:chOff x="7985143" y="2900613"/>
            <a:chExt cx="330109" cy="347552"/>
          </a:xfrm>
        </p:grpSpPr>
        <p:sp>
          <p:nvSpPr>
            <p:cNvPr id="26" name="Google Shape;12866;p74"/>
            <p:cNvSpPr/>
            <p:nvPr/>
          </p:nvSpPr>
          <p:spPr>
            <a:xfrm>
              <a:off x="8143943" y="3145449"/>
              <a:ext cx="13273" cy="10631"/>
            </a:xfrm>
            <a:custGeom>
              <a:avLst/>
              <a:gdLst/>
              <a:ahLst/>
              <a:cxnLst/>
              <a:rect l="l" t="t" r="r" b="b"/>
              <a:pathLst>
                <a:path w="417" h="334" extrusionOk="0">
                  <a:moveTo>
                    <a:pt x="155" y="0"/>
                  </a:moveTo>
                  <a:cubicBezTo>
                    <a:pt x="72" y="0"/>
                    <a:pt x="0" y="71"/>
                    <a:pt x="0" y="167"/>
                  </a:cubicBezTo>
                  <a:cubicBezTo>
                    <a:pt x="0" y="250"/>
                    <a:pt x="72" y="333"/>
                    <a:pt x="155" y="333"/>
                  </a:cubicBezTo>
                  <a:lnTo>
                    <a:pt x="250" y="333"/>
                  </a:lnTo>
                  <a:cubicBezTo>
                    <a:pt x="334" y="333"/>
                    <a:pt x="417" y="250"/>
                    <a:pt x="417" y="167"/>
                  </a:cubicBezTo>
                  <a:cubicBezTo>
                    <a:pt x="393" y="60"/>
                    <a:pt x="334" y="0"/>
                    <a:pt x="25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867;p74"/>
            <p:cNvSpPr/>
            <p:nvPr/>
          </p:nvSpPr>
          <p:spPr>
            <a:xfrm>
              <a:off x="8163264" y="3005970"/>
              <a:ext cx="32" cy="32"/>
            </a:xfrm>
            <a:custGeom>
              <a:avLst/>
              <a:gdLst/>
              <a:ahLst/>
              <a:cxnLst/>
              <a:rect l="l" t="t" r="r" b="b"/>
              <a:pathLst>
                <a:path w="1" h="1" extrusionOk="0">
                  <a:moveTo>
                    <a:pt x="1" y="1"/>
                  </a:moveTo>
                  <a:lnTo>
                    <a:pt x="1" y="1"/>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868;p74"/>
            <p:cNvSpPr/>
            <p:nvPr/>
          </p:nvSpPr>
          <p:spPr>
            <a:xfrm>
              <a:off x="8163264" y="3005970"/>
              <a:ext cx="5347" cy="11013"/>
            </a:xfrm>
            <a:custGeom>
              <a:avLst/>
              <a:gdLst/>
              <a:ahLst/>
              <a:cxnLst/>
              <a:rect l="l" t="t" r="r" b="b"/>
              <a:pathLst>
                <a:path w="168" h="346" extrusionOk="0">
                  <a:moveTo>
                    <a:pt x="1" y="1"/>
                  </a:moveTo>
                  <a:cubicBezTo>
                    <a:pt x="20" y="70"/>
                    <a:pt x="97" y="228"/>
                    <a:pt x="143" y="308"/>
                  </a:cubicBezTo>
                  <a:lnTo>
                    <a:pt x="143" y="308"/>
                  </a:lnTo>
                  <a:cubicBezTo>
                    <a:pt x="118" y="259"/>
                    <a:pt x="78" y="164"/>
                    <a:pt x="1" y="1"/>
                  </a:cubicBezTo>
                  <a:close/>
                  <a:moveTo>
                    <a:pt x="143" y="308"/>
                  </a:moveTo>
                  <a:lnTo>
                    <a:pt x="143" y="308"/>
                  </a:lnTo>
                  <a:cubicBezTo>
                    <a:pt x="153" y="327"/>
                    <a:pt x="161" y="339"/>
                    <a:pt x="167" y="346"/>
                  </a:cubicBezTo>
                  <a:cubicBezTo>
                    <a:pt x="161" y="338"/>
                    <a:pt x="153" y="325"/>
                    <a:pt x="143" y="308"/>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869;p74"/>
            <p:cNvSpPr/>
            <p:nvPr/>
          </p:nvSpPr>
          <p:spPr>
            <a:xfrm>
              <a:off x="8163264" y="3005588"/>
              <a:ext cx="32" cy="414"/>
            </a:xfrm>
            <a:custGeom>
              <a:avLst/>
              <a:gdLst/>
              <a:ahLst/>
              <a:cxnLst/>
              <a:rect l="l" t="t" r="r" b="b"/>
              <a:pathLst>
                <a:path w="1" h="13" extrusionOk="0">
                  <a:moveTo>
                    <a:pt x="1" y="1"/>
                  </a:moveTo>
                  <a:cubicBezTo>
                    <a:pt x="1" y="13"/>
                    <a:pt x="1" y="13"/>
                    <a:pt x="1" y="1"/>
                  </a:cubicBezTo>
                  <a:cubicBezTo>
                    <a:pt x="1" y="13"/>
                    <a:pt x="1" y="13"/>
                    <a:pt x="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2870;p74"/>
            <p:cNvSpPr/>
            <p:nvPr/>
          </p:nvSpPr>
          <p:spPr>
            <a:xfrm>
              <a:off x="8168579" y="3016952"/>
              <a:ext cx="32" cy="796"/>
            </a:xfrm>
            <a:custGeom>
              <a:avLst/>
              <a:gdLst/>
              <a:ahLst/>
              <a:cxnLst/>
              <a:rect l="l" t="t" r="r" b="b"/>
              <a:pathLst>
                <a:path w="1" h="25" extrusionOk="0">
                  <a:moveTo>
                    <a:pt x="0" y="1"/>
                  </a:moveTo>
                  <a:cubicBezTo>
                    <a:pt x="0" y="25"/>
                    <a:pt x="0" y="25"/>
                    <a:pt x="0" y="1"/>
                  </a:cubicBezTo>
                  <a:cubicBezTo>
                    <a:pt x="0" y="25"/>
                    <a:pt x="0" y="25"/>
                    <a:pt x="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871;p74"/>
            <p:cNvSpPr/>
            <p:nvPr/>
          </p:nvSpPr>
          <p:spPr>
            <a:xfrm>
              <a:off x="7985143" y="2900613"/>
              <a:ext cx="330109" cy="347552"/>
            </a:xfrm>
            <a:custGeom>
              <a:avLst/>
              <a:gdLst/>
              <a:ahLst/>
              <a:cxnLst/>
              <a:rect l="l" t="t" r="r" b="b"/>
              <a:pathLst>
                <a:path w="10371" h="10919" extrusionOk="0">
                  <a:moveTo>
                    <a:pt x="5120" y="3060"/>
                  </a:moveTo>
                  <a:lnTo>
                    <a:pt x="5358" y="3572"/>
                  </a:lnTo>
                  <a:lnTo>
                    <a:pt x="4882" y="3572"/>
                  </a:lnTo>
                  <a:lnTo>
                    <a:pt x="5120" y="3060"/>
                  </a:lnTo>
                  <a:close/>
                  <a:moveTo>
                    <a:pt x="5501" y="3882"/>
                  </a:moveTo>
                  <a:lnTo>
                    <a:pt x="5644" y="4180"/>
                  </a:lnTo>
                  <a:lnTo>
                    <a:pt x="4596" y="4180"/>
                  </a:lnTo>
                  <a:lnTo>
                    <a:pt x="4727" y="3882"/>
                  </a:lnTo>
                  <a:close/>
                  <a:moveTo>
                    <a:pt x="3120" y="2799"/>
                  </a:moveTo>
                  <a:lnTo>
                    <a:pt x="3703" y="3644"/>
                  </a:lnTo>
                  <a:lnTo>
                    <a:pt x="3334" y="4037"/>
                  </a:lnTo>
                  <a:cubicBezTo>
                    <a:pt x="3239" y="4120"/>
                    <a:pt x="3239" y="4227"/>
                    <a:pt x="3239" y="4299"/>
                  </a:cubicBezTo>
                  <a:lnTo>
                    <a:pt x="2703" y="4299"/>
                  </a:lnTo>
                  <a:cubicBezTo>
                    <a:pt x="2703" y="4227"/>
                    <a:pt x="2727" y="4120"/>
                    <a:pt x="2620" y="4037"/>
                  </a:cubicBezTo>
                  <a:lnTo>
                    <a:pt x="2227" y="3644"/>
                  </a:lnTo>
                  <a:lnTo>
                    <a:pt x="2810" y="2799"/>
                  </a:lnTo>
                  <a:lnTo>
                    <a:pt x="2810" y="3465"/>
                  </a:lnTo>
                  <a:cubicBezTo>
                    <a:pt x="2739" y="3477"/>
                    <a:pt x="2668" y="3537"/>
                    <a:pt x="2668" y="3632"/>
                  </a:cubicBezTo>
                  <a:cubicBezTo>
                    <a:pt x="2668" y="3715"/>
                    <a:pt x="2739" y="3799"/>
                    <a:pt x="2822" y="3799"/>
                  </a:cubicBezTo>
                  <a:lnTo>
                    <a:pt x="3096" y="3799"/>
                  </a:lnTo>
                  <a:cubicBezTo>
                    <a:pt x="3180" y="3799"/>
                    <a:pt x="3263" y="3715"/>
                    <a:pt x="3263" y="3632"/>
                  </a:cubicBezTo>
                  <a:cubicBezTo>
                    <a:pt x="3263" y="3561"/>
                    <a:pt x="3203" y="3477"/>
                    <a:pt x="3120" y="3465"/>
                  </a:cubicBezTo>
                  <a:lnTo>
                    <a:pt x="3120" y="2799"/>
                  </a:lnTo>
                  <a:close/>
                  <a:moveTo>
                    <a:pt x="2414" y="4793"/>
                  </a:moveTo>
                  <a:cubicBezTo>
                    <a:pt x="2416" y="4793"/>
                    <a:pt x="2422" y="4795"/>
                    <a:pt x="2429" y="4799"/>
                  </a:cubicBezTo>
                  <a:cubicBezTo>
                    <a:pt x="2414" y="4799"/>
                    <a:pt x="2408" y="4793"/>
                    <a:pt x="2414" y="4793"/>
                  </a:cubicBezTo>
                  <a:close/>
                  <a:moveTo>
                    <a:pt x="3549" y="4620"/>
                  </a:moveTo>
                  <a:cubicBezTo>
                    <a:pt x="3549" y="4620"/>
                    <a:pt x="3572" y="4620"/>
                    <a:pt x="3572" y="4644"/>
                  </a:cubicBezTo>
                  <a:lnTo>
                    <a:pt x="3572" y="4787"/>
                  </a:lnTo>
                  <a:cubicBezTo>
                    <a:pt x="3572" y="4787"/>
                    <a:pt x="3572" y="4799"/>
                    <a:pt x="3549" y="4799"/>
                  </a:cubicBezTo>
                  <a:lnTo>
                    <a:pt x="2429" y="4799"/>
                  </a:lnTo>
                  <a:lnTo>
                    <a:pt x="2406" y="4644"/>
                  </a:lnTo>
                  <a:cubicBezTo>
                    <a:pt x="2406" y="4644"/>
                    <a:pt x="2406" y="4620"/>
                    <a:pt x="2429" y="4620"/>
                  </a:cubicBezTo>
                  <a:close/>
                  <a:moveTo>
                    <a:pt x="3251" y="5120"/>
                  </a:moveTo>
                  <a:lnTo>
                    <a:pt x="3251" y="5537"/>
                  </a:lnTo>
                  <a:lnTo>
                    <a:pt x="2727" y="5537"/>
                  </a:lnTo>
                  <a:lnTo>
                    <a:pt x="2727" y="5120"/>
                  </a:lnTo>
                  <a:close/>
                  <a:moveTo>
                    <a:pt x="3394" y="5858"/>
                  </a:moveTo>
                  <a:cubicBezTo>
                    <a:pt x="3418" y="5858"/>
                    <a:pt x="3441" y="5882"/>
                    <a:pt x="3441" y="5882"/>
                  </a:cubicBezTo>
                  <a:cubicBezTo>
                    <a:pt x="3453" y="5894"/>
                    <a:pt x="3453" y="5906"/>
                    <a:pt x="3453" y="5918"/>
                  </a:cubicBezTo>
                  <a:lnTo>
                    <a:pt x="3418" y="6811"/>
                  </a:lnTo>
                  <a:lnTo>
                    <a:pt x="2525" y="6811"/>
                  </a:lnTo>
                  <a:lnTo>
                    <a:pt x="2501" y="5918"/>
                  </a:lnTo>
                  <a:cubicBezTo>
                    <a:pt x="2501" y="5894"/>
                    <a:pt x="2513" y="5882"/>
                    <a:pt x="2513" y="5882"/>
                  </a:cubicBezTo>
                  <a:cubicBezTo>
                    <a:pt x="2513" y="5882"/>
                    <a:pt x="2537" y="5858"/>
                    <a:pt x="2560" y="5858"/>
                  </a:cubicBezTo>
                  <a:close/>
                  <a:moveTo>
                    <a:pt x="4954" y="4501"/>
                  </a:moveTo>
                  <a:lnTo>
                    <a:pt x="4954" y="6835"/>
                  </a:lnTo>
                  <a:lnTo>
                    <a:pt x="4489" y="6835"/>
                  </a:lnTo>
                  <a:lnTo>
                    <a:pt x="4489" y="4501"/>
                  </a:lnTo>
                  <a:close/>
                  <a:moveTo>
                    <a:pt x="5739" y="4501"/>
                  </a:moveTo>
                  <a:lnTo>
                    <a:pt x="5739" y="6835"/>
                  </a:lnTo>
                  <a:lnTo>
                    <a:pt x="5287" y="6835"/>
                  </a:lnTo>
                  <a:lnTo>
                    <a:pt x="5287" y="4501"/>
                  </a:lnTo>
                  <a:close/>
                  <a:moveTo>
                    <a:pt x="9252" y="1120"/>
                  </a:moveTo>
                  <a:cubicBezTo>
                    <a:pt x="9287" y="1120"/>
                    <a:pt x="9311" y="1144"/>
                    <a:pt x="9311" y="1179"/>
                  </a:cubicBezTo>
                  <a:lnTo>
                    <a:pt x="9311" y="6835"/>
                  </a:lnTo>
                  <a:lnTo>
                    <a:pt x="8335" y="6835"/>
                  </a:lnTo>
                  <a:lnTo>
                    <a:pt x="8335" y="1822"/>
                  </a:lnTo>
                  <a:cubicBezTo>
                    <a:pt x="8335" y="1691"/>
                    <a:pt x="8216" y="1572"/>
                    <a:pt x="8085" y="1572"/>
                  </a:cubicBezTo>
                  <a:lnTo>
                    <a:pt x="6692" y="1572"/>
                  </a:lnTo>
                  <a:cubicBezTo>
                    <a:pt x="6561" y="1572"/>
                    <a:pt x="6442" y="1691"/>
                    <a:pt x="6442" y="1822"/>
                  </a:cubicBezTo>
                  <a:lnTo>
                    <a:pt x="6442" y="6835"/>
                  </a:lnTo>
                  <a:lnTo>
                    <a:pt x="6061" y="6835"/>
                  </a:lnTo>
                  <a:lnTo>
                    <a:pt x="6061" y="4346"/>
                  </a:lnTo>
                  <a:cubicBezTo>
                    <a:pt x="6061" y="4311"/>
                    <a:pt x="6061" y="4299"/>
                    <a:pt x="6037" y="4263"/>
                  </a:cubicBezTo>
                  <a:cubicBezTo>
                    <a:pt x="5690" y="3506"/>
                    <a:pt x="5585" y="3288"/>
                    <a:pt x="5581" y="3288"/>
                  </a:cubicBezTo>
                  <a:lnTo>
                    <a:pt x="5581" y="3288"/>
                  </a:lnTo>
                  <a:cubicBezTo>
                    <a:pt x="5580" y="3288"/>
                    <a:pt x="5582" y="3292"/>
                    <a:pt x="5585" y="3299"/>
                  </a:cubicBezTo>
                  <a:cubicBezTo>
                    <a:pt x="5525" y="3168"/>
                    <a:pt x="5430" y="3001"/>
                    <a:pt x="5323" y="2775"/>
                  </a:cubicBezTo>
                  <a:cubicBezTo>
                    <a:pt x="5281" y="2679"/>
                    <a:pt x="5192" y="2632"/>
                    <a:pt x="5102" y="2632"/>
                  </a:cubicBezTo>
                  <a:cubicBezTo>
                    <a:pt x="5013" y="2632"/>
                    <a:pt x="4924" y="2679"/>
                    <a:pt x="4882" y="2775"/>
                  </a:cubicBezTo>
                  <a:cubicBezTo>
                    <a:pt x="4811" y="2941"/>
                    <a:pt x="4239" y="4132"/>
                    <a:pt x="4180" y="4263"/>
                  </a:cubicBezTo>
                  <a:cubicBezTo>
                    <a:pt x="4168" y="4287"/>
                    <a:pt x="4168" y="4311"/>
                    <a:pt x="4168" y="4346"/>
                  </a:cubicBezTo>
                  <a:lnTo>
                    <a:pt x="4168" y="6835"/>
                  </a:lnTo>
                  <a:lnTo>
                    <a:pt x="3739" y="6835"/>
                  </a:lnTo>
                  <a:lnTo>
                    <a:pt x="3763" y="5954"/>
                  </a:lnTo>
                  <a:cubicBezTo>
                    <a:pt x="3763" y="5847"/>
                    <a:pt x="3739" y="5739"/>
                    <a:pt x="3656" y="5668"/>
                  </a:cubicBezTo>
                  <a:cubicBezTo>
                    <a:pt x="3632" y="5644"/>
                    <a:pt x="3596" y="5608"/>
                    <a:pt x="3561" y="5597"/>
                  </a:cubicBezTo>
                  <a:lnTo>
                    <a:pt x="3561" y="5132"/>
                  </a:lnTo>
                  <a:cubicBezTo>
                    <a:pt x="3739" y="5120"/>
                    <a:pt x="3870" y="4965"/>
                    <a:pt x="3870" y="4799"/>
                  </a:cubicBezTo>
                  <a:lnTo>
                    <a:pt x="3870" y="4656"/>
                  </a:lnTo>
                  <a:cubicBezTo>
                    <a:pt x="3870" y="4477"/>
                    <a:pt x="3739" y="4323"/>
                    <a:pt x="3561" y="4323"/>
                  </a:cubicBezTo>
                  <a:lnTo>
                    <a:pt x="3561" y="4263"/>
                  </a:lnTo>
                  <a:lnTo>
                    <a:pt x="3942" y="3870"/>
                  </a:lnTo>
                  <a:cubicBezTo>
                    <a:pt x="4049" y="3763"/>
                    <a:pt x="4061" y="3608"/>
                    <a:pt x="3977" y="3489"/>
                  </a:cubicBezTo>
                  <a:lnTo>
                    <a:pt x="3120" y="2263"/>
                  </a:lnTo>
                  <a:cubicBezTo>
                    <a:pt x="3078" y="2203"/>
                    <a:pt x="3013" y="2173"/>
                    <a:pt x="2949" y="2173"/>
                  </a:cubicBezTo>
                  <a:cubicBezTo>
                    <a:pt x="2885" y="2173"/>
                    <a:pt x="2822" y="2203"/>
                    <a:pt x="2787" y="2263"/>
                  </a:cubicBezTo>
                  <a:lnTo>
                    <a:pt x="1929" y="3489"/>
                  </a:lnTo>
                  <a:cubicBezTo>
                    <a:pt x="1858" y="3608"/>
                    <a:pt x="1870" y="3775"/>
                    <a:pt x="1965" y="3870"/>
                  </a:cubicBezTo>
                  <a:lnTo>
                    <a:pt x="2346" y="4263"/>
                  </a:lnTo>
                  <a:lnTo>
                    <a:pt x="2346" y="4323"/>
                  </a:lnTo>
                  <a:cubicBezTo>
                    <a:pt x="2168" y="4346"/>
                    <a:pt x="2037" y="4489"/>
                    <a:pt x="2037" y="4656"/>
                  </a:cubicBezTo>
                  <a:lnTo>
                    <a:pt x="2037" y="4799"/>
                  </a:lnTo>
                  <a:cubicBezTo>
                    <a:pt x="2037" y="4989"/>
                    <a:pt x="2168" y="5132"/>
                    <a:pt x="2346" y="5132"/>
                  </a:cubicBezTo>
                  <a:lnTo>
                    <a:pt x="2346" y="5597"/>
                  </a:lnTo>
                  <a:cubicBezTo>
                    <a:pt x="2310" y="5608"/>
                    <a:pt x="2275" y="5644"/>
                    <a:pt x="2251" y="5668"/>
                  </a:cubicBezTo>
                  <a:cubicBezTo>
                    <a:pt x="2168" y="5739"/>
                    <a:pt x="2132" y="5847"/>
                    <a:pt x="2144" y="5954"/>
                  </a:cubicBezTo>
                  <a:lnTo>
                    <a:pt x="2168" y="6835"/>
                  </a:lnTo>
                  <a:lnTo>
                    <a:pt x="1013" y="6835"/>
                  </a:lnTo>
                  <a:lnTo>
                    <a:pt x="1013" y="1179"/>
                  </a:lnTo>
                  <a:lnTo>
                    <a:pt x="1060" y="1179"/>
                  </a:lnTo>
                  <a:cubicBezTo>
                    <a:pt x="1060" y="1144"/>
                    <a:pt x="1084" y="1120"/>
                    <a:pt x="1120" y="1120"/>
                  </a:cubicBezTo>
                  <a:close/>
                  <a:moveTo>
                    <a:pt x="8002" y="1917"/>
                  </a:moveTo>
                  <a:lnTo>
                    <a:pt x="8002" y="2644"/>
                  </a:lnTo>
                  <a:lnTo>
                    <a:pt x="7752" y="2644"/>
                  </a:lnTo>
                  <a:cubicBezTo>
                    <a:pt x="7668" y="2644"/>
                    <a:pt x="7585" y="2715"/>
                    <a:pt x="7585" y="2810"/>
                  </a:cubicBezTo>
                  <a:cubicBezTo>
                    <a:pt x="7585" y="2870"/>
                    <a:pt x="7668" y="2941"/>
                    <a:pt x="7752" y="2941"/>
                  </a:cubicBezTo>
                  <a:lnTo>
                    <a:pt x="8002" y="2941"/>
                  </a:lnTo>
                  <a:lnTo>
                    <a:pt x="8002" y="3668"/>
                  </a:lnTo>
                  <a:lnTo>
                    <a:pt x="7752" y="3668"/>
                  </a:lnTo>
                  <a:cubicBezTo>
                    <a:pt x="7668" y="3668"/>
                    <a:pt x="7585" y="3751"/>
                    <a:pt x="7585" y="3834"/>
                  </a:cubicBezTo>
                  <a:cubicBezTo>
                    <a:pt x="7585" y="3930"/>
                    <a:pt x="7668" y="4001"/>
                    <a:pt x="7752" y="4001"/>
                  </a:cubicBezTo>
                  <a:lnTo>
                    <a:pt x="8002" y="4001"/>
                  </a:lnTo>
                  <a:lnTo>
                    <a:pt x="8002" y="4727"/>
                  </a:lnTo>
                  <a:lnTo>
                    <a:pt x="7752" y="4727"/>
                  </a:lnTo>
                  <a:cubicBezTo>
                    <a:pt x="7668" y="4727"/>
                    <a:pt x="7585" y="4799"/>
                    <a:pt x="7585" y="4894"/>
                  </a:cubicBezTo>
                  <a:cubicBezTo>
                    <a:pt x="7585" y="4989"/>
                    <a:pt x="7668" y="5061"/>
                    <a:pt x="7752" y="5061"/>
                  </a:cubicBezTo>
                  <a:lnTo>
                    <a:pt x="8002" y="5061"/>
                  </a:lnTo>
                  <a:lnTo>
                    <a:pt x="8002" y="5787"/>
                  </a:lnTo>
                  <a:lnTo>
                    <a:pt x="7752" y="5787"/>
                  </a:lnTo>
                  <a:cubicBezTo>
                    <a:pt x="7668" y="5787"/>
                    <a:pt x="7585" y="5858"/>
                    <a:pt x="7585" y="5954"/>
                  </a:cubicBezTo>
                  <a:cubicBezTo>
                    <a:pt x="7585" y="6037"/>
                    <a:pt x="7668" y="6120"/>
                    <a:pt x="7752" y="6120"/>
                  </a:cubicBezTo>
                  <a:lnTo>
                    <a:pt x="8002" y="6120"/>
                  </a:lnTo>
                  <a:lnTo>
                    <a:pt x="8002" y="6847"/>
                  </a:lnTo>
                  <a:lnTo>
                    <a:pt x="6775" y="6847"/>
                  </a:lnTo>
                  <a:lnTo>
                    <a:pt x="6775" y="1917"/>
                  </a:lnTo>
                  <a:close/>
                  <a:moveTo>
                    <a:pt x="10049" y="7144"/>
                  </a:moveTo>
                  <a:lnTo>
                    <a:pt x="10049" y="8347"/>
                  </a:lnTo>
                  <a:cubicBezTo>
                    <a:pt x="10049" y="8454"/>
                    <a:pt x="9954" y="8561"/>
                    <a:pt x="9835" y="8561"/>
                  </a:cubicBezTo>
                  <a:lnTo>
                    <a:pt x="501" y="8561"/>
                  </a:lnTo>
                  <a:cubicBezTo>
                    <a:pt x="393" y="8561"/>
                    <a:pt x="298" y="8466"/>
                    <a:pt x="298" y="8347"/>
                  </a:cubicBezTo>
                  <a:lnTo>
                    <a:pt x="298" y="7144"/>
                  </a:lnTo>
                  <a:close/>
                  <a:moveTo>
                    <a:pt x="5966" y="8871"/>
                  </a:moveTo>
                  <a:lnTo>
                    <a:pt x="5966" y="9787"/>
                  </a:lnTo>
                  <a:lnTo>
                    <a:pt x="4299" y="9787"/>
                  </a:lnTo>
                  <a:lnTo>
                    <a:pt x="4299" y="8871"/>
                  </a:lnTo>
                  <a:close/>
                  <a:moveTo>
                    <a:pt x="524" y="1"/>
                  </a:moveTo>
                  <a:cubicBezTo>
                    <a:pt x="239" y="1"/>
                    <a:pt x="1" y="239"/>
                    <a:pt x="1" y="524"/>
                  </a:cubicBezTo>
                  <a:lnTo>
                    <a:pt x="1" y="8347"/>
                  </a:lnTo>
                  <a:cubicBezTo>
                    <a:pt x="1" y="8633"/>
                    <a:pt x="239" y="8871"/>
                    <a:pt x="524" y="8871"/>
                  </a:cubicBezTo>
                  <a:lnTo>
                    <a:pt x="3989" y="8871"/>
                  </a:lnTo>
                  <a:lnTo>
                    <a:pt x="3989" y="9787"/>
                  </a:lnTo>
                  <a:lnTo>
                    <a:pt x="3465" y="9787"/>
                  </a:lnTo>
                  <a:cubicBezTo>
                    <a:pt x="3215" y="9787"/>
                    <a:pt x="3001" y="10002"/>
                    <a:pt x="3001" y="10252"/>
                  </a:cubicBezTo>
                  <a:lnTo>
                    <a:pt x="3001" y="10466"/>
                  </a:lnTo>
                  <a:cubicBezTo>
                    <a:pt x="3001" y="10716"/>
                    <a:pt x="3215" y="10919"/>
                    <a:pt x="3465" y="10919"/>
                  </a:cubicBezTo>
                  <a:lnTo>
                    <a:pt x="4739" y="10919"/>
                  </a:lnTo>
                  <a:cubicBezTo>
                    <a:pt x="4835" y="10919"/>
                    <a:pt x="4906" y="10847"/>
                    <a:pt x="4906" y="10764"/>
                  </a:cubicBezTo>
                  <a:cubicBezTo>
                    <a:pt x="4906" y="10669"/>
                    <a:pt x="4835" y="10597"/>
                    <a:pt x="4739" y="10597"/>
                  </a:cubicBezTo>
                  <a:lnTo>
                    <a:pt x="3465" y="10597"/>
                  </a:lnTo>
                  <a:cubicBezTo>
                    <a:pt x="3394" y="10597"/>
                    <a:pt x="3322" y="10538"/>
                    <a:pt x="3322" y="10442"/>
                  </a:cubicBezTo>
                  <a:lnTo>
                    <a:pt x="3322" y="10240"/>
                  </a:lnTo>
                  <a:cubicBezTo>
                    <a:pt x="3322" y="10168"/>
                    <a:pt x="3382" y="10085"/>
                    <a:pt x="3465" y="10085"/>
                  </a:cubicBezTo>
                  <a:lnTo>
                    <a:pt x="6811" y="10085"/>
                  </a:lnTo>
                  <a:cubicBezTo>
                    <a:pt x="6894" y="10085"/>
                    <a:pt x="6966" y="10145"/>
                    <a:pt x="6966" y="10240"/>
                  </a:cubicBezTo>
                  <a:lnTo>
                    <a:pt x="6966" y="10442"/>
                  </a:lnTo>
                  <a:cubicBezTo>
                    <a:pt x="6966" y="10526"/>
                    <a:pt x="6906" y="10597"/>
                    <a:pt x="6811" y="10597"/>
                  </a:cubicBezTo>
                  <a:lnTo>
                    <a:pt x="5489" y="10597"/>
                  </a:lnTo>
                  <a:cubicBezTo>
                    <a:pt x="5406" y="10597"/>
                    <a:pt x="5323" y="10669"/>
                    <a:pt x="5323" y="10764"/>
                  </a:cubicBezTo>
                  <a:cubicBezTo>
                    <a:pt x="5323" y="10847"/>
                    <a:pt x="5406" y="10919"/>
                    <a:pt x="5489" y="10919"/>
                  </a:cubicBezTo>
                  <a:lnTo>
                    <a:pt x="6811" y="10919"/>
                  </a:lnTo>
                  <a:cubicBezTo>
                    <a:pt x="7073" y="10919"/>
                    <a:pt x="7275" y="10716"/>
                    <a:pt x="7275" y="10466"/>
                  </a:cubicBezTo>
                  <a:lnTo>
                    <a:pt x="7275" y="10252"/>
                  </a:lnTo>
                  <a:cubicBezTo>
                    <a:pt x="7275" y="10002"/>
                    <a:pt x="7061" y="9787"/>
                    <a:pt x="6811" y="9787"/>
                  </a:cubicBezTo>
                  <a:lnTo>
                    <a:pt x="6299" y="9787"/>
                  </a:lnTo>
                  <a:lnTo>
                    <a:pt x="6299" y="8871"/>
                  </a:lnTo>
                  <a:lnTo>
                    <a:pt x="9847" y="8871"/>
                  </a:lnTo>
                  <a:cubicBezTo>
                    <a:pt x="10133" y="8871"/>
                    <a:pt x="10371" y="8633"/>
                    <a:pt x="10371" y="8347"/>
                  </a:cubicBezTo>
                  <a:lnTo>
                    <a:pt x="10371" y="4727"/>
                  </a:lnTo>
                  <a:cubicBezTo>
                    <a:pt x="10371" y="4644"/>
                    <a:pt x="10299" y="4573"/>
                    <a:pt x="10204" y="4573"/>
                  </a:cubicBezTo>
                  <a:cubicBezTo>
                    <a:pt x="10121" y="4573"/>
                    <a:pt x="10049" y="4644"/>
                    <a:pt x="10049" y="4727"/>
                  </a:cubicBezTo>
                  <a:lnTo>
                    <a:pt x="10049" y="6811"/>
                  </a:lnTo>
                  <a:lnTo>
                    <a:pt x="9633" y="6811"/>
                  </a:lnTo>
                  <a:lnTo>
                    <a:pt x="9633" y="1155"/>
                  </a:lnTo>
                  <a:cubicBezTo>
                    <a:pt x="9633" y="953"/>
                    <a:pt x="9466" y="786"/>
                    <a:pt x="9252" y="786"/>
                  </a:cubicBezTo>
                  <a:lnTo>
                    <a:pt x="1120" y="786"/>
                  </a:lnTo>
                  <a:cubicBezTo>
                    <a:pt x="905" y="786"/>
                    <a:pt x="739" y="953"/>
                    <a:pt x="739" y="1155"/>
                  </a:cubicBezTo>
                  <a:lnTo>
                    <a:pt x="739" y="6811"/>
                  </a:lnTo>
                  <a:lnTo>
                    <a:pt x="322" y="6811"/>
                  </a:lnTo>
                  <a:lnTo>
                    <a:pt x="322" y="524"/>
                  </a:lnTo>
                  <a:cubicBezTo>
                    <a:pt x="322" y="417"/>
                    <a:pt x="417" y="310"/>
                    <a:pt x="536" y="310"/>
                  </a:cubicBezTo>
                  <a:lnTo>
                    <a:pt x="9871" y="310"/>
                  </a:lnTo>
                  <a:cubicBezTo>
                    <a:pt x="9966" y="310"/>
                    <a:pt x="10073" y="405"/>
                    <a:pt x="10073" y="524"/>
                  </a:cubicBezTo>
                  <a:lnTo>
                    <a:pt x="10073" y="3977"/>
                  </a:lnTo>
                  <a:cubicBezTo>
                    <a:pt x="10049" y="4073"/>
                    <a:pt x="10121" y="4156"/>
                    <a:pt x="10204" y="4156"/>
                  </a:cubicBezTo>
                  <a:cubicBezTo>
                    <a:pt x="10299" y="4156"/>
                    <a:pt x="10371" y="4073"/>
                    <a:pt x="10371" y="3989"/>
                  </a:cubicBezTo>
                  <a:lnTo>
                    <a:pt x="10371" y="524"/>
                  </a:lnTo>
                  <a:cubicBezTo>
                    <a:pt x="10371" y="239"/>
                    <a:pt x="10133" y="1"/>
                    <a:pt x="984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872;p74"/>
            <p:cNvSpPr/>
            <p:nvPr/>
          </p:nvSpPr>
          <p:spPr>
            <a:xfrm>
              <a:off x="8168579" y="3016952"/>
              <a:ext cx="32" cy="32"/>
            </a:xfrm>
            <a:custGeom>
              <a:avLst/>
              <a:gdLst/>
              <a:ahLst/>
              <a:cxnLst/>
              <a:rect l="l" t="t" r="r" b="b"/>
              <a:pathLst>
                <a:path w="1" h="1" extrusionOk="0">
                  <a:moveTo>
                    <a:pt x="0" y="1"/>
                  </a:moveTo>
                  <a:lnTo>
                    <a:pt x="0" y="1"/>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873;p74"/>
            <p:cNvSpPr/>
            <p:nvPr/>
          </p:nvSpPr>
          <p:spPr>
            <a:xfrm>
              <a:off x="8168579" y="3017715"/>
              <a:ext cx="32" cy="32"/>
            </a:xfrm>
            <a:custGeom>
              <a:avLst/>
              <a:gdLst/>
              <a:ahLst/>
              <a:cxnLst/>
              <a:rect l="l" t="t" r="r" b="b"/>
              <a:pathLst>
                <a:path w="1" h="1" extrusionOk="0">
                  <a:moveTo>
                    <a:pt x="0" y="1"/>
                  </a:move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853247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409433" y="378225"/>
            <a:ext cx="8190317"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Even in a different sort</a:t>
            </a:r>
            <a:r>
              <a:rPr lang="fa-IR" dirty="0" smtClean="0"/>
              <a:t>                      </a:t>
            </a:r>
            <a:endParaRP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279" r="1892"/>
          <a:stretch/>
        </p:blipFill>
        <p:spPr>
          <a:xfrm>
            <a:off x="3575715" y="1197590"/>
            <a:ext cx="5452280" cy="320040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5564" t="190" r="7981" b="-190"/>
          <a:stretch/>
        </p:blipFill>
        <p:spPr>
          <a:xfrm>
            <a:off x="75064" y="1194606"/>
            <a:ext cx="3469564" cy="3200400"/>
          </a:xfrm>
          <a:prstGeom prst="rect">
            <a:avLst/>
          </a:prstGeom>
        </p:spPr>
      </p:pic>
      <p:grpSp>
        <p:nvGrpSpPr>
          <p:cNvPr id="7" name="Google Shape;9445;p68"/>
          <p:cNvGrpSpPr/>
          <p:nvPr/>
        </p:nvGrpSpPr>
        <p:grpSpPr>
          <a:xfrm>
            <a:off x="5368773" y="405754"/>
            <a:ext cx="602122" cy="399464"/>
            <a:chOff x="6228583" y="3237664"/>
            <a:chExt cx="446539" cy="303895"/>
          </a:xfrm>
        </p:grpSpPr>
        <p:sp>
          <p:nvSpPr>
            <p:cNvPr id="8" name="Google Shape;9446;p68"/>
            <p:cNvSpPr/>
            <p:nvPr/>
          </p:nvSpPr>
          <p:spPr>
            <a:xfrm>
              <a:off x="6357508" y="3277453"/>
              <a:ext cx="26865" cy="25912"/>
            </a:xfrm>
            <a:custGeom>
              <a:avLst/>
              <a:gdLst/>
              <a:ahLst/>
              <a:cxnLst/>
              <a:rect l="l" t="t" r="r" b="b"/>
              <a:pathLst>
                <a:path w="846" h="816" extrusionOk="0">
                  <a:moveTo>
                    <a:pt x="632" y="0"/>
                  </a:moveTo>
                  <a:cubicBezTo>
                    <a:pt x="578" y="0"/>
                    <a:pt x="525" y="18"/>
                    <a:pt x="489" y="54"/>
                  </a:cubicBezTo>
                  <a:lnTo>
                    <a:pt x="72" y="471"/>
                  </a:lnTo>
                  <a:cubicBezTo>
                    <a:pt x="1" y="542"/>
                    <a:pt x="1" y="685"/>
                    <a:pt x="72" y="756"/>
                  </a:cubicBezTo>
                  <a:cubicBezTo>
                    <a:pt x="120" y="804"/>
                    <a:pt x="167" y="816"/>
                    <a:pt x="227" y="816"/>
                  </a:cubicBezTo>
                  <a:cubicBezTo>
                    <a:pt x="263" y="816"/>
                    <a:pt x="322" y="804"/>
                    <a:pt x="370" y="756"/>
                  </a:cubicBezTo>
                  <a:lnTo>
                    <a:pt x="786" y="340"/>
                  </a:lnTo>
                  <a:cubicBezTo>
                    <a:pt x="846" y="268"/>
                    <a:pt x="846" y="149"/>
                    <a:pt x="775" y="54"/>
                  </a:cubicBezTo>
                  <a:cubicBezTo>
                    <a:pt x="739" y="18"/>
                    <a:pt x="685" y="0"/>
                    <a:pt x="63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447;p68"/>
            <p:cNvSpPr/>
            <p:nvPr/>
          </p:nvSpPr>
          <p:spPr>
            <a:xfrm>
              <a:off x="6276596" y="3358746"/>
              <a:ext cx="26896" cy="25912"/>
            </a:xfrm>
            <a:custGeom>
              <a:avLst/>
              <a:gdLst/>
              <a:ahLst/>
              <a:cxnLst/>
              <a:rect l="l" t="t" r="r" b="b"/>
              <a:pathLst>
                <a:path w="847" h="816" extrusionOk="0">
                  <a:moveTo>
                    <a:pt x="632" y="0"/>
                  </a:moveTo>
                  <a:cubicBezTo>
                    <a:pt x="578" y="0"/>
                    <a:pt x="525" y="18"/>
                    <a:pt x="489" y="54"/>
                  </a:cubicBezTo>
                  <a:lnTo>
                    <a:pt x="72" y="471"/>
                  </a:lnTo>
                  <a:cubicBezTo>
                    <a:pt x="1" y="554"/>
                    <a:pt x="1" y="685"/>
                    <a:pt x="72" y="756"/>
                  </a:cubicBezTo>
                  <a:cubicBezTo>
                    <a:pt x="120" y="804"/>
                    <a:pt x="167" y="816"/>
                    <a:pt x="227" y="816"/>
                  </a:cubicBezTo>
                  <a:cubicBezTo>
                    <a:pt x="286" y="816"/>
                    <a:pt x="334" y="804"/>
                    <a:pt x="370" y="756"/>
                  </a:cubicBezTo>
                  <a:lnTo>
                    <a:pt x="787" y="340"/>
                  </a:lnTo>
                  <a:cubicBezTo>
                    <a:pt x="846" y="256"/>
                    <a:pt x="846" y="137"/>
                    <a:pt x="775" y="54"/>
                  </a:cubicBezTo>
                  <a:cubicBezTo>
                    <a:pt x="739" y="18"/>
                    <a:pt x="685" y="0"/>
                    <a:pt x="63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448;p68"/>
            <p:cNvSpPr/>
            <p:nvPr/>
          </p:nvSpPr>
          <p:spPr>
            <a:xfrm>
              <a:off x="6357508" y="3358365"/>
              <a:ext cx="26865" cy="25912"/>
            </a:xfrm>
            <a:custGeom>
              <a:avLst/>
              <a:gdLst/>
              <a:ahLst/>
              <a:cxnLst/>
              <a:rect l="l" t="t" r="r" b="b"/>
              <a:pathLst>
                <a:path w="846" h="816" extrusionOk="0">
                  <a:moveTo>
                    <a:pt x="215" y="0"/>
                  </a:moveTo>
                  <a:cubicBezTo>
                    <a:pt x="161" y="0"/>
                    <a:pt x="108" y="18"/>
                    <a:pt x="72" y="54"/>
                  </a:cubicBezTo>
                  <a:cubicBezTo>
                    <a:pt x="1" y="125"/>
                    <a:pt x="1" y="268"/>
                    <a:pt x="72" y="340"/>
                  </a:cubicBezTo>
                  <a:lnTo>
                    <a:pt x="489" y="756"/>
                  </a:lnTo>
                  <a:cubicBezTo>
                    <a:pt x="536" y="792"/>
                    <a:pt x="584" y="816"/>
                    <a:pt x="644" y="816"/>
                  </a:cubicBezTo>
                  <a:cubicBezTo>
                    <a:pt x="703" y="816"/>
                    <a:pt x="739" y="792"/>
                    <a:pt x="786" y="756"/>
                  </a:cubicBezTo>
                  <a:cubicBezTo>
                    <a:pt x="846" y="685"/>
                    <a:pt x="846" y="566"/>
                    <a:pt x="775" y="471"/>
                  </a:cubicBezTo>
                  <a:lnTo>
                    <a:pt x="358" y="54"/>
                  </a:lnTo>
                  <a:cubicBezTo>
                    <a:pt x="322" y="18"/>
                    <a:pt x="269" y="0"/>
                    <a:pt x="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449;p68"/>
            <p:cNvSpPr/>
            <p:nvPr/>
          </p:nvSpPr>
          <p:spPr>
            <a:xfrm>
              <a:off x="6276596" y="3277453"/>
              <a:ext cx="26896" cy="25912"/>
            </a:xfrm>
            <a:custGeom>
              <a:avLst/>
              <a:gdLst/>
              <a:ahLst/>
              <a:cxnLst/>
              <a:rect l="l" t="t" r="r" b="b"/>
              <a:pathLst>
                <a:path w="847" h="816" extrusionOk="0">
                  <a:moveTo>
                    <a:pt x="219" y="0"/>
                  </a:moveTo>
                  <a:cubicBezTo>
                    <a:pt x="167" y="0"/>
                    <a:pt x="114" y="18"/>
                    <a:pt x="72" y="54"/>
                  </a:cubicBezTo>
                  <a:cubicBezTo>
                    <a:pt x="1" y="137"/>
                    <a:pt x="1" y="268"/>
                    <a:pt x="72" y="340"/>
                  </a:cubicBezTo>
                  <a:lnTo>
                    <a:pt x="489" y="756"/>
                  </a:lnTo>
                  <a:cubicBezTo>
                    <a:pt x="536" y="804"/>
                    <a:pt x="584" y="816"/>
                    <a:pt x="644" y="816"/>
                  </a:cubicBezTo>
                  <a:cubicBezTo>
                    <a:pt x="679" y="816"/>
                    <a:pt x="751" y="804"/>
                    <a:pt x="787" y="756"/>
                  </a:cubicBezTo>
                  <a:cubicBezTo>
                    <a:pt x="846" y="685"/>
                    <a:pt x="846" y="554"/>
                    <a:pt x="775" y="471"/>
                  </a:cubicBezTo>
                  <a:lnTo>
                    <a:pt x="358" y="54"/>
                  </a:lnTo>
                  <a:cubicBezTo>
                    <a:pt x="322" y="18"/>
                    <a:pt x="272" y="0"/>
                    <a:pt x="2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450;p68"/>
            <p:cNvSpPr/>
            <p:nvPr/>
          </p:nvSpPr>
          <p:spPr>
            <a:xfrm>
              <a:off x="6526508" y="3290314"/>
              <a:ext cx="21593" cy="19879"/>
            </a:xfrm>
            <a:custGeom>
              <a:avLst/>
              <a:gdLst/>
              <a:ahLst/>
              <a:cxnLst/>
              <a:rect l="l" t="t" r="r" b="b"/>
              <a:pathLst>
                <a:path w="680" h="626" extrusionOk="0">
                  <a:moveTo>
                    <a:pt x="446" y="0"/>
                  </a:moveTo>
                  <a:cubicBezTo>
                    <a:pt x="394" y="0"/>
                    <a:pt x="340" y="18"/>
                    <a:pt x="298" y="54"/>
                  </a:cubicBezTo>
                  <a:lnTo>
                    <a:pt x="84" y="280"/>
                  </a:lnTo>
                  <a:cubicBezTo>
                    <a:pt x="1" y="351"/>
                    <a:pt x="1" y="482"/>
                    <a:pt x="84" y="566"/>
                  </a:cubicBezTo>
                  <a:cubicBezTo>
                    <a:pt x="120" y="601"/>
                    <a:pt x="167" y="625"/>
                    <a:pt x="227" y="625"/>
                  </a:cubicBezTo>
                  <a:cubicBezTo>
                    <a:pt x="275" y="625"/>
                    <a:pt x="334" y="601"/>
                    <a:pt x="382" y="566"/>
                  </a:cubicBezTo>
                  <a:lnTo>
                    <a:pt x="596" y="340"/>
                  </a:lnTo>
                  <a:cubicBezTo>
                    <a:pt x="679" y="268"/>
                    <a:pt x="679" y="125"/>
                    <a:pt x="584" y="54"/>
                  </a:cubicBezTo>
                  <a:cubicBezTo>
                    <a:pt x="548" y="18"/>
                    <a:pt x="498" y="0"/>
                    <a:pt x="4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451;p68"/>
            <p:cNvSpPr/>
            <p:nvPr/>
          </p:nvSpPr>
          <p:spPr>
            <a:xfrm>
              <a:off x="6465253" y="3352299"/>
              <a:ext cx="20831" cy="19498"/>
            </a:xfrm>
            <a:custGeom>
              <a:avLst/>
              <a:gdLst/>
              <a:ahLst/>
              <a:cxnLst/>
              <a:rect l="l" t="t" r="r" b="b"/>
              <a:pathLst>
                <a:path w="656" h="614" extrusionOk="0">
                  <a:moveTo>
                    <a:pt x="437" y="1"/>
                  </a:moveTo>
                  <a:cubicBezTo>
                    <a:pt x="385" y="1"/>
                    <a:pt x="334" y="19"/>
                    <a:pt x="299" y="54"/>
                  </a:cubicBezTo>
                  <a:lnTo>
                    <a:pt x="72" y="281"/>
                  </a:lnTo>
                  <a:cubicBezTo>
                    <a:pt x="1" y="352"/>
                    <a:pt x="1" y="483"/>
                    <a:pt x="72" y="554"/>
                  </a:cubicBezTo>
                  <a:cubicBezTo>
                    <a:pt x="120" y="602"/>
                    <a:pt x="168" y="614"/>
                    <a:pt x="227" y="614"/>
                  </a:cubicBezTo>
                  <a:cubicBezTo>
                    <a:pt x="263" y="614"/>
                    <a:pt x="322" y="602"/>
                    <a:pt x="370" y="554"/>
                  </a:cubicBezTo>
                  <a:lnTo>
                    <a:pt x="596" y="340"/>
                  </a:lnTo>
                  <a:cubicBezTo>
                    <a:pt x="656" y="257"/>
                    <a:pt x="656" y="126"/>
                    <a:pt x="584" y="54"/>
                  </a:cubicBezTo>
                  <a:cubicBezTo>
                    <a:pt x="543" y="19"/>
                    <a:pt x="489" y="1"/>
                    <a:pt x="4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452;p68"/>
            <p:cNvSpPr/>
            <p:nvPr/>
          </p:nvSpPr>
          <p:spPr>
            <a:xfrm>
              <a:off x="6526508" y="3352299"/>
              <a:ext cx="21593" cy="19498"/>
            </a:xfrm>
            <a:custGeom>
              <a:avLst/>
              <a:gdLst/>
              <a:ahLst/>
              <a:cxnLst/>
              <a:rect l="l" t="t" r="r" b="b"/>
              <a:pathLst>
                <a:path w="680" h="614" extrusionOk="0">
                  <a:moveTo>
                    <a:pt x="221" y="1"/>
                  </a:moveTo>
                  <a:cubicBezTo>
                    <a:pt x="170" y="1"/>
                    <a:pt x="120" y="19"/>
                    <a:pt x="84" y="54"/>
                  </a:cubicBezTo>
                  <a:cubicBezTo>
                    <a:pt x="1" y="126"/>
                    <a:pt x="1" y="257"/>
                    <a:pt x="84" y="340"/>
                  </a:cubicBezTo>
                  <a:lnTo>
                    <a:pt x="298" y="554"/>
                  </a:lnTo>
                  <a:cubicBezTo>
                    <a:pt x="346" y="602"/>
                    <a:pt x="394" y="614"/>
                    <a:pt x="453" y="614"/>
                  </a:cubicBezTo>
                  <a:cubicBezTo>
                    <a:pt x="501" y="614"/>
                    <a:pt x="560" y="602"/>
                    <a:pt x="596" y="554"/>
                  </a:cubicBezTo>
                  <a:cubicBezTo>
                    <a:pt x="679" y="483"/>
                    <a:pt x="679" y="352"/>
                    <a:pt x="584" y="281"/>
                  </a:cubicBezTo>
                  <a:lnTo>
                    <a:pt x="358" y="54"/>
                  </a:lnTo>
                  <a:cubicBezTo>
                    <a:pt x="322" y="19"/>
                    <a:pt x="272" y="1"/>
                    <a:pt x="2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453;p68"/>
            <p:cNvSpPr/>
            <p:nvPr/>
          </p:nvSpPr>
          <p:spPr>
            <a:xfrm>
              <a:off x="6465253" y="3290314"/>
              <a:ext cx="20831" cy="19879"/>
            </a:xfrm>
            <a:custGeom>
              <a:avLst/>
              <a:gdLst/>
              <a:ahLst/>
              <a:cxnLst/>
              <a:rect l="l" t="t" r="r" b="b"/>
              <a:pathLst>
                <a:path w="656" h="626" extrusionOk="0">
                  <a:moveTo>
                    <a:pt x="215" y="0"/>
                  </a:moveTo>
                  <a:cubicBezTo>
                    <a:pt x="162" y="0"/>
                    <a:pt x="108" y="18"/>
                    <a:pt x="72" y="54"/>
                  </a:cubicBezTo>
                  <a:cubicBezTo>
                    <a:pt x="1" y="125"/>
                    <a:pt x="1" y="268"/>
                    <a:pt x="72" y="340"/>
                  </a:cubicBezTo>
                  <a:lnTo>
                    <a:pt x="299" y="566"/>
                  </a:lnTo>
                  <a:cubicBezTo>
                    <a:pt x="346" y="601"/>
                    <a:pt x="382" y="625"/>
                    <a:pt x="441" y="625"/>
                  </a:cubicBezTo>
                  <a:cubicBezTo>
                    <a:pt x="489" y="625"/>
                    <a:pt x="549" y="601"/>
                    <a:pt x="596" y="566"/>
                  </a:cubicBezTo>
                  <a:cubicBezTo>
                    <a:pt x="656" y="482"/>
                    <a:pt x="656" y="351"/>
                    <a:pt x="584" y="280"/>
                  </a:cubicBezTo>
                  <a:lnTo>
                    <a:pt x="358" y="54"/>
                  </a:lnTo>
                  <a:cubicBezTo>
                    <a:pt x="322" y="18"/>
                    <a:pt x="269" y="0"/>
                    <a:pt x="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454;p68"/>
            <p:cNvSpPr/>
            <p:nvPr/>
          </p:nvSpPr>
          <p:spPr>
            <a:xfrm>
              <a:off x="6304573" y="3437180"/>
              <a:ext cx="119145" cy="13274"/>
            </a:xfrm>
            <a:custGeom>
              <a:avLst/>
              <a:gdLst/>
              <a:ahLst/>
              <a:cxnLst/>
              <a:rect l="l" t="t" r="r" b="b"/>
              <a:pathLst>
                <a:path w="3752" h="418" extrusionOk="0">
                  <a:moveTo>
                    <a:pt x="203" y="1"/>
                  </a:moveTo>
                  <a:cubicBezTo>
                    <a:pt x="96" y="1"/>
                    <a:pt x="1" y="84"/>
                    <a:pt x="1" y="203"/>
                  </a:cubicBezTo>
                  <a:cubicBezTo>
                    <a:pt x="1" y="322"/>
                    <a:pt x="84" y="417"/>
                    <a:pt x="203" y="417"/>
                  </a:cubicBezTo>
                  <a:lnTo>
                    <a:pt x="3537" y="417"/>
                  </a:lnTo>
                  <a:cubicBezTo>
                    <a:pt x="3644" y="417"/>
                    <a:pt x="3751" y="322"/>
                    <a:pt x="3751" y="203"/>
                  </a:cubicBezTo>
                  <a:cubicBezTo>
                    <a:pt x="3751" y="84"/>
                    <a:pt x="3644" y="1"/>
                    <a:pt x="3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455;p68"/>
            <p:cNvSpPr/>
            <p:nvPr/>
          </p:nvSpPr>
          <p:spPr>
            <a:xfrm>
              <a:off x="6304573" y="3500341"/>
              <a:ext cx="25372" cy="13242"/>
            </a:xfrm>
            <a:custGeom>
              <a:avLst/>
              <a:gdLst/>
              <a:ahLst/>
              <a:cxnLst/>
              <a:rect l="l" t="t" r="r" b="b"/>
              <a:pathLst>
                <a:path w="799" h="417" extrusionOk="0">
                  <a:moveTo>
                    <a:pt x="203" y="0"/>
                  </a:moveTo>
                  <a:cubicBezTo>
                    <a:pt x="108" y="0"/>
                    <a:pt x="1" y="95"/>
                    <a:pt x="1" y="214"/>
                  </a:cubicBezTo>
                  <a:cubicBezTo>
                    <a:pt x="1" y="333"/>
                    <a:pt x="84" y="417"/>
                    <a:pt x="203" y="417"/>
                  </a:cubicBezTo>
                  <a:lnTo>
                    <a:pt x="596" y="417"/>
                  </a:lnTo>
                  <a:cubicBezTo>
                    <a:pt x="703" y="417"/>
                    <a:pt x="798" y="333"/>
                    <a:pt x="798" y="214"/>
                  </a:cubicBezTo>
                  <a:cubicBezTo>
                    <a:pt x="798" y="95"/>
                    <a:pt x="715" y="0"/>
                    <a:pt x="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456;p68"/>
            <p:cNvSpPr/>
            <p:nvPr/>
          </p:nvSpPr>
          <p:spPr>
            <a:xfrm>
              <a:off x="6346934" y="3500341"/>
              <a:ext cx="76784" cy="13242"/>
            </a:xfrm>
            <a:custGeom>
              <a:avLst/>
              <a:gdLst/>
              <a:ahLst/>
              <a:cxnLst/>
              <a:rect l="l" t="t" r="r" b="b"/>
              <a:pathLst>
                <a:path w="2418" h="417" extrusionOk="0">
                  <a:moveTo>
                    <a:pt x="215" y="0"/>
                  </a:moveTo>
                  <a:cubicBezTo>
                    <a:pt x="107" y="0"/>
                    <a:pt x="0" y="95"/>
                    <a:pt x="0" y="214"/>
                  </a:cubicBezTo>
                  <a:cubicBezTo>
                    <a:pt x="0" y="333"/>
                    <a:pt x="96" y="417"/>
                    <a:pt x="215" y="417"/>
                  </a:cubicBezTo>
                  <a:lnTo>
                    <a:pt x="2203" y="417"/>
                  </a:lnTo>
                  <a:cubicBezTo>
                    <a:pt x="2310" y="417"/>
                    <a:pt x="2417" y="333"/>
                    <a:pt x="2417" y="214"/>
                  </a:cubicBezTo>
                  <a:cubicBezTo>
                    <a:pt x="2417" y="95"/>
                    <a:pt x="2310" y="0"/>
                    <a:pt x="2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457;p68"/>
            <p:cNvSpPr/>
            <p:nvPr/>
          </p:nvSpPr>
          <p:spPr>
            <a:xfrm>
              <a:off x="6304573" y="3468935"/>
              <a:ext cx="119145" cy="12893"/>
            </a:xfrm>
            <a:custGeom>
              <a:avLst/>
              <a:gdLst/>
              <a:ahLst/>
              <a:cxnLst/>
              <a:rect l="l" t="t" r="r" b="b"/>
              <a:pathLst>
                <a:path w="3752" h="406" extrusionOk="0">
                  <a:moveTo>
                    <a:pt x="203" y="1"/>
                  </a:moveTo>
                  <a:cubicBezTo>
                    <a:pt x="96" y="1"/>
                    <a:pt x="1" y="84"/>
                    <a:pt x="1" y="203"/>
                  </a:cubicBezTo>
                  <a:cubicBezTo>
                    <a:pt x="1" y="322"/>
                    <a:pt x="84" y="406"/>
                    <a:pt x="203" y="406"/>
                  </a:cubicBezTo>
                  <a:lnTo>
                    <a:pt x="3537" y="406"/>
                  </a:lnTo>
                  <a:cubicBezTo>
                    <a:pt x="3644" y="406"/>
                    <a:pt x="3751" y="322"/>
                    <a:pt x="3751" y="203"/>
                  </a:cubicBezTo>
                  <a:cubicBezTo>
                    <a:pt x="3751" y="84"/>
                    <a:pt x="3644" y="1"/>
                    <a:pt x="3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458;p68"/>
            <p:cNvSpPr/>
            <p:nvPr/>
          </p:nvSpPr>
          <p:spPr>
            <a:xfrm>
              <a:off x="6228583" y="3237664"/>
              <a:ext cx="357688" cy="186338"/>
            </a:xfrm>
            <a:custGeom>
              <a:avLst/>
              <a:gdLst/>
              <a:ahLst/>
              <a:cxnLst/>
              <a:rect l="l" t="t" r="r" b="b"/>
              <a:pathLst>
                <a:path w="11264" h="5868" extrusionOk="0">
                  <a:moveTo>
                    <a:pt x="8752" y="1045"/>
                  </a:moveTo>
                  <a:cubicBezTo>
                    <a:pt x="9240" y="1045"/>
                    <a:pt x="9716" y="1224"/>
                    <a:pt x="10085" y="1593"/>
                  </a:cubicBezTo>
                  <a:cubicBezTo>
                    <a:pt x="10811" y="2331"/>
                    <a:pt x="10811" y="3545"/>
                    <a:pt x="10085" y="4272"/>
                  </a:cubicBezTo>
                  <a:cubicBezTo>
                    <a:pt x="9716" y="4641"/>
                    <a:pt x="9234" y="4825"/>
                    <a:pt x="8750" y="4825"/>
                  </a:cubicBezTo>
                  <a:cubicBezTo>
                    <a:pt x="8267" y="4825"/>
                    <a:pt x="7781" y="4641"/>
                    <a:pt x="7406" y="4272"/>
                  </a:cubicBezTo>
                  <a:cubicBezTo>
                    <a:pt x="6668" y="3522"/>
                    <a:pt x="6668" y="2331"/>
                    <a:pt x="7406" y="1593"/>
                  </a:cubicBezTo>
                  <a:cubicBezTo>
                    <a:pt x="7775" y="1224"/>
                    <a:pt x="8252" y="1045"/>
                    <a:pt x="8752" y="1045"/>
                  </a:cubicBezTo>
                  <a:close/>
                  <a:moveTo>
                    <a:pt x="3215" y="402"/>
                  </a:moveTo>
                  <a:cubicBezTo>
                    <a:pt x="3870" y="402"/>
                    <a:pt x="4501" y="652"/>
                    <a:pt x="5001" y="1140"/>
                  </a:cubicBezTo>
                  <a:cubicBezTo>
                    <a:pt x="5978" y="2140"/>
                    <a:pt x="5978" y="3736"/>
                    <a:pt x="5001" y="4712"/>
                  </a:cubicBezTo>
                  <a:cubicBezTo>
                    <a:pt x="4507" y="5206"/>
                    <a:pt x="3858" y="5453"/>
                    <a:pt x="3211" y="5453"/>
                  </a:cubicBezTo>
                  <a:cubicBezTo>
                    <a:pt x="2563" y="5453"/>
                    <a:pt x="1918" y="5206"/>
                    <a:pt x="1429" y="4712"/>
                  </a:cubicBezTo>
                  <a:cubicBezTo>
                    <a:pt x="441" y="3736"/>
                    <a:pt x="441" y="2128"/>
                    <a:pt x="1429" y="1140"/>
                  </a:cubicBezTo>
                  <a:cubicBezTo>
                    <a:pt x="1918" y="652"/>
                    <a:pt x="2560" y="402"/>
                    <a:pt x="3215" y="402"/>
                  </a:cubicBezTo>
                  <a:close/>
                  <a:moveTo>
                    <a:pt x="3209" y="0"/>
                  </a:moveTo>
                  <a:cubicBezTo>
                    <a:pt x="2462" y="0"/>
                    <a:pt x="1715" y="289"/>
                    <a:pt x="1144" y="866"/>
                  </a:cubicBezTo>
                  <a:cubicBezTo>
                    <a:pt x="1" y="2009"/>
                    <a:pt x="1" y="3855"/>
                    <a:pt x="1144" y="4998"/>
                  </a:cubicBezTo>
                  <a:cubicBezTo>
                    <a:pt x="1703" y="5569"/>
                    <a:pt x="2465" y="5867"/>
                    <a:pt x="3215" y="5867"/>
                  </a:cubicBezTo>
                  <a:cubicBezTo>
                    <a:pt x="3953" y="5867"/>
                    <a:pt x="4715" y="5581"/>
                    <a:pt x="5275" y="4998"/>
                  </a:cubicBezTo>
                  <a:cubicBezTo>
                    <a:pt x="5680" y="4593"/>
                    <a:pt x="5930" y="4117"/>
                    <a:pt x="6049" y="3617"/>
                  </a:cubicBezTo>
                  <a:lnTo>
                    <a:pt x="6561" y="3617"/>
                  </a:lnTo>
                  <a:cubicBezTo>
                    <a:pt x="6668" y="3962"/>
                    <a:pt x="6859" y="4284"/>
                    <a:pt x="7121" y="4557"/>
                  </a:cubicBezTo>
                  <a:cubicBezTo>
                    <a:pt x="7573" y="4998"/>
                    <a:pt x="8168" y="5224"/>
                    <a:pt x="8752" y="5224"/>
                  </a:cubicBezTo>
                  <a:cubicBezTo>
                    <a:pt x="9323" y="5224"/>
                    <a:pt x="9919" y="4998"/>
                    <a:pt x="10371" y="4557"/>
                  </a:cubicBezTo>
                  <a:cubicBezTo>
                    <a:pt x="11264" y="3664"/>
                    <a:pt x="11264" y="2200"/>
                    <a:pt x="10371" y="1307"/>
                  </a:cubicBezTo>
                  <a:cubicBezTo>
                    <a:pt x="9924" y="860"/>
                    <a:pt x="9335" y="637"/>
                    <a:pt x="8746" y="637"/>
                  </a:cubicBezTo>
                  <a:cubicBezTo>
                    <a:pt x="8156" y="637"/>
                    <a:pt x="7567" y="860"/>
                    <a:pt x="7121" y="1307"/>
                  </a:cubicBezTo>
                  <a:cubicBezTo>
                    <a:pt x="6609" y="1831"/>
                    <a:pt x="6394" y="2533"/>
                    <a:pt x="6466" y="3212"/>
                  </a:cubicBezTo>
                  <a:lnTo>
                    <a:pt x="6132" y="3212"/>
                  </a:lnTo>
                  <a:cubicBezTo>
                    <a:pt x="6204" y="2379"/>
                    <a:pt x="5930" y="1497"/>
                    <a:pt x="5275" y="866"/>
                  </a:cubicBezTo>
                  <a:cubicBezTo>
                    <a:pt x="4704" y="289"/>
                    <a:pt x="3956" y="0"/>
                    <a:pt x="320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459;p68"/>
            <p:cNvSpPr/>
            <p:nvPr/>
          </p:nvSpPr>
          <p:spPr>
            <a:xfrm>
              <a:off x="6295141" y="3295775"/>
              <a:ext cx="70718" cy="71131"/>
            </a:xfrm>
            <a:custGeom>
              <a:avLst/>
              <a:gdLst/>
              <a:ahLst/>
              <a:cxnLst/>
              <a:rect l="l" t="t" r="r" b="b"/>
              <a:pathLst>
                <a:path w="2227" h="2240" extrusionOk="0">
                  <a:moveTo>
                    <a:pt x="1119" y="394"/>
                  </a:moveTo>
                  <a:cubicBezTo>
                    <a:pt x="1512" y="394"/>
                    <a:pt x="1834" y="703"/>
                    <a:pt x="1834" y="1108"/>
                  </a:cubicBezTo>
                  <a:cubicBezTo>
                    <a:pt x="1810" y="1501"/>
                    <a:pt x="1500" y="1822"/>
                    <a:pt x="1119" y="1822"/>
                  </a:cubicBezTo>
                  <a:cubicBezTo>
                    <a:pt x="726" y="1822"/>
                    <a:pt x="405" y="1501"/>
                    <a:pt x="405" y="1108"/>
                  </a:cubicBezTo>
                  <a:cubicBezTo>
                    <a:pt x="405" y="715"/>
                    <a:pt x="714" y="394"/>
                    <a:pt x="1119" y="394"/>
                  </a:cubicBezTo>
                  <a:close/>
                  <a:moveTo>
                    <a:pt x="1119" y="1"/>
                  </a:moveTo>
                  <a:cubicBezTo>
                    <a:pt x="500" y="1"/>
                    <a:pt x="0" y="501"/>
                    <a:pt x="0" y="1120"/>
                  </a:cubicBezTo>
                  <a:cubicBezTo>
                    <a:pt x="0" y="1727"/>
                    <a:pt x="500" y="2239"/>
                    <a:pt x="1119" y="2239"/>
                  </a:cubicBezTo>
                  <a:cubicBezTo>
                    <a:pt x="1727" y="2239"/>
                    <a:pt x="2227" y="1727"/>
                    <a:pt x="2227" y="1120"/>
                  </a:cubicBezTo>
                  <a:cubicBezTo>
                    <a:pt x="2227" y="489"/>
                    <a:pt x="1727" y="1"/>
                    <a:pt x="111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460;p68"/>
            <p:cNvSpPr/>
            <p:nvPr/>
          </p:nvSpPr>
          <p:spPr>
            <a:xfrm>
              <a:off x="6482273" y="3306763"/>
              <a:ext cx="48045" cy="48045"/>
            </a:xfrm>
            <a:custGeom>
              <a:avLst/>
              <a:gdLst/>
              <a:ahLst/>
              <a:cxnLst/>
              <a:rect l="l" t="t" r="r" b="b"/>
              <a:pathLst>
                <a:path w="1513" h="1513" extrusionOk="0">
                  <a:moveTo>
                    <a:pt x="763" y="405"/>
                  </a:moveTo>
                  <a:cubicBezTo>
                    <a:pt x="953" y="405"/>
                    <a:pt x="1120" y="560"/>
                    <a:pt x="1120" y="762"/>
                  </a:cubicBezTo>
                  <a:cubicBezTo>
                    <a:pt x="1120" y="965"/>
                    <a:pt x="953" y="1119"/>
                    <a:pt x="763" y="1119"/>
                  </a:cubicBezTo>
                  <a:cubicBezTo>
                    <a:pt x="560" y="1119"/>
                    <a:pt x="406" y="953"/>
                    <a:pt x="406" y="762"/>
                  </a:cubicBezTo>
                  <a:cubicBezTo>
                    <a:pt x="406" y="560"/>
                    <a:pt x="560" y="405"/>
                    <a:pt x="763" y="405"/>
                  </a:cubicBezTo>
                  <a:close/>
                  <a:moveTo>
                    <a:pt x="763" y="0"/>
                  </a:moveTo>
                  <a:cubicBezTo>
                    <a:pt x="346" y="0"/>
                    <a:pt x="1" y="345"/>
                    <a:pt x="1" y="762"/>
                  </a:cubicBezTo>
                  <a:cubicBezTo>
                    <a:pt x="1" y="1179"/>
                    <a:pt x="346" y="1512"/>
                    <a:pt x="763" y="1512"/>
                  </a:cubicBezTo>
                  <a:cubicBezTo>
                    <a:pt x="1179" y="1512"/>
                    <a:pt x="1513" y="1179"/>
                    <a:pt x="1513" y="762"/>
                  </a:cubicBezTo>
                  <a:cubicBezTo>
                    <a:pt x="1513" y="345"/>
                    <a:pt x="1179" y="0"/>
                    <a:pt x="7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461;p68"/>
            <p:cNvSpPr/>
            <p:nvPr/>
          </p:nvSpPr>
          <p:spPr>
            <a:xfrm>
              <a:off x="6456584" y="3437180"/>
              <a:ext cx="76784" cy="76403"/>
            </a:xfrm>
            <a:custGeom>
              <a:avLst/>
              <a:gdLst/>
              <a:ahLst/>
              <a:cxnLst/>
              <a:rect l="l" t="t" r="r" b="b"/>
              <a:pathLst>
                <a:path w="2418" h="2406" extrusionOk="0">
                  <a:moveTo>
                    <a:pt x="2012" y="406"/>
                  </a:moveTo>
                  <a:lnTo>
                    <a:pt x="2012" y="1989"/>
                  </a:lnTo>
                  <a:lnTo>
                    <a:pt x="417" y="1989"/>
                  </a:lnTo>
                  <a:lnTo>
                    <a:pt x="417" y="406"/>
                  </a:lnTo>
                  <a:close/>
                  <a:moveTo>
                    <a:pt x="298" y="1"/>
                  </a:moveTo>
                  <a:cubicBezTo>
                    <a:pt x="143" y="1"/>
                    <a:pt x="0" y="132"/>
                    <a:pt x="0" y="298"/>
                  </a:cubicBezTo>
                  <a:lnTo>
                    <a:pt x="0" y="2108"/>
                  </a:lnTo>
                  <a:cubicBezTo>
                    <a:pt x="0" y="2275"/>
                    <a:pt x="143" y="2406"/>
                    <a:pt x="298" y="2406"/>
                  </a:cubicBezTo>
                  <a:lnTo>
                    <a:pt x="2119" y="2406"/>
                  </a:lnTo>
                  <a:cubicBezTo>
                    <a:pt x="2286" y="2406"/>
                    <a:pt x="2417" y="2275"/>
                    <a:pt x="2417" y="2108"/>
                  </a:cubicBezTo>
                  <a:lnTo>
                    <a:pt x="2417" y="298"/>
                  </a:lnTo>
                  <a:cubicBezTo>
                    <a:pt x="2417" y="120"/>
                    <a:pt x="2286" y="1"/>
                    <a:pt x="211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462;p68"/>
            <p:cNvSpPr/>
            <p:nvPr/>
          </p:nvSpPr>
          <p:spPr>
            <a:xfrm>
              <a:off x="6268658" y="3367351"/>
              <a:ext cx="406464" cy="174208"/>
            </a:xfrm>
            <a:custGeom>
              <a:avLst/>
              <a:gdLst/>
              <a:ahLst/>
              <a:cxnLst/>
              <a:rect l="l" t="t" r="r" b="b"/>
              <a:pathLst>
                <a:path w="12800" h="5486" extrusionOk="0">
                  <a:moveTo>
                    <a:pt x="10419" y="1616"/>
                  </a:moveTo>
                  <a:lnTo>
                    <a:pt x="10419" y="3009"/>
                  </a:lnTo>
                  <a:lnTo>
                    <a:pt x="9573" y="3009"/>
                  </a:lnTo>
                  <a:lnTo>
                    <a:pt x="9573" y="1616"/>
                  </a:lnTo>
                  <a:close/>
                  <a:moveTo>
                    <a:pt x="12395" y="402"/>
                  </a:moveTo>
                  <a:lnTo>
                    <a:pt x="12395" y="414"/>
                  </a:lnTo>
                  <a:lnTo>
                    <a:pt x="12395" y="4224"/>
                  </a:lnTo>
                  <a:lnTo>
                    <a:pt x="12383" y="4236"/>
                  </a:lnTo>
                  <a:lnTo>
                    <a:pt x="10835" y="3807"/>
                  </a:lnTo>
                  <a:lnTo>
                    <a:pt x="10823" y="3795"/>
                  </a:lnTo>
                  <a:lnTo>
                    <a:pt x="10823" y="3224"/>
                  </a:lnTo>
                  <a:lnTo>
                    <a:pt x="10823" y="1414"/>
                  </a:lnTo>
                  <a:lnTo>
                    <a:pt x="10823" y="842"/>
                  </a:lnTo>
                  <a:cubicBezTo>
                    <a:pt x="10823" y="842"/>
                    <a:pt x="10823" y="831"/>
                    <a:pt x="10835" y="831"/>
                  </a:cubicBezTo>
                  <a:lnTo>
                    <a:pt x="12383" y="402"/>
                  </a:lnTo>
                  <a:close/>
                  <a:moveTo>
                    <a:pt x="12362" y="0"/>
                  </a:moveTo>
                  <a:cubicBezTo>
                    <a:pt x="12330" y="0"/>
                    <a:pt x="12297" y="3"/>
                    <a:pt x="12264" y="9"/>
                  </a:cubicBezTo>
                  <a:lnTo>
                    <a:pt x="10716" y="438"/>
                  </a:lnTo>
                  <a:cubicBezTo>
                    <a:pt x="10538" y="485"/>
                    <a:pt x="10407" y="664"/>
                    <a:pt x="10407" y="842"/>
                  </a:cubicBezTo>
                  <a:lnTo>
                    <a:pt x="10407" y="1212"/>
                  </a:lnTo>
                  <a:lnTo>
                    <a:pt x="9549" y="1212"/>
                  </a:lnTo>
                  <a:lnTo>
                    <a:pt x="9549" y="914"/>
                  </a:lnTo>
                  <a:cubicBezTo>
                    <a:pt x="9549" y="819"/>
                    <a:pt x="9466" y="711"/>
                    <a:pt x="9347" y="711"/>
                  </a:cubicBezTo>
                  <a:cubicBezTo>
                    <a:pt x="9228" y="711"/>
                    <a:pt x="9133" y="795"/>
                    <a:pt x="9133" y="914"/>
                  </a:cubicBezTo>
                  <a:lnTo>
                    <a:pt x="9133" y="1414"/>
                  </a:lnTo>
                  <a:lnTo>
                    <a:pt x="9133" y="3224"/>
                  </a:lnTo>
                  <a:lnTo>
                    <a:pt x="9133" y="4986"/>
                  </a:lnTo>
                  <a:cubicBezTo>
                    <a:pt x="9133" y="5045"/>
                    <a:pt x="9085" y="5081"/>
                    <a:pt x="9026" y="5081"/>
                  </a:cubicBezTo>
                  <a:lnTo>
                    <a:pt x="513" y="5081"/>
                  </a:lnTo>
                  <a:cubicBezTo>
                    <a:pt x="453" y="5081"/>
                    <a:pt x="417" y="5045"/>
                    <a:pt x="417" y="4986"/>
                  </a:cubicBezTo>
                  <a:lnTo>
                    <a:pt x="417" y="1854"/>
                  </a:lnTo>
                  <a:cubicBezTo>
                    <a:pt x="417" y="1747"/>
                    <a:pt x="322" y="1652"/>
                    <a:pt x="203" y="1652"/>
                  </a:cubicBezTo>
                  <a:cubicBezTo>
                    <a:pt x="84" y="1652"/>
                    <a:pt x="1" y="1735"/>
                    <a:pt x="1" y="1854"/>
                  </a:cubicBezTo>
                  <a:lnTo>
                    <a:pt x="1" y="4986"/>
                  </a:lnTo>
                  <a:cubicBezTo>
                    <a:pt x="1" y="5260"/>
                    <a:pt x="215" y="5486"/>
                    <a:pt x="501" y="5486"/>
                  </a:cubicBezTo>
                  <a:lnTo>
                    <a:pt x="9014" y="5486"/>
                  </a:lnTo>
                  <a:cubicBezTo>
                    <a:pt x="9299" y="5486"/>
                    <a:pt x="9526" y="5260"/>
                    <a:pt x="9526" y="4986"/>
                  </a:cubicBezTo>
                  <a:lnTo>
                    <a:pt x="9526" y="3414"/>
                  </a:lnTo>
                  <a:lnTo>
                    <a:pt x="10371" y="3414"/>
                  </a:lnTo>
                  <a:lnTo>
                    <a:pt x="10371" y="3795"/>
                  </a:lnTo>
                  <a:cubicBezTo>
                    <a:pt x="10371" y="3986"/>
                    <a:pt x="10502" y="4152"/>
                    <a:pt x="10681" y="4188"/>
                  </a:cubicBezTo>
                  <a:lnTo>
                    <a:pt x="12228" y="4629"/>
                  </a:lnTo>
                  <a:cubicBezTo>
                    <a:pt x="12264" y="4641"/>
                    <a:pt x="12300" y="4641"/>
                    <a:pt x="12347" y="4641"/>
                  </a:cubicBezTo>
                  <a:cubicBezTo>
                    <a:pt x="12443" y="4641"/>
                    <a:pt x="12526" y="4605"/>
                    <a:pt x="12597" y="4545"/>
                  </a:cubicBezTo>
                  <a:cubicBezTo>
                    <a:pt x="12705" y="4474"/>
                    <a:pt x="12764" y="4343"/>
                    <a:pt x="12764" y="4224"/>
                  </a:cubicBezTo>
                  <a:lnTo>
                    <a:pt x="12764" y="426"/>
                  </a:lnTo>
                  <a:cubicBezTo>
                    <a:pt x="12800" y="283"/>
                    <a:pt x="12740" y="164"/>
                    <a:pt x="12633" y="80"/>
                  </a:cubicBezTo>
                  <a:cubicBezTo>
                    <a:pt x="12553" y="27"/>
                    <a:pt x="12459" y="0"/>
                    <a:pt x="123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0228;p70"/>
          <p:cNvGrpSpPr/>
          <p:nvPr/>
        </p:nvGrpSpPr>
        <p:grpSpPr>
          <a:xfrm>
            <a:off x="6098399" y="400028"/>
            <a:ext cx="486646" cy="459781"/>
            <a:chOff x="6259175" y="1559008"/>
            <a:chExt cx="271743" cy="272093"/>
          </a:xfrm>
        </p:grpSpPr>
        <p:sp>
          <p:nvSpPr>
            <p:cNvPr id="26" name="Google Shape;10229;p70"/>
            <p:cNvSpPr/>
            <p:nvPr/>
          </p:nvSpPr>
          <p:spPr>
            <a:xfrm>
              <a:off x="6259175" y="1559008"/>
              <a:ext cx="271743" cy="272093"/>
            </a:xfrm>
            <a:custGeom>
              <a:avLst/>
              <a:gdLst/>
              <a:ahLst/>
              <a:cxnLst/>
              <a:rect l="l" t="t" r="r" b="b"/>
              <a:pathLst>
                <a:path w="8538" h="8549" extrusionOk="0">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0230;p70"/>
            <p:cNvSpPr/>
            <p:nvPr/>
          </p:nvSpPr>
          <p:spPr>
            <a:xfrm>
              <a:off x="6278145" y="1577946"/>
              <a:ext cx="231927" cy="232309"/>
            </a:xfrm>
            <a:custGeom>
              <a:avLst/>
              <a:gdLst/>
              <a:ahLst/>
              <a:cxnLst/>
              <a:rect l="l" t="t" r="r" b="b"/>
              <a:pathLst>
                <a:path w="7287" h="7299" extrusionOk="0">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231;p70"/>
            <p:cNvSpPr/>
            <p:nvPr/>
          </p:nvSpPr>
          <p:spPr>
            <a:xfrm>
              <a:off x="6297846" y="1690870"/>
              <a:ext cx="13272" cy="7607"/>
            </a:xfrm>
            <a:custGeom>
              <a:avLst/>
              <a:gdLst/>
              <a:ahLst/>
              <a:cxnLst/>
              <a:rect l="l" t="t" r="r" b="b"/>
              <a:pathLst>
                <a:path w="417" h="239" extrusionOk="0">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232;p70"/>
            <p:cNvSpPr/>
            <p:nvPr/>
          </p:nvSpPr>
          <p:spPr>
            <a:xfrm>
              <a:off x="6390687" y="1598029"/>
              <a:ext cx="100448" cy="100448"/>
            </a:xfrm>
            <a:custGeom>
              <a:avLst/>
              <a:gdLst/>
              <a:ahLst/>
              <a:cxnLst/>
              <a:rect l="l" t="t" r="r" b="b"/>
              <a:pathLst>
                <a:path w="3156" h="3156" extrusionOk="0">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233;p70"/>
            <p:cNvSpPr/>
            <p:nvPr/>
          </p:nvSpPr>
          <p:spPr>
            <a:xfrm>
              <a:off x="6390305" y="1778013"/>
              <a:ext cx="7607" cy="13304"/>
            </a:xfrm>
            <a:custGeom>
              <a:avLst/>
              <a:gdLst/>
              <a:ahLst/>
              <a:cxnLst/>
              <a:rect l="l" t="t" r="r" b="b"/>
              <a:pathLst>
                <a:path w="239" h="418" extrusionOk="0">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234;p70"/>
            <p:cNvSpPr/>
            <p:nvPr/>
          </p:nvSpPr>
          <p:spPr>
            <a:xfrm>
              <a:off x="6324358" y="1624923"/>
              <a:ext cx="12922" cy="11776"/>
            </a:xfrm>
            <a:custGeom>
              <a:avLst/>
              <a:gdLst/>
              <a:ahLst/>
              <a:cxnLst/>
              <a:rect l="l" t="t" r="r" b="b"/>
              <a:pathLst>
                <a:path w="406" h="370" extrusionOk="0">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235;p70"/>
            <p:cNvSpPr/>
            <p:nvPr/>
          </p:nvSpPr>
          <p:spPr>
            <a:xfrm>
              <a:off x="6451700" y="1752265"/>
              <a:ext cx="12890" cy="11776"/>
            </a:xfrm>
            <a:custGeom>
              <a:avLst/>
              <a:gdLst/>
              <a:ahLst/>
              <a:cxnLst/>
              <a:rect l="l" t="t" r="r" b="b"/>
              <a:pathLst>
                <a:path w="405" h="370" extrusionOk="0">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236;p70"/>
            <p:cNvSpPr/>
            <p:nvPr/>
          </p:nvSpPr>
          <p:spPr>
            <a:xfrm>
              <a:off x="6451700" y="1624923"/>
              <a:ext cx="12890" cy="11776"/>
            </a:xfrm>
            <a:custGeom>
              <a:avLst/>
              <a:gdLst/>
              <a:ahLst/>
              <a:cxnLst/>
              <a:rect l="l" t="t" r="r" b="b"/>
              <a:pathLst>
                <a:path w="405" h="370" extrusionOk="0">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0237;p70"/>
            <p:cNvSpPr/>
            <p:nvPr/>
          </p:nvSpPr>
          <p:spPr>
            <a:xfrm>
              <a:off x="6324358" y="1751883"/>
              <a:ext cx="12922" cy="11776"/>
            </a:xfrm>
            <a:custGeom>
              <a:avLst/>
              <a:gdLst/>
              <a:ahLst/>
              <a:cxnLst/>
              <a:rect l="l" t="t" r="r" b="b"/>
              <a:pathLst>
                <a:path w="406" h="370" extrusionOk="0">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0238;p70"/>
            <p:cNvSpPr/>
            <p:nvPr/>
          </p:nvSpPr>
          <p:spPr>
            <a:xfrm>
              <a:off x="6304657" y="1653823"/>
              <a:ext cx="14036" cy="10567"/>
            </a:xfrm>
            <a:custGeom>
              <a:avLst/>
              <a:gdLst/>
              <a:ahLst/>
              <a:cxnLst/>
              <a:rect l="l" t="t" r="r" b="b"/>
              <a:pathLst>
                <a:path w="441" h="332" extrusionOk="0">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0239;p70"/>
            <p:cNvSpPr/>
            <p:nvPr/>
          </p:nvSpPr>
          <p:spPr>
            <a:xfrm>
              <a:off x="6469874" y="1724511"/>
              <a:ext cx="14068" cy="10344"/>
            </a:xfrm>
            <a:custGeom>
              <a:avLst/>
              <a:gdLst/>
              <a:ahLst/>
              <a:cxnLst/>
              <a:rect l="l" t="t" r="r" b="b"/>
              <a:pathLst>
                <a:path w="442" h="325" extrusionOk="0">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0240;p70"/>
            <p:cNvSpPr/>
            <p:nvPr/>
          </p:nvSpPr>
          <p:spPr>
            <a:xfrm>
              <a:off x="6424392" y="1605158"/>
              <a:ext cx="11394" cy="13368"/>
            </a:xfrm>
            <a:custGeom>
              <a:avLst/>
              <a:gdLst/>
              <a:ahLst/>
              <a:cxnLst/>
              <a:rect l="l" t="t" r="r" b="b"/>
              <a:pathLst>
                <a:path w="358" h="420" extrusionOk="0">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0241;p70"/>
            <p:cNvSpPr/>
            <p:nvPr/>
          </p:nvSpPr>
          <p:spPr>
            <a:xfrm>
              <a:off x="6353926" y="1770916"/>
              <a:ext cx="11394" cy="13208"/>
            </a:xfrm>
            <a:custGeom>
              <a:avLst/>
              <a:gdLst/>
              <a:ahLst/>
              <a:cxnLst/>
              <a:rect l="l" t="t" r="r" b="b"/>
              <a:pathLst>
                <a:path w="358" h="415" extrusionOk="0">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0242;p70"/>
            <p:cNvSpPr/>
            <p:nvPr/>
          </p:nvSpPr>
          <p:spPr>
            <a:xfrm>
              <a:off x="6355040" y="1604363"/>
              <a:ext cx="11044" cy="13399"/>
            </a:xfrm>
            <a:custGeom>
              <a:avLst/>
              <a:gdLst/>
              <a:ahLst/>
              <a:cxnLst/>
              <a:rect l="l" t="t" r="r" b="b"/>
              <a:pathLst>
                <a:path w="347" h="421" extrusionOk="0">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0243;p70"/>
            <p:cNvSpPr/>
            <p:nvPr/>
          </p:nvSpPr>
          <p:spPr>
            <a:xfrm>
              <a:off x="6422514" y="1771489"/>
              <a:ext cx="11012" cy="13017"/>
            </a:xfrm>
            <a:custGeom>
              <a:avLst/>
              <a:gdLst/>
              <a:ahLst/>
              <a:cxnLst/>
              <a:rect l="l" t="t" r="r" b="b"/>
              <a:pathLst>
                <a:path w="346" h="409" extrusionOk="0">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0244;p70"/>
            <p:cNvSpPr/>
            <p:nvPr/>
          </p:nvSpPr>
          <p:spPr>
            <a:xfrm>
              <a:off x="6470637" y="1655541"/>
              <a:ext cx="14036" cy="10726"/>
            </a:xfrm>
            <a:custGeom>
              <a:avLst/>
              <a:gdLst/>
              <a:ahLst/>
              <a:cxnLst/>
              <a:rect l="l" t="t" r="r" b="b"/>
              <a:pathLst>
                <a:path w="441" h="337" extrusionOk="0">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0245;p70"/>
            <p:cNvSpPr/>
            <p:nvPr/>
          </p:nvSpPr>
          <p:spPr>
            <a:xfrm>
              <a:off x="6303893" y="1723175"/>
              <a:ext cx="13686" cy="10153"/>
            </a:xfrm>
            <a:custGeom>
              <a:avLst/>
              <a:gdLst/>
              <a:ahLst/>
              <a:cxnLst/>
              <a:rect l="l" t="t" r="r" b="b"/>
              <a:pathLst>
                <a:path w="430" h="319" extrusionOk="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56935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409433" y="378225"/>
            <a:ext cx="8190317"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Some are cofusing</a:t>
            </a:r>
            <a:r>
              <a:rPr lang="fa-IR" dirty="0" smtClean="0"/>
              <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92" y="1271800"/>
            <a:ext cx="7970293" cy="3320955"/>
          </a:xfrm>
          <a:prstGeom prst="rect">
            <a:avLst/>
          </a:prstGeom>
        </p:spPr>
      </p:pic>
      <p:grpSp>
        <p:nvGrpSpPr>
          <p:cNvPr id="13" name="Google Shape;12777;p74"/>
          <p:cNvGrpSpPr/>
          <p:nvPr/>
        </p:nvGrpSpPr>
        <p:grpSpPr>
          <a:xfrm>
            <a:off x="5629701" y="307073"/>
            <a:ext cx="784746" cy="580030"/>
            <a:chOff x="2753373" y="2902523"/>
            <a:chExt cx="347552" cy="325557"/>
          </a:xfrm>
        </p:grpSpPr>
        <p:sp>
          <p:nvSpPr>
            <p:cNvPr id="14" name="Google Shape;12778;p74"/>
            <p:cNvSpPr/>
            <p:nvPr/>
          </p:nvSpPr>
          <p:spPr>
            <a:xfrm>
              <a:off x="2807962" y="3018575"/>
              <a:ext cx="86418" cy="29506"/>
            </a:xfrm>
            <a:custGeom>
              <a:avLst/>
              <a:gdLst/>
              <a:ahLst/>
              <a:cxnLst/>
              <a:rect l="l" t="t" r="r" b="b"/>
              <a:pathLst>
                <a:path w="2715" h="927" extrusionOk="0">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5" name="Google Shape;12779;p74"/>
            <p:cNvSpPr/>
            <p:nvPr/>
          </p:nvSpPr>
          <p:spPr>
            <a:xfrm>
              <a:off x="2753373" y="2973376"/>
              <a:ext cx="195213" cy="254704"/>
            </a:xfrm>
            <a:custGeom>
              <a:avLst/>
              <a:gdLst/>
              <a:ahLst/>
              <a:cxnLst/>
              <a:rect l="l" t="t" r="r" b="b"/>
              <a:pathLst>
                <a:path w="6133" h="8002" extrusionOk="0">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6" name="Google Shape;12780;p74"/>
            <p:cNvSpPr/>
            <p:nvPr/>
          </p:nvSpPr>
          <p:spPr>
            <a:xfrm>
              <a:off x="2905361" y="3195072"/>
              <a:ext cx="10631" cy="32244"/>
            </a:xfrm>
            <a:custGeom>
              <a:avLst/>
              <a:gdLst/>
              <a:ahLst/>
              <a:cxnLst/>
              <a:rect l="l" t="t" r="r" b="b"/>
              <a:pathLst>
                <a:path w="334" h="1013" extrusionOk="0">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7" name="Google Shape;12781;p74"/>
            <p:cNvSpPr/>
            <p:nvPr/>
          </p:nvSpPr>
          <p:spPr>
            <a:xfrm>
              <a:off x="2939069" y="2934735"/>
              <a:ext cx="161856" cy="169049"/>
            </a:xfrm>
            <a:custGeom>
              <a:avLst/>
              <a:gdLst/>
              <a:ahLst/>
              <a:cxnLst/>
              <a:rect l="l" t="t" r="r" b="b"/>
              <a:pathLst>
                <a:path w="5085" h="5311" extrusionOk="0">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8" name="Google Shape;12782;p74"/>
            <p:cNvSpPr/>
            <p:nvPr/>
          </p:nvSpPr>
          <p:spPr>
            <a:xfrm>
              <a:off x="3002379" y="2902523"/>
              <a:ext cx="32244" cy="96668"/>
            </a:xfrm>
            <a:custGeom>
              <a:avLst/>
              <a:gdLst/>
              <a:ahLst/>
              <a:cxnLst/>
              <a:rect l="l" t="t" r="r" b="b"/>
              <a:pathLst>
                <a:path w="1013" h="3037" extrusionOk="0">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9" name="Google Shape;12783;p74"/>
            <p:cNvSpPr/>
            <p:nvPr/>
          </p:nvSpPr>
          <p:spPr>
            <a:xfrm>
              <a:off x="3003143" y="3005206"/>
              <a:ext cx="32244" cy="32244"/>
            </a:xfrm>
            <a:custGeom>
              <a:avLst/>
              <a:gdLst/>
              <a:ahLst/>
              <a:cxnLst/>
              <a:rect l="l" t="t" r="r" b="b"/>
              <a:pathLst>
                <a:path w="1013" h="1013" extrusionOk="0">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Tree>
    <p:extLst>
      <p:ext uri="{BB962C8B-B14F-4D97-AF65-F5344CB8AC3E}">
        <p14:creationId xmlns:p14="http://schemas.microsoft.com/office/powerpoint/2010/main" val="4184717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409433" y="378225"/>
            <a:ext cx="8190317"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Really confusing</a:t>
            </a:r>
            <a:r>
              <a:rPr lang="fa-IR" dirty="0" smtClean="0"/>
              <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000" y="1128684"/>
            <a:ext cx="5738377" cy="3818629"/>
          </a:xfrm>
          <a:prstGeom prst="rect">
            <a:avLst/>
          </a:prstGeom>
        </p:spPr>
      </p:pic>
      <p:grpSp>
        <p:nvGrpSpPr>
          <p:cNvPr id="6" name="Google Shape;9549;p68"/>
          <p:cNvGrpSpPr/>
          <p:nvPr/>
        </p:nvGrpSpPr>
        <p:grpSpPr>
          <a:xfrm>
            <a:off x="5272392" y="382138"/>
            <a:ext cx="630264" cy="515752"/>
            <a:chOff x="3040984" y="3681059"/>
            <a:chExt cx="356164" cy="355815"/>
          </a:xfrm>
        </p:grpSpPr>
        <p:sp>
          <p:nvSpPr>
            <p:cNvPr id="7" name="Google Shape;9550;p68"/>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551;p68"/>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552;p68"/>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445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10" name="Google Shape;235;p36"/>
          <p:cNvSpPr txBox="1">
            <a:spLocks noGrp="1"/>
          </p:cNvSpPr>
          <p:nvPr>
            <p:ph type="title"/>
          </p:nvPr>
        </p:nvSpPr>
        <p:spPr>
          <a:xfrm>
            <a:off x="1262419" y="416257"/>
            <a:ext cx="5506871" cy="750628"/>
          </a:xfrm>
          <a:prstGeom prst="rect">
            <a:avLst/>
          </a:prstGeom>
        </p:spPr>
        <p:txBody>
          <a:bodyPr spcFirstLastPara="1" wrap="square" lIns="91425" tIns="91425" rIns="91425" bIns="91425" anchor="b" anchorCtr="0">
            <a:noAutofit/>
          </a:bodyPr>
          <a:lstStyle/>
          <a:p>
            <a:pPr algn="justLow"/>
            <a:r>
              <a:rPr lang="en-US" sz="2500" b="1" dirty="0"/>
              <a:t>What Is User </a:t>
            </a:r>
            <a:r>
              <a:rPr lang="en-US" sz="2500" b="1" dirty="0" smtClean="0"/>
              <a:t>Interface? </a:t>
            </a:r>
            <a:r>
              <a:rPr lang="en-US" sz="2800" b="1" dirty="0"/>
              <a:t>(</a:t>
            </a:r>
            <a:r>
              <a:rPr lang="en-US" sz="2800" b="1" dirty="0" smtClean="0"/>
              <a:t>UI)</a:t>
            </a:r>
            <a:endParaRPr sz="2500" dirty="0"/>
          </a:p>
        </p:txBody>
      </p:sp>
      <p:sp>
        <p:nvSpPr>
          <p:cNvPr id="11" name="Google Shape;236;p36"/>
          <p:cNvSpPr txBox="1">
            <a:spLocks noGrp="1"/>
          </p:cNvSpPr>
          <p:nvPr>
            <p:ph type="body" idx="1"/>
          </p:nvPr>
        </p:nvSpPr>
        <p:spPr>
          <a:xfrm>
            <a:off x="1665028" y="1542197"/>
            <a:ext cx="3345502" cy="2838734"/>
          </a:xfrm>
          <a:prstGeom prst="rect">
            <a:avLst/>
          </a:prstGeom>
        </p:spPr>
        <p:txBody>
          <a:bodyPr spcFirstLastPara="1" wrap="square" lIns="91425" tIns="91425" rIns="91425" bIns="91425" anchor="t" anchorCtr="0">
            <a:noAutofit/>
          </a:bodyPr>
          <a:lstStyle/>
          <a:p>
            <a:pPr marL="152400" indent="0" algn="just">
              <a:buNone/>
            </a:pPr>
            <a:r>
              <a:rPr lang="en-US" dirty="0" smtClean="0"/>
              <a:t>It is </a:t>
            </a:r>
            <a:r>
              <a:rPr lang="en-US" dirty="0"/>
              <a:t>the means in which a person controls a software </a:t>
            </a:r>
            <a:r>
              <a:rPr lang="en-US" dirty="0">
                <a:hlinkClick r:id="rId3"/>
              </a:rPr>
              <a:t>application</a:t>
            </a:r>
            <a:r>
              <a:rPr lang="en-US" dirty="0"/>
              <a:t> or hardware device</a:t>
            </a:r>
            <a:r>
              <a:rPr lang="en-US" dirty="0" smtClean="0"/>
              <a:t>.</a:t>
            </a:r>
          </a:p>
          <a:p>
            <a:pPr marL="152400" indent="0" algn="just">
              <a:buNone/>
            </a:pPr>
            <a:r>
              <a:rPr lang="en-US" dirty="0"/>
              <a:t>While user interfaces can be designed for either hardware of software, most are a combination of both. For example, to control a software program, you typically need to use a </a:t>
            </a:r>
            <a:r>
              <a:rPr lang="en-US" dirty="0">
                <a:hlinkClick r:id="rId4"/>
              </a:rPr>
              <a:t>keyboard</a:t>
            </a:r>
            <a:r>
              <a:rPr lang="en-US" dirty="0"/>
              <a:t> and </a:t>
            </a:r>
            <a:r>
              <a:rPr lang="en-US" dirty="0">
                <a:hlinkClick r:id="rId5"/>
              </a:rPr>
              <a:t>mouse</a:t>
            </a:r>
            <a:r>
              <a:rPr lang="en-US" dirty="0"/>
              <a:t>, which each have their own user interface</a:t>
            </a:r>
            <a:r>
              <a:rPr lang="en-US" dirty="0" smtClean="0"/>
              <a:t>.</a:t>
            </a:r>
          </a:p>
          <a:p>
            <a:pPr marL="152400" indent="0" algn="just">
              <a:buNone/>
            </a:pPr>
            <a:r>
              <a:rPr lang="en-US" dirty="0" smtClean="0"/>
              <a:t>A </a:t>
            </a:r>
            <a:r>
              <a:rPr lang="en-US" dirty="0"/>
              <a:t>good user interface provides a "user-friendly" experience, allowing the user to interact with the software or hardware in a natural and intuitive way.</a:t>
            </a:r>
            <a:endParaRPr lang="en-US" sz="1500" dirty="0"/>
          </a:p>
        </p:txBody>
      </p:sp>
      <p:sp>
        <p:nvSpPr>
          <p:cNvPr id="5" name="Rectangle 4"/>
          <p:cNvSpPr/>
          <p:nvPr/>
        </p:nvSpPr>
        <p:spPr>
          <a:xfrm>
            <a:off x="1480783" y="4739441"/>
            <a:ext cx="6721522" cy="400110"/>
          </a:xfrm>
          <a:prstGeom prst="rect">
            <a:avLst/>
          </a:prstGeom>
        </p:spPr>
        <p:txBody>
          <a:bodyPr wrap="square">
            <a:spAutoFit/>
          </a:bodyPr>
          <a:lstStyle/>
          <a:p>
            <a:pPr algn="ctr"/>
            <a:r>
              <a:rPr lang="en-US" sz="1000" dirty="0">
                <a:ln>
                  <a:solidFill>
                    <a:srgbClr val="00CCFF"/>
                  </a:solidFill>
                </a:ln>
                <a:solidFill>
                  <a:srgbClr val="00B0F0"/>
                </a:solidFill>
                <a:hlinkClick r:id="rId6"/>
              </a:rPr>
              <a:t>https://</a:t>
            </a:r>
            <a:r>
              <a:rPr lang="en-US" sz="1000" dirty="0" smtClean="0">
                <a:ln>
                  <a:solidFill>
                    <a:srgbClr val="00CCFF"/>
                  </a:solidFill>
                </a:ln>
                <a:solidFill>
                  <a:srgbClr val="00B0F0"/>
                </a:solidFill>
                <a:hlinkClick r:id="rId6"/>
              </a:rPr>
              <a:t>techterms.com/definition/user_interface</a:t>
            </a:r>
            <a:endParaRPr lang="en-US" sz="1000" dirty="0" smtClean="0">
              <a:ln>
                <a:solidFill>
                  <a:srgbClr val="00CCFF"/>
                </a:solidFill>
              </a:ln>
              <a:solidFill>
                <a:srgbClr val="00B0F0"/>
              </a:solidFill>
            </a:endParaRPr>
          </a:p>
          <a:p>
            <a:pPr algn="ctr"/>
            <a:r>
              <a:rPr lang="en-US" sz="1000" dirty="0">
                <a:ln>
                  <a:solidFill>
                    <a:srgbClr val="00CCFF"/>
                  </a:solidFill>
                </a:ln>
                <a:solidFill>
                  <a:srgbClr val="00B0F0"/>
                </a:solidFill>
                <a:hlinkClick r:id="rId7"/>
              </a:rPr>
              <a:t>https://www.webfuel.com/what-is-a-responsive-user-interface</a:t>
            </a:r>
            <a:endParaRPr lang="en-US" sz="1000" i="1" dirty="0">
              <a:ln>
                <a:solidFill>
                  <a:srgbClr val="00CCFF"/>
                </a:solidFill>
              </a:ln>
              <a:solidFill>
                <a:srgbClr val="00B0F0"/>
              </a:solidFill>
            </a:endParaRPr>
          </a:p>
        </p:txBody>
      </p:sp>
      <p:pic>
        <p:nvPicPr>
          <p:cNvPr id="2050" name="Picture 2" descr="What is a responsive user interfac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4355" y="1779208"/>
            <a:ext cx="4521060" cy="226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145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10" name="Google Shape;235;p36"/>
          <p:cNvSpPr txBox="1">
            <a:spLocks noGrp="1"/>
          </p:cNvSpPr>
          <p:nvPr>
            <p:ph type="title"/>
          </p:nvPr>
        </p:nvSpPr>
        <p:spPr>
          <a:xfrm>
            <a:off x="1262419" y="416257"/>
            <a:ext cx="5506871" cy="750628"/>
          </a:xfrm>
          <a:prstGeom prst="rect">
            <a:avLst/>
          </a:prstGeom>
        </p:spPr>
        <p:txBody>
          <a:bodyPr spcFirstLastPara="1" wrap="square" lIns="91425" tIns="91425" rIns="91425" bIns="91425" anchor="b" anchorCtr="0">
            <a:noAutofit/>
          </a:bodyPr>
          <a:lstStyle/>
          <a:p>
            <a:pPr algn="justLow"/>
            <a:r>
              <a:rPr lang="en-US" sz="2500" b="1" dirty="0"/>
              <a:t>What Is User Experience</a:t>
            </a:r>
            <a:r>
              <a:rPr lang="en-US" sz="2500" b="1" dirty="0" smtClean="0"/>
              <a:t>? </a:t>
            </a:r>
            <a:r>
              <a:rPr lang="en-US" sz="2800" b="1" dirty="0"/>
              <a:t>(UX)</a:t>
            </a:r>
            <a:endParaRPr sz="2500" dirty="0"/>
          </a:p>
        </p:txBody>
      </p:sp>
      <p:sp>
        <p:nvSpPr>
          <p:cNvPr id="11" name="Google Shape;236;p36"/>
          <p:cNvSpPr txBox="1">
            <a:spLocks noGrp="1"/>
          </p:cNvSpPr>
          <p:nvPr>
            <p:ph type="body" idx="1"/>
          </p:nvPr>
        </p:nvSpPr>
        <p:spPr>
          <a:xfrm>
            <a:off x="1665028" y="1760561"/>
            <a:ext cx="3345502" cy="2497541"/>
          </a:xfrm>
          <a:prstGeom prst="rect">
            <a:avLst/>
          </a:prstGeom>
        </p:spPr>
        <p:txBody>
          <a:bodyPr spcFirstLastPara="1" wrap="square" lIns="91425" tIns="91425" rIns="91425" bIns="91425" anchor="t" anchorCtr="0">
            <a:noAutofit/>
          </a:bodyPr>
          <a:lstStyle/>
          <a:p>
            <a:pPr marL="152400" indent="0" algn="just">
              <a:buNone/>
            </a:pPr>
            <a:r>
              <a:rPr lang="en-US" sz="1500" dirty="0" smtClean="0"/>
              <a:t>User </a:t>
            </a:r>
            <a:r>
              <a:rPr lang="en-US" sz="1500" dirty="0"/>
              <a:t>experience (abbreviated as UX) is how a person feels when interfacing with a system. The system could be a website, a web application or desktop software and, in modern contexts, is generally denoted by some form of human-computer interaction (HCI).</a:t>
            </a:r>
          </a:p>
        </p:txBody>
      </p:sp>
      <p:pic>
        <p:nvPicPr>
          <p:cNvPr id="12" name="Picture 2" descr="What is User Exper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083" y="2047163"/>
            <a:ext cx="3102022" cy="18612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80783" y="4739441"/>
            <a:ext cx="6721522" cy="246221"/>
          </a:xfrm>
          <a:prstGeom prst="rect">
            <a:avLst/>
          </a:prstGeom>
        </p:spPr>
        <p:txBody>
          <a:bodyPr wrap="square">
            <a:spAutoFit/>
          </a:bodyPr>
          <a:lstStyle/>
          <a:p>
            <a:pPr algn="ctr"/>
            <a:r>
              <a:rPr lang="en-US" sz="1000" i="1" dirty="0">
                <a:ln>
                  <a:solidFill>
                    <a:srgbClr val="00CCFF"/>
                  </a:solidFill>
                </a:ln>
                <a:solidFill>
                  <a:srgbClr val="00CCFF"/>
                </a:solidFill>
                <a:hlinkClick r:id="rId4"/>
              </a:rPr>
              <a:t>https://www.smashingmagazine.com/2010/10/what-is-user-experience-design-overview-tools-and-resources/</a:t>
            </a:r>
            <a:endParaRPr lang="en-US" sz="1000" i="1" dirty="0">
              <a:ln>
                <a:solidFill>
                  <a:srgbClr val="00CCFF"/>
                </a:solidFill>
              </a:ln>
              <a:solidFill>
                <a:srgbClr val="00CCFF"/>
              </a:solidFill>
            </a:endParaRPr>
          </a:p>
        </p:txBody>
      </p:sp>
    </p:spTree>
    <p:extLst>
      <p:ext uri="{BB962C8B-B14F-4D97-AF65-F5344CB8AC3E}">
        <p14:creationId xmlns:p14="http://schemas.microsoft.com/office/powerpoint/2010/main" val="148393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any Branding Guidelines by Slidesgo">
  <a:themeElements>
    <a:clrScheme name="Simple Light">
      <a:dk1>
        <a:srgbClr val="000000"/>
      </a:dk1>
      <a:lt1>
        <a:srgbClr val="FFFFFF"/>
      </a:lt1>
      <a:dk2>
        <a:srgbClr val="595959"/>
      </a:dk2>
      <a:lt2>
        <a:srgbClr val="EEEEEE"/>
      </a:lt2>
      <a:accent1>
        <a:srgbClr val="F3F3F3"/>
      </a:accent1>
      <a:accent2>
        <a:srgbClr val="06BAD6"/>
      </a:accent2>
      <a:accent3>
        <a:srgbClr val="78909C"/>
      </a:accent3>
      <a:accent4>
        <a:srgbClr val="00C3B1"/>
      </a:accent4>
      <a:accent5>
        <a:srgbClr val="0097A7"/>
      </a:accent5>
      <a:accent6>
        <a:srgbClr val="EFEFE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315</Words>
  <Application>Microsoft Office PowerPoint</Application>
  <PresentationFormat>On-screen Show (16:9)</PresentationFormat>
  <Paragraphs>42</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Montserrat</vt:lpstr>
      <vt:lpstr>Montserrat Alternates</vt:lpstr>
      <vt:lpstr>Montserrat Light</vt:lpstr>
      <vt:lpstr>Montserrat ExtraBold</vt:lpstr>
      <vt:lpstr>Arial</vt:lpstr>
      <vt:lpstr>Tech Company Branding Guidelines by Slidesgo</vt:lpstr>
      <vt:lpstr>User Experience(UX) / User Interface(UI) </vt:lpstr>
      <vt:lpstr>PowerPoint Presentation</vt:lpstr>
      <vt:lpstr>What user experience (UX) means and how it matters</vt:lpstr>
      <vt:lpstr>We all experience User Interfaces                   </vt:lpstr>
      <vt:lpstr>Even in a different sort                      </vt:lpstr>
      <vt:lpstr>Some are cofusing         </vt:lpstr>
      <vt:lpstr>Really confusing              </vt:lpstr>
      <vt:lpstr>What Is User Interface? (UI)</vt:lpstr>
      <vt:lpstr>What Is User Experience? (UX)</vt:lpstr>
      <vt:lpstr>Why Is UX Important?</vt:lpstr>
      <vt:lpstr>How Can Bad UX Design Kill You in the Future? (I)</vt:lpstr>
      <vt:lpstr>How Can Bad UX Design Kill You in the Future?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 UX</dc:title>
  <cp:lastModifiedBy>Marzieh</cp:lastModifiedBy>
  <cp:revision>48</cp:revision>
  <dcterms:modified xsi:type="dcterms:W3CDTF">2020-06-29T10:55:05Z</dcterms:modified>
</cp:coreProperties>
</file>