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98" r:id="rId3"/>
    <p:sldId id="303" r:id="rId4"/>
    <p:sldId id="311" r:id="rId5"/>
    <p:sldId id="301" r:id="rId6"/>
    <p:sldId id="306" r:id="rId7"/>
    <p:sldId id="307" r:id="rId8"/>
    <p:sldId id="314" r:id="rId9"/>
    <p:sldId id="315" r:id="rId10"/>
    <p:sldId id="317" r:id="rId11"/>
    <p:sldId id="318" r:id="rId12"/>
    <p:sldId id="310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278" r:id="rId27"/>
  </p:sldIdLst>
  <p:sldSz cx="9144000" cy="5143500" type="screen16x9"/>
  <p:notesSz cx="6858000" cy="9144000"/>
  <p:embeddedFontLs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B Zar" panose="00000400000000000000" pitchFamily="2" charset="-78"/>
      <p:regular r:id="rId33"/>
      <p:bold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39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88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56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60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1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84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980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501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08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628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45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790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075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656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249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31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9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21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2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06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04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56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55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55093" y="2770495"/>
            <a:ext cx="6726632" cy="1152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1"/>
            <a:r>
              <a:rPr lang="fa-IR" sz="2400" dirty="0">
                <a:cs typeface="B Zar" panose="00000400000000000000" pitchFamily="2" charset="-78"/>
              </a:rPr>
              <a:t>تبدیل خودکار کد ﻣﻨﺒﻊ ﺳﯿﺴﺘﻢ ﻋﺎﻣﻞ از </a:t>
            </a:r>
            <a:r>
              <a:rPr lang="fa-IR" sz="2400" dirty="0" smtClean="0">
                <a:cs typeface="B Zar" panose="00000400000000000000" pitchFamily="2" charset="-78"/>
              </a:rPr>
              <a:t>زبان </a:t>
            </a:r>
            <a:r>
              <a:rPr lang="en-US" sz="2400" dirty="0" smtClean="0">
                <a:cs typeface="B Zar" panose="00000400000000000000" pitchFamily="2" charset="-78"/>
              </a:rPr>
              <a:t>C</a:t>
            </a:r>
            <a:r>
              <a:rPr lang="fa-IR" sz="2400" dirty="0" smtClean="0">
                <a:cs typeface="B Zar" panose="00000400000000000000" pitchFamily="2" charset="-78"/>
              </a:rPr>
              <a:t> ﺑﻪ </a:t>
            </a:r>
            <a:r>
              <a:rPr lang="fa-IR" sz="2400" dirty="0">
                <a:cs typeface="B Zar" panose="00000400000000000000" pitchFamily="2" charset="-78"/>
              </a:rPr>
              <a:t>زبان </a:t>
            </a:r>
            <a:r>
              <a:rPr lang="fa-IR" sz="2400" dirty="0" smtClean="0">
                <a:cs typeface="B Zar" panose="00000400000000000000" pitchFamily="2" charset="-78"/>
              </a:rPr>
              <a:t>مدلسازی </a:t>
            </a:r>
            <a:r>
              <a:rPr lang="en-US" sz="2400" dirty="0" err="1" smtClean="0">
                <a:cs typeface="B Zar" panose="00000400000000000000" pitchFamily="2" charset="-78"/>
              </a:rPr>
              <a:t>Promela</a:t>
            </a:r>
            <a:r>
              <a:rPr lang="fa-IR" sz="2400" dirty="0" smtClean="0">
                <a:cs typeface="B Zar" panose="00000400000000000000" pitchFamily="2" charset="-78"/>
              </a:rPr>
              <a:t> جهت </a:t>
            </a:r>
            <a:r>
              <a:rPr lang="fa-IR" sz="2400" dirty="0">
                <a:cs typeface="B Zar" panose="00000400000000000000" pitchFamily="2" charset="-78"/>
              </a:rPr>
              <a:t>استفاده برای تست و ارزیابی خودکار مدل</a:t>
            </a:r>
            <a:endParaRPr sz="2400" dirty="0">
              <a:cs typeface="B Zar" panose="00000400000000000000" pitchFamily="2" charset="-78"/>
            </a:endParaRPr>
          </a:p>
        </p:txBody>
      </p:sp>
      <p:sp>
        <p:nvSpPr>
          <p:cNvPr id="3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US" dirty="0"/>
          </a:p>
        </p:txBody>
      </p:sp>
      <p:sp>
        <p:nvSpPr>
          <p:cNvPr id="4" name="Google Shape;88;p12"/>
          <p:cNvSpPr txBox="1">
            <a:spLocks/>
          </p:cNvSpPr>
          <p:nvPr/>
        </p:nvSpPr>
        <p:spPr>
          <a:xfrm>
            <a:off x="2222694" y="186519"/>
            <a:ext cx="2513639" cy="115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4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به نام خدا</a:t>
            </a:r>
            <a:endParaRPr lang="fa-IR" sz="14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5" name="Google Shape;88;p12"/>
          <p:cNvSpPr txBox="1">
            <a:spLocks/>
          </p:cNvSpPr>
          <p:nvPr/>
        </p:nvSpPr>
        <p:spPr>
          <a:xfrm>
            <a:off x="-122830" y="4351361"/>
            <a:ext cx="1483616" cy="67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4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مرضیه علیدادی</a:t>
            </a:r>
            <a:endParaRPr lang="fa-IR" sz="14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52734" y="1003111"/>
            <a:ext cx="7874758" cy="1890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2000" dirty="0">
                <a:cs typeface="B Zar" panose="00000400000000000000" pitchFamily="2" charset="-78"/>
              </a:rPr>
              <a:t>مقاله‌ای تحت عنوان </a:t>
            </a:r>
            <a:r>
              <a:rPr lang="en-US" sz="1800" dirty="0">
                <a:cs typeface="B Zar" panose="00000400000000000000" pitchFamily="2" charset="-78"/>
              </a:rPr>
              <a:t>Model Checking C Programs by Translating C to </a:t>
            </a:r>
            <a:r>
              <a:rPr lang="en-US" sz="1800" dirty="0" err="1" smtClean="0">
                <a:cs typeface="B Zar" panose="00000400000000000000" pitchFamily="2" charset="-78"/>
              </a:rPr>
              <a:t>Promela</a:t>
            </a:r>
            <a:endParaRPr lang="fa-IR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endParaRPr lang="fa-IR" sz="14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800" dirty="0">
                <a:cs typeface="B Zar" panose="00000400000000000000" pitchFamily="2" charset="-78"/>
              </a:rPr>
              <a:t>روش‌هایی موثر برای استخراج کد</a:t>
            </a:r>
            <a:r>
              <a:rPr lang="en-US" sz="1800" dirty="0" err="1">
                <a:cs typeface="B Zar" panose="00000400000000000000" pitchFamily="2" charset="-78"/>
              </a:rPr>
              <a:t>Promela</a:t>
            </a:r>
            <a:r>
              <a:rPr lang="en-US" sz="1800" dirty="0">
                <a:cs typeface="B Zar" panose="00000400000000000000" pitchFamily="2" charset="-78"/>
              </a:rPr>
              <a:t> </a:t>
            </a:r>
            <a:r>
              <a:rPr lang="fa-IR" sz="1800" dirty="0">
                <a:cs typeface="B Zar" panose="00000400000000000000" pitchFamily="2" charset="-78"/>
              </a:rPr>
              <a:t> از کد</a:t>
            </a:r>
            <a:r>
              <a:rPr lang="en-US" sz="1800" dirty="0" smtClean="0">
                <a:cs typeface="B Zar" panose="00000400000000000000" pitchFamily="2" charset="-78"/>
              </a:rPr>
              <a:t>C</a:t>
            </a:r>
            <a:endParaRPr lang="fa-IR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endParaRPr lang="fa-IR" sz="1400" dirty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800" dirty="0">
                <a:cs typeface="B Zar" panose="00000400000000000000" pitchFamily="2" charset="-78"/>
              </a:rPr>
              <a:t>تمرکز بر روی ضعف‌های سایر </a:t>
            </a:r>
            <a:r>
              <a:rPr lang="fa-IR" sz="1800" dirty="0" smtClean="0">
                <a:cs typeface="B Zar" panose="00000400000000000000" pitchFamily="2" charset="-78"/>
              </a:rPr>
              <a:t>ابزارها، برای رفع کاستی‌ها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7379" y="221908"/>
            <a:ext cx="6462600" cy="857400"/>
          </a:xfrm>
        </p:spPr>
        <p:txBody>
          <a:bodyPr/>
          <a:lstStyle/>
          <a:p>
            <a:pPr lvl="0" algn="r" rtl="1"/>
            <a:r>
              <a:rPr lang="en-US" sz="2800" dirty="0" err="1">
                <a:cs typeface="B Zar" panose="00000400000000000000" pitchFamily="2" charset="-78"/>
              </a:rPr>
              <a:t>ke</a:t>
            </a:r>
            <a:r>
              <a:rPr lang="en-US" sz="2800" dirty="0">
                <a:cs typeface="B Zar" panose="00000400000000000000" pitchFamily="2" charset="-78"/>
              </a:rPr>
              <a:t> thesis</a:t>
            </a:r>
            <a:r>
              <a:rPr lang="fa-IR" sz="2800" dirty="0">
                <a:cs typeface="B Zar" panose="00000400000000000000" pitchFamily="2" charset="-78"/>
              </a:rPr>
              <a:t>: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2829" y="2755841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 rtl="1"/>
            <a:r>
              <a:rPr lang="fa-IR" sz="2800" dirty="0" smtClean="0">
                <a:cs typeface="B Zar" panose="00000400000000000000" pitchFamily="2" charset="-78"/>
              </a:rPr>
              <a:t>نتیجه گیری:</a:t>
            </a:r>
          </a:p>
        </p:txBody>
      </p:sp>
      <p:sp>
        <p:nvSpPr>
          <p:cNvPr id="7" name="Google Shape;125;p17"/>
          <p:cNvSpPr txBox="1">
            <a:spLocks/>
          </p:cNvSpPr>
          <p:nvPr/>
        </p:nvSpPr>
        <p:spPr>
          <a:xfrm>
            <a:off x="514065" y="3564341"/>
            <a:ext cx="7874758" cy="189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algn="just" rtl="1">
              <a:buBlip>
                <a:blip r:embed="rId3"/>
              </a:buBlip>
            </a:pPr>
            <a:r>
              <a:rPr lang="fa-IR" sz="1800" dirty="0">
                <a:cs typeface="B Zar" panose="00000400000000000000" pitchFamily="2" charset="-78"/>
              </a:rPr>
              <a:t>ابزار</a:t>
            </a:r>
            <a:r>
              <a:rPr lang="en-US" sz="1800" dirty="0" err="1">
                <a:cs typeface="B Zar" panose="00000400000000000000" pitchFamily="2" charset="-78"/>
              </a:rPr>
              <a:t>Modex</a:t>
            </a:r>
            <a:r>
              <a:rPr lang="en-US" sz="1800" dirty="0">
                <a:cs typeface="B Zar" panose="00000400000000000000" pitchFamily="2" charset="-78"/>
              </a:rPr>
              <a:t> </a:t>
            </a:r>
            <a:r>
              <a:rPr lang="fa-IR" sz="1800" dirty="0">
                <a:cs typeface="B Zar" panose="00000400000000000000" pitchFamily="2" charset="-78"/>
              </a:rPr>
              <a:t> بهترین ابزار دردسترس برای تبدیل کد</a:t>
            </a:r>
            <a:r>
              <a:rPr lang="en-US" sz="1800" dirty="0">
                <a:cs typeface="B Zar" panose="00000400000000000000" pitchFamily="2" charset="-78"/>
              </a:rPr>
              <a:t>C </a:t>
            </a:r>
            <a:r>
              <a:rPr lang="fa-IR" sz="1800" dirty="0">
                <a:cs typeface="B Zar" panose="00000400000000000000" pitchFamily="2" charset="-78"/>
              </a:rPr>
              <a:t> به </a:t>
            </a:r>
            <a:r>
              <a:rPr lang="en-US" sz="1800" dirty="0" err="1">
                <a:cs typeface="B Zar" panose="00000400000000000000" pitchFamily="2" charset="-78"/>
              </a:rPr>
              <a:t>Promela</a:t>
            </a:r>
            <a:r>
              <a:rPr lang="fa-IR" sz="1800" dirty="0">
                <a:cs typeface="B Zar" panose="00000400000000000000" pitchFamily="2" charset="-78"/>
              </a:rPr>
              <a:t> </a:t>
            </a:r>
            <a:r>
              <a:rPr lang="fa-IR" sz="1800" dirty="0" smtClean="0">
                <a:cs typeface="B Zar" panose="00000400000000000000" pitchFamily="2" charset="-78"/>
              </a:rPr>
              <a:t>تشخیص‌داده‌شد.</a:t>
            </a:r>
          </a:p>
          <a:p>
            <a:pPr marL="342900" algn="just" rtl="1">
              <a:buBlip>
                <a:blip r:embed="rId3"/>
              </a:buBlip>
            </a:pPr>
            <a:endParaRPr lang="fa-IR" sz="1400" dirty="0" smtClean="0">
              <a:cs typeface="B Zar" panose="00000400000000000000" pitchFamily="2" charset="-78"/>
            </a:endParaRPr>
          </a:p>
          <a:p>
            <a:pPr marL="34290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تصمیم </a:t>
            </a:r>
            <a:r>
              <a:rPr lang="fa-IR" sz="1800" dirty="0">
                <a:cs typeface="B Zar" panose="00000400000000000000" pitchFamily="2" charset="-78"/>
              </a:rPr>
              <a:t>بر بهبود برخی عملکردهای </a:t>
            </a:r>
            <a:r>
              <a:rPr lang="fa-IR" sz="1800" dirty="0" smtClean="0">
                <a:cs typeface="B Zar" panose="00000400000000000000" pitchFamily="2" charset="-78"/>
              </a:rPr>
              <a:t>آن، با الهام از روش‌های مقاله فوق</a:t>
            </a:r>
          </a:p>
        </p:txBody>
      </p:sp>
    </p:spTree>
    <p:extLst>
      <p:ext uri="{BB962C8B-B14F-4D97-AF65-F5344CB8AC3E}">
        <p14:creationId xmlns:p14="http://schemas.microsoft.com/office/powerpoint/2010/main" val="31273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111;p15"/>
          <p:cNvSpPr txBox="1">
            <a:spLocks/>
          </p:cNvSpPr>
          <p:nvPr/>
        </p:nvSpPr>
        <p:spPr>
          <a:xfrm>
            <a:off x="665329" y="1023784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a-IR" sz="6600" dirty="0">
                <a:solidFill>
                  <a:schemeClr val="accent2"/>
                </a:solidFill>
                <a:latin typeface="ذ ظشق"/>
                <a:cs typeface="B Zar" panose="00000400000000000000" pitchFamily="2" charset="-78"/>
              </a:rPr>
              <a:t>روش پیشنهادی</a:t>
            </a:r>
            <a:endParaRPr lang="fa-IR" sz="6600" dirty="0">
              <a:latin typeface="ذ ظشق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75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299045" y="1073336"/>
            <a:ext cx="4080679" cy="3723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نقطه ضعف</a:t>
            </a:r>
            <a:r>
              <a:rPr lang="en-US" sz="1800" dirty="0" err="1" smtClean="0">
                <a:cs typeface="B Zar" panose="00000400000000000000" pitchFamily="2" charset="-78"/>
              </a:rPr>
              <a:t>Modex</a:t>
            </a:r>
            <a:r>
              <a:rPr lang="en-US" sz="1800" dirty="0" smtClean="0">
                <a:cs typeface="B Zar" panose="00000400000000000000" pitchFamily="2" charset="-78"/>
              </a:rPr>
              <a:t> </a:t>
            </a:r>
            <a:r>
              <a:rPr lang="fa-IR" sz="1800" dirty="0" smtClean="0">
                <a:cs typeface="B Zar" panose="00000400000000000000" pitchFamily="2" charset="-78"/>
              </a:rPr>
              <a:t> مربوط </a:t>
            </a:r>
            <a:r>
              <a:rPr lang="fa-IR" sz="1800" dirty="0">
                <a:cs typeface="B Zar" panose="00000400000000000000" pitchFamily="2" charset="-78"/>
              </a:rPr>
              <a:t>به عدم فراخوانی هیچ گونه رویه </a:t>
            </a:r>
            <a:r>
              <a:rPr lang="fa-IR" sz="1800" dirty="0" smtClean="0">
                <a:cs typeface="B Zar" panose="00000400000000000000" pitchFamily="2" charset="-78"/>
              </a:rPr>
              <a:t>ای</a:t>
            </a:r>
          </a:p>
          <a:p>
            <a:pPr marL="342900" lvl="0" algn="just" rtl="1">
              <a:buBlip>
                <a:blip r:embed="rId3"/>
              </a:buBlip>
            </a:pPr>
            <a:endParaRPr lang="fa-IR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عدم تطابق ترتیب </a:t>
            </a:r>
            <a:r>
              <a:rPr lang="fa-IR" sz="1800" dirty="0">
                <a:cs typeface="B Zar" panose="00000400000000000000" pitchFamily="2" charset="-78"/>
              </a:rPr>
              <a:t>اجرای رویه های </a:t>
            </a:r>
            <a:r>
              <a:rPr lang="fa-IR" sz="1800" dirty="0" smtClean="0">
                <a:cs typeface="B Zar" panose="00000400000000000000" pitchFamily="2" charset="-78"/>
              </a:rPr>
              <a:t>کد</a:t>
            </a:r>
            <a:r>
              <a:rPr lang="en-US" sz="1800" dirty="0" err="1" smtClean="0">
                <a:cs typeface="B Zar" panose="00000400000000000000" pitchFamily="2" charset="-78"/>
              </a:rPr>
              <a:t>Promela</a:t>
            </a:r>
            <a:r>
              <a:rPr lang="en-US" sz="1800" dirty="0" smtClean="0">
                <a:cs typeface="B Zar" panose="00000400000000000000" pitchFamily="2" charset="-78"/>
              </a:rPr>
              <a:t> </a:t>
            </a:r>
            <a:r>
              <a:rPr lang="fa-IR" sz="1800" dirty="0" smtClean="0">
                <a:cs typeface="B Zar" panose="00000400000000000000" pitchFamily="2" charset="-78"/>
              </a:rPr>
              <a:t> تولید </a:t>
            </a:r>
            <a:r>
              <a:rPr lang="fa-IR" sz="1800" dirty="0">
                <a:cs typeface="B Zar" panose="00000400000000000000" pitchFamily="2" charset="-78"/>
              </a:rPr>
              <a:t>شده، </a:t>
            </a:r>
            <a:r>
              <a:rPr lang="fa-IR" sz="1800" dirty="0" smtClean="0">
                <a:cs typeface="B Zar" panose="00000400000000000000" pitchFamily="2" charset="-78"/>
              </a:rPr>
              <a:t>با </a:t>
            </a:r>
            <a:r>
              <a:rPr lang="fa-IR" sz="1800" dirty="0">
                <a:cs typeface="B Zar" panose="00000400000000000000" pitchFamily="2" charset="-78"/>
              </a:rPr>
              <a:t>ترتیب اجرای صحیح توابع </a:t>
            </a:r>
            <a:r>
              <a:rPr lang="fa-IR" sz="1800" dirty="0" smtClean="0">
                <a:cs typeface="B Zar" panose="00000400000000000000" pitchFamily="2" charset="-78"/>
              </a:rPr>
              <a:t>کد، </a:t>
            </a:r>
            <a:r>
              <a:rPr lang="fa-IR" sz="1800" dirty="0">
                <a:cs typeface="B Zar" panose="00000400000000000000" pitchFamily="2" charset="-78"/>
              </a:rPr>
              <a:t>در برنامه‌های با فراخوانی‌های پیچیده‌تر توابع در زبان </a:t>
            </a:r>
            <a:r>
              <a:rPr lang="en-US" sz="1800" dirty="0" smtClean="0">
                <a:cs typeface="B Zar" panose="00000400000000000000" pitchFamily="2" charset="-78"/>
              </a:rPr>
              <a:t>C</a:t>
            </a:r>
            <a:r>
              <a:rPr lang="fa-IR" sz="1800" dirty="0" smtClean="0">
                <a:cs typeface="B Zar" panose="00000400000000000000" pitchFamily="2" charset="-78"/>
              </a:rPr>
              <a:t> (مثال در شکل 1)</a:t>
            </a:r>
          </a:p>
          <a:p>
            <a:pPr marL="0" lvl="0" indent="0" algn="just" rtl="1">
              <a:buNone/>
            </a:pPr>
            <a:endParaRPr lang="fa-IR" sz="1200" dirty="0" smtClean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شرح مسئله</a:t>
            </a:r>
            <a:endParaRPr lang="en-US" dirty="0"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9" y="809181"/>
            <a:ext cx="1828800" cy="3678927"/>
          </a:xfrm>
          <a:prstGeom prst="rect">
            <a:avLst/>
          </a:prstGeom>
        </p:spPr>
      </p:pic>
      <p:sp>
        <p:nvSpPr>
          <p:cNvPr id="6" name="Google Shape;88;p12"/>
          <p:cNvSpPr txBox="1">
            <a:spLocks/>
          </p:cNvSpPr>
          <p:nvPr/>
        </p:nvSpPr>
        <p:spPr>
          <a:xfrm>
            <a:off x="771099" y="4487839"/>
            <a:ext cx="1483616" cy="32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1: کد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C</a:t>
            </a:r>
            <a:endParaRPr lang="fa-IR" sz="12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55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667534" y="1073336"/>
            <a:ext cx="3712190" cy="1854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2000" b="1" dirty="0" smtClean="0">
                <a:cs typeface="B Zar" panose="00000400000000000000" pitchFamily="2" charset="-78"/>
              </a:rPr>
              <a:t>حالت اول: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عدم وجود فایل </a:t>
            </a:r>
            <a:r>
              <a:rPr lang="en-US" sz="1800" dirty="0" smtClean="0">
                <a:cs typeface="B Zar" panose="00000400000000000000" pitchFamily="2" charset="-78"/>
              </a:rPr>
              <a:t>.</a:t>
            </a:r>
            <a:r>
              <a:rPr lang="en-US" sz="1800" dirty="0" err="1" smtClean="0">
                <a:cs typeface="B Zar" panose="00000400000000000000" pitchFamily="2" charset="-78"/>
              </a:rPr>
              <a:t>prx</a:t>
            </a:r>
            <a:r>
              <a:rPr lang="fa-IR" sz="1800" dirty="0" smtClean="0">
                <a:cs typeface="B Zar" panose="00000400000000000000" pitchFamily="2" charset="-78"/>
              </a:rPr>
              <a:t> </a:t>
            </a:r>
            <a:r>
              <a:rPr lang="fa-IR" dirty="0" smtClean="0">
                <a:cs typeface="B Zar" panose="00000400000000000000" pitchFamily="2" charset="-78"/>
              </a:rPr>
              <a:t>/</a:t>
            </a:r>
            <a:r>
              <a:rPr lang="fa-IR" sz="1800" dirty="0" smtClean="0">
                <a:cs typeface="B Zar" panose="00000400000000000000" pitchFamily="2" charset="-78"/>
              </a:rPr>
              <a:t> وجود </a:t>
            </a:r>
            <a:r>
              <a:rPr lang="fa-IR" sz="1800" dirty="0">
                <a:cs typeface="B Zar" panose="00000400000000000000" pitchFamily="2" charset="-78"/>
              </a:rPr>
              <a:t>فایل </a:t>
            </a:r>
            <a:r>
              <a:rPr lang="en-US" sz="1800" dirty="0">
                <a:cs typeface="B Zar" panose="00000400000000000000" pitchFamily="2" charset="-78"/>
              </a:rPr>
              <a:t>.</a:t>
            </a:r>
            <a:r>
              <a:rPr lang="en-US" sz="1800" dirty="0" err="1" smtClean="0">
                <a:cs typeface="B Zar" panose="00000400000000000000" pitchFamily="2" charset="-78"/>
              </a:rPr>
              <a:t>prx</a:t>
            </a:r>
            <a:r>
              <a:rPr lang="fa-IR" sz="1800" dirty="0" smtClean="0">
                <a:cs typeface="B Zar" panose="00000400000000000000" pitchFamily="2" charset="-78"/>
              </a:rPr>
              <a:t> با محتوای شکل 2</a:t>
            </a:r>
            <a:endParaRPr lang="en-US" sz="1800" dirty="0">
              <a:cs typeface="B Zar" panose="00000400000000000000" pitchFamily="2" charset="-78"/>
            </a:endParaRP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مدل </a:t>
            </a:r>
            <a:r>
              <a:rPr lang="en-US" sz="1800" dirty="0" err="1" smtClean="0">
                <a:cs typeface="B Zar" panose="00000400000000000000" pitchFamily="2" charset="-78"/>
              </a:rPr>
              <a:t>Promela</a:t>
            </a:r>
            <a:r>
              <a:rPr lang="fa-IR" sz="1800" dirty="0">
                <a:cs typeface="B Zar" panose="00000400000000000000" pitchFamily="2" charset="-78"/>
              </a:rPr>
              <a:t> </a:t>
            </a:r>
            <a:r>
              <a:rPr lang="fa-IR" sz="1800" dirty="0" smtClean="0">
                <a:cs typeface="B Zar" panose="00000400000000000000" pitchFamily="2" charset="-78"/>
              </a:rPr>
              <a:t>در شکل‌های 3 و 4</a:t>
            </a:r>
            <a:endParaRPr lang="fa-IR" sz="1800" dirty="0">
              <a:cs typeface="B Zar" panose="00000400000000000000" pitchFamily="2" charset="-78"/>
            </a:endParaRPr>
          </a:p>
          <a:p>
            <a:pPr marL="0" lvl="0" indent="0" algn="just" rtl="1">
              <a:buNone/>
            </a:pPr>
            <a:endParaRPr lang="fa-IR" sz="2000" dirty="0" smtClean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مدل سازی با </a:t>
            </a:r>
            <a:r>
              <a:rPr lang="en-US" sz="2800" dirty="0" err="1">
                <a:cs typeface="B Zar" panose="00000400000000000000" pitchFamily="2" charset="-78"/>
              </a:rPr>
              <a:t>Modex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968991" y="4590197"/>
            <a:ext cx="1483616" cy="4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3: فایل نتیجه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Modex</a:t>
            </a:r>
            <a:endParaRPr lang="fa-IR" sz="10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00" y="3246881"/>
            <a:ext cx="2426891" cy="877812"/>
          </a:xfrm>
          <a:prstGeom prst="rect">
            <a:avLst/>
          </a:prstGeom>
        </p:spPr>
      </p:pic>
      <p:sp>
        <p:nvSpPr>
          <p:cNvPr id="8" name="Google Shape;88;p12"/>
          <p:cNvSpPr txBox="1">
            <a:spLocks/>
          </p:cNvSpPr>
          <p:nvPr/>
        </p:nvSpPr>
        <p:spPr>
          <a:xfrm>
            <a:off x="5359021" y="4142095"/>
            <a:ext cx="1483616" cy="32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2</a:t>
            </a:r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: محتوای </a:t>
            </a:r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فایل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.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prx</a:t>
            </a:r>
            <a:endParaRPr lang="fa-IR" sz="12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9" y="255201"/>
            <a:ext cx="2306470" cy="43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667534" y="1073335"/>
            <a:ext cx="3712190" cy="3239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69963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5 مسیر اجرایی:</a:t>
            </a:r>
          </a:p>
          <a:p>
            <a:pPr marL="1201738" lvl="0" indent="-400050" algn="just" rtl="1">
              <a:buFont typeface="+mj-lt"/>
              <a:buAutoNum type="romanLcPeriod"/>
            </a:pPr>
            <a:r>
              <a:rPr lang="en-US" sz="1400" dirty="0" smtClean="0">
                <a:cs typeface="B Zar" panose="00000400000000000000" pitchFamily="2" charset="-78"/>
              </a:rPr>
              <a:t>main</a:t>
            </a:r>
            <a:r>
              <a:rPr lang="fa-IR" sz="1400" dirty="0" smtClean="0">
                <a:cs typeface="B Zar" panose="00000400000000000000" pitchFamily="2" charset="-78"/>
              </a:rPr>
              <a:t> -</a:t>
            </a:r>
            <a:r>
              <a:rPr lang="en-US" sz="1400" dirty="0" smtClean="0">
                <a:cs typeface="B Zar" panose="00000400000000000000" pitchFamily="2" charset="-78"/>
              </a:rPr>
              <a:t> f1 </a:t>
            </a:r>
            <a:r>
              <a:rPr lang="fa-IR" sz="1400" dirty="0" smtClean="0">
                <a:cs typeface="B Zar" panose="00000400000000000000" pitchFamily="2" charset="-78"/>
              </a:rPr>
              <a:t>-</a:t>
            </a:r>
            <a:r>
              <a:rPr lang="en-US" sz="1400" dirty="0" smtClean="0">
                <a:cs typeface="B Zar" panose="00000400000000000000" pitchFamily="2" charset="-78"/>
              </a:rPr>
              <a:t> f2 </a:t>
            </a:r>
            <a:r>
              <a:rPr lang="fa-IR" sz="1400" dirty="0" smtClean="0">
                <a:cs typeface="B Zar" panose="00000400000000000000" pitchFamily="2" charset="-78"/>
              </a:rPr>
              <a:t>- </a:t>
            </a:r>
            <a:r>
              <a:rPr lang="en-US" sz="1400" dirty="0" smtClean="0">
                <a:cs typeface="B Zar" panose="00000400000000000000" pitchFamily="2" charset="-78"/>
              </a:rPr>
              <a:t>f3 </a:t>
            </a:r>
            <a:endParaRPr lang="fa-IR" sz="1400" dirty="0" smtClean="0">
              <a:cs typeface="B Zar" panose="00000400000000000000" pitchFamily="2" charset="-78"/>
            </a:endParaRPr>
          </a:p>
          <a:p>
            <a:pPr marL="1201738" indent="-400050" algn="just" rtl="1">
              <a:buFont typeface="+mj-lt"/>
              <a:buAutoNum type="romanLcPeriod"/>
            </a:pPr>
            <a:r>
              <a:rPr lang="en-US" sz="1400" dirty="0" smtClean="0">
                <a:cs typeface="B Zar" panose="00000400000000000000" pitchFamily="2" charset="-78"/>
              </a:rPr>
              <a:t>main</a:t>
            </a:r>
            <a:r>
              <a:rPr lang="fa-IR" sz="1400" dirty="0" smtClean="0">
                <a:cs typeface="B Zar" panose="00000400000000000000" pitchFamily="2" charset="-78"/>
              </a:rPr>
              <a:t> </a:t>
            </a:r>
            <a:r>
              <a:rPr lang="fa-IR" sz="1400" dirty="0">
                <a:cs typeface="B Zar" panose="00000400000000000000" pitchFamily="2" charset="-78"/>
              </a:rPr>
              <a:t>-</a:t>
            </a:r>
            <a:r>
              <a:rPr lang="en-US" sz="1400" dirty="0">
                <a:cs typeface="B Zar" panose="00000400000000000000" pitchFamily="2" charset="-78"/>
              </a:rPr>
              <a:t> f1 </a:t>
            </a:r>
            <a:r>
              <a:rPr lang="fa-IR" sz="1400" dirty="0" smtClean="0">
                <a:cs typeface="B Zar" panose="00000400000000000000" pitchFamily="2" charset="-78"/>
              </a:rPr>
              <a:t>-</a:t>
            </a:r>
            <a:r>
              <a:rPr lang="fa-IR" sz="1400" dirty="0">
                <a:cs typeface="B Zar" panose="00000400000000000000" pitchFamily="2" charset="-78"/>
              </a:rPr>
              <a:t> </a:t>
            </a:r>
            <a:r>
              <a:rPr lang="en-US" sz="1400" dirty="0" smtClean="0">
                <a:cs typeface="B Zar" panose="00000400000000000000" pitchFamily="2" charset="-78"/>
              </a:rPr>
              <a:t> main</a:t>
            </a:r>
            <a:r>
              <a:rPr lang="fa-IR" sz="1400" dirty="0" smtClean="0">
                <a:cs typeface="B Zar" panose="00000400000000000000" pitchFamily="2" charset="-78"/>
              </a:rPr>
              <a:t> </a:t>
            </a:r>
            <a:r>
              <a:rPr lang="fa-IR" sz="1400" dirty="0">
                <a:cs typeface="B Zar" panose="00000400000000000000" pitchFamily="2" charset="-78"/>
              </a:rPr>
              <a:t>-</a:t>
            </a:r>
            <a:r>
              <a:rPr lang="en-US" sz="1400" dirty="0">
                <a:cs typeface="B Zar" panose="00000400000000000000" pitchFamily="2" charset="-78"/>
              </a:rPr>
              <a:t> f1 </a:t>
            </a:r>
            <a:r>
              <a:rPr lang="fa-IR" sz="1400" dirty="0">
                <a:cs typeface="B Zar" panose="00000400000000000000" pitchFamily="2" charset="-78"/>
              </a:rPr>
              <a:t>-</a:t>
            </a:r>
            <a:r>
              <a:rPr lang="en-US" sz="1400" dirty="0">
                <a:cs typeface="B Zar" panose="00000400000000000000" pitchFamily="2" charset="-78"/>
              </a:rPr>
              <a:t> </a:t>
            </a:r>
            <a:r>
              <a:rPr lang="en-US" sz="1400" dirty="0" smtClean="0">
                <a:cs typeface="B Zar" panose="00000400000000000000" pitchFamily="2" charset="-78"/>
              </a:rPr>
              <a:t>f2 </a:t>
            </a:r>
            <a:r>
              <a:rPr lang="fa-IR" sz="1400" dirty="0">
                <a:cs typeface="B Zar" panose="00000400000000000000" pitchFamily="2" charset="-78"/>
              </a:rPr>
              <a:t>- </a:t>
            </a:r>
            <a:r>
              <a:rPr lang="en-US" sz="1400" dirty="0">
                <a:cs typeface="B Zar" panose="00000400000000000000" pitchFamily="2" charset="-78"/>
              </a:rPr>
              <a:t>f3 </a:t>
            </a:r>
            <a:endParaRPr lang="en-US" sz="2000" dirty="0">
              <a:cs typeface="B Zar" panose="00000400000000000000" pitchFamily="2" charset="-78"/>
            </a:endParaRPr>
          </a:p>
          <a:p>
            <a:pPr marL="1201738" indent="-400050" algn="just" rtl="1">
              <a:buFont typeface="+mj-lt"/>
              <a:buAutoNum type="romanLcPeriod"/>
            </a:pPr>
            <a:r>
              <a:rPr lang="en-US" sz="1400" dirty="0">
                <a:cs typeface="B Zar" panose="00000400000000000000" pitchFamily="2" charset="-78"/>
              </a:rPr>
              <a:t>main</a:t>
            </a:r>
            <a:r>
              <a:rPr lang="fa-IR" sz="1400" dirty="0">
                <a:cs typeface="B Zar" panose="00000400000000000000" pitchFamily="2" charset="-78"/>
              </a:rPr>
              <a:t> -</a:t>
            </a:r>
            <a:r>
              <a:rPr lang="en-US" sz="1400" dirty="0">
                <a:cs typeface="B Zar" panose="00000400000000000000" pitchFamily="2" charset="-78"/>
              </a:rPr>
              <a:t> f1 </a:t>
            </a:r>
            <a:r>
              <a:rPr lang="fa-IR" sz="1400" dirty="0" smtClean="0">
                <a:cs typeface="B Zar" panose="00000400000000000000" pitchFamily="2" charset="-78"/>
              </a:rPr>
              <a:t>- </a:t>
            </a:r>
            <a:r>
              <a:rPr lang="en-US" sz="1400" dirty="0" smtClean="0">
                <a:cs typeface="B Zar" panose="00000400000000000000" pitchFamily="2" charset="-78"/>
              </a:rPr>
              <a:t> main</a:t>
            </a:r>
            <a:r>
              <a:rPr lang="fa-IR" sz="1400" dirty="0" smtClean="0">
                <a:cs typeface="B Zar" panose="00000400000000000000" pitchFamily="2" charset="-78"/>
              </a:rPr>
              <a:t>-</a:t>
            </a:r>
            <a:r>
              <a:rPr lang="en-US" sz="1400" dirty="0" smtClean="0">
                <a:cs typeface="B Zar" panose="00000400000000000000" pitchFamily="2" charset="-78"/>
              </a:rPr>
              <a:t> </a:t>
            </a:r>
            <a:r>
              <a:rPr lang="en-US" sz="1400" dirty="0">
                <a:cs typeface="B Zar" panose="00000400000000000000" pitchFamily="2" charset="-78"/>
              </a:rPr>
              <a:t>f1 </a:t>
            </a:r>
          </a:p>
          <a:p>
            <a:pPr marL="1201738" indent="-400050" algn="just" rtl="1">
              <a:buFont typeface="+mj-lt"/>
              <a:buAutoNum type="romanLcPeriod"/>
            </a:pPr>
            <a:r>
              <a:rPr lang="en-US" sz="1400" dirty="0">
                <a:cs typeface="B Zar" panose="00000400000000000000" pitchFamily="2" charset="-78"/>
              </a:rPr>
              <a:t>main</a:t>
            </a:r>
            <a:r>
              <a:rPr lang="fa-IR" sz="1400" dirty="0">
                <a:cs typeface="B Zar" panose="00000400000000000000" pitchFamily="2" charset="-78"/>
              </a:rPr>
              <a:t> -</a:t>
            </a:r>
            <a:r>
              <a:rPr lang="en-US" sz="1400" dirty="0">
                <a:cs typeface="B Zar" panose="00000400000000000000" pitchFamily="2" charset="-78"/>
              </a:rPr>
              <a:t> f1 </a:t>
            </a:r>
            <a:r>
              <a:rPr lang="fa-IR" sz="1400" dirty="0" smtClean="0">
                <a:cs typeface="B Zar" panose="00000400000000000000" pitchFamily="2" charset="-78"/>
              </a:rPr>
              <a:t>–</a:t>
            </a:r>
            <a:r>
              <a:rPr lang="en-US" sz="1400" dirty="0" smtClean="0">
                <a:cs typeface="B Zar" panose="00000400000000000000" pitchFamily="2" charset="-78"/>
              </a:rPr>
              <a:t> main</a:t>
            </a:r>
            <a:endParaRPr lang="fa-IR" sz="1400" dirty="0" smtClean="0">
              <a:cs typeface="B Zar" panose="00000400000000000000" pitchFamily="2" charset="-78"/>
            </a:endParaRPr>
          </a:p>
          <a:p>
            <a:pPr marL="1201738" indent="-400050" algn="just" rtl="1">
              <a:buFont typeface="+mj-lt"/>
              <a:buAutoNum type="romanLcPeriod"/>
            </a:pPr>
            <a:r>
              <a:rPr lang="en-US" sz="1400" dirty="0" smtClean="0">
                <a:cs typeface="B Zar" panose="00000400000000000000" pitchFamily="2" charset="-78"/>
              </a:rPr>
              <a:t>main</a:t>
            </a:r>
            <a:endParaRPr lang="fa-IR" sz="1400" dirty="0" smtClean="0">
              <a:cs typeface="B Zar" panose="00000400000000000000" pitchFamily="2" charset="-78"/>
            </a:endParaRPr>
          </a:p>
          <a:p>
            <a:pPr marL="801688" indent="0" algn="just" rtl="1">
              <a:buNone/>
            </a:pPr>
            <a:endParaRPr lang="fa-IR" sz="1400" dirty="0" smtClean="0">
              <a:cs typeface="B Zar" panose="00000400000000000000" pitchFamily="2" charset="-78"/>
            </a:endParaRPr>
          </a:p>
          <a:p>
            <a:pPr marL="969963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برای مثال، مسیر چهارم در شکل 5 نشان داده شده.</a:t>
            </a:r>
            <a:endParaRPr lang="fa-IR" sz="1400" dirty="0">
              <a:cs typeface="B Zar" panose="00000400000000000000" pitchFamily="2" charset="-78"/>
            </a:endParaRPr>
          </a:p>
          <a:p>
            <a:pPr marL="1201738" indent="-400050" algn="just" rtl="1">
              <a:buFont typeface="+mj-lt"/>
              <a:buAutoNum type="romanLcPeriod"/>
            </a:pPr>
            <a:endParaRPr lang="en-US" sz="1400" dirty="0" smtClean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مدل سازی با </a:t>
            </a:r>
            <a:r>
              <a:rPr lang="en-US" sz="2800" dirty="0" err="1" smtClean="0">
                <a:cs typeface="B Zar" panose="00000400000000000000" pitchFamily="2" charset="-78"/>
              </a:rPr>
              <a:t>Modex</a:t>
            </a:r>
            <a:r>
              <a:rPr lang="fa-IR" sz="2800" dirty="0" smtClean="0">
                <a:cs typeface="B Zar" panose="00000400000000000000" pitchFamily="2" charset="-78"/>
              </a:rPr>
              <a:t> (ادامه)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914400" y="4590197"/>
            <a:ext cx="1746913" cy="4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</a:t>
            </a:r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4: ادامه فایل </a:t>
            </a:r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نتیجه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Modex</a:t>
            </a:r>
            <a:endParaRPr lang="fa-IR" sz="10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2" y="252485"/>
            <a:ext cx="2267472" cy="43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667534" y="1073335"/>
            <a:ext cx="3712190" cy="3239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69963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مشکلات:</a:t>
            </a:r>
          </a:p>
          <a:p>
            <a:pPr marL="1201738" lvl="0" indent="-400050" algn="just" rtl="1">
              <a:buFont typeface="+mj-lt"/>
              <a:buAutoNum type="romanLcPeriod"/>
            </a:pPr>
            <a:r>
              <a:rPr lang="fa-IR" sz="1400" dirty="0" smtClean="0">
                <a:cs typeface="B Zar" panose="00000400000000000000" pitchFamily="2" charset="-78"/>
              </a:rPr>
              <a:t>تابع اصلی در کد </a:t>
            </a:r>
            <a:r>
              <a:rPr lang="en-US" sz="1400" dirty="0" smtClean="0">
                <a:cs typeface="B Zar" panose="00000400000000000000" pitchFamily="2" charset="-78"/>
              </a:rPr>
              <a:t>C</a:t>
            </a:r>
            <a:r>
              <a:rPr lang="fa-IR" sz="1400" dirty="0" smtClean="0">
                <a:cs typeface="B Zar" panose="00000400000000000000" pitchFamily="2" charset="-78"/>
              </a:rPr>
              <a:t> </a:t>
            </a:r>
            <a:r>
              <a:rPr lang="en-US" sz="1400" dirty="0" smtClean="0">
                <a:cs typeface="B Zar" panose="00000400000000000000" pitchFamily="2" charset="-78"/>
              </a:rPr>
              <a:t> </a:t>
            </a:r>
            <a:r>
              <a:rPr lang="fa-IR" sz="1400" dirty="0">
                <a:cs typeface="B Zar" panose="00000400000000000000" pitchFamily="2" charset="-78"/>
              </a:rPr>
              <a:t>دارای یک حلقه‌ی بی‌نهایت </a:t>
            </a:r>
            <a:r>
              <a:rPr lang="fa-IR" sz="1400" dirty="0" smtClean="0">
                <a:cs typeface="B Zar" panose="00000400000000000000" pitchFamily="2" charset="-78"/>
              </a:rPr>
              <a:t>است. </a:t>
            </a:r>
            <a:r>
              <a:rPr lang="fa-IR" sz="1400" dirty="0">
                <a:cs typeface="B Zar" panose="00000400000000000000" pitchFamily="2" charset="-78"/>
              </a:rPr>
              <a:t>و </a:t>
            </a:r>
            <a:r>
              <a:rPr lang="fa-IR" sz="1400" dirty="0" smtClean="0">
                <a:cs typeface="B Zar" panose="00000400000000000000" pitchFamily="2" charset="-78"/>
              </a:rPr>
              <a:t>نباید </a:t>
            </a:r>
            <a:r>
              <a:rPr lang="fa-IR" sz="1400" dirty="0">
                <a:cs typeface="B Zar" panose="00000400000000000000" pitchFamily="2" charset="-78"/>
              </a:rPr>
              <a:t>هیچ‌گاه فراخوانی توابع به پایان برسد</a:t>
            </a:r>
            <a:r>
              <a:rPr lang="fa-IR" sz="1400" dirty="0" smtClean="0">
                <a:cs typeface="B Zar" panose="00000400000000000000" pitchFamily="2" charset="-78"/>
              </a:rPr>
              <a:t>.</a:t>
            </a:r>
          </a:p>
          <a:p>
            <a:pPr marL="1201738" lvl="0" indent="-400050" algn="just" rtl="1">
              <a:buFont typeface="+mj-lt"/>
              <a:buAutoNum type="romanLcPeriod"/>
            </a:pPr>
            <a:r>
              <a:rPr lang="fa-IR" sz="1400" dirty="0" smtClean="0">
                <a:cs typeface="B Zar" panose="00000400000000000000" pitchFamily="2" charset="-78"/>
              </a:rPr>
              <a:t>دلیل: </a:t>
            </a:r>
            <a:r>
              <a:rPr lang="fa-IR" sz="1400" dirty="0">
                <a:cs typeface="B Zar" panose="00000400000000000000" pitchFamily="2" charset="-78"/>
              </a:rPr>
              <a:t>عدم امکان فراخوانی رویه‌ها در کد </a:t>
            </a:r>
            <a:r>
              <a:rPr lang="fa-IR" sz="1400" dirty="0" smtClean="0">
                <a:cs typeface="B Zar" panose="00000400000000000000" pitchFamily="2" charset="-78"/>
              </a:rPr>
              <a:t>تولیدی</a:t>
            </a:r>
            <a:r>
              <a:rPr lang="en-US" sz="1400" dirty="0" err="1" smtClean="0">
                <a:cs typeface="B Zar" panose="00000400000000000000" pitchFamily="2" charset="-78"/>
              </a:rPr>
              <a:t>Modex</a:t>
            </a:r>
            <a:r>
              <a:rPr lang="en-US" sz="1400" dirty="0" smtClean="0">
                <a:cs typeface="B Zar" panose="00000400000000000000" pitchFamily="2" charset="-78"/>
              </a:rPr>
              <a:t> </a:t>
            </a:r>
            <a:endParaRPr lang="fa-IR" sz="1400" dirty="0" smtClean="0">
              <a:cs typeface="B Zar" panose="00000400000000000000" pitchFamily="2" charset="-78"/>
            </a:endParaRPr>
          </a:p>
          <a:p>
            <a:pPr marL="1201738" lvl="0" indent="-400050" algn="just" rtl="1">
              <a:buFont typeface="+mj-lt"/>
              <a:buAutoNum type="romanLcPeriod"/>
            </a:pPr>
            <a:r>
              <a:rPr lang="fa-IR" sz="1400" dirty="0">
                <a:cs typeface="B Zar" panose="00000400000000000000" pitchFamily="2" charset="-78"/>
              </a:rPr>
              <a:t>تمام </a:t>
            </a:r>
            <a:r>
              <a:rPr lang="fa-IR" sz="1400" dirty="0" smtClean="0">
                <a:cs typeface="B Zar" panose="00000400000000000000" pitchFamily="2" charset="-78"/>
              </a:rPr>
              <a:t>رویه‌ها به صورت فعال </a:t>
            </a:r>
            <a:r>
              <a:rPr lang="fa-IR" sz="1400" dirty="0">
                <a:cs typeface="B Zar" panose="00000400000000000000" pitchFamily="2" charset="-78"/>
              </a:rPr>
              <a:t>تولید </a:t>
            </a:r>
            <a:r>
              <a:rPr lang="fa-IR" sz="1400" dirty="0" smtClean="0">
                <a:cs typeface="B Zar" panose="00000400000000000000" pitchFamily="2" charset="-78"/>
              </a:rPr>
              <a:t>شده</a:t>
            </a:r>
          </a:p>
          <a:p>
            <a:pPr marL="1201738" lvl="0" indent="-400050" algn="just" rtl="1">
              <a:buFont typeface="+mj-lt"/>
              <a:buAutoNum type="romanLcPeriod"/>
            </a:pPr>
            <a:endParaRPr lang="fa-IR" sz="1400" dirty="0" smtClean="0">
              <a:cs typeface="B Zar" panose="00000400000000000000" pitchFamily="2" charset="-78"/>
            </a:endParaRPr>
          </a:p>
          <a:p>
            <a:pPr marL="969963" lvl="0" algn="just" rtl="1">
              <a:buBlip>
                <a:blip r:embed="rId3"/>
              </a:buBlip>
            </a:pPr>
            <a:r>
              <a:rPr lang="fa-IR" sz="1600" dirty="0" smtClean="0">
                <a:cs typeface="B Zar" panose="00000400000000000000" pitchFamily="2" charset="-78"/>
              </a:rPr>
              <a:t>کنترل نسبی ترتیب </a:t>
            </a:r>
            <a:r>
              <a:rPr lang="fa-IR" sz="1600" dirty="0">
                <a:cs typeface="B Zar" panose="00000400000000000000" pitchFamily="2" charset="-78"/>
              </a:rPr>
              <a:t>اجرای </a:t>
            </a:r>
            <a:r>
              <a:rPr lang="fa-IR" sz="1600" dirty="0" smtClean="0">
                <a:cs typeface="B Zar" panose="00000400000000000000" pitchFamily="2" charset="-78"/>
              </a:rPr>
              <a:t>تمام </a:t>
            </a:r>
            <a:r>
              <a:rPr lang="fa-IR" sz="1600" dirty="0">
                <a:cs typeface="B Zar" panose="00000400000000000000" pitchFamily="2" charset="-78"/>
              </a:rPr>
              <a:t>رویه‌های تولید </a:t>
            </a:r>
            <a:r>
              <a:rPr lang="fa-IR" sz="1600" dirty="0" smtClean="0">
                <a:cs typeface="B Zar" panose="00000400000000000000" pitchFamily="2" charset="-78"/>
              </a:rPr>
              <a:t>شده ی فعال، با </a:t>
            </a:r>
            <a:r>
              <a:rPr lang="fa-IR" sz="1600" dirty="0">
                <a:cs typeface="B Zar" panose="00000400000000000000" pitchFamily="2" charset="-78"/>
              </a:rPr>
              <a:t>استفاده از کانال‌های </a:t>
            </a:r>
            <a:r>
              <a:rPr lang="fa-IR" sz="1600" dirty="0" smtClean="0">
                <a:cs typeface="B Zar" panose="00000400000000000000" pitchFamily="2" charset="-78"/>
              </a:rPr>
              <a:t>هم‌گام‌ساز</a:t>
            </a:r>
            <a:endParaRPr lang="en-US" sz="1600" dirty="0" smtClean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مدل سازی با </a:t>
            </a:r>
            <a:r>
              <a:rPr lang="en-US" sz="2800" dirty="0" err="1" smtClean="0">
                <a:cs typeface="B Zar" panose="00000400000000000000" pitchFamily="2" charset="-78"/>
              </a:rPr>
              <a:t>Modex</a:t>
            </a:r>
            <a:r>
              <a:rPr lang="fa-IR" sz="2800" dirty="0" smtClean="0">
                <a:cs typeface="B Zar" panose="00000400000000000000" pitchFamily="2" charset="-78"/>
              </a:rPr>
              <a:t> (ادامه)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914400" y="4590197"/>
            <a:ext cx="1746913" cy="4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</a:t>
            </a:r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5</a:t>
            </a:r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: مسیر اجرایی چهارم</a:t>
            </a:r>
            <a:endParaRPr lang="fa-IR" sz="10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4" y="189387"/>
            <a:ext cx="2874485" cy="443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664424" y="1073336"/>
            <a:ext cx="4715300" cy="2488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2000" b="1" dirty="0" smtClean="0">
                <a:cs typeface="B Zar" panose="00000400000000000000" pitchFamily="2" charset="-78"/>
              </a:rPr>
              <a:t>حالت دوم:</a:t>
            </a:r>
          </a:p>
          <a:p>
            <a:pPr marL="969963" algn="just" rtl="1">
              <a:buBlip>
                <a:blip r:embed="rId4"/>
              </a:buBlip>
            </a:pPr>
            <a:r>
              <a:rPr lang="fa-IR" sz="1800" dirty="0">
                <a:cs typeface="B Zar" panose="00000400000000000000" pitchFamily="2" charset="-78"/>
              </a:rPr>
              <a:t>وجود فایل </a:t>
            </a:r>
            <a:r>
              <a:rPr lang="en-US" sz="1800" dirty="0">
                <a:cs typeface="B Zar" panose="00000400000000000000" pitchFamily="2" charset="-78"/>
              </a:rPr>
              <a:t>.</a:t>
            </a:r>
            <a:r>
              <a:rPr lang="en-US" sz="1800" dirty="0" err="1">
                <a:cs typeface="B Zar" panose="00000400000000000000" pitchFamily="2" charset="-78"/>
              </a:rPr>
              <a:t>prx</a:t>
            </a:r>
            <a:r>
              <a:rPr lang="fa-IR" sz="1800" dirty="0">
                <a:cs typeface="B Zar" panose="00000400000000000000" pitchFamily="2" charset="-78"/>
              </a:rPr>
              <a:t> با محتوای شکل 6</a:t>
            </a:r>
          </a:p>
          <a:p>
            <a:pPr marL="969963" lvl="0" algn="just" rtl="1">
              <a:buBlip>
                <a:blip r:embed="rId4"/>
              </a:buBlip>
            </a:pPr>
            <a:endParaRPr lang="fa-IR" sz="800" dirty="0" smtClean="0">
              <a:cs typeface="B Zar" panose="00000400000000000000" pitchFamily="2" charset="-78"/>
            </a:endParaRP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عدم استفاده از کانال‌های هم‌گام‌ساز، با وجود فعال بودن رویه‌ها </a:t>
            </a:r>
            <a:r>
              <a:rPr lang="fa-IR" sz="1800" dirty="0" smtClean="0">
                <a:cs typeface="B Zar" panose="00000400000000000000" pitchFamily="2" charset="-78"/>
                <a:sym typeface="Wingdings" panose="05000000000000000000" pitchFamily="2" charset="2"/>
              </a:rPr>
              <a:t>مسیرهای اجرایی بیشتر</a:t>
            </a:r>
            <a:endParaRPr lang="fa-IR" sz="1800" dirty="0" smtClean="0">
              <a:cs typeface="B Zar" panose="00000400000000000000" pitchFamily="2" charset="-78"/>
            </a:endParaRPr>
          </a:p>
          <a:p>
            <a:pPr marL="969963" lvl="0" algn="just" rtl="1">
              <a:buBlip>
                <a:blip r:embed="rId4"/>
              </a:buBlip>
            </a:pPr>
            <a:endParaRPr lang="fa-IR" sz="800" dirty="0" smtClean="0">
              <a:cs typeface="B Zar" panose="00000400000000000000" pitchFamily="2" charset="-78"/>
            </a:endParaRPr>
          </a:p>
          <a:p>
            <a:pPr marL="969963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مدل </a:t>
            </a:r>
            <a:r>
              <a:rPr lang="en-US" sz="1800" dirty="0" err="1">
                <a:cs typeface="B Zar" panose="00000400000000000000" pitchFamily="2" charset="-78"/>
              </a:rPr>
              <a:t>Promela</a:t>
            </a:r>
            <a:r>
              <a:rPr lang="fa-IR" sz="1800" dirty="0">
                <a:cs typeface="B Zar" panose="00000400000000000000" pitchFamily="2" charset="-78"/>
              </a:rPr>
              <a:t> در </a:t>
            </a:r>
            <a:r>
              <a:rPr lang="fa-IR" sz="1800" dirty="0" smtClean="0">
                <a:cs typeface="B Zar" panose="00000400000000000000" pitchFamily="2" charset="-78"/>
              </a:rPr>
              <a:t>شکل‌ 7</a:t>
            </a:r>
            <a:endParaRPr lang="en-US" sz="1800" dirty="0" smtClean="0">
              <a:cs typeface="B Zar" panose="00000400000000000000" pitchFamily="2" charset="-78"/>
            </a:endParaRPr>
          </a:p>
          <a:p>
            <a:pPr marL="0" lvl="0" indent="0" algn="just" rtl="1">
              <a:buNone/>
            </a:pPr>
            <a:endParaRPr lang="fa-IR" sz="2000" dirty="0" smtClean="0">
              <a:cs typeface="B Zar" panose="00000400000000000000" pitchFamily="2" charset="-78"/>
            </a:endParaRPr>
          </a:p>
          <a:p>
            <a:pPr marL="0" lvl="0" indent="0" algn="just" rtl="1">
              <a:buNone/>
            </a:pPr>
            <a:endParaRPr lang="fa-IR" sz="2000" dirty="0" smtClean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مدل سازی با </a:t>
            </a:r>
            <a:r>
              <a:rPr lang="en-US" sz="2800" dirty="0" err="1">
                <a:cs typeface="B Zar" panose="00000400000000000000" pitchFamily="2" charset="-78"/>
              </a:rPr>
              <a:t>Modex</a:t>
            </a:r>
            <a:r>
              <a:rPr lang="fa-IR" sz="2800" dirty="0">
                <a:cs typeface="B Zar" panose="00000400000000000000" pitchFamily="2" charset="-78"/>
              </a:rPr>
              <a:t> (ادامه)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968991" y="4590197"/>
            <a:ext cx="1483616" cy="4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7: </a:t>
            </a:r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فایل نتیجه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Modex</a:t>
            </a:r>
            <a:endParaRPr lang="fa-IR" sz="10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5386316" y="4312692"/>
            <a:ext cx="1483616" cy="32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6: </a:t>
            </a:r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محتوای </a:t>
            </a:r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فایل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.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prx</a:t>
            </a:r>
            <a:endParaRPr lang="fa-IR" sz="12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61" y="3548784"/>
            <a:ext cx="2257740" cy="857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304291"/>
            <a:ext cx="2212311" cy="42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162567" y="1073336"/>
            <a:ext cx="4217157" cy="317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ایجاد تغییر برروی کد شکل 7</a:t>
            </a:r>
          </a:p>
          <a:p>
            <a:pPr marL="342900" lvl="0" algn="just" rtl="1">
              <a:buBlip>
                <a:blip r:embed="rId3"/>
              </a:buBlip>
            </a:pPr>
            <a:r>
              <a:rPr lang="fa-IR" sz="2000" b="1" dirty="0" smtClean="0">
                <a:cs typeface="B Zar" panose="00000400000000000000" pitchFamily="2" charset="-78"/>
              </a:rPr>
              <a:t>گام اول: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کد حاصل در شکل 8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تغییرات:</a:t>
            </a:r>
          </a:p>
          <a:p>
            <a:pPr marL="1201738" indent="-400050" algn="just" rtl="1">
              <a:buFont typeface="+mj-lt"/>
              <a:buAutoNum type="romanLcPeriod"/>
            </a:pPr>
            <a:r>
              <a:rPr lang="fa-IR" sz="1800" dirty="0">
                <a:cs typeface="B Zar" panose="00000400000000000000" pitchFamily="2" charset="-78"/>
              </a:rPr>
              <a:t>حذف بلاک‌های </a:t>
            </a:r>
            <a:r>
              <a:rPr lang="en-US" sz="1800" dirty="0">
                <a:cs typeface="B Zar" panose="00000400000000000000" pitchFamily="2" charset="-78"/>
              </a:rPr>
              <a:t>C</a:t>
            </a:r>
            <a:r>
              <a:rPr lang="fa-IR" sz="1800" dirty="0">
                <a:cs typeface="B Zar" panose="00000400000000000000" pitchFamily="2" charset="-78"/>
              </a:rPr>
              <a:t> تعبیه </a:t>
            </a:r>
            <a:r>
              <a:rPr lang="fa-IR" sz="1800" dirty="0" smtClean="0">
                <a:cs typeface="B Zar" panose="00000400000000000000" pitchFamily="2" charset="-78"/>
              </a:rPr>
              <a:t>شده</a:t>
            </a:r>
          </a:p>
          <a:p>
            <a:pPr marL="1201738" lvl="0" indent="-400050" algn="just" rtl="1">
              <a:buFont typeface="+mj-lt"/>
              <a:buAutoNum type="romanLcPeriod"/>
            </a:pPr>
            <a:r>
              <a:rPr lang="fa-IR" sz="1800" dirty="0">
                <a:cs typeface="B Zar" panose="00000400000000000000" pitchFamily="2" charset="-78"/>
              </a:rPr>
              <a:t>فقط </a:t>
            </a:r>
            <a:r>
              <a:rPr lang="en-US" sz="1800" dirty="0">
                <a:cs typeface="B Zar" panose="00000400000000000000" pitchFamily="2" charset="-78"/>
              </a:rPr>
              <a:t>main</a:t>
            </a:r>
            <a:r>
              <a:rPr lang="fa-IR" sz="1800" dirty="0">
                <a:cs typeface="B Zar" panose="00000400000000000000" pitchFamily="2" charset="-78"/>
              </a:rPr>
              <a:t> فعال</a:t>
            </a:r>
          </a:p>
          <a:p>
            <a:pPr marL="969963" lvl="0" algn="just" rtl="1">
              <a:buBlip>
                <a:blip r:embed="rId4"/>
              </a:buBlip>
            </a:pPr>
            <a:endParaRPr lang="en-US" sz="1800" dirty="0">
              <a:cs typeface="B Zar" panose="00000400000000000000" pitchFamily="2" charset="-78"/>
            </a:endParaRPr>
          </a:p>
          <a:p>
            <a:pPr marL="0" lvl="0" indent="0" algn="just" rtl="1">
              <a:buNone/>
            </a:pPr>
            <a:endParaRPr lang="fa-IR" sz="2000" dirty="0" smtClean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اصلاح مدل خروجی </a:t>
            </a:r>
            <a:r>
              <a:rPr lang="en-US" sz="2800" dirty="0" err="1">
                <a:cs typeface="B Zar" panose="00000400000000000000" pitchFamily="2" charset="-78"/>
              </a:rPr>
              <a:t>Modex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968991" y="4590197"/>
            <a:ext cx="1624084" cy="4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8</a:t>
            </a:r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: کد حاصل از گام اول</a:t>
            </a:r>
            <a:endParaRPr lang="fa-IR" sz="10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17" y="252484"/>
            <a:ext cx="1393476" cy="429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578825" y="1073336"/>
            <a:ext cx="3800900" cy="2447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69963" lvl="0" algn="just" rtl="1">
              <a:buBlip>
                <a:blip r:embed="rId3"/>
              </a:buBlip>
            </a:pPr>
            <a:r>
              <a:rPr lang="fa-IR" sz="1800" dirty="0">
                <a:cs typeface="B Zar" panose="00000400000000000000" pitchFamily="2" charset="-78"/>
              </a:rPr>
              <a:t>همچنان بیش از یک مسیر اجرایی</a:t>
            </a:r>
          </a:p>
          <a:p>
            <a:pPr marL="969963" lvl="0" algn="just" rtl="1">
              <a:buBlip>
                <a:blip r:embed="rId3"/>
              </a:buBlip>
            </a:pPr>
            <a:r>
              <a:rPr lang="fa-IR" sz="1800" dirty="0">
                <a:cs typeface="B Zar" panose="00000400000000000000" pitchFamily="2" charset="-78"/>
              </a:rPr>
              <a:t>یکی از مسیرها، مسیر درست است</a:t>
            </a:r>
            <a:r>
              <a:rPr lang="fa-IR" sz="1800" dirty="0" smtClean="0">
                <a:cs typeface="B Zar" panose="00000400000000000000" pitchFamily="2" charset="-78"/>
              </a:rPr>
              <a:t>.</a:t>
            </a:r>
          </a:p>
          <a:p>
            <a:pPr marL="969963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عدم قطعیت درباره‌ی اجرای دو رویه فراخوانی‌کننده و فراخوانی‌شونده، پس از فراخوانی رویه</a:t>
            </a:r>
            <a:endParaRPr lang="fa-IR" sz="1800" dirty="0">
              <a:cs typeface="B Zar" panose="00000400000000000000" pitchFamily="2" charset="-78"/>
            </a:endParaRPr>
          </a:p>
          <a:p>
            <a:pPr marL="969963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مسیر درست در شکل 9</a:t>
            </a:r>
          </a:p>
          <a:p>
            <a:pPr marL="969963" lvl="0" algn="just" rtl="1">
              <a:buBlip>
                <a:blip r:embed="rId3"/>
              </a:buBlip>
            </a:pPr>
            <a:endParaRPr lang="fa-IR" sz="1800" dirty="0" smtClean="0">
              <a:cs typeface="B Zar" panose="00000400000000000000" pitchFamily="2" charset="-78"/>
            </a:endParaRPr>
          </a:p>
          <a:p>
            <a:pPr marL="627063" lvl="0" indent="0" algn="just" rtl="1">
              <a:buNone/>
            </a:pPr>
            <a:endParaRPr lang="en-US" sz="1800" dirty="0">
              <a:cs typeface="B Zar" panose="00000400000000000000" pitchFamily="2" charset="-78"/>
            </a:endParaRPr>
          </a:p>
          <a:p>
            <a:pPr marL="0" lvl="0" indent="0" algn="just" rtl="1">
              <a:buNone/>
            </a:pPr>
            <a:endParaRPr lang="fa-IR" sz="2000" dirty="0" smtClean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اصلاح مدل خروجی </a:t>
            </a:r>
            <a:r>
              <a:rPr lang="en-US" sz="2800" dirty="0" err="1" smtClean="0">
                <a:cs typeface="B Zar" panose="00000400000000000000" pitchFamily="2" charset="-78"/>
              </a:rPr>
              <a:t>Modex</a:t>
            </a:r>
            <a:r>
              <a:rPr lang="fa-IR" sz="2800" dirty="0" smtClean="0">
                <a:cs typeface="B Zar" panose="00000400000000000000" pitchFamily="2" charset="-78"/>
              </a:rPr>
              <a:t> (ادامه)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491319" y="4535605"/>
            <a:ext cx="2982036" cy="4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9: </a:t>
            </a:r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مسیر اجرایی مربوط به کد حاصل از گام اول</a:t>
            </a:r>
            <a:endParaRPr lang="fa-IR" sz="10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4" y="1282889"/>
            <a:ext cx="3802065" cy="32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889612" y="1073336"/>
            <a:ext cx="4490112" cy="317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2000" b="1" dirty="0" smtClean="0">
                <a:cs typeface="B Zar" panose="00000400000000000000" pitchFamily="2" charset="-78"/>
              </a:rPr>
              <a:t>گام دوم: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کد حاصل در دو شکل 10 و 11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تغییرات:</a:t>
            </a:r>
          </a:p>
          <a:p>
            <a:pPr marL="1201738" indent="-400050" algn="just" rtl="1">
              <a:buFont typeface="+mj-lt"/>
              <a:buAutoNum type="romanLcPeriod"/>
            </a:pPr>
            <a:r>
              <a:rPr lang="fa-IR" sz="1600" dirty="0" smtClean="0">
                <a:cs typeface="B Zar" panose="00000400000000000000" pitchFamily="2" charset="-78"/>
              </a:rPr>
              <a:t>تعریف </a:t>
            </a:r>
            <a:r>
              <a:rPr lang="fa-IR" sz="1600" dirty="0">
                <a:cs typeface="B Zar" panose="00000400000000000000" pitchFamily="2" charset="-78"/>
              </a:rPr>
              <a:t>دو متغیر </a:t>
            </a:r>
            <a:r>
              <a:rPr lang="fa-IR" sz="1600" dirty="0" smtClean="0">
                <a:cs typeface="B Zar" panose="00000400000000000000" pitchFamily="2" charset="-78"/>
              </a:rPr>
              <a:t>عمومی</a:t>
            </a:r>
            <a:r>
              <a:rPr lang="en-US" sz="1600" dirty="0" smtClean="0">
                <a:cs typeface="B Zar" panose="00000400000000000000" pitchFamily="2" charset="-78"/>
              </a:rPr>
              <a:t>، </a:t>
            </a:r>
            <a:r>
              <a:rPr lang="fa-IR" sz="1600" dirty="0" smtClean="0">
                <a:cs typeface="B Zar" panose="00000400000000000000" pitchFamily="2" charset="-78"/>
              </a:rPr>
              <a:t>برای </a:t>
            </a:r>
            <a:r>
              <a:rPr lang="fa-IR" sz="1600" dirty="0">
                <a:cs typeface="B Zar" panose="00000400000000000000" pitchFamily="2" charset="-78"/>
              </a:rPr>
              <a:t>بلاک </a:t>
            </a:r>
            <a:r>
              <a:rPr lang="fa-IR" sz="1600" dirty="0" smtClean="0">
                <a:cs typeface="B Zar" panose="00000400000000000000" pitchFamily="2" charset="-78"/>
              </a:rPr>
              <a:t> شدن مسیرهای غیرمنتظره، هنگامی </a:t>
            </a:r>
            <a:r>
              <a:rPr lang="fa-IR" sz="1600" dirty="0">
                <a:cs typeface="B Zar" panose="00000400000000000000" pitchFamily="2" charset="-78"/>
              </a:rPr>
              <a:t>که بدنه‌ی چند رویه به صورت هم‌زمان امکان اجرا </a:t>
            </a:r>
            <a:r>
              <a:rPr lang="fa-IR" sz="1600" dirty="0" smtClean="0">
                <a:cs typeface="B Zar" panose="00000400000000000000" pitchFamily="2" charset="-78"/>
              </a:rPr>
              <a:t>دارند</a:t>
            </a:r>
            <a:endParaRPr lang="en-US" sz="1600" dirty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اصلاح مدل خروجی </a:t>
            </a:r>
            <a:r>
              <a:rPr lang="en-US" sz="2800" dirty="0" err="1">
                <a:cs typeface="B Zar" panose="00000400000000000000" pitchFamily="2" charset="-78"/>
              </a:rPr>
              <a:t>Modex</a:t>
            </a:r>
            <a:r>
              <a:rPr lang="fa-IR" sz="2800" dirty="0">
                <a:cs typeface="B Zar" panose="00000400000000000000" pitchFamily="2" charset="-78"/>
              </a:rPr>
              <a:t> (ادامه)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968991" y="4590197"/>
            <a:ext cx="1624084" cy="4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10: </a:t>
            </a:r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کد حاصل از گام </a:t>
            </a:r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دوم</a:t>
            </a:r>
            <a:endParaRPr lang="fa-IR" sz="10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6" y="272954"/>
            <a:ext cx="2074617" cy="42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1104577" y="1690990"/>
            <a:ext cx="4169664" cy="1243512"/>
            <a:chOff x="1131873" y="1859279"/>
            <a:chExt cx="4169664" cy="1371600"/>
          </a:xfrm>
        </p:grpSpPr>
        <p:sp>
          <p:nvSpPr>
            <p:cNvPr id="11" name="Notched Right Arrow 10"/>
            <p:cNvSpPr/>
            <p:nvPr/>
          </p:nvSpPr>
          <p:spPr>
            <a:xfrm rot="16200000">
              <a:off x="3886199" y="2404801"/>
              <a:ext cx="1371600" cy="280555"/>
            </a:xfrm>
            <a:prstGeom prst="notchedRightArrow">
              <a:avLst>
                <a:gd name="adj1" fmla="val 100000"/>
                <a:gd name="adj2" fmla="val 74138"/>
              </a:avLst>
            </a:prstGeom>
            <a:solidFill>
              <a:srgbClr val="E03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/>
            </a:p>
          </p:txBody>
        </p:sp>
        <p:grpSp>
          <p:nvGrpSpPr>
            <p:cNvPr id="12" name="Group 11"/>
            <p:cNvGrpSpPr/>
            <p:nvPr/>
          </p:nvGrpSpPr>
          <p:grpSpPr>
            <a:xfrm flipH="1">
              <a:off x="1131873" y="2328001"/>
              <a:ext cx="4169664" cy="659825"/>
              <a:chOff x="0" y="5065566"/>
              <a:chExt cx="4166758" cy="9767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0" y="5065566"/>
                <a:ext cx="4166758" cy="800099"/>
              </a:xfrm>
              <a:custGeom>
                <a:avLst/>
                <a:gdLst>
                  <a:gd name="connsiteX0" fmla="*/ 455897 w 4166758"/>
                  <a:gd name="connsiteY0" fmla="*/ 0 h 800099"/>
                  <a:gd name="connsiteX1" fmla="*/ 3855031 w 4166758"/>
                  <a:gd name="connsiteY1" fmla="*/ 0 h 800099"/>
                  <a:gd name="connsiteX2" fmla="*/ 4166758 w 4166758"/>
                  <a:gd name="connsiteY2" fmla="*/ 311727 h 800099"/>
                  <a:gd name="connsiteX3" fmla="*/ 3855031 w 4166758"/>
                  <a:gd name="connsiteY3" fmla="*/ 623454 h 800099"/>
                  <a:gd name="connsiteX4" fmla="*/ 1517075 w 4166758"/>
                  <a:gd name="connsiteY4" fmla="*/ 623454 h 800099"/>
                  <a:gd name="connsiteX5" fmla="*/ 1517075 w 4166758"/>
                  <a:gd name="connsiteY5" fmla="*/ 623449 h 800099"/>
                  <a:gd name="connsiteX6" fmla="*/ 592284 w 4166758"/>
                  <a:gd name="connsiteY6" fmla="*/ 623449 h 800099"/>
                  <a:gd name="connsiteX7" fmla="*/ 592284 w 4166758"/>
                  <a:gd name="connsiteY7" fmla="*/ 623454 h 800099"/>
                  <a:gd name="connsiteX8" fmla="*/ 176649 w 4166758"/>
                  <a:gd name="connsiteY8" fmla="*/ 623454 h 800099"/>
                  <a:gd name="connsiteX9" fmla="*/ 13885 w 4166758"/>
                  <a:gd name="connsiteY9" fmla="*/ 731342 h 800099"/>
                  <a:gd name="connsiteX10" fmla="*/ 3 w 4166758"/>
                  <a:gd name="connsiteY10" fmla="*/ 800099 h 800099"/>
                  <a:gd name="connsiteX11" fmla="*/ 3 w 4166758"/>
                  <a:gd name="connsiteY11" fmla="*/ 800099 h 800099"/>
                  <a:gd name="connsiteX12" fmla="*/ 3 w 4166758"/>
                  <a:gd name="connsiteY12" fmla="*/ 446808 h 800099"/>
                  <a:gd name="connsiteX13" fmla="*/ 4 w 4166758"/>
                  <a:gd name="connsiteY13" fmla="*/ 446808 h 800099"/>
                  <a:gd name="connsiteX14" fmla="*/ 4 w 4166758"/>
                  <a:gd name="connsiteY14" fmla="*/ 176666 h 800099"/>
                  <a:gd name="connsiteX15" fmla="*/ 0 w 4166758"/>
                  <a:gd name="connsiteY15" fmla="*/ 176647 h 800099"/>
                  <a:gd name="connsiteX16" fmla="*/ 13882 w 4166758"/>
                  <a:gd name="connsiteY16" fmla="*/ 107889 h 800099"/>
                  <a:gd name="connsiteX17" fmla="*/ 176646 w 4166758"/>
                  <a:gd name="connsiteY17" fmla="*/ 1 h 800099"/>
                  <a:gd name="connsiteX18" fmla="*/ 455897 w 4166758"/>
                  <a:gd name="connsiteY18" fmla="*/ 1 h 80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66758" h="800099">
                    <a:moveTo>
                      <a:pt x="455897" y="0"/>
                    </a:moveTo>
                    <a:lnTo>
                      <a:pt x="3855031" y="0"/>
                    </a:lnTo>
                    <a:lnTo>
                      <a:pt x="4166758" y="311727"/>
                    </a:lnTo>
                    <a:lnTo>
                      <a:pt x="3855031" y="623454"/>
                    </a:lnTo>
                    <a:lnTo>
                      <a:pt x="1517075" y="623454"/>
                    </a:lnTo>
                    <a:lnTo>
                      <a:pt x="1517075" y="623449"/>
                    </a:lnTo>
                    <a:lnTo>
                      <a:pt x="592284" y="623449"/>
                    </a:lnTo>
                    <a:lnTo>
                      <a:pt x="592284" y="623454"/>
                    </a:lnTo>
                    <a:lnTo>
                      <a:pt x="176649" y="623454"/>
                    </a:lnTo>
                    <a:cubicBezTo>
                      <a:pt x="103480" y="623454"/>
                      <a:pt x="40701" y="667941"/>
                      <a:pt x="13885" y="731342"/>
                    </a:cubicBezTo>
                    <a:lnTo>
                      <a:pt x="3" y="800099"/>
                    </a:lnTo>
                    <a:lnTo>
                      <a:pt x="3" y="800099"/>
                    </a:lnTo>
                    <a:lnTo>
                      <a:pt x="3" y="446808"/>
                    </a:lnTo>
                    <a:lnTo>
                      <a:pt x="4" y="446808"/>
                    </a:lnTo>
                    <a:lnTo>
                      <a:pt x="4" y="176666"/>
                    </a:lnTo>
                    <a:lnTo>
                      <a:pt x="0" y="176647"/>
                    </a:lnTo>
                    <a:lnTo>
                      <a:pt x="13882" y="107889"/>
                    </a:lnTo>
                    <a:cubicBezTo>
                      <a:pt x="40698" y="44488"/>
                      <a:pt x="103477" y="1"/>
                      <a:pt x="176646" y="1"/>
                    </a:cubicBezTo>
                    <a:lnTo>
                      <a:pt x="455897" y="1"/>
                    </a:lnTo>
                    <a:close/>
                  </a:path>
                </a:pathLst>
              </a:custGeom>
              <a:solidFill>
                <a:srgbClr val="BE1D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rIns="457200" rtlCol="0" anchor="t"/>
              <a:lstStyle/>
              <a:p>
                <a:pPr algn="r"/>
                <a:r>
                  <a:rPr lang="fa-IR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صفحه 6</a:t>
                </a:r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0" y="5689019"/>
                <a:ext cx="592282" cy="353292"/>
              </a:xfrm>
              <a:custGeom>
                <a:avLst/>
                <a:gdLst>
                  <a:gd name="connsiteX0" fmla="*/ 0 w 592282"/>
                  <a:gd name="connsiteY0" fmla="*/ 176645 h 353292"/>
                  <a:gd name="connsiteX1" fmla="*/ 0 w 592282"/>
                  <a:gd name="connsiteY1" fmla="*/ 176646 h 353292"/>
                  <a:gd name="connsiteX2" fmla="*/ 0 w 592282"/>
                  <a:gd name="connsiteY2" fmla="*/ 176646 h 353292"/>
                  <a:gd name="connsiteX3" fmla="*/ 176646 w 592282"/>
                  <a:gd name="connsiteY3" fmla="*/ 0 h 353292"/>
                  <a:gd name="connsiteX4" fmla="*/ 592282 w 592282"/>
                  <a:gd name="connsiteY4" fmla="*/ 0 h 353292"/>
                  <a:gd name="connsiteX5" fmla="*/ 592282 w 592282"/>
                  <a:gd name="connsiteY5" fmla="*/ 353292 h 353292"/>
                  <a:gd name="connsiteX6" fmla="*/ 176646 w 592282"/>
                  <a:gd name="connsiteY6" fmla="*/ 353291 h 353292"/>
                  <a:gd name="connsiteX7" fmla="*/ 13882 w 592282"/>
                  <a:gd name="connsiteY7" fmla="*/ 245404 h 353292"/>
                  <a:gd name="connsiteX8" fmla="*/ 0 w 592282"/>
                  <a:gd name="connsiteY8" fmla="*/ 176646 h 353292"/>
                  <a:gd name="connsiteX9" fmla="*/ 13882 w 592282"/>
                  <a:gd name="connsiteY9" fmla="*/ 107888 h 353292"/>
                  <a:gd name="connsiteX10" fmla="*/ 176646 w 592282"/>
                  <a:gd name="connsiteY10" fmla="*/ 0 h 35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2282" h="353292">
                    <a:moveTo>
                      <a:pt x="0" y="176645"/>
                    </a:moveTo>
                    <a:lnTo>
                      <a:pt x="0" y="176646"/>
                    </a:lnTo>
                    <a:lnTo>
                      <a:pt x="0" y="176646"/>
                    </a:lnTo>
                    <a:close/>
                    <a:moveTo>
                      <a:pt x="176646" y="0"/>
                    </a:moveTo>
                    <a:lnTo>
                      <a:pt x="592282" y="0"/>
                    </a:lnTo>
                    <a:lnTo>
                      <a:pt x="592282" y="353292"/>
                    </a:lnTo>
                    <a:lnTo>
                      <a:pt x="176646" y="353291"/>
                    </a:lnTo>
                    <a:cubicBezTo>
                      <a:pt x="103477" y="353291"/>
                      <a:pt x="40698" y="308805"/>
                      <a:pt x="13882" y="245404"/>
                    </a:cubicBezTo>
                    <a:lnTo>
                      <a:pt x="0" y="176646"/>
                    </a:lnTo>
                    <a:lnTo>
                      <a:pt x="13882" y="107888"/>
                    </a:lnTo>
                    <a:cubicBezTo>
                      <a:pt x="40698" y="44487"/>
                      <a:pt x="103477" y="0"/>
                      <a:pt x="176646" y="0"/>
                    </a:cubicBezTo>
                    <a:close/>
                  </a:path>
                </a:pathLst>
              </a:custGeom>
              <a:solidFill>
                <a:srgbClr val="7111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821393" y="2743092"/>
            <a:ext cx="4166758" cy="1243512"/>
            <a:chOff x="3841865" y="319088"/>
            <a:chExt cx="4166758" cy="1371600"/>
          </a:xfrm>
        </p:grpSpPr>
        <p:sp>
          <p:nvSpPr>
            <p:cNvPr id="16" name="Notched Right Arrow 15"/>
            <p:cNvSpPr/>
            <p:nvPr/>
          </p:nvSpPr>
          <p:spPr>
            <a:xfrm rot="16200000">
              <a:off x="3886201" y="864610"/>
              <a:ext cx="1371600" cy="280555"/>
            </a:xfrm>
            <a:prstGeom prst="notchedRightArrow">
              <a:avLst>
                <a:gd name="adj1" fmla="val 100000"/>
                <a:gd name="adj2" fmla="val 74138"/>
              </a:avLst>
            </a:prstGeom>
            <a:solidFill>
              <a:srgbClr val="65C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2743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 b="1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41865" y="704741"/>
              <a:ext cx="4166758" cy="659825"/>
              <a:chOff x="0" y="5065566"/>
              <a:chExt cx="4166758" cy="976745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0" y="5689019"/>
                <a:ext cx="592282" cy="353292"/>
              </a:xfrm>
              <a:custGeom>
                <a:avLst/>
                <a:gdLst>
                  <a:gd name="connsiteX0" fmla="*/ 0 w 592282"/>
                  <a:gd name="connsiteY0" fmla="*/ 176645 h 353292"/>
                  <a:gd name="connsiteX1" fmla="*/ 0 w 592282"/>
                  <a:gd name="connsiteY1" fmla="*/ 176646 h 353292"/>
                  <a:gd name="connsiteX2" fmla="*/ 0 w 592282"/>
                  <a:gd name="connsiteY2" fmla="*/ 176646 h 353292"/>
                  <a:gd name="connsiteX3" fmla="*/ 176646 w 592282"/>
                  <a:gd name="connsiteY3" fmla="*/ 0 h 353292"/>
                  <a:gd name="connsiteX4" fmla="*/ 592282 w 592282"/>
                  <a:gd name="connsiteY4" fmla="*/ 0 h 353292"/>
                  <a:gd name="connsiteX5" fmla="*/ 592282 w 592282"/>
                  <a:gd name="connsiteY5" fmla="*/ 353292 h 353292"/>
                  <a:gd name="connsiteX6" fmla="*/ 176646 w 592282"/>
                  <a:gd name="connsiteY6" fmla="*/ 353291 h 353292"/>
                  <a:gd name="connsiteX7" fmla="*/ 13882 w 592282"/>
                  <a:gd name="connsiteY7" fmla="*/ 245404 h 353292"/>
                  <a:gd name="connsiteX8" fmla="*/ 0 w 592282"/>
                  <a:gd name="connsiteY8" fmla="*/ 176646 h 353292"/>
                  <a:gd name="connsiteX9" fmla="*/ 13882 w 592282"/>
                  <a:gd name="connsiteY9" fmla="*/ 107888 h 353292"/>
                  <a:gd name="connsiteX10" fmla="*/ 176646 w 592282"/>
                  <a:gd name="connsiteY10" fmla="*/ 0 h 35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2282" h="353292">
                    <a:moveTo>
                      <a:pt x="0" y="176645"/>
                    </a:moveTo>
                    <a:lnTo>
                      <a:pt x="0" y="176646"/>
                    </a:lnTo>
                    <a:lnTo>
                      <a:pt x="0" y="176646"/>
                    </a:lnTo>
                    <a:close/>
                    <a:moveTo>
                      <a:pt x="176646" y="0"/>
                    </a:moveTo>
                    <a:lnTo>
                      <a:pt x="592282" y="0"/>
                    </a:lnTo>
                    <a:lnTo>
                      <a:pt x="592282" y="353292"/>
                    </a:lnTo>
                    <a:lnTo>
                      <a:pt x="176646" y="353291"/>
                    </a:lnTo>
                    <a:cubicBezTo>
                      <a:pt x="103477" y="353291"/>
                      <a:pt x="40698" y="308805"/>
                      <a:pt x="13882" y="245404"/>
                    </a:cubicBezTo>
                    <a:lnTo>
                      <a:pt x="0" y="176646"/>
                    </a:lnTo>
                    <a:lnTo>
                      <a:pt x="13882" y="107888"/>
                    </a:lnTo>
                    <a:cubicBezTo>
                      <a:pt x="40698" y="44487"/>
                      <a:pt x="103477" y="0"/>
                      <a:pt x="176646" y="0"/>
                    </a:cubicBezTo>
                    <a:close/>
                  </a:path>
                </a:pathLst>
              </a:custGeom>
              <a:solidFill>
                <a:srgbClr val="146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0" y="5065566"/>
                <a:ext cx="4166758" cy="800099"/>
              </a:xfrm>
              <a:custGeom>
                <a:avLst/>
                <a:gdLst>
                  <a:gd name="connsiteX0" fmla="*/ 455897 w 4166758"/>
                  <a:gd name="connsiteY0" fmla="*/ 0 h 800099"/>
                  <a:gd name="connsiteX1" fmla="*/ 3855031 w 4166758"/>
                  <a:gd name="connsiteY1" fmla="*/ 0 h 800099"/>
                  <a:gd name="connsiteX2" fmla="*/ 4166758 w 4166758"/>
                  <a:gd name="connsiteY2" fmla="*/ 311727 h 800099"/>
                  <a:gd name="connsiteX3" fmla="*/ 3855031 w 4166758"/>
                  <a:gd name="connsiteY3" fmla="*/ 623454 h 800099"/>
                  <a:gd name="connsiteX4" fmla="*/ 1517075 w 4166758"/>
                  <a:gd name="connsiteY4" fmla="*/ 623454 h 800099"/>
                  <a:gd name="connsiteX5" fmla="*/ 1517075 w 4166758"/>
                  <a:gd name="connsiteY5" fmla="*/ 623449 h 800099"/>
                  <a:gd name="connsiteX6" fmla="*/ 592284 w 4166758"/>
                  <a:gd name="connsiteY6" fmla="*/ 623449 h 800099"/>
                  <a:gd name="connsiteX7" fmla="*/ 592284 w 4166758"/>
                  <a:gd name="connsiteY7" fmla="*/ 623454 h 800099"/>
                  <a:gd name="connsiteX8" fmla="*/ 176649 w 4166758"/>
                  <a:gd name="connsiteY8" fmla="*/ 623454 h 800099"/>
                  <a:gd name="connsiteX9" fmla="*/ 13885 w 4166758"/>
                  <a:gd name="connsiteY9" fmla="*/ 731342 h 800099"/>
                  <a:gd name="connsiteX10" fmla="*/ 3 w 4166758"/>
                  <a:gd name="connsiteY10" fmla="*/ 800099 h 800099"/>
                  <a:gd name="connsiteX11" fmla="*/ 3 w 4166758"/>
                  <a:gd name="connsiteY11" fmla="*/ 800099 h 800099"/>
                  <a:gd name="connsiteX12" fmla="*/ 3 w 4166758"/>
                  <a:gd name="connsiteY12" fmla="*/ 446808 h 800099"/>
                  <a:gd name="connsiteX13" fmla="*/ 4 w 4166758"/>
                  <a:gd name="connsiteY13" fmla="*/ 446808 h 800099"/>
                  <a:gd name="connsiteX14" fmla="*/ 4 w 4166758"/>
                  <a:gd name="connsiteY14" fmla="*/ 176666 h 800099"/>
                  <a:gd name="connsiteX15" fmla="*/ 0 w 4166758"/>
                  <a:gd name="connsiteY15" fmla="*/ 176647 h 800099"/>
                  <a:gd name="connsiteX16" fmla="*/ 13882 w 4166758"/>
                  <a:gd name="connsiteY16" fmla="*/ 107889 h 800099"/>
                  <a:gd name="connsiteX17" fmla="*/ 176646 w 4166758"/>
                  <a:gd name="connsiteY17" fmla="*/ 1 h 800099"/>
                  <a:gd name="connsiteX18" fmla="*/ 455897 w 4166758"/>
                  <a:gd name="connsiteY18" fmla="*/ 1 h 80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66758" h="800099">
                    <a:moveTo>
                      <a:pt x="455897" y="0"/>
                    </a:moveTo>
                    <a:lnTo>
                      <a:pt x="3855031" y="0"/>
                    </a:lnTo>
                    <a:lnTo>
                      <a:pt x="4166758" y="311727"/>
                    </a:lnTo>
                    <a:lnTo>
                      <a:pt x="3855031" y="623454"/>
                    </a:lnTo>
                    <a:lnTo>
                      <a:pt x="1517075" y="623454"/>
                    </a:lnTo>
                    <a:lnTo>
                      <a:pt x="1517075" y="623449"/>
                    </a:lnTo>
                    <a:lnTo>
                      <a:pt x="592284" y="623449"/>
                    </a:lnTo>
                    <a:lnTo>
                      <a:pt x="592284" y="623454"/>
                    </a:lnTo>
                    <a:lnTo>
                      <a:pt x="176649" y="623454"/>
                    </a:lnTo>
                    <a:cubicBezTo>
                      <a:pt x="103480" y="623454"/>
                      <a:pt x="40701" y="667941"/>
                      <a:pt x="13885" y="731342"/>
                    </a:cubicBezTo>
                    <a:lnTo>
                      <a:pt x="3" y="800099"/>
                    </a:lnTo>
                    <a:lnTo>
                      <a:pt x="3" y="800099"/>
                    </a:lnTo>
                    <a:lnTo>
                      <a:pt x="3" y="446808"/>
                    </a:lnTo>
                    <a:lnTo>
                      <a:pt x="4" y="446808"/>
                    </a:lnTo>
                    <a:lnTo>
                      <a:pt x="4" y="176666"/>
                    </a:lnTo>
                    <a:lnTo>
                      <a:pt x="0" y="176647"/>
                    </a:lnTo>
                    <a:lnTo>
                      <a:pt x="13882" y="107889"/>
                    </a:lnTo>
                    <a:cubicBezTo>
                      <a:pt x="40698" y="44488"/>
                      <a:pt x="103477" y="1"/>
                      <a:pt x="176646" y="1"/>
                    </a:cubicBezTo>
                    <a:lnTo>
                      <a:pt x="455897" y="1"/>
                    </a:lnTo>
                    <a:close/>
                  </a:path>
                </a:pathLst>
              </a:custGeom>
              <a:solidFill>
                <a:srgbClr val="27A9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rIns="274320" rtlCol="0" anchor="t"/>
              <a:lstStyle/>
              <a:p>
                <a:r>
                  <a:rPr lang="fa-I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صفحه 11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111402" y="3795196"/>
            <a:ext cx="4169664" cy="1243512"/>
            <a:chOff x="1131873" y="1859279"/>
            <a:chExt cx="4169664" cy="1371600"/>
          </a:xfrm>
        </p:grpSpPr>
        <p:sp>
          <p:nvSpPr>
            <p:cNvPr id="21" name="Notched Right Arrow 20"/>
            <p:cNvSpPr/>
            <p:nvPr/>
          </p:nvSpPr>
          <p:spPr>
            <a:xfrm rot="16200000">
              <a:off x="3886199" y="2404801"/>
              <a:ext cx="1371600" cy="280555"/>
            </a:xfrm>
            <a:prstGeom prst="notchedRightArrow">
              <a:avLst>
                <a:gd name="adj1" fmla="val 100000"/>
                <a:gd name="adj2" fmla="val 74138"/>
              </a:avLst>
            </a:prstGeom>
            <a:solidFill>
              <a:srgbClr val="7A7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/>
            </a:p>
          </p:txBody>
        </p:sp>
        <p:grpSp>
          <p:nvGrpSpPr>
            <p:cNvPr id="22" name="Group 21"/>
            <p:cNvGrpSpPr/>
            <p:nvPr/>
          </p:nvGrpSpPr>
          <p:grpSpPr>
            <a:xfrm flipH="1">
              <a:off x="1131873" y="2328001"/>
              <a:ext cx="4169664" cy="659825"/>
              <a:chOff x="0" y="5065566"/>
              <a:chExt cx="4166758" cy="976745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0" y="5065566"/>
                <a:ext cx="4166758" cy="800099"/>
              </a:xfrm>
              <a:custGeom>
                <a:avLst/>
                <a:gdLst>
                  <a:gd name="connsiteX0" fmla="*/ 455897 w 4166758"/>
                  <a:gd name="connsiteY0" fmla="*/ 0 h 800099"/>
                  <a:gd name="connsiteX1" fmla="*/ 3855031 w 4166758"/>
                  <a:gd name="connsiteY1" fmla="*/ 0 h 800099"/>
                  <a:gd name="connsiteX2" fmla="*/ 4166758 w 4166758"/>
                  <a:gd name="connsiteY2" fmla="*/ 311727 h 800099"/>
                  <a:gd name="connsiteX3" fmla="*/ 3855031 w 4166758"/>
                  <a:gd name="connsiteY3" fmla="*/ 623454 h 800099"/>
                  <a:gd name="connsiteX4" fmla="*/ 1517075 w 4166758"/>
                  <a:gd name="connsiteY4" fmla="*/ 623454 h 800099"/>
                  <a:gd name="connsiteX5" fmla="*/ 1517075 w 4166758"/>
                  <a:gd name="connsiteY5" fmla="*/ 623449 h 800099"/>
                  <a:gd name="connsiteX6" fmla="*/ 592284 w 4166758"/>
                  <a:gd name="connsiteY6" fmla="*/ 623449 h 800099"/>
                  <a:gd name="connsiteX7" fmla="*/ 592284 w 4166758"/>
                  <a:gd name="connsiteY7" fmla="*/ 623454 h 800099"/>
                  <a:gd name="connsiteX8" fmla="*/ 176649 w 4166758"/>
                  <a:gd name="connsiteY8" fmla="*/ 623454 h 800099"/>
                  <a:gd name="connsiteX9" fmla="*/ 13885 w 4166758"/>
                  <a:gd name="connsiteY9" fmla="*/ 731342 h 800099"/>
                  <a:gd name="connsiteX10" fmla="*/ 3 w 4166758"/>
                  <a:gd name="connsiteY10" fmla="*/ 800099 h 800099"/>
                  <a:gd name="connsiteX11" fmla="*/ 3 w 4166758"/>
                  <a:gd name="connsiteY11" fmla="*/ 800099 h 800099"/>
                  <a:gd name="connsiteX12" fmla="*/ 3 w 4166758"/>
                  <a:gd name="connsiteY12" fmla="*/ 446808 h 800099"/>
                  <a:gd name="connsiteX13" fmla="*/ 4 w 4166758"/>
                  <a:gd name="connsiteY13" fmla="*/ 446808 h 800099"/>
                  <a:gd name="connsiteX14" fmla="*/ 4 w 4166758"/>
                  <a:gd name="connsiteY14" fmla="*/ 176666 h 800099"/>
                  <a:gd name="connsiteX15" fmla="*/ 0 w 4166758"/>
                  <a:gd name="connsiteY15" fmla="*/ 176647 h 800099"/>
                  <a:gd name="connsiteX16" fmla="*/ 13882 w 4166758"/>
                  <a:gd name="connsiteY16" fmla="*/ 107889 h 800099"/>
                  <a:gd name="connsiteX17" fmla="*/ 176646 w 4166758"/>
                  <a:gd name="connsiteY17" fmla="*/ 1 h 800099"/>
                  <a:gd name="connsiteX18" fmla="*/ 455897 w 4166758"/>
                  <a:gd name="connsiteY18" fmla="*/ 1 h 80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66758" h="800099">
                    <a:moveTo>
                      <a:pt x="455897" y="0"/>
                    </a:moveTo>
                    <a:lnTo>
                      <a:pt x="3855031" y="0"/>
                    </a:lnTo>
                    <a:lnTo>
                      <a:pt x="4166758" y="311727"/>
                    </a:lnTo>
                    <a:lnTo>
                      <a:pt x="3855031" y="623454"/>
                    </a:lnTo>
                    <a:lnTo>
                      <a:pt x="1517075" y="623454"/>
                    </a:lnTo>
                    <a:lnTo>
                      <a:pt x="1517075" y="623449"/>
                    </a:lnTo>
                    <a:lnTo>
                      <a:pt x="592284" y="623449"/>
                    </a:lnTo>
                    <a:lnTo>
                      <a:pt x="592284" y="623454"/>
                    </a:lnTo>
                    <a:lnTo>
                      <a:pt x="176649" y="623454"/>
                    </a:lnTo>
                    <a:cubicBezTo>
                      <a:pt x="103480" y="623454"/>
                      <a:pt x="40701" y="667941"/>
                      <a:pt x="13885" y="731342"/>
                    </a:cubicBezTo>
                    <a:lnTo>
                      <a:pt x="3" y="800099"/>
                    </a:lnTo>
                    <a:lnTo>
                      <a:pt x="3" y="800099"/>
                    </a:lnTo>
                    <a:lnTo>
                      <a:pt x="3" y="446808"/>
                    </a:lnTo>
                    <a:lnTo>
                      <a:pt x="4" y="446808"/>
                    </a:lnTo>
                    <a:lnTo>
                      <a:pt x="4" y="176666"/>
                    </a:lnTo>
                    <a:lnTo>
                      <a:pt x="0" y="176647"/>
                    </a:lnTo>
                    <a:lnTo>
                      <a:pt x="13882" y="107889"/>
                    </a:lnTo>
                    <a:cubicBezTo>
                      <a:pt x="40698" y="44488"/>
                      <a:pt x="103477" y="1"/>
                      <a:pt x="176646" y="1"/>
                    </a:cubicBezTo>
                    <a:lnTo>
                      <a:pt x="455897" y="1"/>
                    </a:lnTo>
                    <a:close/>
                  </a:path>
                </a:pathLst>
              </a:custGeom>
              <a:solidFill>
                <a:srgbClr val="5A5A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Ins="457200" rtlCol="0" anchor="t"/>
              <a:lstStyle/>
              <a:p>
                <a:pPr algn="r"/>
                <a:r>
                  <a:rPr lang="fa-I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صفحه 23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0" y="5689019"/>
                <a:ext cx="592282" cy="353292"/>
              </a:xfrm>
              <a:custGeom>
                <a:avLst/>
                <a:gdLst>
                  <a:gd name="connsiteX0" fmla="*/ 0 w 592282"/>
                  <a:gd name="connsiteY0" fmla="*/ 176645 h 353292"/>
                  <a:gd name="connsiteX1" fmla="*/ 0 w 592282"/>
                  <a:gd name="connsiteY1" fmla="*/ 176646 h 353292"/>
                  <a:gd name="connsiteX2" fmla="*/ 0 w 592282"/>
                  <a:gd name="connsiteY2" fmla="*/ 176646 h 353292"/>
                  <a:gd name="connsiteX3" fmla="*/ 176646 w 592282"/>
                  <a:gd name="connsiteY3" fmla="*/ 0 h 353292"/>
                  <a:gd name="connsiteX4" fmla="*/ 592282 w 592282"/>
                  <a:gd name="connsiteY4" fmla="*/ 0 h 353292"/>
                  <a:gd name="connsiteX5" fmla="*/ 592282 w 592282"/>
                  <a:gd name="connsiteY5" fmla="*/ 353292 h 353292"/>
                  <a:gd name="connsiteX6" fmla="*/ 176646 w 592282"/>
                  <a:gd name="connsiteY6" fmla="*/ 353291 h 353292"/>
                  <a:gd name="connsiteX7" fmla="*/ 13882 w 592282"/>
                  <a:gd name="connsiteY7" fmla="*/ 245404 h 353292"/>
                  <a:gd name="connsiteX8" fmla="*/ 0 w 592282"/>
                  <a:gd name="connsiteY8" fmla="*/ 176646 h 353292"/>
                  <a:gd name="connsiteX9" fmla="*/ 13882 w 592282"/>
                  <a:gd name="connsiteY9" fmla="*/ 107888 h 353292"/>
                  <a:gd name="connsiteX10" fmla="*/ 176646 w 592282"/>
                  <a:gd name="connsiteY10" fmla="*/ 0 h 35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2282" h="353292">
                    <a:moveTo>
                      <a:pt x="0" y="176645"/>
                    </a:moveTo>
                    <a:lnTo>
                      <a:pt x="0" y="176646"/>
                    </a:lnTo>
                    <a:lnTo>
                      <a:pt x="0" y="176646"/>
                    </a:lnTo>
                    <a:close/>
                    <a:moveTo>
                      <a:pt x="176646" y="0"/>
                    </a:moveTo>
                    <a:lnTo>
                      <a:pt x="592282" y="0"/>
                    </a:lnTo>
                    <a:lnTo>
                      <a:pt x="592282" y="353292"/>
                    </a:lnTo>
                    <a:lnTo>
                      <a:pt x="176646" y="353291"/>
                    </a:lnTo>
                    <a:cubicBezTo>
                      <a:pt x="103477" y="353291"/>
                      <a:pt x="40698" y="308805"/>
                      <a:pt x="13882" y="245404"/>
                    </a:cubicBezTo>
                    <a:lnTo>
                      <a:pt x="0" y="176646"/>
                    </a:lnTo>
                    <a:lnTo>
                      <a:pt x="13882" y="107888"/>
                    </a:lnTo>
                    <a:cubicBezTo>
                      <a:pt x="40698" y="44487"/>
                      <a:pt x="103477" y="0"/>
                      <a:pt x="176646" y="0"/>
                    </a:cubicBezTo>
                    <a:close/>
                  </a:path>
                </a:pathLst>
              </a:custGeom>
              <a:solidFill>
                <a:srgbClr val="3737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814569" y="630141"/>
            <a:ext cx="4166758" cy="1243512"/>
            <a:chOff x="3841865" y="319088"/>
            <a:chExt cx="4166758" cy="1371600"/>
          </a:xfrm>
        </p:grpSpPr>
        <p:sp>
          <p:nvSpPr>
            <p:cNvPr id="26" name="Notched Right Arrow 25"/>
            <p:cNvSpPr/>
            <p:nvPr/>
          </p:nvSpPr>
          <p:spPr>
            <a:xfrm rot="16200000">
              <a:off x="3886201" y="864610"/>
              <a:ext cx="1371600" cy="280555"/>
            </a:xfrm>
            <a:prstGeom prst="notchedRightArrow">
              <a:avLst>
                <a:gd name="adj1" fmla="val 100000"/>
                <a:gd name="adj2" fmla="val 74138"/>
              </a:avLst>
            </a:prstGeom>
            <a:solidFill>
              <a:srgbClr val="FCC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2743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2000" b="1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841865" y="704741"/>
              <a:ext cx="4166758" cy="659825"/>
              <a:chOff x="0" y="5065566"/>
              <a:chExt cx="4166758" cy="976745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0" y="5689019"/>
                <a:ext cx="592282" cy="353292"/>
              </a:xfrm>
              <a:custGeom>
                <a:avLst/>
                <a:gdLst>
                  <a:gd name="connsiteX0" fmla="*/ 0 w 592282"/>
                  <a:gd name="connsiteY0" fmla="*/ 176645 h 353292"/>
                  <a:gd name="connsiteX1" fmla="*/ 0 w 592282"/>
                  <a:gd name="connsiteY1" fmla="*/ 176646 h 353292"/>
                  <a:gd name="connsiteX2" fmla="*/ 0 w 592282"/>
                  <a:gd name="connsiteY2" fmla="*/ 176646 h 353292"/>
                  <a:gd name="connsiteX3" fmla="*/ 176646 w 592282"/>
                  <a:gd name="connsiteY3" fmla="*/ 0 h 353292"/>
                  <a:gd name="connsiteX4" fmla="*/ 592282 w 592282"/>
                  <a:gd name="connsiteY4" fmla="*/ 0 h 353292"/>
                  <a:gd name="connsiteX5" fmla="*/ 592282 w 592282"/>
                  <a:gd name="connsiteY5" fmla="*/ 353292 h 353292"/>
                  <a:gd name="connsiteX6" fmla="*/ 176646 w 592282"/>
                  <a:gd name="connsiteY6" fmla="*/ 353291 h 353292"/>
                  <a:gd name="connsiteX7" fmla="*/ 13882 w 592282"/>
                  <a:gd name="connsiteY7" fmla="*/ 245404 h 353292"/>
                  <a:gd name="connsiteX8" fmla="*/ 0 w 592282"/>
                  <a:gd name="connsiteY8" fmla="*/ 176646 h 353292"/>
                  <a:gd name="connsiteX9" fmla="*/ 13882 w 592282"/>
                  <a:gd name="connsiteY9" fmla="*/ 107888 h 353292"/>
                  <a:gd name="connsiteX10" fmla="*/ 176646 w 592282"/>
                  <a:gd name="connsiteY10" fmla="*/ 0 h 35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2282" h="353292">
                    <a:moveTo>
                      <a:pt x="0" y="176645"/>
                    </a:moveTo>
                    <a:lnTo>
                      <a:pt x="0" y="176646"/>
                    </a:lnTo>
                    <a:lnTo>
                      <a:pt x="0" y="176646"/>
                    </a:lnTo>
                    <a:close/>
                    <a:moveTo>
                      <a:pt x="176646" y="0"/>
                    </a:moveTo>
                    <a:lnTo>
                      <a:pt x="592282" y="0"/>
                    </a:lnTo>
                    <a:lnTo>
                      <a:pt x="592282" y="353292"/>
                    </a:lnTo>
                    <a:lnTo>
                      <a:pt x="176646" y="353291"/>
                    </a:lnTo>
                    <a:cubicBezTo>
                      <a:pt x="103477" y="353291"/>
                      <a:pt x="40698" y="308805"/>
                      <a:pt x="13882" y="245404"/>
                    </a:cubicBezTo>
                    <a:lnTo>
                      <a:pt x="0" y="176646"/>
                    </a:lnTo>
                    <a:lnTo>
                      <a:pt x="13882" y="107888"/>
                    </a:lnTo>
                    <a:cubicBezTo>
                      <a:pt x="40698" y="44487"/>
                      <a:pt x="103477" y="0"/>
                      <a:pt x="176646" y="0"/>
                    </a:cubicBezTo>
                    <a:close/>
                  </a:path>
                </a:pathLst>
              </a:custGeom>
              <a:solidFill>
                <a:srgbClr val="B86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0" y="5065566"/>
                <a:ext cx="4166758" cy="800099"/>
              </a:xfrm>
              <a:custGeom>
                <a:avLst/>
                <a:gdLst>
                  <a:gd name="connsiteX0" fmla="*/ 455897 w 4166758"/>
                  <a:gd name="connsiteY0" fmla="*/ 0 h 800099"/>
                  <a:gd name="connsiteX1" fmla="*/ 3855031 w 4166758"/>
                  <a:gd name="connsiteY1" fmla="*/ 0 h 800099"/>
                  <a:gd name="connsiteX2" fmla="*/ 4166758 w 4166758"/>
                  <a:gd name="connsiteY2" fmla="*/ 311727 h 800099"/>
                  <a:gd name="connsiteX3" fmla="*/ 3855031 w 4166758"/>
                  <a:gd name="connsiteY3" fmla="*/ 623454 h 800099"/>
                  <a:gd name="connsiteX4" fmla="*/ 1517075 w 4166758"/>
                  <a:gd name="connsiteY4" fmla="*/ 623454 h 800099"/>
                  <a:gd name="connsiteX5" fmla="*/ 1517075 w 4166758"/>
                  <a:gd name="connsiteY5" fmla="*/ 623449 h 800099"/>
                  <a:gd name="connsiteX6" fmla="*/ 592284 w 4166758"/>
                  <a:gd name="connsiteY6" fmla="*/ 623449 h 800099"/>
                  <a:gd name="connsiteX7" fmla="*/ 592284 w 4166758"/>
                  <a:gd name="connsiteY7" fmla="*/ 623454 h 800099"/>
                  <a:gd name="connsiteX8" fmla="*/ 176649 w 4166758"/>
                  <a:gd name="connsiteY8" fmla="*/ 623454 h 800099"/>
                  <a:gd name="connsiteX9" fmla="*/ 13885 w 4166758"/>
                  <a:gd name="connsiteY9" fmla="*/ 731342 h 800099"/>
                  <a:gd name="connsiteX10" fmla="*/ 3 w 4166758"/>
                  <a:gd name="connsiteY10" fmla="*/ 800099 h 800099"/>
                  <a:gd name="connsiteX11" fmla="*/ 3 w 4166758"/>
                  <a:gd name="connsiteY11" fmla="*/ 800099 h 800099"/>
                  <a:gd name="connsiteX12" fmla="*/ 3 w 4166758"/>
                  <a:gd name="connsiteY12" fmla="*/ 446808 h 800099"/>
                  <a:gd name="connsiteX13" fmla="*/ 4 w 4166758"/>
                  <a:gd name="connsiteY13" fmla="*/ 446808 h 800099"/>
                  <a:gd name="connsiteX14" fmla="*/ 4 w 4166758"/>
                  <a:gd name="connsiteY14" fmla="*/ 176666 h 800099"/>
                  <a:gd name="connsiteX15" fmla="*/ 0 w 4166758"/>
                  <a:gd name="connsiteY15" fmla="*/ 176647 h 800099"/>
                  <a:gd name="connsiteX16" fmla="*/ 13882 w 4166758"/>
                  <a:gd name="connsiteY16" fmla="*/ 107889 h 800099"/>
                  <a:gd name="connsiteX17" fmla="*/ 176646 w 4166758"/>
                  <a:gd name="connsiteY17" fmla="*/ 1 h 800099"/>
                  <a:gd name="connsiteX18" fmla="*/ 455897 w 4166758"/>
                  <a:gd name="connsiteY18" fmla="*/ 1 h 80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166758" h="800099">
                    <a:moveTo>
                      <a:pt x="455897" y="0"/>
                    </a:moveTo>
                    <a:lnTo>
                      <a:pt x="3855031" y="0"/>
                    </a:lnTo>
                    <a:lnTo>
                      <a:pt x="4166758" y="311727"/>
                    </a:lnTo>
                    <a:lnTo>
                      <a:pt x="3855031" y="623454"/>
                    </a:lnTo>
                    <a:lnTo>
                      <a:pt x="1517075" y="623454"/>
                    </a:lnTo>
                    <a:lnTo>
                      <a:pt x="1517075" y="623449"/>
                    </a:lnTo>
                    <a:lnTo>
                      <a:pt x="592284" y="623449"/>
                    </a:lnTo>
                    <a:lnTo>
                      <a:pt x="592284" y="623454"/>
                    </a:lnTo>
                    <a:lnTo>
                      <a:pt x="176649" y="623454"/>
                    </a:lnTo>
                    <a:cubicBezTo>
                      <a:pt x="103480" y="623454"/>
                      <a:pt x="40701" y="667941"/>
                      <a:pt x="13885" y="731342"/>
                    </a:cubicBezTo>
                    <a:lnTo>
                      <a:pt x="3" y="800099"/>
                    </a:lnTo>
                    <a:lnTo>
                      <a:pt x="3" y="800099"/>
                    </a:lnTo>
                    <a:lnTo>
                      <a:pt x="3" y="446808"/>
                    </a:lnTo>
                    <a:lnTo>
                      <a:pt x="4" y="446808"/>
                    </a:lnTo>
                    <a:lnTo>
                      <a:pt x="4" y="176666"/>
                    </a:lnTo>
                    <a:lnTo>
                      <a:pt x="0" y="176647"/>
                    </a:lnTo>
                    <a:lnTo>
                      <a:pt x="13882" y="107889"/>
                    </a:lnTo>
                    <a:cubicBezTo>
                      <a:pt x="40698" y="44488"/>
                      <a:pt x="103477" y="1"/>
                      <a:pt x="176646" y="1"/>
                    </a:cubicBezTo>
                    <a:lnTo>
                      <a:pt x="455897" y="1"/>
                    </a:lnTo>
                    <a:close/>
                  </a:path>
                </a:pathLst>
              </a:custGeom>
              <a:solidFill>
                <a:srgbClr val="FBAF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rIns="274320" rtlCol="0" anchor="t"/>
              <a:lstStyle/>
              <a:p>
                <a:r>
                  <a:rPr lang="fa-IR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صفحه 3</a:t>
                </a:r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1371325" y="2097129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solidFill>
                  <a:schemeClr val="bg1"/>
                </a:solidFill>
              </a:rPr>
              <a:t>سیستم‌های مشابه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73684" y="41848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solidFill>
                  <a:schemeClr val="bg1"/>
                </a:solidFill>
              </a:rPr>
              <a:t>نتیجه‌گیری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7940" y="3064288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/>
              <a:t>روش پیشنهادی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908095" y="950911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/>
              <a:t>مقدمه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52525" y="213748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solidFill>
                  <a:schemeClr val="accent1">
                    <a:lumMod val="75000"/>
                  </a:schemeClr>
                </a:solidFill>
                <a:latin typeface="ذ ظشق"/>
                <a:cs typeface="B Zar" panose="00000400000000000000" pitchFamily="2" charset="-78"/>
              </a:rPr>
              <a:t>فهرست مطالب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568890" y="1073336"/>
            <a:ext cx="4810834" cy="317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69963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مشکلات:</a:t>
            </a:r>
            <a:endParaRPr lang="fa-IR" sz="1800" dirty="0">
              <a:cs typeface="B Zar" panose="00000400000000000000" pitchFamily="2" charset="-78"/>
            </a:endParaRPr>
          </a:p>
          <a:p>
            <a:pPr marL="1201738" indent="-400050" algn="just" rtl="1">
              <a:buFont typeface="+mj-lt"/>
              <a:buAutoNum type="romanLcPeriod"/>
            </a:pPr>
            <a:r>
              <a:rPr lang="fa-IR" sz="1600" dirty="0" smtClean="0">
                <a:cs typeface="B Zar" panose="00000400000000000000" pitchFamily="2" charset="-78"/>
              </a:rPr>
              <a:t>عدم قطعیت و اشغال </a:t>
            </a:r>
            <a:r>
              <a:rPr lang="en-US" sz="1600" dirty="0" err="1" smtClean="0">
                <a:cs typeface="B Zar" panose="00000400000000000000" pitchFamily="2" charset="-78"/>
              </a:rPr>
              <a:t>cpu</a:t>
            </a:r>
            <a:endParaRPr lang="fa-IR" sz="1600" dirty="0" smtClean="0">
              <a:cs typeface="B Zar" panose="00000400000000000000" pitchFamily="2" charset="-78"/>
            </a:endParaRPr>
          </a:p>
          <a:p>
            <a:pPr marL="1201738" indent="-400050" algn="just" rtl="1">
              <a:buFont typeface="+mj-lt"/>
              <a:buAutoNum type="romanLcPeriod"/>
            </a:pPr>
            <a:r>
              <a:rPr lang="fa-IR" sz="1600" dirty="0" smtClean="0">
                <a:cs typeface="B Zar" panose="00000400000000000000" pitchFamily="2" charset="-78"/>
              </a:rPr>
              <a:t>مشکل هنگام فراخوانی مجدد یک رویه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اصلاح مدل خروجی </a:t>
            </a:r>
            <a:r>
              <a:rPr lang="en-US" sz="2800" dirty="0" err="1">
                <a:cs typeface="B Zar" panose="00000400000000000000" pitchFamily="2" charset="-78"/>
              </a:rPr>
              <a:t>Modex</a:t>
            </a:r>
            <a:r>
              <a:rPr lang="fa-IR" sz="2800" dirty="0">
                <a:cs typeface="B Zar" panose="00000400000000000000" pitchFamily="2" charset="-78"/>
              </a:rPr>
              <a:t> (ادامه)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743803" y="4590197"/>
            <a:ext cx="1910687" cy="4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11: ادامه کد </a:t>
            </a:r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حاصل از گام </a:t>
            </a:r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دوم</a:t>
            </a:r>
            <a:endParaRPr lang="fa-IR" sz="10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3" y="348017"/>
            <a:ext cx="2266981" cy="424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128448" y="1073336"/>
            <a:ext cx="4251276" cy="317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2000" b="1" dirty="0" smtClean="0">
                <a:cs typeface="B Zar" panose="00000400000000000000" pitchFamily="2" charset="-78"/>
              </a:rPr>
              <a:t>گام سوم: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کد حاصل در شکل 12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تغییر:</a:t>
            </a:r>
          </a:p>
          <a:p>
            <a:pPr marL="914400" indent="0" algn="just" rtl="1">
              <a:buNone/>
            </a:pPr>
            <a:r>
              <a:rPr lang="fa-IR" sz="1600" dirty="0" smtClean="0">
                <a:cs typeface="B Zar" panose="00000400000000000000" pitchFamily="2" charset="-78"/>
              </a:rPr>
              <a:t>استفاده از </a:t>
            </a:r>
            <a:r>
              <a:rPr lang="fa-IR" sz="1600" dirty="0">
                <a:cs typeface="B Zar" panose="00000400000000000000" pitchFamily="2" charset="-78"/>
              </a:rPr>
              <a:t>کانال‌های هم‌گام‌ساز </a:t>
            </a:r>
            <a:r>
              <a:rPr lang="fa-IR" sz="1600" dirty="0" smtClean="0">
                <a:cs typeface="B Zar" panose="00000400000000000000" pitchFamily="2" charset="-78"/>
              </a:rPr>
              <a:t>محلی، به جای متغیر عمومی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رفع دو مشکل گام قبل</a:t>
            </a:r>
            <a:endParaRPr lang="fa-IR" sz="1600" dirty="0">
              <a:cs typeface="B Zar" panose="00000400000000000000" pitchFamily="2" charset="-78"/>
            </a:endParaRPr>
          </a:p>
          <a:p>
            <a:pPr marL="1201738" indent="-400050" algn="just" rtl="1">
              <a:buFont typeface="+mj-lt"/>
              <a:buAutoNum type="romanLcPeriod"/>
            </a:pPr>
            <a:endParaRPr lang="en-US" sz="1600" dirty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اصلاح مدل خروجی </a:t>
            </a:r>
            <a:r>
              <a:rPr lang="en-US" sz="2800" dirty="0" err="1">
                <a:cs typeface="B Zar" panose="00000400000000000000" pitchFamily="2" charset="-78"/>
              </a:rPr>
              <a:t>Modex</a:t>
            </a:r>
            <a:r>
              <a:rPr lang="fa-IR" sz="2800" dirty="0">
                <a:cs typeface="B Zar" panose="00000400000000000000" pitchFamily="2" charset="-78"/>
              </a:rPr>
              <a:t> (ادامه)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764274" y="4521959"/>
            <a:ext cx="1705970" cy="4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12: </a:t>
            </a:r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کد حاصل از گام </a:t>
            </a:r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سوم</a:t>
            </a:r>
            <a:endParaRPr lang="fa-IR" sz="10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58" y="238836"/>
            <a:ext cx="1565191" cy="42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128448" y="1073336"/>
            <a:ext cx="4251276" cy="317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69963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تنها یک مسیر اجرایی</a:t>
            </a:r>
          </a:p>
          <a:p>
            <a:pPr marL="969963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مسیر در شکل 13</a:t>
            </a:r>
          </a:p>
          <a:p>
            <a:pPr marL="1201738" indent="-400050" algn="just" rtl="1">
              <a:buFont typeface="+mj-lt"/>
              <a:buAutoNum type="romanLcPeriod"/>
            </a:pPr>
            <a:endParaRPr lang="en-US" sz="1600" dirty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اصلاح مدل خروجی </a:t>
            </a:r>
            <a:r>
              <a:rPr lang="en-US" sz="2800" dirty="0" err="1">
                <a:cs typeface="B Zar" panose="00000400000000000000" pitchFamily="2" charset="-78"/>
              </a:rPr>
              <a:t>Modex</a:t>
            </a:r>
            <a:r>
              <a:rPr lang="fa-IR" sz="2800" dirty="0">
                <a:cs typeface="B Zar" panose="00000400000000000000" pitchFamily="2" charset="-78"/>
              </a:rPr>
              <a:t> (ادامه)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559557" y="4528782"/>
            <a:ext cx="2709081" cy="4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 rtl="1"/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شکل 13: مسیر اجرایی مربوط به کد </a:t>
            </a:r>
            <a:r>
              <a:rPr lang="fa-IR" sz="1200" dirty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حاصل از گام </a:t>
            </a:r>
            <a:r>
              <a:rPr lang="fa-IR" sz="1200" dirty="0" smtClean="0">
                <a:solidFill>
                  <a:schemeClr val="tx1">
                    <a:lumMod val="50000"/>
                  </a:schemeClr>
                </a:solidFill>
                <a:cs typeface="B Zar" panose="00000400000000000000" pitchFamily="2" charset="-78"/>
              </a:rPr>
              <a:t>سوم</a:t>
            </a:r>
            <a:endParaRPr lang="fa-IR" sz="1000" dirty="0">
              <a:solidFill>
                <a:schemeClr val="tx1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8" y="225188"/>
            <a:ext cx="2696602" cy="42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Google Shape;111;p15"/>
          <p:cNvSpPr txBox="1">
            <a:spLocks/>
          </p:cNvSpPr>
          <p:nvPr/>
        </p:nvSpPr>
        <p:spPr>
          <a:xfrm>
            <a:off x="665329" y="1023784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a-IR" sz="6600" dirty="0" smtClean="0">
                <a:solidFill>
                  <a:schemeClr val="accent2"/>
                </a:solidFill>
                <a:latin typeface="ذ ظشق"/>
                <a:cs typeface="B Zar" panose="00000400000000000000" pitchFamily="2" charset="-78"/>
              </a:rPr>
              <a:t>نتیجه‌گیری</a:t>
            </a:r>
            <a:endParaRPr lang="fa-IR" sz="6600" dirty="0">
              <a:latin typeface="ذ ظشق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59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978925" y="1073336"/>
            <a:ext cx="6400799" cy="317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1800" dirty="0">
                <a:cs typeface="B Zar" panose="00000400000000000000" pitchFamily="2" charset="-78"/>
              </a:rPr>
              <a:t>ت</a:t>
            </a:r>
            <a:r>
              <a:rPr lang="fa-IR" sz="1800" dirty="0" smtClean="0">
                <a:cs typeface="B Zar" panose="00000400000000000000" pitchFamily="2" charset="-78"/>
              </a:rPr>
              <a:t>مرکز </a:t>
            </a:r>
            <a:r>
              <a:rPr lang="fa-IR" sz="1800" dirty="0">
                <a:cs typeface="B Zar" panose="00000400000000000000" pitchFamily="2" charset="-78"/>
              </a:rPr>
              <a:t>بر روی مدل‌های با فراخوانی‌های پیچیده‌ی </a:t>
            </a:r>
            <a:r>
              <a:rPr lang="fa-IR" sz="1800" dirty="0" smtClean="0">
                <a:cs typeface="B Zar" panose="00000400000000000000" pitchFamily="2" charset="-78"/>
              </a:rPr>
              <a:t>توابع</a:t>
            </a:r>
            <a:endParaRPr lang="en-US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endParaRPr lang="en-US" sz="1800" dirty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بهبود </a:t>
            </a:r>
            <a:r>
              <a:rPr lang="fa-IR" sz="1800" dirty="0">
                <a:cs typeface="B Zar" panose="00000400000000000000" pitchFamily="2" charset="-78"/>
              </a:rPr>
              <a:t>در عملکرد ابزار </a:t>
            </a:r>
            <a:r>
              <a:rPr lang="en-US" sz="1800" dirty="0" err="1" smtClean="0">
                <a:cs typeface="B Zar" panose="00000400000000000000" pitchFamily="2" charset="-78"/>
              </a:rPr>
              <a:t>Modex</a:t>
            </a:r>
            <a:r>
              <a:rPr lang="en-US" sz="1800" dirty="0" smtClean="0">
                <a:cs typeface="B Zar" panose="00000400000000000000" pitchFamily="2" charset="-78"/>
              </a:rPr>
              <a:t> </a:t>
            </a:r>
            <a:endParaRPr lang="fa-IR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endParaRPr lang="fa-IR" sz="1800" dirty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توسعه ماژول خودکار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ورودی: کد </a:t>
            </a:r>
            <a:r>
              <a:rPr lang="en-US" sz="1800" dirty="0" err="1" smtClean="0">
                <a:cs typeface="B Zar" panose="00000400000000000000" pitchFamily="2" charset="-78"/>
              </a:rPr>
              <a:t>Promela</a:t>
            </a:r>
            <a:r>
              <a:rPr lang="fa-IR" sz="1800" dirty="0" smtClean="0">
                <a:cs typeface="B Zar" panose="00000400000000000000" pitchFamily="2" charset="-78"/>
              </a:rPr>
              <a:t> حاصل از </a:t>
            </a:r>
            <a:r>
              <a:rPr lang="en-US" sz="1800" dirty="0" err="1" smtClean="0">
                <a:cs typeface="B Zar" panose="00000400000000000000" pitchFamily="2" charset="-78"/>
              </a:rPr>
              <a:t>Modex</a:t>
            </a:r>
            <a:endParaRPr lang="en-US" sz="1800" dirty="0" smtClean="0">
              <a:cs typeface="B Zar" panose="00000400000000000000" pitchFamily="2" charset="-78"/>
            </a:endParaRP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اعمال اصلاحات بیان شده</a:t>
            </a:r>
            <a:endParaRPr lang="fa-IR" sz="1800" dirty="0">
              <a:cs typeface="B Zar" panose="00000400000000000000" pitchFamily="2" charset="-78"/>
            </a:endParaRPr>
          </a:p>
          <a:p>
            <a:pPr marL="1201738" indent="-400050" algn="just" rtl="1">
              <a:buFont typeface="+mj-lt"/>
              <a:buAutoNum type="romanLcPeriod"/>
            </a:pPr>
            <a:endParaRPr lang="en-US" sz="1600" dirty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پژوهش حاضر</a:t>
            </a:r>
            <a:endParaRPr lang="en-US" sz="28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4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978925" y="1073336"/>
            <a:ext cx="6400799" cy="317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بهبود کاستی های دیگر ابزار </a:t>
            </a:r>
            <a:r>
              <a:rPr lang="en-US" sz="1800" dirty="0" err="1" smtClean="0">
                <a:cs typeface="B Zar" panose="00000400000000000000" pitchFamily="2" charset="-78"/>
              </a:rPr>
              <a:t>Modex</a:t>
            </a:r>
            <a:r>
              <a:rPr lang="en-US" sz="1800" dirty="0" smtClean="0">
                <a:cs typeface="B Zar" panose="00000400000000000000" pitchFamily="2" charset="-78"/>
              </a:rPr>
              <a:t> </a:t>
            </a:r>
            <a:endParaRPr lang="fa-IR" sz="1800" dirty="0" smtClean="0">
              <a:cs typeface="B Zar" panose="00000400000000000000" pitchFamily="2" charset="-78"/>
            </a:endParaRPr>
          </a:p>
          <a:p>
            <a:pPr marL="969963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تعمیم فراخوانی توابع</a:t>
            </a:r>
          </a:p>
          <a:p>
            <a:pPr marL="1201738" lvl="0" indent="-400050" algn="just" rtl="1">
              <a:buFont typeface="+mj-lt"/>
              <a:buAutoNum type="romanLcPeriod"/>
            </a:pPr>
            <a:r>
              <a:rPr lang="fa-IR" sz="1600" dirty="0" smtClean="0">
                <a:cs typeface="B Zar" panose="00000400000000000000" pitchFamily="2" charset="-78"/>
              </a:rPr>
              <a:t>توابع </a:t>
            </a:r>
            <a:r>
              <a:rPr lang="fa-IR" sz="1600" dirty="0">
                <a:cs typeface="B Zar" panose="00000400000000000000" pitchFamily="2" charset="-78"/>
              </a:rPr>
              <a:t>بازگشتی</a:t>
            </a:r>
          </a:p>
          <a:p>
            <a:pPr marL="1201738" lvl="0" indent="-400050" algn="just" rtl="1">
              <a:buFont typeface="+mj-lt"/>
              <a:buAutoNum type="romanLcPeriod"/>
            </a:pPr>
            <a:r>
              <a:rPr lang="fa-IR" sz="1600" dirty="0">
                <a:cs typeface="B Zar" panose="00000400000000000000" pitchFamily="2" charset="-78"/>
              </a:rPr>
              <a:t>توابع دارای پارامتر </a:t>
            </a:r>
            <a:r>
              <a:rPr lang="fa-IR" sz="1600" dirty="0" smtClean="0">
                <a:cs typeface="B Zar" panose="00000400000000000000" pitchFamily="2" charset="-78"/>
              </a:rPr>
              <a:t>ورودی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1600" dirty="0" smtClean="0">
                <a:cs typeface="B Zar" panose="00000400000000000000" pitchFamily="2" charset="-78"/>
              </a:rPr>
              <a:t>اشاره‌گرها  </a:t>
            </a:r>
            <a:endParaRPr lang="en-US" sz="1600" dirty="0">
              <a:cs typeface="B Zar" panose="00000400000000000000" pitchFamily="2" charset="-78"/>
            </a:endParaRPr>
          </a:p>
          <a:p>
            <a:pPr marL="1201738" indent="-400050" algn="just" rtl="1">
              <a:buFont typeface="+mj-lt"/>
              <a:buAutoNum type="romanLcPeriod"/>
            </a:pPr>
            <a:endParaRPr lang="fa-IR" sz="1600" dirty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600" dirty="0" smtClean="0">
                <a:cs typeface="B Zar" panose="00000400000000000000" pitchFamily="2" charset="-78"/>
              </a:rPr>
              <a:t>بررسی ویژگی‌ها و کارایی</a:t>
            </a:r>
            <a:r>
              <a:rPr lang="en-US" sz="1600" dirty="0" smtClean="0">
                <a:cs typeface="B Zar" panose="00000400000000000000" pitchFamily="2" charset="-78"/>
              </a:rPr>
              <a:t> </a:t>
            </a:r>
            <a:r>
              <a:rPr lang="fa-IR" sz="1600" dirty="0">
                <a:cs typeface="B Zar" panose="00000400000000000000" pitchFamily="2" charset="-78"/>
              </a:rPr>
              <a:t>مدل‌های حاصل از روش‌های پیشنهادی</a:t>
            </a:r>
            <a:endParaRPr lang="en-US" sz="1600" dirty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>
                <a:cs typeface="B Zar" panose="00000400000000000000" pitchFamily="2" charset="-78"/>
              </a:rPr>
              <a:t>کارهای آتی</a:t>
            </a:r>
            <a:endParaRPr lang="en-US" sz="28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84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2301273" y="657856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6000" dirty="0" smtClean="0">
                <a:solidFill>
                  <a:schemeClr val="accent2"/>
                </a:solidFill>
                <a:cs typeface="B Zar" panose="00000400000000000000" pitchFamily="2" charset="-78"/>
              </a:rPr>
              <a:t>متشکرم!</a:t>
            </a:r>
            <a:endParaRPr sz="6000" dirty="0">
              <a:solidFill>
                <a:schemeClr val="accent2"/>
              </a:solidFill>
              <a:cs typeface="B Zar" panose="00000400000000000000" pitchFamily="2" charset="-78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2294449" y="1938457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4800" b="1" dirty="0" smtClean="0">
                <a:solidFill>
                  <a:schemeClr val="lt1"/>
                </a:solidFill>
                <a:cs typeface="B Zar" panose="00000400000000000000" pitchFamily="2" charset="-78"/>
              </a:rPr>
              <a:t>سوال؟</a:t>
            </a:r>
            <a:endParaRPr sz="4800" b="1" dirty="0">
              <a:solidFill>
                <a:schemeClr val="lt1"/>
              </a:solidFill>
              <a:cs typeface="B Zar" panose="00000400000000000000" pitchFamily="2" charset="-78"/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3541594"/>
            <a:ext cx="5561100" cy="1213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lt1"/>
                </a:solidFill>
              </a:rPr>
              <a:t>Marzieh.alidaadi</a:t>
            </a:r>
            <a:r>
              <a:rPr lang="en" sz="2400" dirty="0" smtClean="0">
                <a:solidFill>
                  <a:schemeClr val="lt1"/>
                </a:solidFill>
              </a:rPr>
              <a:t>@gmail.com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65329" y="102378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6600" dirty="0" smtClean="0">
                <a:solidFill>
                  <a:schemeClr val="accent2"/>
                </a:solidFill>
                <a:latin typeface="ذ ظشق"/>
                <a:cs typeface="B Zar" panose="00000400000000000000" pitchFamily="2" charset="-78"/>
              </a:rPr>
              <a:t>مقدمه</a:t>
            </a:r>
            <a:endParaRPr sz="6600" dirty="0">
              <a:latin typeface="ذ ظشق"/>
              <a:cs typeface="B Zar" panose="00000400000000000000" pitchFamily="2" charset="-78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30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04967" y="1073336"/>
            <a:ext cx="7874758" cy="3723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کاربرد سیستم‌ها در </a:t>
            </a:r>
            <a:r>
              <a:rPr lang="fa-IR" sz="2000" dirty="0">
                <a:cs typeface="B Zar" panose="00000400000000000000" pitchFamily="2" charset="-78"/>
              </a:rPr>
              <a:t>مسائل </a:t>
            </a:r>
            <a:r>
              <a:rPr lang="fa-IR" sz="2000" dirty="0" smtClean="0">
                <a:cs typeface="B Zar" panose="00000400000000000000" pitchFamily="2" charset="-78"/>
              </a:rPr>
              <a:t>روزمره</a:t>
            </a:r>
          </a:p>
          <a:p>
            <a:pPr marL="342900" lvl="0" algn="just" rtl="1">
              <a:buBlip>
                <a:blip r:embed="rId3"/>
              </a:buBlip>
            </a:pPr>
            <a:endParaRPr lang="fa-IR" sz="20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اطمینان </a:t>
            </a:r>
            <a:r>
              <a:rPr lang="fa-IR" sz="2000" dirty="0">
                <a:cs typeface="B Zar" panose="00000400000000000000" pitchFamily="2" charset="-78"/>
              </a:rPr>
              <a:t>از درستی عملکرد </a:t>
            </a:r>
            <a:r>
              <a:rPr lang="fa-IR" sz="2000" dirty="0" smtClean="0">
                <a:cs typeface="B Zar" panose="00000400000000000000" pitchFamily="2" charset="-78"/>
              </a:rPr>
              <a:t>ﺳﯿﺴﺘﻢ‌ﻫﺎی</a:t>
            </a:r>
            <a:r>
              <a:rPr lang="fa-IR" sz="2000" dirty="0">
                <a:cs typeface="B Zar" panose="00000400000000000000" pitchFamily="2" charset="-78"/>
              </a:rPr>
              <a:t> </a:t>
            </a:r>
            <a:r>
              <a:rPr lang="fa-IR" sz="2000" dirty="0" smtClean="0">
                <a:cs typeface="B Zar" panose="00000400000000000000" pitchFamily="2" charset="-78"/>
              </a:rPr>
              <a:t>با کارﻫﺎی حساس</a:t>
            </a:r>
          </a:p>
          <a:p>
            <a:pPr marL="342900" lvl="0" algn="just" rtl="1">
              <a:buBlip>
                <a:blip r:embed="rId3"/>
              </a:buBlip>
            </a:pPr>
            <a:endParaRPr lang="fa-IR" sz="20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تست </a:t>
            </a:r>
            <a:r>
              <a:rPr lang="fa-IR" sz="2000" dirty="0">
                <a:cs typeface="B Zar" panose="00000400000000000000" pitchFamily="2" charset="-78"/>
              </a:rPr>
              <a:t>و ارزیابی رسمی </a:t>
            </a:r>
            <a:endParaRPr lang="fa-IR" sz="20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endParaRPr lang="fa-IR" sz="20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فرایند حائز </a:t>
            </a:r>
            <a:r>
              <a:rPr lang="fa-IR" sz="2000" dirty="0">
                <a:cs typeface="B Zar" panose="00000400000000000000" pitchFamily="2" charset="-78"/>
              </a:rPr>
              <a:t>اهمیت </a:t>
            </a:r>
            <a:r>
              <a:rPr lang="fa-IR" sz="2000" dirty="0" smtClean="0">
                <a:cs typeface="B Zar" panose="00000400000000000000" pitchFamily="2" charset="-78"/>
              </a:rPr>
              <a:t>ﻣﺪل‌سازی </a:t>
            </a:r>
            <a:r>
              <a:rPr lang="fa-IR" sz="2000" dirty="0">
                <a:cs typeface="B Zar" panose="00000400000000000000" pitchFamily="2" charset="-78"/>
              </a:rPr>
              <a:t>ﮐﺪ </a:t>
            </a:r>
            <a:r>
              <a:rPr lang="fa-IR" sz="2000" dirty="0" smtClean="0">
                <a:cs typeface="B Zar" panose="00000400000000000000" pitchFamily="2" charset="-78"/>
              </a:rPr>
              <a:t>از </a:t>
            </a:r>
            <a:r>
              <a:rPr lang="fa-IR" sz="2000" dirty="0">
                <a:cs typeface="B Zar" panose="00000400000000000000" pitchFamily="2" charset="-78"/>
              </a:rPr>
              <a:t>زبان </a:t>
            </a:r>
            <a:r>
              <a:rPr lang="en-US" sz="2000" dirty="0">
                <a:cs typeface="B Zar" panose="00000400000000000000" pitchFamily="2" charset="-78"/>
              </a:rPr>
              <a:t>C </a:t>
            </a:r>
            <a:r>
              <a:rPr lang="fa-IR" sz="2000" dirty="0" smtClean="0">
                <a:cs typeface="B Zar" panose="00000400000000000000" pitchFamily="2" charset="-78"/>
              </a:rPr>
              <a:t> ﺑﻪ </a:t>
            </a:r>
            <a:r>
              <a:rPr lang="en-US" sz="2000" dirty="0" err="1" smtClean="0">
                <a:cs typeface="B Zar" panose="00000400000000000000" pitchFamily="2" charset="-78"/>
              </a:rPr>
              <a:t>Promela</a:t>
            </a:r>
            <a:endParaRPr lang="fa-IR" sz="2000" dirty="0" smtClean="0">
              <a:cs typeface="B Zar" panose="00000400000000000000" pitchFamily="2" charset="-78"/>
            </a:endParaRPr>
          </a:p>
          <a:p>
            <a:pPr marL="0" lvl="0" indent="0" algn="just" rtl="1">
              <a:buNone/>
            </a:pPr>
            <a:endParaRPr lang="fa-IR" sz="20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عملیاتی </a:t>
            </a:r>
            <a:r>
              <a:rPr lang="fa-IR" sz="2000" dirty="0">
                <a:cs typeface="B Zar" panose="00000400000000000000" pitchFamily="2" charset="-78"/>
              </a:rPr>
              <a:t>طاقت </a:t>
            </a:r>
            <a:r>
              <a:rPr lang="fa-IR" sz="2000" dirty="0" smtClean="0">
                <a:cs typeface="B Zar" panose="00000400000000000000" pitchFamily="2" charset="-78"/>
              </a:rPr>
              <a:t>فرسا به صورت غیرخودکار</a:t>
            </a:r>
            <a:endParaRPr sz="2000" dirty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ضرورت</a:t>
            </a: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11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04967" y="1073336"/>
            <a:ext cx="7874758" cy="3723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شناسایی ابزار های</a:t>
            </a:r>
            <a:r>
              <a:rPr lang="en-US" sz="2000" dirty="0" smtClean="0">
                <a:cs typeface="B Zar" panose="00000400000000000000" pitchFamily="2" charset="-78"/>
              </a:rPr>
              <a:t> </a:t>
            </a:r>
            <a:r>
              <a:rPr lang="fa-IR" sz="2000" dirty="0" smtClean="0">
                <a:cs typeface="B Zar" panose="00000400000000000000" pitchFamily="2" charset="-78"/>
              </a:rPr>
              <a:t>موجود تولید </a:t>
            </a:r>
            <a:r>
              <a:rPr lang="fa-IR" sz="2000" dirty="0">
                <a:cs typeface="B Zar" panose="00000400000000000000" pitchFamily="2" charset="-78"/>
              </a:rPr>
              <a:t>مدل </a:t>
            </a:r>
            <a:r>
              <a:rPr lang="fa-IR" sz="2000" dirty="0" smtClean="0">
                <a:cs typeface="B Zar" panose="00000400000000000000" pitchFamily="2" charset="-78"/>
              </a:rPr>
              <a:t>به </a:t>
            </a:r>
            <a:r>
              <a:rPr lang="fa-IR" sz="2000" dirty="0">
                <a:cs typeface="B Zar" panose="00000400000000000000" pitchFamily="2" charset="-78"/>
              </a:rPr>
              <a:t>صورت </a:t>
            </a:r>
            <a:r>
              <a:rPr lang="fa-IR" sz="2000" dirty="0" smtClean="0">
                <a:cs typeface="B Zar" panose="00000400000000000000" pitchFamily="2" charset="-78"/>
              </a:rPr>
              <a:t>خودکار</a:t>
            </a:r>
          </a:p>
          <a:p>
            <a:pPr marL="342900" lvl="0" algn="just" rtl="1">
              <a:buBlip>
                <a:blip r:embed="rId3"/>
              </a:buBlip>
            </a:pPr>
            <a:endParaRPr lang="fa-IR" sz="20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کار </a:t>
            </a:r>
            <a:r>
              <a:rPr lang="fa-IR" sz="2000" dirty="0">
                <a:cs typeface="B Zar" panose="00000400000000000000" pitchFamily="2" charset="-78"/>
              </a:rPr>
              <a:t>بر روی ابزار های موجود و رفع نقاط </a:t>
            </a:r>
            <a:r>
              <a:rPr lang="fa-IR" sz="2000" dirty="0" smtClean="0">
                <a:cs typeface="B Zar" panose="00000400000000000000" pitchFamily="2" charset="-78"/>
              </a:rPr>
              <a:t>کاستی </a:t>
            </a:r>
            <a:r>
              <a:rPr lang="fa-IR" sz="2000" dirty="0">
                <a:cs typeface="B Zar" panose="00000400000000000000" pitchFamily="2" charset="-78"/>
              </a:rPr>
              <a:t>های </a:t>
            </a:r>
            <a:r>
              <a:rPr lang="fa-IR" sz="2000" dirty="0" smtClean="0">
                <a:cs typeface="B Zar" panose="00000400000000000000" pitchFamily="2" charset="-78"/>
              </a:rPr>
              <a:t>آن‌ها</a:t>
            </a:r>
            <a:r>
              <a:rPr lang="fa-IR" sz="2000" dirty="0">
                <a:cs typeface="B Zar" panose="00000400000000000000" pitchFamily="2" charset="-78"/>
              </a:rPr>
              <a:t>؛</a:t>
            </a:r>
            <a:r>
              <a:rPr lang="fa-IR" sz="2000" dirty="0" smtClean="0">
                <a:cs typeface="B Zar" panose="00000400000000000000" pitchFamily="2" charset="-78"/>
              </a:rPr>
              <a:t> </a:t>
            </a:r>
            <a:r>
              <a:rPr lang="fa-IR" sz="2000" dirty="0">
                <a:cs typeface="B Zar" panose="00000400000000000000" pitchFamily="2" charset="-78"/>
              </a:rPr>
              <a:t>به صرفه تر از تولید ابزار </a:t>
            </a:r>
            <a:r>
              <a:rPr lang="fa-IR" sz="2000" dirty="0" smtClean="0">
                <a:cs typeface="B Zar" panose="00000400000000000000" pitchFamily="2" charset="-78"/>
              </a:rPr>
              <a:t>جدید</a:t>
            </a:r>
          </a:p>
          <a:p>
            <a:pPr marL="342900" lvl="0" algn="just" rtl="1">
              <a:buBlip>
                <a:blip r:embed="rId3"/>
              </a:buBlip>
            </a:pPr>
            <a:endParaRPr lang="fa-IR" sz="20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بنابراین</a:t>
            </a:r>
            <a:r>
              <a:rPr lang="fa-IR" sz="2000" dirty="0">
                <a:cs typeface="B Zar" panose="00000400000000000000" pitchFamily="2" charset="-78"/>
              </a:rPr>
              <a:t>، در </a:t>
            </a:r>
            <a:r>
              <a:rPr lang="fa-IR" sz="2000" dirty="0" smtClean="0">
                <a:cs typeface="B Zar" panose="00000400000000000000" pitchFamily="2" charset="-78"/>
              </a:rPr>
              <a:t>ادامه خواهیم داشت: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مقایسه </a:t>
            </a:r>
            <a:r>
              <a:rPr lang="fa-IR" sz="2000" dirty="0">
                <a:cs typeface="B Zar" panose="00000400000000000000" pitchFamily="2" charset="-78"/>
              </a:rPr>
              <a:t>ی عملکرد این </a:t>
            </a:r>
            <a:r>
              <a:rPr lang="fa-IR" sz="2000" dirty="0" smtClean="0">
                <a:cs typeface="B Zar" panose="00000400000000000000" pitchFamily="2" charset="-78"/>
              </a:rPr>
              <a:t>ابزارها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 </a:t>
            </a:r>
            <a:r>
              <a:rPr lang="fa-IR" sz="2000" dirty="0">
                <a:cs typeface="B Zar" panose="00000400000000000000" pitchFamily="2" charset="-78"/>
              </a:rPr>
              <a:t>استخراج نقاط ضعف تولید کد در هر یک از آن </a:t>
            </a:r>
            <a:r>
              <a:rPr lang="fa-IR" sz="2000" dirty="0" smtClean="0">
                <a:cs typeface="B Zar" panose="00000400000000000000" pitchFamily="2" charset="-78"/>
              </a:rPr>
              <a:t>ها 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2000" dirty="0" smtClean="0">
                <a:cs typeface="B Zar" panose="00000400000000000000" pitchFamily="2" charset="-78"/>
              </a:rPr>
              <a:t>ارائه </a:t>
            </a:r>
            <a:r>
              <a:rPr lang="fa-IR" sz="2000" dirty="0">
                <a:cs typeface="B Zar" panose="00000400000000000000" pitchFamily="2" charset="-78"/>
              </a:rPr>
              <a:t>ی راه حل برای رفع کاستی های آن </a:t>
            </a:r>
            <a:r>
              <a:rPr lang="fa-IR" sz="2000" dirty="0" smtClean="0">
                <a:cs typeface="B Zar" panose="00000400000000000000" pitchFamily="2" charset="-78"/>
              </a:rPr>
              <a:t>ها</a:t>
            </a:r>
            <a:endParaRPr sz="2000" dirty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434" y="180967"/>
            <a:ext cx="6462600" cy="857400"/>
          </a:xfrm>
        </p:spPr>
        <p:txBody>
          <a:bodyPr/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هدف</a:t>
            </a: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29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111;p15"/>
          <p:cNvSpPr txBox="1">
            <a:spLocks/>
          </p:cNvSpPr>
          <p:nvPr/>
        </p:nvSpPr>
        <p:spPr>
          <a:xfrm>
            <a:off x="665329" y="1023784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a-IR" sz="6600" dirty="0">
                <a:solidFill>
                  <a:schemeClr val="accent2"/>
                </a:solidFill>
                <a:latin typeface="ذ ظشق"/>
                <a:cs typeface="B Zar" panose="00000400000000000000" pitchFamily="2" charset="-78"/>
              </a:rPr>
              <a:t>سیستم های مشابه</a:t>
            </a:r>
            <a:endParaRPr lang="fa-IR" sz="6600" dirty="0">
              <a:latin typeface="ذ ظشق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3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04967" y="1023582"/>
            <a:ext cx="7874758" cy="4012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هدف: استخراج خودکار مدل به زبان</a:t>
            </a:r>
            <a:r>
              <a:rPr lang="en-US" sz="1800" dirty="0" err="1" smtClean="0">
                <a:cs typeface="B Zar" panose="00000400000000000000" pitchFamily="2" charset="-78"/>
              </a:rPr>
              <a:t>Promela</a:t>
            </a:r>
            <a:r>
              <a:rPr lang="en-US" sz="1800" dirty="0" smtClean="0">
                <a:cs typeface="B Zar" panose="00000400000000000000" pitchFamily="2" charset="-78"/>
              </a:rPr>
              <a:t> </a:t>
            </a:r>
            <a:r>
              <a:rPr lang="fa-IR" sz="1800" dirty="0" smtClean="0">
                <a:cs typeface="B Zar" panose="00000400000000000000" pitchFamily="2" charset="-78"/>
              </a:rPr>
              <a:t> از کد </a:t>
            </a:r>
            <a:r>
              <a:rPr lang="en-US" sz="1800" dirty="0" smtClean="0">
                <a:cs typeface="B Zar" panose="00000400000000000000" pitchFamily="2" charset="-78"/>
              </a:rPr>
              <a:t>C</a:t>
            </a:r>
            <a:endParaRPr lang="fa-IR" sz="1800" dirty="0" smtClean="0">
              <a:cs typeface="B Zar" panose="00000400000000000000" pitchFamily="2" charset="-78"/>
            </a:endParaRPr>
          </a:p>
          <a:p>
            <a:pPr marL="0" lvl="0" indent="0" algn="just" rtl="1">
              <a:buNone/>
            </a:pPr>
            <a:endParaRPr lang="fa-IR" sz="1800" dirty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استفاده </a:t>
            </a:r>
            <a:r>
              <a:rPr lang="fa-IR" sz="1800" dirty="0">
                <a:cs typeface="B Zar" panose="00000400000000000000" pitchFamily="2" charset="-78"/>
              </a:rPr>
              <a:t>از</a:t>
            </a:r>
            <a:r>
              <a:rPr lang="en-US" sz="1800" dirty="0" err="1">
                <a:cs typeface="B Zar" panose="00000400000000000000" pitchFamily="2" charset="-78"/>
              </a:rPr>
              <a:t>Promela</a:t>
            </a:r>
            <a:r>
              <a:rPr lang="en-US" sz="1800" dirty="0">
                <a:cs typeface="B Zar" panose="00000400000000000000" pitchFamily="2" charset="-78"/>
              </a:rPr>
              <a:t> </a:t>
            </a:r>
            <a:r>
              <a:rPr lang="fa-IR" sz="1800" dirty="0">
                <a:cs typeface="B Zar" panose="00000400000000000000" pitchFamily="2" charset="-78"/>
              </a:rPr>
              <a:t> به‌صورت </a:t>
            </a:r>
            <a:r>
              <a:rPr lang="fa-IR" sz="1800" dirty="0" smtClean="0">
                <a:cs typeface="B Zar" panose="00000400000000000000" pitchFamily="2" charset="-78"/>
              </a:rPr>
              <a:t>محدود</a:t>
            </a:r>
            <a:endParaRPr lang="fa-IR" sz="1800" dirty="0">
              <a:cs typeface="B Zar" panose="00000400000000000000" pitchFamily="2" charset="-78"/>
            </a:endParaRP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>
                <a:cs typeface="B Zar" panose="00000400000000000000" pitchFamily="2" charset="-78"/>
              </a:rPr>
              <a:t>اشاره‌گرها را اداره نمی‌کند و هیچ فراخوانی </a:t>
            </a:r>
            <a:r>
              <a:rPr lang="fa-IR" sz="1800" dirty="0" smtClean="0">
                <a:cs typeface="B Zar" panose="00000400000000000000" pitchFamily="2" charset="-78"/>
              </a:rPr>
              <a:t>رویه‌ای ندارد.</a:t>
            </a:r>
          </a:p>
          <a:p>
            <a:pPr marL="627063" lvl="0" indent="0" algn="just" rtl="1">
              <a:buNone/>
            </a:pPr>
            <a:endParaRPr lang="fa-IR" sz="1800" dirty="0" smtClean="0">
              <a:cs typeface="B Zar" panose="00000400000000000000" pitchFamily="2" charset="-78"/>
            </a:endParaRPr>
          </a:p>
          <a:p>
            <a:pPr marL="342900" algn="just" rtl="1">
              <a:buBlip>
                <a:blip r:embed="rId3"/>
              </a:buBlip>
            </a:pPr>
            <a:r>
              <a:rPr lang="en-US" sz="1800" dirty="0" err="1" smtClean="0">
                <a:cs typeface="B Zar" panose="00000400000000000000" pitchFamily="2" charset="-78"/>
              </a:rPr>
              <a:t>Promela</a:t>
            </a:r>
            <a:r>
              <a:rPr lang="fa-IR" sz="1800" dirty="0" smtClean="0">
                <a:cs typeface="B Zar" panose="00000400000000000000" pitchFamily="2" charset="-78"/>
              </a:rPr>
              <a:t> به </a:t>
            </a:r>
            <a:r>
              <a:rPr lang="fa-IR" sz="1800" dirty="0">
                <a:cs typeface="B Zar" panose="00000400000000000000" pitchFamily="2" charset="-78"/>
              </a:rPr>
              <a:t>اندازه‌ی زبان</a:t>
            </a:r>
            <a:r>
              <a:rPr lang="en-US" sz="1800" dirty="0">
                <a:cs typeface="B Zar" panose="00000400000000000000" pitchFamily="2" charset="-78"/>
              </a:rPr>
              <a:t>C </a:t>
            </a:r>
            <a:r>
              <a:rPr lang="fa-IR" sz="1800" dirty="0">
                <a:cs typeface="B Zar" panose="00000400000000000000" pitchFamily="2" charset="-78"/>
              </a:rPr>
              <a:t> قدرتمند </a:t>
            </a:r>
            <a:r>
              <a:rPr lang="fa-IR" sz="1800" dirty="0" smtClean="0">
                <a:cs typeface="B Zar" panose="00000400000000000000" pitchFamily="2" charset="-78"/>
              </a:rPr>
              <a:t>نیست. گاهاً نمی‌توان </a:t>
            </a:r>
            <a:r>
              <a:rPr lang="fa-IR" sz="1800" dirty="0">
                <a:cs typeface="B Zar" panose="00000400000000000000" pitchFamily="2" charset="-78"/>
              </a:rPr>
              <a:t>مستقیماً </a:t>
            </a:r>
            <a:r>
              <a:rPr lang="fa-IR" sz="1800" dirty="0" smtClean="0">
                <a:cs typeface="B Zar" panose="00000400000000000000" pitchFamily="2" charset="-78"/>
              </a:rPr>
              <a:t>ترجمه کرد. از </a:t>
            </a:r>
            <a:r>
              <a:rPr lang="fa-IR" sz="1800" dirty="0">
                <a:cs typeface="B Zar" panose="00000400000000000000" pitchFamily="2" charset="-78"/>
              </a:rPr>
              <a:t>کدهای تعبیه شده ی </a:t>
            </a:r>
            <a:r>
              <a:rPr lang="en-US" sz="1800" dirty="0" smtClean="0">
                <a:cs typeface="B Zar" panose="00000400000000000000" pitchFamily="2" charset="-78"/>
              </a:rPr>
              <a:t>C</a:t>
            </a:r>
            <a:r>
              <a:rPr lang="fa-IR" sz="1800" dirty="0" smtClean="0">
                <a:cs typeface="B Zar" panose="00000400000000000000" pitchFamily="2" charset="-78"/>
              </a:rPr>
              <a:t> استفاده می‌شود.</a:t>
            </a:r>
          </a:p>
          <a:p>
            <a:pPr marL="0" lvl="0" indent="0" algn="just" rtl="1">
              <a:buNone/>
            </a:pPr>
            <a:endParaRPr lang="en-US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عدم  امکان بررسی قطعات </a:t>
            </a:r>
            <a:r>
              <a:rPr lang="fa-IR" sz="1800" dirty="0">
                <a:cs typeface="B Zar" panose="00000400000000000000" pitchFamily="2" charset="-78"/>
              </a:rPr>
              <a:t>کد تعبیه‌شده</a:t>
            </a:r>
            <a:r>
              <a:rPr lang="en-US" sz="1800" dirty="0">
                <a:cs typeface="B Zar" panose="00000400000000000000" pitchFamily="2" charset="-78"/>
              </a:rPr>
              <a:t> </a:t>
            </a:r>
            <a:r>
              <a:rPr lang="fa-IR" sz="1800" dirty="0" smtClean="0">
                <a:cs typeface="B Zar" panose="00000400000000000000" pitchFamily="2" charset="-78"/>
              </a:rPr>
              <a:t>توسط</a:t>
            </a:r>
            <a:r>
              <a:rPr lang="en-US" sz="1800" dirty="0" smtClean="0">
                <a:cs typeface="B Zar" panose="00000400000000000000" pitchFamily="2" charset="-78"/>
              </a:rPr>
              <a:t>SPIN </a:t>
            </a:r>
            <a:r>
              <a:rPr lang="fa-IR" sz="1800" dirty="0" smtClean="0">
                <a:cs typeface="B Zar" panose="00000400000000000000" pitchFamily="2" charset="-78"/>
              </a:rPr>
              <a:t>، ممکن است مخرب باشد.</a:t>
            </a:r>
          </a:p>
          <a:p>
            <a:pPr marL="969963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مانند </a:t>
            </a:r>
            <a:r>
              <a:rPr lang="fa-IR" sz="1800" dirty="0">
                <a:cs typeface="B Zar" panose="00000400000000000000" pitchFamily="2" charset="-78"/>
              </a:rPr>
              <a:t>عملیات تقسیم بر صفر یا یک اشاره‌گر به فضای </a:t>
            </a:r>
            <a:r>
              <a:rPr lang="fa-IR" sz="1800" dirty="0" smtClean="0">
                <a:cs typeface="B Zar" panose="00000400000000000000" pitchFamily="2" charset="-78"/>
              </a:rPr>
              <a:t>خالی</a:t>
            </a:r>
          </a:p>
          <a:p>
            <a:pPr marL="285750" lvl="0" indent="-285750" algn="just" rtl="1">
              <a:buBlip>
                <a:blip r:embed="rId5"/>
              </a:buBlip>
            </a:pPr>
            <a:endParaRPr lang="fa-IR" sz="1800" dirty="0" smtClean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5492" y="235555"/>
            <a:ext cx="6462600" cy="857400"/>
          </a:xfrm>
        </p:spPr>
        <p:txBody>
          <a:bodyPr/>
          <a:lstStyle/>
          <a:p>
            <a:pPr lvl="0" algn="r" rtl="1"/>
            <a:r>
              <a:rPr lang="fa-IR" dirty="0">
                <a:cs typeface="B Zar" panose="00000400000000000000" pitchFamily="2" charset="-78"/>
              </a:rPr>
              <a:t>ابزار </a:t>
            </a:r>
            <a:r>
              <a:rPr lang="en-US" sz="2800" dirty="0" err="1">
                <a:cs typeface="B Zar" panose="00000400000000000000" pitchFamily="2" charset="-78"/>
              </a:rPr>
              <a:t>Modex</a:t>
            </a:r>
            <a:r>
              <a:rPr lang="fa-IR" dirty="0" smtClean="0">
                <a:cs typeface="B Zar" panose="00000400000000000000" pitchFamily="2" charset="-78"/>
              </a:rPr>
              <a:t>:</a:t>
            </a: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3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04967" y="1023582"/>
            <a:ext cx="7874758" cy="4012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در ابتدا، توسعه </a:t>
            </a:r>
            <a:r>
              <a:rPr lang="fa-IR" sz="1800" dirty="0">
                <a:cs typeface="B Zar" panose="00000400000000000000" pitchFamily="2" charset="-78"/>
              </a:rPr>
              <a:t>به عنوان مترجمی از زیرمجموعه‌ای از</a:t>
            </a:r>
            <a:r>
              <a:rPr lang="en-US" sz="1800" dirty="0">
                <a:cs typeface="B Zar" panose="00000400000000000000" pitchFamily="2" charset="-78"/>
              </a:rPr>
              <a:t>Java </a:t>
            </a:r>
            <a:r>
              <a:rPr lang="fa-IR" sz="1800" dirty="0">
                <a:cs typeface="B Zar" panose="00000400000000000000" pitchFamily="2" charset="-78"/>
              </a:rPr>
              <a:t> به کد </a:t>
            </a:r>
            <a:r>
              <a:rPr lang="en-US" sz="1800" dirty="0" err="1" smtClean="0">
                <a:cs typeface="B Zar" panose="00000400000000000000" pitchFamily="2" charset="-78"/>
              </a:rPr>
              <a:t>Promela</a:t>
            </a:r>
            <a:endParaRPr lang="fa-IR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endParaRPr lang="fa-IR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استفاده از</a:t>
            </a:r>
            <a:r>
              <a:rPr lang="en-US" sz="1800" dirty="0">
                <a:cs typeface="B Zar" panose="00000400000000000000" pitchFamily="2" charset="-78"/>
              </a:rPr>
              <a:t>Spin </a:t>
            </a:r>
            <a:r>
              <a:rPr lang="fa-IR" sz="1800" dirty="0">
                <a:cs typeface="B Zar" panose="00000400000000000000" pitchFamily="2" charset="-78"/>
              </a:rPr>
              <a:t> برای بررسی مدل ترجمه </a:t>
            </a:r>
            <a:r>
              <a:rPr lang="fa-IR" sz="1800" dirty="0" smtClean="0">
                <a:cs typeface="B Zar" panose="00000400000000000000" pitchFamily="2" charset="-78"/>
              </a:rPr>
              <a:t>شده</a:t>
            </a:r>
          </a:p>
          <a:p>
            <a:pPr marL="342900" lvl="0" algn="just" rtl="1">
              <a:buBlip>
                <a:blip r:embed="rId3"/>
              </a:buBlip>
            </a:pPr>
            <a:endParaRPr lang="fa-IR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800" dirty="0">
                <a:cs typeface="B Zar" panose="00000400000000000000" pitchFamily="2" charset="-78"/>
              </a:rPr>
              <a:t>چندسال بعد</a:t>
            </a:r>
            <a:r>
              <a:rPr lang="fa-IR" sz="1800" dirty="0" smtClean="0">
                <a:cs typeface="B Zar" panose="00000400000000000000" pitchFamily="2" charset="-78"/>
              </a:rPr>
              <a:t>، توسعه </a:t>
            </a:r>
            <a:r>
              <a:rPr lang="fa-IR" sz="1800" dirty="0">
                <a:cs typeface="B Zar" panose="00000400000000000000" pitchFamily="2" charset="-78"/>
              </a:rPr>
              <a:t>به عنوان یک ماشین </a:t>
            </a:r>
            <a:r>
              <a:rPr lang="fa-IR" sz="1800" dirty="0" smtClean="0">
                <a:cs typeface="B Zar" panose="00000400000000000000" pitchFamily="2" charset="-78"/>
              </a:rPr>
              <a:t>مجازی</a:t>
            </a:r>
          </a:p>
          <a:p>
            <a:pPr marL="342900" lvl="0" algn="just" rtl="1">
              <a:buBlip>
                <a:blip r:embed="rId3"/>
              </a:buBlip>
            </a:pPr>
            <a:endParaRPr lang="fa-IR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800" dirty="0">
                <a:cs typeface="B Zar" panose="00000400000000000000" pitchFamily="2" charset="-78"/>
              </a:rPr>
              <a:t>بررسی </a:t>
            </a:r>
            <a:r>
              <a:rPr lang="fa-IR" sz="1800" dirty="0" smtClean="0">
                <a:cs typeface="B Zar" panose="00000400000000000000" pitchFamily="2" charset="-78"/>
              </a:rPr>
              <a:t>خودکار </a:t>
            </a:r>
            <a:r>
              <a:rPr lang="fa-IR" sz="1800" dirty="0">
                <a:cs typeface="B Zar" panose="00000400000000000000" pitchFamily="2" charset="-78"/>
              </a:rPr>
              <a:t>تمام مسیرهای اجرای احتمالی یک </a:t>
            </a:r>
            <a:r>
              <a:rPr lang="fa-IR" sz="1800" dirty="0" smtClean="0">
                <a:cs typeface="B Zar" panose="00000400000000000000" pitchFamily="2" charset="-78"/>
              </a:rPr>
              <a:t>برنامه </a:t>
            </a:r>
            <a:r>
              <a:rPr lang="fa-IR" sz="1800" dirty="0">
                <a:cs typeface="B Zar" panose="00000400000000000000" pitchFamily="2" charset="-78"/>
              </a:rPr>
              <a:t>برای یافتن نقض ویژگی </a:t>
            </a:r>
            <a:r>
              <a:rPr lang="fa-IR" sz="1800" dirty="0" smtClean="0">
                <a:cs typeface="B Zar" panose="00000400000000000000" pitchFamily="2" charset="-78"/>
              </a:rPr>
              <a:t>ها</a:t>
            </a:r>
            <a:endParaRPr lang="fa-IR" sz="1800" dirty="0">
              <a:cs typeface="B Zar" panose="00000400000000000000" pitchFamily="2" charset="-78"/>
            </a:endParaRPr>
          </a:p>
          <a:p>
            <a:pPr marL="0" lvl="0" indent="0" algn="just" rtl="1">
              <a:buNone/>
            </a:pPr>
            <a:endParaRPr lang="fa-IR" sz="1800" dirty="0" smtClean="0">
              <a:cs typeface="B Zar" panose="00000400000000000000" pitchFamily="2" charset="-78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5492" y="235555"/>
            <a:ext cx="6462600" cy="857400"/>
          </a:xfrm>
        </p:spPr>
        <p:txBody>
          <a:bodyPr/>
          <a:lstStyle/>
          <a:p>
            <a:pPr lvl="0" algn="r" rtl="1"/>
            <a:r>
              <a:rPr lang="fa-IR" dirty="0">
                <a:cs typeface="B Zar" panose="00000400000000000000" pitchFamily="2" charset="-78"/>
              </a:rPr>
              <a:t>ابزار </a:t>
            </a:r>
            <a:r>
              <a:rPr lang="en-US" sz="2800" dirty="0">
                <a:cs typeface="B Zar" panose="00000400000000000000" pitchFamily="2" charset="-78"/>
              </a:rPr>
              <a:t>JPF(Java </a:t>
            </a:r>
            <a:r>
              <a:rPr lang="en-US" sz="2800" dirty="0" err="1">
                <a:cs typeface="B Zar" panose="00000400000000000000" pitchFamily="2" charset="-78"/>
              </a:rPr>
              <a:t>PathFinder</a:t>
            </a:r>
            <a:r>
              <a:rPr lang="en-US" sz="2800" dirty="0">
                <a:cs typeface="B Zar" panose="00000400000000000000" pitchFamily="2" charset="-78"/>
              </a:rPr>
              <a:t>)</a:t>
            </a:r>
            <a:r>
              <a:rPr lang="fa-IR" dirty="0">
                <a:cs typeface="B Zar" panose="00000400000000000000" pitchFamily="2" charset="-78"/>
              </a:rPr>
              <a:t>:</a:t>
            </a: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90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04967" y="1023582"/>
            <a:ext cx="7874758" cy="4012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1">
              <a:buBlip>
                <a:blip r:embed="rId3"/>
              </a:buBlip>
            </a:pPr>
            <a:r>
              <a:rPr lang="fa-IR" sz="1800" dirty="0">
                <a:cs typeface="B Zar" panose="00000400000000000000" pitchFamily="2" charset="-78"/>
              </a:rPr>
              <a:t>تولید مستقل </a:t>
            </a:r>
            <a:r>
              <a:rPr lang="fa-IR" sz="1800" dirty="0" smtClean="0">
                <a:cs typeface="B Zar" panose="00000400000000000000" pitchFamily="2" charset="-78"/>
              </a:rPr>
              <a:t>و خودکار </a:t>
            </a:r>
            <a:r>
              <a:rPr lang="fa-IR" sz="1800" dirty="0">
                <a:cs typeface="B Zar" panose="00000400000000000000" pitchFamily="2" charset="-78"/>
              </a:rPr>
              <a:t>مدل</a:t>
            </a:r>
            <a:r>
              <a:rPr lang="en-US" sz="1800" dirty="0" err="1">
                <a:cs typeface="B Zar" panose="00000400000000000000" pitchFamily="2" charset="-78"/>
              </a:rPr>
              <a:t>Promela</a:t>
            </a:r>
            <a:r>
              <a:rPr lang="en-US" sz="1800" dirty="0">
                <a:cs typeface="B Zar" panose="00000400000000000000" pitchFamily="2" charset="-78"/>
              </a:rPr>
              <a:t> </a:t>
            </a:r>
            <a:r>
              <a:rPr lang="fa-IR" sz="1800" dirty="0">
                <a:cs typeface="B Zar" panose="00000400000000000000" pitchFamily="2" charset="-78"/>
              </a:rPr>
              <a:t> از</a:t>
            </a:r>
            <a:r>
              <a:rPr lang="en-US" sz="1800" dirty="0" smtClean="0">
                <a:cs typeface="B Zar" panose="00000400000000000000" pitchFamily="2" charset="-78"/>
              </a:rPr>
              <a:t>SDL</a:t>
            </a:r>
            <a:endParaRPr lang="fa-IR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endParaRPr lang="fa-IR" sz="14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3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استفاده از</a:t>
            </a:r>
            <a:r>
              <a:rPr lang="en-US" sz="1800" dirty="0">
                <a:cs typeface="B Zar" panose="00000400000000000000" pitchFamily="2" charset="-78"/>
              </a:rPr>
              <a:t>Spin </a:t>
            </a:r>
            <a:r>
              <a:rPr lang="fa-IR" sz="1800" dirty="0">
                <a:cs typeface="B Zar" panose="00000400000000000000" pitchFamily="2" charset="-78"/>
              </a:rPr>
              <a:t> برای بررسی مدل ترجمه </a:t>
            </a:r>
            <a:r>
              <a:rPr lang="fa-IR" sz="1800" dirty="0" smtClean="0">
                <a:cs typeface="B Zar" panose="00000400000000000000" pitchFamily="2" charset="-78"/>
              </a:rPr>
              <a:t>شده</a:t>
            </a:r>
          </a:p>
          <a:p>
            <a:pPr marL="342900" lvl="0" algn="just" rtl="1">
              <a:buBlip>
                <a:blip r:embed="rId3"/>
              </a:buBlip>
            </a:pPr>
            <a:endParaRPr lang="fa-IR" sz="14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4"/>
              </a:buBlip>
            </a:pPr>
            <a:r>
              <a:rPr lang="fa-IR" sz="1800" dirty="0">
                <a:cs typeface="B Zar" panose="00000400000000000000" pitchFamily="2" charset="-78"/>
              </a:rPr>
              <a:t>تولید </a:t>
            </a:r>
            <a:r>
              <a:rPr lang="fa-IR" sz="1800" dirty="0" smtClean="0">
                <a:cs typeface="B Zar" panose="00000400000000000000" pitchFamily="2" charset="-78"/>
              </a:rPr>
              <a:t>خودکار </a:t>
            </a:r>
            <a:r>
              <a:rPr lang="fa-IR" sz="1800" dirty="0">
                <a:cs typeface="B Zar" panose="00000400000000000000" pitchFamily="2" charset="-78"/>
              </a:rPr>
              <a:t>مدل </a:t>
            </a:r>
            <a:r>
              <a:rPr lang="fa-IR" sz="1800" dirty="0" smtClean="0">
                <a:cs typeface="B Zar" panose="00000400000000000000" pitchFamily="2" charset="-78"/>
              </a:rPr>
              <a:t>های قابل ارزیابی </a:t>
            </a:r>
            <a:r>
              <a:rPr lang="fa-IR" sz="1800" dirty="0">
                <a:cs typeface="B Zar" panose="00000400000000000000" pitchFamily="2" charset="-78"/>
              </a:rPr>
              <a:t>با</a:t>
            </a:r>
            <a:r>
              <a:rPr lang="en-US" sz="1800" dirty="0">
                <a:cs typeface="B Zar" panose="00000400000000000000" pitchFamily="2" charset="-78"/>
              </a:rPr>
              <a:t>Spin </a:t>
            </a:r>
            <a:r>
              <a:rPr lang="fa-IR" sz="1800" dirty="0">
                <a:cs typeface="B Zar" panose="00000400000000000000" pitchFamily="2" charset="-78"/>
              </a:rPr>
              <a:t> </a:t>
            </a:r>
            <a:endParaRPr lang="fa-IR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4"/>
              </a:buBlip>
            </a:pPr>
            <a:endParaRPr lang="fa-IR" sz="14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مزیت کدهای </a:t>
            </a:r>
            <a:r>
              <a:rPr lang="fa-IR" sz="1800" dirty="0">
                <a:cs typeface="B Zar" panose="00000400000000000000" pitchFamily="2" charset="-78"/>
              </a:rPr>
              <a:t>تعبیه‌شده ی</a:t>
            </a:r>
            <a:r>
              <a:rPr lang="en-US" sz="1800" dirty="0">
                <a:cs typeface="B Zar" panose="00000400000000000000" pitchFamily="2" charset="-78"/>
              </a:rPr>
              <a:t>C </a:t>
            </a:r>
            <a:r>
              <a:rPr lang="fa-IR" sz="1800" dirty="0">
                <a:cs typeface="B Zar" panose="00000400000000000000" pitchFamily="2" charset="-78"/>
              </a:rPr>
              <a:t> در </a:t>
            </a:r>
            <a:r>
              <a:rPr lang="fa-IR" sz="1800" dirty="0" smtClean="0">
                <a:cs typeface="B Zar" panose="00000400000000000000" pitchFamily="2" charset="-78"/>
              </a:rPr>
              <a:t>کد </a:t>
            </a:r>
            <a:r>
              <a:rPr lang="en-US" sz="1800" dirty="0" err="1" smtClean="0">
                <a:cs typeface="B Zar" panose="00000400000000000000" pitchFamily="2" charset="-78"/>
              </a:rPr>
              <a:t>Promela</a:t>
            </a:r>
            <a:endParaRPr lang="fa-IR" sz="18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4"/>
              </a:buBlip>
            </a:pPr>
            <a:endParaRPr lang="fa-IR" sz="14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موفقیت در تولید </a:t>
            </a:r>
            <a:r>
              <a:rPr lang="fa-IR" sz="1800" dirty="0">
                <a:cs typeface="B Zar" panose="00000400000000000000" pitchFamily="2" charset="-78"/>
              </a:rPr>
              <a:t>مدل در کاربردهای دنیای </a:t>
            </a:r>
            <a:r>
              <a:rPr lang="fa-IR" sz="1800" dirty="0" smtClean="0">
                <a:cs typeface="B Zar" panose="00000400000000000000" pitchFamily="2" charset="-78"/>
              </a:rPr>
              <a:t>واقعی</a:t>
            </a:r>
          </a:p>
          <a:p>
            <a:pPr marL="342900" lvl="0" algn="just" rtl="1">
              <a:buBlip>
                <a:blip r:embed="rId4"/>
              </a:buBlip>
            </a:pPr>
            <a:endParaRPr lang="fa-IR" sz="1400" dirty="0" smtClean="0">
              <a:cs typeface="B Zar" panose="00000400000000000000" pitchFamily="2" charset="-78"/>
            </a:endParaRPr>
          </a:p>
          <a:p>
            <a:pPr marL="342900" lvl="0" algn="just" rtl="1">
              <a:buBlip>
                <a:blip r:embed="rId4"/>
              </a:buBlip>
            </a:pPr>
            <a:r>
              <a:rPr lang="fa-IR" sz="1800" dirty="0" smtClean="0">
                <a:cs typeface="B Zar" panose="00000400000000000000" pitchFamily="2" charset="-78"/>
              </a:rPr>
              <a:t>عدم </a:t>
            </a:r>
            <a:r>
              <a:rPr lang="fa-IR" sz="1800" dirty="0">
                <a:cs typeface="B Zar" panose="00000400000000000000" pitchFamily="2" charset="-78"/>
              </a:rPr>
              <a:t>پشتیبانی برنامه‌های با اجرای </a:t>
            </a:r>
            <a:r>
              <a:rPr lang="fa-IR" sz="1800" dirty="0" smtClean="0">
                <a:cs typeface="B Zar" panose="00000400000000000000" pitchFamily="2" charset="-78"/>
              </a:rPr>
              <a:t>چندنخی</a:t>
            </a:r>
            <a:r>
              <a:rPr lang="en-US" sz="1800" dirty="0" smtClean="0">
                <a:cs typeface="B Zar" panose="00000400000000000000" pitchFamily="2" charset="-78"/>
              </a:rPr>
              <a:t> </a:t>
            </a:r>
            <a:r>
              <a:rPr lang="fa-IR" sz="1800" dirty="0" smtClean="0">
                <a:cs typeface="B Zar" panose="00000400000000000000" pitchFamily="2" charset="-78"/>
              </a:rPr>
              <a:t>، به عنوان کاستی قابل‌توجه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5492" y="235555"/>
            <a:ext cx="6462600" cy="857400"/>
          </a:xfrm>
        </p:spPr>
        <p:txBody>
          <a:bodyPr/>
          <a:lstStyle/>
          <a:p>
            <a:pPr lvl="0" algn="r" rtl="1"/>
            <a:r>
              <a:rPr lang="fa-IR" dirty="0">
                <a:cs typeface="B Zar" panose="00000400000000000000" pitchFamily="2" charset="-78"/>
              </a:rPr>
              <a:t>ابزار </a:t>
            </a:r>
            <a:r>
              <a:rPr lang="en-US" sz="2800" dirty="0">
                <a:cs typeface="B Zar" panose="00000400000000000000" pitchFamily="2" charset="-78"/>
              </a:rPr>
              <a:t>SDL2PML</a:t>
            </a:r>
            <a:r>
              <a:rPr lang="fa-IR" dirty="0">
                <a:cs typeface="B Zar" panose="00000400000000000000" pitchFamily="2" charset="-78"/>
              </a:rPr>
              <a:t>:</a:t>
            </a: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69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983</Words>
  <Application>Microsoft Office PowerPoint</Application>
  <PresentationFormat>On-screen Show (16:9)</PresentationFormat>
  <Paragraphs>194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ذ ظشق</vt:lpstr>
      <vt:lpstr>Wingdings</vt:lpstr>
      <vt:lpstr>Raleway</vt:lpstr>
      <vt:lpstr>B Zar</vt:lpstr>
      <vt:lpstr>Lato</vt:lpstr>
      <vt:lpstr>Arial</vt:lpstr>
      <vt:lpstr>Antonio template</vt:lpstr>
      <vt:lpstr>تبدیل خودکار کد ﻣﻨﺒﻊ ﺳﯿﺴﺘﻢ ﻋﺎﻣﻞ از زبان C ﺑﻪ زبان مدلسازی Promela جهت استفاده برای تست و ارزیابی خودکار مدل</vt:lpstr>
      <vt:lpstr>PowerPoint Presentation</vt:lpstr>
      <vt:lpstr>مقدمه</vt:lpstr>
      <vt:lpstr>ضرورت</vt:lpstr>
      <vt:lpstr>هدف</vt:lpstr>
      <vt:lpstr>PowerPoint Presentation</vt:lpstr>
      <vt:lpstr>ابزار Modex:</vt:lpstr>
      <vt:lpstr>ابزار JPF(Java PathFinder):</vt:lpstr>
      <vt:lpstr>ابزار SDL2PML:</vt:lpstr>
      <vt:lpstr>ke thesis:</vt:lpstr>
      <vt:lpstr>PowerPoint Presentation</vt:lpstr>
      <vt:lpstr>شرح مسئله</vt:lpstr>
      <vt:lpstr>مدل سازی با Modex</vt:lpstr>
      <vt:lpstr>مدل سازی با Modex (ادامه)</vt:lpstr>
      <vt:lpstr>مدل سازی با Modex (ادامه)</vt:lpstr>
      <vt:lpstr>مدل سازی با Modex (ادامه)</vt:lpstr>
      <vt:lpstr>اصلاح مدل خروجی Modex</vt:lpstr>
      <vt:lpstr>اصلاح مدل خروجی Modex (ادامه)</vt:lpstr>
      <vt:lpstr>اصلاح مدل خروجی Modex (ادامه)</vt:lpstr>
      <vt:lpstr>اصلاح مدل خروجی Modex (ادامه)</vt:lpstr>
      <vt:lpstr>اصلاح مدل خروجی Modex (ادامه)</vt:lpstr>
      <vt:lpstr>اصلاح مدل خروجی Modex (ادامه)</vt:lpstr>
      <vt:lpstr>PowerPoint Presentation</vt:lpstr>
      <vt:lpstr>پژوهش حاضر</vt:lpstr>
      <vt:lpstr>کارهای آتی</vt:lpstr>
      <vt:lpstr>متشکرم!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تبدیل خودکار کد ﻣﻨﺒﻊ ﺳﯿﺴﺘﻢ ﻋﺎﻣﻞ از زبان C ﺑﻪ زبان مدلسازی Promela جهت استفاده برای تست و ارزیابی خودکار مدل</dc:title>
  <dc:creator>Marzieh</dc:creator>
  <cp:lastModifiedBy>Marzieh</cp:lastModifiedBy>
  <cp:revision>145</cp:revision>
  <dcterms:modified xsi:type="dcterms:W3CDTF">2021-10-04T15:43:09Z</dcterms:modified>
</cp:coreProperties>
</file>