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301" r:id="rId3"/>
    <p:sldId id="302" r:id="rId4"/>
    <p:sldId id="272" r:id="rId5"/>
    <p:sldId id="273" r:id="rId6"/>
    <p:sldId id="282" r:id="rId7"/>
    <p:sldId id="286" r:id="rId8"/>
    <p:sldId id="289" r:id="rId9"/>
    <p:sldId id="293" r:id="rId10"/>
    <p:sldId id="298" r:id="rId11"/>
    <p:sldId id="3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10" autoAdjust="0"/>
  </p:normalViewPr>
  <p:slideViewPr>
    <p:cSldViewPr snapToGrid="0" showGuides="1">
      <p:cViewPr varScale="1">
        <p:scale>
          <a:sx n="103" d="100"/>
          <a:sy n="103" d="100"/>
        </p:scale>
        <p:origin x="138" y="34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1/17/2021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3.xml"/><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maps.com/data/world-cities"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fontScale="90000"/>
          </a:bodyPr>
          <a:lstStyle/>
          <a:p>
            <a:r>
              <a:rPr lang="en-GB" dirty="0"/>
              <a:t>Clustering cities by venues categories</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Marzio Lanzoni</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a:xfrm>
            <a:off x="546100" y="1450975"/>
            <a:ext cx="10862928" cy="3641142"/>
          </a:xfrm>
        </p:spPr>
        <p:txBody>
          <a:bodyPr>
            <a:normAutofit fontScale="55000" lnSpcReduction="20000"/>
          </a:bodyPr>
          <a:lstStyle/>
          <a:p>
            <a:r>
              <a:rPr lang="en-GB" dirty="0"/>
              <a:t>Big cities evolve very quickly, following economic perspectives, lifestyle trends and political scenarios.</a:t>
            </a:r>
          </a:p>
          <a:p>
            <a:r>
              <a:rPr lang="en-GB" dirty="0"/>
              <a:t>Common thinking tends to assume similarities among cities based on geographical proximity or historical connections, but nowadays many factors affects cities, and may turn common thinking and traditional assumptions outdate and very misleading.</a:t>
            </a:r>
          </a:p>
          <a:p>
            <a:r>
              <a:rPr lang="en-GB" dirty="0"/>
              <a:t>It would be interesting to build a machine learning approach to constantly update the similarity among big cities all around the world based on actual and update characteristics.</a:t>
            </a:r>
          </a:p>
          <a:p>
            <a:endParaRPr lang="en-GB" dirty="0"/>
          </a:p>
          <a:p>
            <a:r>
              <a:rPr lang="en-GB" dirty="0"/>
              <a:t>1.2	Problem</a:t>
            </a:r>
          </a:p>
          <a:p>
            <a:r>
              <a:rPr lang="en-GB" dirty="0"/>
              <a:t>Leveraging near real-time data like the ones provided by Foursquare APIs allows a continuous update of how a city is changing, and this is something that conventional approaches like surveys and inventories cannot accomplish: surveys need to be planned, executed and published, and that is why they risk being outdate before becoming effective.</a:t>
            </a:r>
          </a:p>
          <a:p>
            <a:r>
              <a:rPr lang="en-GB" dirty="0"/>
              <a:t>Clustering big cities through a machine learning approach makes possible to sense changes happening in the city even (I would say primarily) when these are difficult to foresee and driven by patterns complex to understand.</a:t>
            </a:r>
          </a:p>
          <a:p>
            <a:endParaRPr lang="en-GB" dirty="0"/>
          </a:p>
          <a:p>
            <a:r>
              <a:rPr lang="en-GB" dirty="0"/>
              <a:t>1.3	Target</a:t>
            </a:r>
          </a:p>
          <a:p>
            <a:r>
              <a:rPr lang="en-GB" dirty="0"/>
              <a:t>Clustering big cities based on the kind of entertainment services they offer, or on the ethnic cuisines mostly covered by their restaurants, or other categories of Foursquare’s venues which are supposed to reflect the mood of the city and the overall spirit you can find in it: this could be a valuable tool for people aiming to travel and who are looking for experiences and feelings they previously had visiting other cities.</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1493F9-6073-4C3B-917C-09E07A89165F}"/>
              </a:ext>
            </a:extLst>
          </p:cNvPr>
          <p:cNvSpPr>
            <a:spLocks noGrp="1"/>
          </p:cNvSpPr>
          <p:nvPr>
            <p:ph type="title"/>
          </p:nvPr>
        </p:nvSpPr>
        <p:spPr>
          <a:xfrm>
            <a:off x="149290" y="476250"/>
            <a:ext cx="11877869" cy="480095"/>
          </a:xfrm>
          <a:solidFill>
            <a:schemeClr val="accent3"/>
          </a:solidFill>
        </p:spPr>
        <p:txBody>
          <a:bodyPr/>
          <a:lstStyle/>
          <a:p>
            <a:r>
              <a:rPr lang="en-GB" sz="2800" dirty="0">
                <a:solidFill>
                  <a:schemeClr val="bg1"/>
                </a:solidFill>
              </a:rPr>
              <a:t>Machine learning catches what conventional methods cannot</a:t>
            </a:r>
          </a:p>
        </p:txBody>
      </p:sp>
      <p:sp>
        <p:nvSpPr>
          <p:cNvPr id="8" name="TextBox 7">
            <a:extLst>
              <a:ext uri="{FF2B5EF4-FFF2-40B4-BE49-F238E27FC236}">
                <a16:creationId xmlns:a16="http://schemas.microsoft.com/office/drawing/2014/main" id="{825A5650-4F22-4EAC-8FEE-A24B34973805}"/>
              </a:ext>
            </a:extLst>
          </p:cNvPr>
          <p:cNvSpPr txBox="1"/>
          <p:nvPr/>
        </p:nvSpPr>
        <p:spPr>
          <a:xfrm>
            <a:off x="486561" y="1208015"/>
            <a:ext cx="10469461" cy="5324535"/>
          </a:xfrm>
          <a:prstGeom prst="rect">
            <a:avLst/>
          </a:prstGeom>
          <a:noFill/>
        </p:spPr>
        <p:txBody>
          <a:bodyPr wrap="square" rtlCol="0">
            <a:spAutoFit/>
          </a:bodyPr>
          <a:lstStyle/>
          <a:p>
            <a:r>
              <a:rPr lang="en-GB" sz="2000" dirty="0"/>
              <a:t>Big cities evolve very quickly, following economic perspectives, lifestyle trends and political scenarios.</a:t>
            </a:r>
          </a:p>
          <a:p>
            <a:endParaRPr lang="en-GB" sz="2000" dirty="0"/>
          </a:p>
          <a:p>
            <a:r>
              <a:rPr lang="en-GB" sz="2000" dirty="0"/>
              <a:t>Common thinking tends to assume similarities among cities based on geographical proximity or historical connections, but nowadays many factors affects cities, and may turn common thinking and traditional assumptions outdate and very misleading.</a:t>
            </a:r>
          </a:p>
          <a:p>
            <a:endParaRPr lang="en-GB" sz="2000" dirty="0"/>
          </a:p>
          <a:p>
            <a:r>
              <a:rPr lang="en-GB" sz="2000" dirty="0"/>
              <a:t>The aim of the project is to build a machine learning approach able to catch similarity among big cities all around the world based on actual and update characteristics like real-time data like the ones provided by Foursquare APIs.</a:t>
            </a:r>
          </a:p>
          <a:p>
            <a:endParaRPr lang="en-GB" sz="2000" dirty="0"/>
          </a:p>
          <a:p>
            <a:r>
              <a:rPr lang="en-GB" sz="2000" dirty="0"/>
              <a:t>Such an approach would allow a continuous update of how a city is changing, something that conventional approaches like surveys and inventories cannot accomplish: surveys need to be planned, executed and published, and they risk being outdate before becoming effective.</a:t>
            </a:r>
          </a:p>
          <a:p>
            <a:endParaRPr lang="en-GB" sz="2000" dirty="0"/>
          </a:p>
          <a:p>
            <a:r>
              <a:rPr lang="en-GB" sz="2000" dirty="0"/>
              <a:t>The deliverable will be a tool for people aiming to travel and who are looking for experiences and feelings they previously had visiting other cities.</a:t>
            </a:r>
          </a:p>
          <a:p>
            <a:endParaRPr lang="en-GB" sz="2000" dirty="0"/>
          </a:p>
        </p:txBody>
      </p:sp>
    </p:spTree>
    <p:extLst>
      <p:ext uri="{BB962C8B-B14F-4D97-AF65-F5344CB8AC3E}">
        <p14:creationId xmlns:p14="http://schemas.microsoft.com/office/powerpoint/2010/main" val="126172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1493F9-6073-4C3B-917C-09E07A89165F}"/>
              </a:ext>
            </a:extLst>
          </p:cNvPr>
          <p:cNvSpPr>
            <a:spLocks noGrp="1"/>
          </p:cNvSpPr>
          <p:nvPr>
            <p:ph type="title"/>
          </p:nvPr>
        </p:nvSpPr>
        <p:spPr>
          <a:xfrm>
            <a:off x="149290" y="476250"/>
            <a:ext cx="11877869" cy="480095"/>
          </a:xfrm>
          <a:solidFill>
            <a:schemeClr val="accent3"/>
          </a:solidFill>
        </p:spPr>
        <p:txBody>
          <a:bodyPr/>
          <a:lstStyle/>
          <a:p>
            <a:r>
              <a:rPr lang="en-GB" sz="2800" dirty="0">
                <a:solidFill>
                  <a:schemeClr val="bg1"/>
                </a:solidFill>
              </a:rPr>
              <a:t>Data acquisition and cleaning</a:t>
            </a:r>
          </a:p>
        </p:txBody>
      </p:sp>
      <p:sp>
        <p:nvSpPr>
          <p:cNvPr id="8" name="TextBox 7">
            <a:extLst>
              <a:ext uri="{FF2B5EF4-FFF2-40B4-BE49-F238E27FC236}">
                <a16:creationId xmlns:a16="http://schemas.microsoft.com/office/drawing/2014/main" id="{825A5650-4F22-4EAC-8FEE-A24B34973805}"/>
              </a:ext>
            </a:extLst>
          </p:cNvPr>
          <p:cNvSpPr txBox="1"/>
          <p:nvPr/>
        </p:nvSpPr>
        <p:spPr>
          <a:xfrm>
            <a:off x="486561" y="1208015"/>
            <a:ext cx="11242019" cy="2862322"/>
          </a:xfrm>
          <a:prstGeom prst="rect">
            <a:avLst/>
          </a:prstGeom>
          <a:noFill/>
        </p:spPr>
        <p:txBody>
          <a:bodyPr wrap="square" rtlCol="0">
            <a:spAutoFit/>
          </a:bodyPr>
          <a:lstStyle/>
          <a:p>
            <a:r>
              <a:rPr lang="en-GB" sz="2000" dirty="0"/>
              <a:t>Location and population data for cities all around the world from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https://simplemaps.com/data/world-cities</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2000" dirty="0"/>
          </a:p>
          <a:p>
            <a:endParaRPr lang="en-GB" sz="2000" dirty="0"/>
          </a:p>
          <a:p>
            <a:r>
              <a:rPr lang="en-GB" sz="2000" dirty="0"/>
              <a:t>A subset of cities with medium-high population (2.5M+ habitants) are kept. China main cities were dropped because too big.</a:t>
            </a:r>
          </a:p>
          <a:p>
            <a:endParaRPr lang="en-GB" sz="2000" dirty="0"/>
          </a:p>
          <a:p>
            <a:r>
              <a:rPr lang="en-GB" sz="2000" dirty="0"/>
              <a:t>Foursquare APIs venues related to the main category “Food” and located around the downtown of 36 cities were kept. </a:t>
            </a:r>
          </a:p>
          <a:p>
            <a:endParaRPr lang="en-GB" sz="2000" dirty="0"/>
          </a:p>
          <a:p>
            <a:r>
              <a:rPr lang="en-GB" sz="2000" dirty="0"/>
              <a:t>Only cities well tagged on Foursquare were kept ( = with at least 40 venues returned).</a:t>
            </a:r>
          </a:p>
        </p:txBody>
      </p:sp>
    </p:spTree>
    <p:extLst>
      <p:ext uri="{BB962C8B-B14F-4D97-AF65-F5344CB8AC3E}">
        <p14:creationId xmlns:p14="http://schemas.microsoft.com/office/powerpoint/2010/main" val="78200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Slide Title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60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71476" y="1593851"/>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9</a:t>
            </a:fld>
            <a:endParaRPr lang="en-US" dirty="0"/>
          </a:p>
        </p:txBody>
      </p:sp>
    </p:spTree>
    <p:extLst>
      <p:ext uri="{BB962C8B-B14F-4D97-AF65-F5344CB8AC3E}">
        <p14:creationId xmlns:p14="http://schemas.microsoft.com/office/powerpoint/2010/main" val="1163063007"/>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25</TotalTime>
  <Words>737</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Clustering cities by venues categories</vt:lpstr>
      <vt:lpstr>Machine learning catches what conventional methods cannot</vt:lpstr>
      <vt:lpstr>Data acquisition and cleaning</vt:lpstr>
      <vt:lpstr>Slide Title</vt:lpstr>
      <vt:lpstr>Slide Title</vt:lpstr>
      <vt:lpstr>PowerPoint Presentation</vt:lpstr>
      <vt:lpstr>Slide Title</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cities by venues categories</dc:title>
  <dc:creator>Marzio Lanzoni</dc:creator>
  <cp:lastModifiedBy>Marzio Lanzoni</cp:lastModifiedBy>
  <cp:revision>7</cp:revision>
  <dcterms:created xsi:type="dcterms:W3CDTF">2021-01-17T14:54:27Z</dcterms:created>
  <dcterms:modified xsi:type="dcterms:W3CDTF">2021-01-17T15:20:12Z</dcterms:modified>
</cp:coreProperties>
</file>