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291" r:id="rId2"/>
    <p:sldId id="390" r:id="rId3"/>
    <p:sldId id="1404" r:id="rId4"/>
    <p:sldId id="1405" r:id="rId5"/>
    <p:sldId id="1406" r:id="rId6"/>
    <p:sldId id="1407" r:id="rId7"/>
    <p:sldId id="1408" r:id="rId8"/>
    <p:sldId id="1409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128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22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02/06/2022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51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8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235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979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6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50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1233996"/>
            <a:ext cx="4053840" cy="43900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8" y="1750884"/>
            <a:ext cx="4538255" cy="33562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632014"/>
            <a:ext cx="4945899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3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1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09725-2B38-4E4A-81C4-A4B72650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9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9" y="2775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9" y="489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9" y="5061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211DE3-4D01-42DC-8100-D2D80A7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2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7" y="526964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E14ED-76B4-419D-9422-33A3617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051" y="648071"/>
            <a:ext cx="5223027" cy="272544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15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4535C-06FD-47D1-8741-81F632D6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686758"/>
            <a:ext cx="5557421" cy="230819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21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46A6A-541F-41B5-A9B5-0F2F8FE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70" y="1580225"/>
            <a:ext cx="2375301" cy="386179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5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8" y="1837115"/>
            <a:ext cx="3154969" cy="318377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2" y="1837114"/>
            <a:ext cx="3154969" cy="318377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83913A-95FE-45C0-AFB6-EE9899F7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7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70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705239-4AD7-4B92-8D35-D1AB3F44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210089"/>
            <a:ext cx="1618488" cy="1216152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550417"/>
            <a:ext cx="5449800" cy="549941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5" y="152654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2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91" y="304800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3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7" y="304800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267335" indent="-179388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400" b="0" i="0" baseline="0">
                <a:solidFill>
                  <a:schemeClr val="tx1"/>
                </a:solidFill>
                <a:latin typeface="+mn-lt"/>
                <a:ea typeface="PS TT Commons Medium" charset="0"/>
                <a:cs typeface="PS TT Commons Medium" charset="0"/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52644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7" y="2192757"/>
            <a:ext cx="6726867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389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586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2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880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441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1"/>
            <a:ext cx="5528264" cy="307110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370026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779611-CE82-4396-BDC9-2E2C1B0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6C9B0E-E2F1-49BB-A6D9-1E0138F4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7" y="2"/>
            <a:ext cx="6989684" cy="200279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4" y="274756"/>
            <a:ext cx="6623345" cy="31542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2ADC8-0F77-4D62-B082-0CFDA093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7" y="2"/>
            <a:ext cx="6989684" cy="19639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7" y="274757"/>
            <a:ext cx="6258172" cy="32585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49D1E-7441-4411-A992-686D485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7" y="4741301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9" y="1428103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3" y="-1"/>
            <a:ext cx="4537736" cy="657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3" y="6409503"/>
            <a:ext cx="689183" cy="91440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331711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474620" y="4276636"/>
            <a:ext cx="1572768" cy="290914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5486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721" r:id="rId20"/>
    <p:sldLayoutId id="2147483722" r:id="rId21"/>
    <p:sldLayoutId id="2147483716" r:id="rId22"/>
    <p:sldLayoutId id="2147483717" r:id="rId23"/>
    <p:sldLayoutId id="2147483719" r:id="rId24"/>
  </p:sldLayoutIdLst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They are quite different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Import vs Include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248055" y="62527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4A95B4-A715-183B-BB3B-6D89A09F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Playbooks</a:t>
            </a:r>
          </a:p>
        </p:txBody>
      </p:sp>
    </p:spTree>
    <p:extLst>
      <p:ext uri="{BB962C8B-B14F-4D97-AF65-F5344CB8AC3E}">
        <p14:creationId xmlns:p14="http://schemas.microsoft.com/office/powerpoint/2010/main" val="19246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3"/>
          <a:stretch/>
        </p:blipFill>
        <p:spPr>
          <a:xfrm>
            <a:off x="5538873" y="590743"/>
            <a:ext cx="1771479" cy="152729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582236" y="329720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582236" y="3763454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582236" y="4227798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582236" y="469214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599305" y="3163911"/>
            <a:ext cx="3276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Writing long playbooks makes them hard to follow and understand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885658" y="3206293"/>
            <a:ext cx="18493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01. </a:t>
            </a:r>
            <a:r>
              <a:rPr lang="en-ID" sz="1500" b="1" dirty="0">
                <a:latin typeface="+mj-lt"/>
              </a:rPr>
              <a:t>Easy</a:t>
            </a:r>
            <a:endParaRPr lang="en-US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599306" y="3628253"/>
            <a:ext cx="39249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Splitting a large playbook into a series of smaller playbooks means they can be reused in other projects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885658" y="3670637"/>
            <a:ext cx="154595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02. Reuse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599304" y="4177235"/>
            <a:ext cx="40976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Smaller playbooks are easier to manage and understand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885657" y="4134980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03. Small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599306" y="4556942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Importing a playbooks is a static task which means the imported content is processed before the play starts.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885657" y="4599324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04. Before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582234" y="3599103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582234" y="406001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582234" y="452548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339679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44A25-407A-094E-EA17-3E99BE057447}"/>
              </a:ext>
            </a:extLst>
          </p:cNvPr>
          <p:cNvSpPr/>
          <p:nvPr/>
        </p:nvSpPr>
        <p:spPr>
          <a:xfrm>
            <a:off x="2582236" y="5172126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03550-D059-0666-8630-6B21FDD1DA68}"/>
              </a:ext>
            </a:extLst>
          </p:cNvPr>
          <p:cNvSpPr txBox="1"/>
          <p:nvPr/>
        </p:nvSpPr>
        <p:spPr>
          <a:xfrm>
            <a:off x="4599306" y="5036927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Importing a playbook can not be included inside a play and they are run in import order from top to bottom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11D56-8DDA-0046-3607-F062B947C4F9}"/>
              </a:ext>
            </a:extLst>
          </p:cNvPr>
          <p:cNvSpPr txBox="1"/>
          <p:nvPr/>
        </p:nvSpPr>
        <p:spPr>
          <a:xfrm>
            <a:off x="2885657" y="5079309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05. Order</a:t>
            </a:r>
            <a:endParaRPr lang="en-ID" sz="1500" b="1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AA2D51-D6CB-25BD-53CA-2CC03621583A}"/>
              </a:ext>
            </a:extLst>
          </p:cNvPr>
          <p:cNvCxnSpPr>
            <a:cxnSpLocks/>
          </p:cNvCxnSpPr>
          <p:nvPr/>
        </p:nvCxnSpPr>
        <p:spPr>
          <a:xfrm flipH="1">
            <a:off x="2582234" y="5005471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:a16="http://schemas.microsoft.com/office/drawing/2014/main" id="{6CF887BA-52DE-2EEE-AC95-E0DCC3D9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</p:spPr>
        <p:txBody>
          <a:bodyPr/>
          <a:lstStyle/>
          <a:p>
            <a:r>
              <a:rPr lang="en-US" dirty="0"/>
              <a:t>Importing Playbooks</a:t>
            </a:r>
          </a:p>
        </p:txBody>
      </p:sp>
    </p:spTree>
    <p:extLst>
      <p:ext uri="{BB962C8B-B14F-4D97-AF65-F5344CB8AC3E}">
        <p14:creationId xmlns:p14="http://schemas.microsoft.com/office/powerpoint/2010/main" val="358880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#Importing playbooks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import_playbook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install.yml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import_playbook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start.yml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#Importing with conditionals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import_playbook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install.yml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when: service is defined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#Mixing import with plays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myplay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-------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import_playbook</a:t>
            </a:r>
            <a:r>
              <a:rPr lang="en-US" sz="1400" dirty="0">
                <a:solidFill>
                  <a:schemeClr val="tx1"/>
                </a:solidFill>
              </a:rPr>
              <a:t>: myplay2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2 playbooks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the </a:t>
            </a:r>
            <a:r>
              <a:rPr lang="en-US" dirty="0" err="1"/>
              <a:t>install.yml</a:t>
            </a:r>
            <a:r>
              <a:rPr lang="en-US" dirty="0"/>
              <a:t> playbook only if the variable service is 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play and afterwards run the playbook called myplay2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B9535-025C-2DD8-0F6C-02721F610EBC}"/>
              </a:ext>
            </a:extLst>
          </p:cNvPr>
          <p:cNvSpPr/>
          <p:nvPr/>
        </p:nvSpPr>
        <p:spPr>
          <a:xfrm>
            <a:off x="207415" y="6225986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8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582236" y="329720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582236" y="3763454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582236" y="4227798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582236" y="469214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599305" y="3163911"/>
            <a:ext cx="3276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You can import/include tasks in a play from a task 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885658" y="3206293"/>
            <a:ext cx="18493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01. </a:t>
            </a:r>
            <a:r>
              <a:rPr lang="en-ID" sz="1500" b="1" dirty="0">
                <a:latin typeface="+mj-lt"/>
              </a:rPr>
              <a:t>Source</a:t>
            </a:r>
            <a:endParaRPr lang="en-US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599306" y="3628253"/>
            <a:ext cx="39249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When using the import function tasks are imported within the playbook when the playbook is parsed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885658" y="3670637"/>
            <a:ext cx="154595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02. Import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599304" y="4092597"/>
            <a:ext cx="54692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When using the import function in conjunction with a conditional statement then the conditional statement will apply to all tasks imported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885657" y="4134980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03. Condition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599306" y="4556942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When using the include function tasks are added to the play when that point is reached while running the 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885657" y="4599324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04. Include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582234" y="3599103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582234" y="406001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582234" y="452548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207415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44A25-407A-094E-EA17-3E99BE057447}"/>
              </a:ext>
            </a:extLst>
          </p:cNvPr>
          <p:cNvSpPr/>
          <p:nvPr/>
        </p:nvSpPr>
        <p:spPr>
          <a:xfrm>
            <a:off x="2582236" y="5172126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03550-D059-0666-8630-6B21FDD1DA68}"/>
              </a:ext>
            </a:extLst>
          </p:cNvPr>
          <p:cNvSpPr txBox="1"/>
          <p:nvPr/>
        </p:nvSpPr>
        <p:spPr>
          <a:xfrm>
            <a:off x="4580939" y="5064629"/>
            <a:ext cx="501046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When using the include function in conjunction with conditional statements then the conditional statement will decide if the tasks are included or not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11D56-8DDA-0046-3607-F062B947C4F9}"/>
              </a:ext>
            </a:extLst>
          </p:cNvPr>
          <p:cNvSpPr txBox="1"/>
          <p:nvPr/>
        </p:nvSpPr>
        <p:spPr>
          <a:xfrm>
            <a:off x="2885657" y="5079309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05.Condition</a:t>
            </a:r>
            <a:endParaRPr lang="en-ID" sz="1500" b="1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AA2D51-D6CB-25BD-53CA-2CC03621583A}"/>
              </a:ext>
            </a:extLst>
          </p:cNvPr>
          <p:cNvCxnSpPr>
            <a:cxnSpLocks/>
          </p:cNvCxnSpPr>
          <p:nvPr/>
        </p:nvCxnSpPr>
        <p:spPr>
          <a:xfrm flipH="1">
            <a:off x="2582234" y="5005471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A3D2F4-802C-0BB3-1776-D0D69E68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Importing/ Including Tasks</a:t>
            </a:r>
          </a:p>
        </p:txBody>
      </p:sp>
      <p:pic>
        <p:nvPicPr>
          <p:cNvPr id="28" name="Picture Placeholder 3">
            <a:extLst>
              <a:ext uri="{FF2B5EF4-FFF2-40B4-BE49-F238E27FC236}">
                <a16:creationId xmlns:a16="http://schemas.microsoft.com/office/drawing/2014/main" id="{09A90DA9-79BA-01EB-80AB-C0B7EEA6A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3"/>
          <a:stretch/>
        </p:blipFill>
        <p:spPr>
          <a:xfrm>
            <a:off x="5538873" y="590743"/>
            <a:ext cx="1771479" cy="152729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5854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#Importing task-files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myplay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</a:t>
            </a:r>
            <a:r>
              <a:rPr lang="en-US" sz="1400" dirty="0" err="1">
                <a:solidFill>
                  <a:schemeClr val="tx1"/>
                </a:solidFill>
              </a:rPr>
              <a:t>import_tasks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mytasks.yml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myplay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vars: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service: </a:t>
            </a:r>
            <a:r>
              <a:rPr lang="en-US" sz="1400" dirty="0" err="1">
                <a:solidFill>
                  <a:schemeClr val="tx1"/>
                </a:solidFill>
              </a:rPr>
              <a:t>crond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</a:t>
            </a:r>
            <a:r>
              <a:rPr lang="en-US" sz="1400" dirty="0" err="1">
                <a:solidFill>
                  <a:schemeClr val="tx1"/>
                </a:solidFill>
              </a:rPr>
              <a:t>import_tasks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mytasks.yml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when service is defined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#Including tasks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myplay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</a:t>
            </a:r>
            <a:r>
              <a:rPr lang="en-US" sz="1400" dirty="0" err="1">
                <a:solidFill>
                  <a:schemeClr val="tx1"/>
                </a:solidFill>
              </a:rPr>
              <a:t>include_tasks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mytasks.yml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the tasks within </a:t>
            </a:r>
            <a:r>
              <a:rPr lang="en-US" dirty="0" err="1"/>
              <a:t>mytasks.yml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the tasks within </a:t>
            </a:r>
            <a:r>
              <a:rPr lang="en-US" dirty="0" err="1"/>
              <a:t>mytasks.yml</a:t>
            </a:r>
            <a:r>
              <a:rPr lang="en-US" dirty="0"/>
              <a:t> only if the variable service is 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7947" indent="0">
              <a:buNone/>
            </a:pPr>
            <a:endParaRPr lang="en-US" dirty="0"/>
          </a:p>
          <a:p>
            <a:r>
              <a:rPr lang="en-US" dirty="0"/>
              <a:t>Include the tasks within </a:t>
            </a:r>
            <a:r>
              <a:rPr lang="en-US" dirty="0" err="1"/>
              <a:t>mytasks.yml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377B-12C9-5BD7-33FD-C636177C5EAD}"/>
              </a:ext>
            </a:extLst>
          </p:cNvPr>
          <p:cNvSpPr/>
          <p:nvPr/>
        </p:nvSpPr>
        <p:spPr>
          <a:xfrm>
            <a:off x="207415" y="6225986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0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We need to aim before we shoot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Targeting Hosts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288695" y="6328729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EB1C0-7E27-F177-D9E7-7588A455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Hosts</a:t>
            </a:r>
          </a:p>
        </p:txBody>
      </p:sp>
    </p:spTree>
    <p:extLst>
      <p:ext uri="{BB962C8B-B14F-4D97-AF65-F5344CB8AC3E}">
        <p14:creationId xmlns:p14="http://schemas.microsoft.com/office/powerpoint/2010/main" val="160244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2"/>
          <a:stretch/>
        </p:blipFill>
        <p:spPr>
          <a:xfrm>
            <a:off x="7998940" y="452407"/>
            <a:ext cx="2018256" cy="20063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298894"/>
            <a:ext cx="266764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We can better specify who we are targeting through the use of wildcards and lists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Specific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09274" y="3319735"/>
            <a:ext cx="2045434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Elements within lists are comma separated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Comma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7" y="3036444"/>
            <a:ext cx="2917961" cy="1170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Elements can be excluded by using the exclamation point in front of the host pattern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5835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Excluding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5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22444-0351-F9C7-F7ED-7D8FA056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Hosts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BB7F38-1394-80DB-851E-EBD81E31F86F}"/>
              </a:ext>
            </a:extLst>
          </p:cNvPr>
          <p:cNvSpPr/>
          <p:nvPr/>
        </p:nvSpPr>
        <p:spPr>
          <a:xfrm>
            <a:off x="339679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#Targeting hosts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hosts: all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hosts: ungrouped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hosts: 192.168.1.1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hosts: 192.168.1.*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hosts: server*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hosts: webservers, database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hosts: all, !</a:t>
            </a:r>
            <a:r>
              <a:rPr lang="en-US" sz="1400" dirty="0" err="1">
                <a:solidFill>
                  <a:schemeClr val="tx1"/>
                </a:solidFill>
              </a:rPr>
              <a:t>servera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Targets all hosts within the inventory</a:t>
            </a:r>
          </a:p>
          <a:p>
            <a:endParaRPr lang="en-US" dirty="0"/>
          </a:p>
          <a:p>
            <a:r>
              <a:rPr lang="en-US" dirty="0"/>
              <a:t>Targets all ungrouped hosts</a:t>
            </a:r>
          </a:p>
          <a:p>
            <a:endParaRPr lang="en-US" dirty="0"/>
          </a:p>
          <a:p>
            <a:r>
              <a:rPr lang="en-US" dirty="0"/>
              <a:t>Targets the host with the IP of 192.164.1.1</a:t>
            </a:r>
          </a:p>
          <a:p>
            <a:endParaRPr lang="en-US" dirty="0"/>
          </a:p>
          <a:p>
            <a:r>
              <a:rPr lang="en-US" dirty="0"/>
              <a:t>Targets all hosts which have an IP ranging from 192.168.1.0 to 192.168.1.255</a:t>
            </a:r>
          </a:p>
          <a:p>
            <a:endParaRPr lang="en-US" dirty="0"/>
          </a:p>
          <a:p>
            <a:r>
              <a:rPr lang="en-US" dirty="0"/>
              <a:t>Targets all hosts with name starting with ‘server’ and followed up by any suffix</a:t>
            </a:r>
          </a:p>
          <a:p>
            <a:endParaRPr lang="en-US" dirty="0"/>
          </a:p>
          <a:p>
            <a:r>
              <a:rPr lang="en-US" dirty="0"/>
              <a:t>Targets all hosts within both the webservers group and database group</a:t>
            </a:r>
          </a:p>
          <a:p>
            <a:endParaRPr lang="en-US" dirty="0"/>
          </a:p>
          <a:p>
            <a:r>
              <a:rPr lang="en-US" dirty="0"/>
              <a:t>Target all hosts except </a:t>
            </a:r>
            <a:r>
              <a:rPr lang="en-US" dirty="0" err="1"/>
              <a:t>servera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C38DE-4767-D188-D6F3-1D93491DBCEB}"/>
              </a:ext>
            </a:extLst>
          </p:cNvPr>
          <p:cNvSpPr/>
          <p:nvPr/>
        </p:nvSpPr>
        <p:spPr>
          <a:xfrm>
            <a:off x="207415" y="6225986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7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8897885" y="4710421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2271144" y="-46655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2321B-C499-FD73-8FDA-B605B34B174D}"/>
              </a:ext>
            </a:extLst>
          </p:cNvPr>
          <p:cNvSpPr/>
          <p:nvPr/>
        </p:nvSpPr>
        <p:spPr>
          <a:xfrm>
            <a:off x="349655" y="63093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78C1A-FC68-194D-DB48-D9D2B87C0645}"/>
              </a:ext>
            </a:extLst>
          </p:cNvPr>
          <p:cNvSpPr/>
          <p:nvPr/>
        </p:nvSpPr>
        <p:spPr>
          <a:xfrm>
            <a:off x="0" y="-193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11" name="Title 38">
            <a:extLst>
              <a:ext uri="{FF2B5EF4-FFF2-40B4-BE49-F238E27FC236}">
                <a16:creationId xmlns:a16="http://schemas.microsoft.com/office/drawing/2014/main" id="{C8B71295-6F3B-C406-18B9-7482605ADED6}"/>
              </a:ext>
            </a:extLst>
          </p:cNvPr>
          <p:cNvSpPr txBox="1">
            <a:spLocks/>
          </p:cNvSpPr>
          <p:nvPr/>
        </p:nvSpPr>
        <p:spPr>
          <a:xfrm>
            <a:off x="1911270" y="2147385"/>
            <a:ext cx="8369460" cy="1569660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Ansible Roles</a:t>
            </a:r>
          </a:p>
        </p:txBody>
      </p:sp>
    </p:spTree>
    <p:extLst>
      <p:ext uri="{BB962C8B-B14F-4D97-AF65-F5344CB8AC3E}">
        <p14:creationId xmlns:p14="http://schemas.microsoft.com/office/powerpoint/2010/main" val="412333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Custom Design">
  <a:themeElements>
    <a:clrScheme name="Blue Green 1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01BDD5"/>
      </a:accent1>
      <a:accent2>
        <a:srgbClr val="20A892"/>
      </a:accent2>
      <a:accent3>
        <a:srgbClr val="01A8BF"/>
      </a:accent3>
      <a:accent4>
        <a:srgbClr val="1C9480"/>
      </a:accent4>
      <a:accent5>
        <a:srgbClr val="0190A3"/>
      </a:accent5>
      <a:accent6>
        <a:srgbClr val="177767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567</Words>
  <Application>Microsoft Office PowerPoint</Application>
  <PresentationFormat>Widescreen</PresentationFormat>
  <Paragraphs>153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Open Sans</vt:lpstr>
      <vt:lpstr>Roboto Mono</vt:lpstr>
      <vt:lpstr>Wingdings 3</vt:lpstr>
      <vt:lpstr>Custom Design</vt:lpstr>
      <vt:lpstr>Importing Playbooks</vt:lpstr>
      <vt:lpstr>Importing Playbooks</vt:lpstr>
      <vt:lpstr>PowerPoint Presentation</vt:lpstr>
      <vt:lpstr>Importing/ Including Tasks</vt:lpstr>
      <vt:lpstr>PowerPoint Presentation</vt:lpstr>
      <vt:lpstr>Targeting Hosts</vt:lpstr>
      <vt:lpstr>Targeting Hosts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Andrei Balint</cp:lastModifiedBy>
  <cp:revision>166</cp:revision>
  <dcterms:created xsi:type="dcterms:W3CDTF">2020-09-25T12:38:18Z</dcterms:created>
  <dcterms:modified xsi:type="dcterms:W3CDTF">2022-06-02T09:28:44Z</dcterms:modified>
</cp:coreProperties>
</file>