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2"/>
  </p:notesMasterIdLst>
  <p:sldIdLst>
    <p:sldId id="291" r:id="rId2"/>
    <p:sldId id="1415" r:id="rId3"/>
    <p:sldId id="1387" r:id="rId4"/>
    <p:sldId id="1416" r:id="rId5"/>
    <p:sldId id="1386" r:id="rId6"/>
    <p:sldId id="1417" r:id="rId7"/>
    <p:sldId id="1418" r:id="rId8"/>
    <p:sldId id="1419" r:id="rId9"/>
    <p:sldId id="1420" r:id="rId10"/>
    <p:sldId id="1421" r:id="rId11"/>
    <p:sldId id="1422" r:id="rId12"/>
    <p:sldId id="1423" r:id="rId13"/>
    <p:sldId id="1424" r:id="rId14"/>
    <p:sldId id="1425" r:id="rId15"/>
    <p:sldId id="1426" r:id="rId16"/>
    <p:sldId id="1427" r:id="rId17"/>
    <p:sldId id="1388" r:id="rId18"/>
    <p:sldId id="1391" r:id="rId19"/>
    <p:sldId id="1393" r:id="rId20"/>
    <p:sldId id="1394" r:id="rId21"/>
    <p:sldId id="1396" r:id="rId22"/>
    <p:sldId id="1401" r:id="rId23"/>
    <p:sldId id="1398" r:id="rId24"/>
    <p:sldId id="1399" r:id="rId25"/>
    <p:sldId id="1402" r:id="rId26"/>
    <p:sldId id="1404" r:id="rId27"/>
    <p:sldId id="1406" r:id="rId28"/>
    <p:sldId id="1408" r:id="rId29"/>
    <p:sldId id="1428" r:id="rId30"/>
    <p:sldId id="34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5226" autoAdjust="0"/>
  </p:normalViewPr>
  <p:slideViewPr>
    <p:cSldViewPr snapToGrid="0">
      <p:cViewPr varScale="1">
        <p:scale>
          <a:sx n="75" d="100"/>
          <a:sy n="75" d="100"/>
        </p:scale>
        <p:origin x="1286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22"/>
    </p:cViewPr>
  </p:sorter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E98E-9D3C-43DC-9D46-F79317388C42}" type="datetimeFigureOut">
              <a:rPr lang="en-ID" smtClean="0"/>
              <a:t>02/06/2022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04C42-D324-4424-A012-94F32D7A58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952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3307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16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97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5109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16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97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5545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16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14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79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8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16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86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68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4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25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1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41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97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50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66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98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970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30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1062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334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16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5996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16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97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04C42-D324-4424-A012-94F32D7A5871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596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B691EB-9E5C-4297-872F-F106F09BA146}"/>
              </a:ext>
            </a:extLst>
          </p:cNvPr>
          <p:cNvSpPr/>
          <p:nvPr userDrawn="1"/>
        </p:nvSpPr>
        <p:spPr>
          <a:xfrm>
            <a:off x="8138160" y="1233996"/>
            <a:ext cx="4053840" cy="439000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1BE721C-2175-4341-8EC6-FB5A856DFB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2458" y="1750884"/>
            <a:ext cx="4538255" cy="33562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53087B-61B8-4DF7-B7C4-DDAD053C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8" y="632014"/>
            <a:ext cx="4945899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6181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00A9C52-5F38-42AD-8D21-7352DB2ED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13003" y="0"/>
            <a:ext cx="369392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AC02D46-730F-4B58-8DBF-0F81185D3D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1204" y="1918317"/>
            <a:ext cx="1755648" cy="131673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FB32F5E-7B9C-49E1-B7E5-EC5C2E3AF1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8151" y="1918317"/>
            <a:ext cx="1755648" cy="131673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209725-2B38-4E4A-81C4-A4B72650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6470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E25E52-6422-4D9A-93DB-E619D9AE4CDC}"/>
              </a:ext>
            </a:extLst>
          </p:cNvPr>
          <p:cNvSpPr/>
          <p:nvPr userDrawn="1"/>
        </p:nvSpPr>
        <p:spPr>
          <a:xfrm>
            <a:off x="6199299" y="2286000"/>
            <a:ext cx="4620988" cy="2286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E7386521-F03E-47D8-83DE-7CB1A0C21F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99299" y="2775204"/>
            <a:ext cx="1737360" cy="130759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06BEA25-A94F-4CC3-9677-8FA19E6590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9299" y="489204"/>
            <a:ext cx="1737360" cy="130759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9094352-D33E-44FD-AE60-DA812392CD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299" y="5061204"/>
            <a:ext cx="1737360" cy="130759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211DE3-4D01-42DC-8100-D2D80A7F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0188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8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69BB6F-DD27-457F-AD3E-C1EDBB011084}"/>
              </a:ext>
            </a:extLst>
          </p:cNvPr>
          <p:cNvSpPr/>
          <p:nvPr userDrawn="1"/>
        </p:nvSpPr>
        <p:spPr>
          <a:xfrm>
            <a:off x="4937762" y="0"/>
            <a:ext cx="7254239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1579454-E85F-4589-8B5A-F7530EA7F8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68837" y="526964"/>
            <a:ext cx="6192089" cy="633103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FE14ED-76B4-419D-9422-33A3617E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5773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7227995-7DDE-4D0B-B319-197F0CE9D1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7051" y="648071"/>
            <a:ext cx="5223027" cy="272544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5637B8-EB7C-42B3-9C7F-1D0634EB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159" y="85395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463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44535C-06FD-47D1-8741-81F632D6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85B37B-A8C6-40B1-8AA9-E8F5C537B3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88239" y="1686758"/>
            <a:ext cx="5557421" cy="230819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933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4318FEC-9F25-4F10-9FF2-103E807453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75621" y="0"/>
            <a:ext cx="541527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346A6A-541F-41B5-A9B5-0F2F8FEE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A5CF267-33C2-4A30-9D0C-AB2C84A610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87970" y="1580225"/>
            <a:ext cx="2375301" cy="386179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311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F2AE66-46A6-4D7A-A4F4-BBF7BC63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5"/>
            <a:ext cx="7466861" cy="76944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3354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762795-2444-4E20-A9F9-504A32C820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10848" y="1837115"/>
            <a:ext cx="3154969" cy="318377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18A95ED-C84F-448C-8E08-847B34EA43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77022" y="1837114"/>
            <a:ext cx="3154969" cy="3183771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83913A-95FE-45C0-AFB6-EE9899F7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DBBC61E-AA8F-4432-9DE6-3DB2B0E27E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3257" y="1997476"/>
            <a:ext cx="2710147" cy="1309978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4A78970-C2D6-489F-A74D-0BE394E4BE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99432" y="1997476"/>
            <a:ext cx="2710147" cy="1309978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393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E046E433-2328-4A21-8F93-37EA6E8056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58070" y="1818168"/>
            <a:ext cx="5501959" cy="50398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705239-4AD7-4B92-8D35-D1AB3F44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39224E3-649E-40ED-AF3D-2B4E9696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99803" y="1210089"/>
            <a:ext cx="1618488" cy="1216152"/>
          </a:xfrm>
          <a:prstGeom prst="rect">
            <a:avLst/>
          </a:prstGeom>
          <a:solidFill>
            <a:schemeClr val="bg2">
              <a:lumMod val="6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281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8940F6B-B0E9-4CF4-A31E-C82630DAA0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716" y="550417"/>
            <a:ext cx="5449800" cy="549941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CB9B21-723A-41E6-9FB3-5386E224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815" y="1526546"/>
            <a:ext cx="4096512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9793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2CD50C-1E00-4D14-AA0B-48D635F048FB}"/>
              </a:ext>
            </a:extLst>
          </p:cNvPr>
          <p:cNvSpPr/>
          <p:nvPr userDrawn="1"/>
        </p:nvSpPr>
        <p:spPr>
          <a:xfrm>
            <a:off x="5887212" y="2"/>
            <a:ext cx="5528264" cy="15999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BED4-2453-4DB5-8D6D-3F3A644C94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3803" y="330196"/>
            <a:ext cx="4635083" cy="215193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68770C-EFDB-4A7E-A288-0D18CD25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7639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: Dark Half Page Vertical with Points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68191" y="304800"/>
            <a:ext cx="5486436" cy="61874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3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r>
              <a:rPr lang="en-US" dirty="0"/>
              <a:t>// Put code on this side</a:t>
            </a:r>
          </a:p>
          <a:p>
            <a:r>
              <a:rPr lang="en-US" dirty="0"/>
              <a:t>let website = {</a:t>
            </a:r>
            <a:br>
              <a:rPr lang="en-US" dirty="0"/>
            </a:br>
            <a:r>
              <a:rPr lang="en-US" dirty="0"/>
              <a:t>  name: 'Pluralsight',</a:t>
            </a:r>
          </a:p>
          <a:p>
            <a:pPr>
              <a:spcBef>
                <a:spcPts val="300"/>
              </a:spcBef>
            </a:pPr>
            <a:r>
              <a:rPr lang="en-US" dirty="0"/>
              <a:t>  </a:t>
            </a:r>
            <a:r>
              <a:rPr lang="en-US" dirty="0" err="1"/>
              <a:t>url</a:t>
            </a:r>
            <a:r>
              <a:rPr lang="en-US" dirty="0"/>
              <a:t>: 'https://</a:t>
            </a:r>
            <a:r>
              <a:rPr lang="en-US" dirty="0" err="1"/>
              <a:t>pluralsight.com</a:t>
            </a:r>
            <a:r>
              <a:rPr lang="en-US" dirty="0"/>
              <a:t>'</a:t>
            </a:r>
            <a:br>
              <a:rPr lang="en-US" dirty="0"/>
            </a:br>
            <a:r>
              <a:rPr lang="en-US" dirty="0"/>
              <a:t>};</a:t>
            </a:r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makeUrl</a:t>
            </a:r>
            <a:r>
              <a:rPr lang="en-US" dirty="0"/>
              <a:t>() {}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let sites = []</a:t>
            </a:r>
          </a:p>
          <a:p>
            <a:pPr>
              <a:spcBef>
                <a:spcPts val="0"/>
              </a:spcBef>
            </a:pPr>
            <a:r>
              <a:rPr lang="en-US" dirty="0" err="1"/>
              <a:t>sites.push</a:t>
            </a:r>
            <a:r>
              <a:rPr lang="en-US" dirty="0"/>
              <a:t>(website)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console.log</a:t>
            </a:r>
            <a:r>
              <a:rPr lang="en-US" dirty="0"/>
              <a:t>(sites[0].name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3667" y="304800"/>
            <a:ext cx="5650992" cy="6187440"/>
          </a:xfrm>
          <a:prstGeom prst="rect">
            <a:avLst/>
          </a:prstGeom>
        </p:spPr>
        <p:txBody>
          <a:bodyPr>
            <a:noAutofit/>
          </a:bodyPr>
          <a:lstStyle>
            <a:lvl1pPr marL="267335" indent="-179388">
              <a:lnSpc>
                <a:spcPct val="120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tabLst/>
              <a:defRPr sz="1400" b="0" i="0" baseline="0">
                <a:solidFill>
                  <a:schemeClr val="tx1"/>
                </a:solidFill>
                <a:latin typeface="+mn-lt"/>
                <a:ea typeface="PS TT Commons Medium" charset="0"/>
                <a:cs typeface="PS TT Commons Medium" charset="0"/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marL="267335">
              <a:lnSpc>
                <a:spcPct val="120000"/>
              </a:lnSpc>
            </a:pPr>
            <a:r>
              <a:rPr lang="en-US" dirty="0"/>
              <a:t>Line up with these notes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Create an object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Define a function</a:t>
            </a:r>
            <a:br>
              <a:rPr lang="en-US" dirty="0"/>
            </a:b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Add the object to an array</a:t>
            </a:r>
          </a:p>
          <a:p>
            <a:pPr marL="267335">
              <a:lnSpc>
                <a:spcPct val="120000"/>
              </a:lnSpc>
            </a:pPr>
            <a:endParaRPr lang="en-US" dirty="0"/>
          </a:p>
          <a:p>
            <a:pPr marL="267335">
              <a:lnSpc>
                <a:spcPct val="120000"/>
              </a:lnSpc>
            </a:pPr>
            <a:r>
              <a:rPr lang="en-US" dirty="0"/>
              <a:t>Log the site name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2790936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EBE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7"/>
                        </p:tgtEl>
                        <p:attrNameLst>
                          <p:attrName>ppt_c</p:attrName>
                        </p:attrNameLst>
                      </p:cBhvr>
                      <p:to>
                        <a:srgbClr val="BEBEBE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774E30E-77D9-4348-97EE-4AF4707A79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6A2D435-4E6A-44EC-AEEE-BAF1D110B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567" y="2192757"/>
            <a:ext cx="6726867" cy="156966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3914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6D6796A-AB63-4279-90FD-B70505FDD5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4603" y="0"/>
            <a:ext cx="54673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278850-E8C3-45C9-8D4B-3F7CAF9B4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743" y="1807556"/>
            <a:ext cx="4787957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75729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A82D9-311E-4F31-AB25-1934E4AC4679}"/>
              </a:ext>
            </a:extLst>
          </p:cNvPr>
          <p:cNvSpPr/>
          <p:nvPr userDrawn="1"/>
        </p:nvSpPr>
        <p:spPr>
          <a:xfrm>
            <a:off x="9010835" y="2"/>
            <a:ext cx="3181165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0F89D7C-D3EE-40A4-A6F0-FDC7825DBF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2447" y="274758"/>
            <a:ext cx="7053212" cy="184194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3E2A78-B028-4EB2-B90E-AC3C1E16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83144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6D6796A-AB63-4279-90FD-B70505FDD5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4603" y="0"/>
            <a:ext cx="546739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278850-E8C3-45C9-8D4B-3F7CAF9B4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743" y="1807556"/>
            <a:ext cx="4787957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16253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F5DDD1-A932-4554-BC0D-F3FCEDC953ED}"/>
              </a:ext>
            </a:extLst>
          </p:cNvPr>
          <p:cNvSpPr/>
          <p:nvPr userDrawn="1"/>
        </p:nvSpPr>
        <p:spPr>
          <a:xfrm>
            <a:off x="5887212" y="1"/>
            <a:ext cx="5528264" cy="307110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229985D-ABAE-438D-A425-C9AE06E45F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33803" y="330196"/>
            <a:ext cx="4635083" cy="3700266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779611-CE82-4396-BDC9-2E2C1B09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807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4824960-1FAB-4796-B4E9-36F0122906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0234" y="0"/>
            <a:ext cx="5191767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6C9B0E-E2F1-49BB-A6D9-1E0138F4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1440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A82D9-311E-4F31-AB25-1934E4AC4679}"/>
              </a:ext>
            </a:extLst>
          </p:cNvPr>
          <p:cNvSpPr/>
          <p:nvPr userDrawn="1"/>
        </p:nvSpPr>
        <p:spPr>
          <a:xfrm>
            <a:off x="9010835" y="2"/>
            <a:ext cx="3181165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0F89D7C-D3EE-40A4-A6F0-FDC7825DBF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2447" y="274758"/>
            <a:ext cx="7053212" cy="184194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3E2A78-B028-4EB2-B90E-AC3C1E16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94151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2AC6E2-DDA6-466E-9ABE-F95E83FAE342}"/>
              </a:ext>
            </a:extLst>
          </p:cNvPr>
          <p:cNvSpPr/>
          <p:nvPr userDrawn="1"/>
        </p:nvSpPr>
        <p:spPr>
          <a:xfrm>
            <a:off x="5202317" y="2"/>
            <a:ext cx="6989684" cy="200279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88CDDFC-E22C-452A-8C2A-33126279A7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2314" y="274756"/>
            <a:ext cx="6623345" cy="315424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C2ADC8-0F77-4D62-B082-0CFDA093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80285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0B0ED-525A-4CF9-8EE5-7390A80C73C9}"/>
              </a:ext>
            </a:extLst>
          </p:cNvPr>
          <p:cNvSpPr/>
          <p:nvPr userDrawn="1"/>
        </p:nvSpPr>
        <p:spPr>
          <a:xfrm>
            <a:off x="5202317" y="2"/>
            <a:ext cx="6989684" cy="196399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AD10D0-1AF1-4A50-B2E6-908B6EF0C6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67487" y="274757"/>
            <a:ext cx="6258172" cy="3258557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349D1E-7441-4411-A992-686D485D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179" y="632014"/>
            <a:ext cx="4538253" cy="144475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16386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DCEF00-DC8C-4604-A1E7-CC1030B0D949}"/>
              </a:ext>
            </a:extLst>
          </p:cNvPr>
          <p:cNvSpPr/>
          <p:nvPr userDrawn="1"/>
        </p:nvSpPr>
        <p:spPr>
          <a:xfrm>
            <a:off x="5202317" y="4741301"/>
            <a:ext cx="6989684" cy="211670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D37956-7D32-4EDF-843E-C11D701D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139" y="1428103"/>
            <a:ext cx="4223128" cy="230428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26DD1-447F-4015-94A4-C147AD3D42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F486FAE-46E1-42D5-B4A8-059463FC5B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87923" y="-1"/>
            <a:ext cx="4537736" cy="65786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/>
            </a:solidFill>
          </a:ln>
        </p:spPr>
        <p:txBody>
          <a:bodyPr>
            <a:normAutofit/>
          </a:bodyPr>
          <a:lstStyle>
            <a:lvl1pPr>
              <a:defRPr sz="6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032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DAF189A-0EFC-4FB0-9B40-DA5CFFE5E3D0}"/>
              </a:ext>
            </a:extLst>
          </p:cNvPr>
          <p:cNvGrpSpPr/>
          <p:nvPr userDrawn="1"/>
        </p:nvGrpSpPr>
        <p:grpSpPr>
          <a:xfrm>
            <a:off x="479233" y="6409503"/>
            <a:ext cx="689183" cy="91440"/>
            <a:chOff x="3386625" y="3424718"/>
            <a:chExt cx="5399693" cy="914162"/>
          </a:xfr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6600000" scaled="0"/>
          </a:gra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EEC96EF-B96F-45BB-BFCF-F4880AC2A72B}"/>
                </a:ext>
              </a:extLst>
            </p:cNvPr>
            <p:cNvSpPr/>
            <p:nvPr/>
          </p:nvSpPr>
          <p:spPr>
            <a:xfrm>
              <a:off x="3386625" y="3425217"/>
              <a:ext cx="676522" cy="913011"/>
            </a:xfrm>
            <a:custGeom>
              <a:avLst/>
              <a:gdLst>
                <a:gd name="connsiteX0" fmla="*/ 416904 w 676522"/>
                <a:gd name="connsiteY0" fmla="*/ 156713 h 913011"/>
                <a:gd name="connsiteX1" fmla="*/ 252340 w 676522"/>
                <a:gd name="connsiteY1" fmla="*/ 236640 h 913011"/>
                <a:gd name="connsiteX2" fmla="*/ 193822 w 676522"/>
                <a:gd name="connsiteY2" fmla="*/ 459222 h 913011"/>
                <a:gd name="connsiteX3" fmla="*/ 416690 w 676522"/>
                <a:gd name="connsiteY3" fmla="*/ 756235 h 913011"/>
                <a:gd name="connsiteX4" fmla="*/ 643268 w 676522"/>
                <a:gd name="connsiteY4" fmla="*/ 709493 h 913011"/>
                <a:gd name="connsiteX5" fmla="*/ 643268 w 676522"/>
                <a:gd name="connsiteY5" fmla="*/ 867419 h 913011"/>
                <a:gd name="connsiteX6" fmla="*/ 399134 w 676522"/>
                <a:gd name="connsiteY6" fmla="*/ 912949 h 913011"/>
                <a:gd name="connsiteX7" fmla="*/ 102692 w 676522"/>
                <a:gd name="connsiteY7" fmla="*/ 795414 h 913011"/>
                <a:gd name="connsiteX8" fmla="*/ 0 w 676522"/>
                <a:gd name="connsiteY8" fmla="*/ 458009 h 913011"/>
                <a:gd name="connsiteX9" fmla="*/ 50454 w 676522"/>
                <a:gd name="connsiteY9" fmla="*/ 215374 h 913011"/>
                <a:gd name="connsiteX10" fmla="*/ 195321 w 676522"/>
                <a:gd name="connsiteY10" fmla="*/ 55592 h 913011"/>
                <a:gd name="connsiteX11" fmla="*/ 416547 w 676522"/>
                <a:gd name="connsiteY11" fmla="*/ 0 h 913011"/>
                <a:gd name="connsiteX12" fmla="*/ 676523 w 676522"/>
                <a:gd name="connsiteY12" fmla="*/ 62585 h 913011"/>
                <a:gd name="connsiteX13" fmla="*/ 615793 w 676522"/>
                <a:gd name="connsiteY13" fmla="*/ 215659 h 913011"/>
                <a:gd name="connsiteX14" fmla="*/ 515884 w 676522"/>
                <a:gd name="connsiteY14" fmla="*/ 174340 h 913011"/>
                <a:gd name="connsiteX15" fmla="*/ 416904 w 676522"/>
                <a:gd name="connsiteY15" fmla="*/ 156713 h 91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6522" h="913011">
                  <a:moveTo>
                    <a:pt x="416904" y="156713"/>
                  </a:moveTo>
                  <a:cubicBezTo>
                    <a:pt x="346061" y="156713"/>
                    <a:pt x="291212" y="183353"/>
                    <a:pt x="252340" y="236640"/>
                  </a:cubicBezTo>
                  <a:cubicBezTo>
                    <a:pt x="213469" y="289927"/>
                    <a:pt x="193965" y="364116"/>
                    <a:pt x="193822" y="459222"/>
                  </a:cubicBezTo>
                  <a:cubicBezTo>
                    <a:pt x="193822" y="657276"/>
                    <a:pt x="268111" y="756286"/>
                    <a:pt x="416690" y="756235"/>
                  </a:cubicBezTo>
                  <a:cubicBezTo>
                    <a:pt x="479061" y="756235"/>
                    <a:pt x="554585" y="740657"/>
                    <a:pt x="643268" y="709493"/>
                  </a:cubicBezTo>
                  <a:lnTo>
                    <a:pt x="643268" y="867419"/>
                  </a:lnTo>
                  <a:cubicBezTo>
                    <a:pt x="565717" y="898648"/>
                    <a:pt x="482729" y="914126"/>
                    <a:pt x="399134" y="912949"/>
                  </a:cubicBezTo>
                  <a:cubicBezTo>
                    <a:pt x="269874" y="912949"/>
                    <a:pt x="171058" y="873770"/>
                    <a:pt x="102692" y="795414"/>
                  </a:cubicBezTo>
                  <a:cubicBezTo>
                    <a:pt x="34326" y="717057"/>
                    <a:pt x="93" y="604589"/>
                    <a:pt x="0" y="458009"/>
                  </a:cubicBezTo>
                  <a:cubicBezTo>
                    <a:pt x="0" y="365665"/>
                    <a:pt x="16820" y="284789"/>
                    <a:pt x="50454" y="215374"/>
                  </a:cubicBezTo>
                  <a:cubicBezTo>
                    <a:pt x="81490" y="148699"/>
                    <a:pt x="132001" y="92993"/>
                    <a:pt x="195321" y="55592"/>
                  </a:cubicBezTo>
                  <a:cubicBezTo>
                    <a:pt x="258263" y="18576"/>
                    <a:pt x="332003" y="50"/>
                    <a:pt x="416547" y="0"/>
                  </a:cubicBezTo>
                  <a:cubicBezTo>
                    <a:pt x="502803" y="0"/>
                    <a:pt x="589460" y="20859"/>
                    <a:pt x="676523" y="62585"/>
                  </a:cubicBezTo>
                  <a:lnTo>
                    <a:pt x="615793" y="215659"/>
                  </a:lnTo>
                  <a:cubicBezTo>
                    <a:pt x="583244" y="200124"/>
                    <a:pt x="549896" y="186329"/>
                    <a:pt x="515884" y="174340"/>
                  </a:cubicBezTo>
                  <a:cubicBezTo>
                    <a:pt x="484113" y="162944"/>
                    <a:pt x="450651" y="156985"/>
                    <a:pt x="416904" y="15671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3FE5B8-DAE4-41EB-A28F-B894AE8D53F7}"/>
                </a:ext>
              </a:extLst>
            </p:cNvPr>
            <p:cNvSpPr/>
            <p:nvPr/>
          </p:nvSpPr>
          <p:spPr>
            <a:xfrm>
              <a:off x="4241699" y="3424718"/>
              <a:ext cx="845510" cy="914162"/>
            </a:xfrm>
            <a:custGeom>
              <a:avLst/>
              <a:gdLst>
                <a:gd name="connsiteX0" fmla="*/ 845511 w 845510"/>
                <a:gd name="connsiteY0" fmla="*/ 456653 h 914162"/>
                <a:gd name="connsiteX1" fmla="*/ 736182 w 845510"/>
                <a:gd name="connsiteY1" fmla="*/ 795628 h 914162"/>
                <a:gd name="connsiteX2" fmla="*/ 422755 w 845510"/>
                <a:gd name="connsiteY2" fmla="*/ 914162 h 914162"/>
                <a:gd name="connsiteX3" fmla="*/ 109328 w 845510"/>
                <a:gd name="connsiteY3" fmla="*/ 795700 h 914162"/>
                <a:gd name="connsiteX4" fmla="*/ 0 w 845510"/>
                <a:gd name="connsiteY4" fmla="*/ 455511 h 914162"/>
                <a:gd name="connsiteX5" fmla="*/ 109685 w 845510"/>
                <a:gd name="connsiteY5" fmla="*/ 116893 h 914162"/>
                <a:gd name="connsiteX6" fmla="*/ 423683 w 845510"/>
                <a:gd name="connsiteY6" fmla="*/ 0 h 914162"/>
                <a:gd name="connsiteX7" fmla="*/ 736825 w 845510"/>
                <a:gd name="connsiteY7" fmla="*/ 117821 h 914162"/>
                <a:gd name="connsiteX8" fmla="*/ 845511 w 845510"/>
                <a:gd name="connsiteY8" fmla="*/ 456653 h 914162"/>
                <a:gd name="connsiteX9" fmla="*/ 197462 w 845510"/>
                <a:gd name="connsiteY9" fmla="*/ 456653 h 914162"/>
                <a:gd name="connsiteX10" fmla="*/ 253910 w 845510"/>
                <a:gd name="connsiteY10" fmla="*/ 680805 h 914162"/>
                <a:gd name="connsiteX11" fmla="*/ 422755 w 845510"/>
                <a:gd name="connsiteY11" fmla="*/ 756164 h 914162"/>
                <a:gd name="connsiteX12" fmla="*/ 648120 w 845510"/>
                <a:gd name="connsiteY12" fmla="*/ 456439 h 914162"/>
                <a:gd name="connsiteX13" fmla="*/ 423969 w 845510"/>
                <a:gd name="connsiteY13" fmla="*/ 156713 h 914162"/>
                <a:gd name="connsiteX14" fmla="*/ 254552 w 845510"/>
                <a:gd name="connsiteY14" fmla="*/ 232359 h 914162"/>
                <a:gd name="connsiteX15" fmla="*/ 197462 w 845510"/>
                <a:gd name="connsiteY15" fmla="*/ 456653 h 9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5510" h="914162">
                  <a:moveTo>
                    <a:pt x="845511" y="456653"/>
                  </a:moveTo>
                  <a:cubicBezTo>
                    <a:pt x="845511" y="603661"/>
                    <a:pt x="809066" y="716650"/>
                    <a:pt x="736182" y="795628"/>
                  </a:cubicBezTo>
                  <a:cubicBezTo>
                    <a:pt x="663299" y="874605"/>
                    <a:pt x="558824" y="914112"/>
                    <a:pt x="422755" y="914162"/>
                  </a:cubicBezTo>
                  <a:cubicBezTo>
                    <a:pt x="286737" y="914162"/>
                    <a:pt x="182262" y="874677"/>
                    <a:pt x="109328" y="795700"/>
                  </a:cubicBezTo>
                  <a:cubicBezTo>
                    <a:pt x="36395" y="716722"/>
                    <a:pt x="-50" y="603326"/>
                    <a:pt x="0" y="455511"/>
                  </a:cubicBezTo>
                  <a:cubicBezTo>
                    <a:pt x="0" y="307697"/>
                    <a:pt x="36559" y="194822"/>
                    <a:pt x="109685" y="116893"/>
                  </a:cubicBezTo>
                  <a:cubicBezTo>
                    <a:pt x="182811" y="38964"/>
                    <a:pt x="287472" y="0"/>
                    <a:pt x="423683" y="0"/>
                  </a:cubicBezTo>
                  <a:cubicBezTo>
                    <a:pt x="560180" y="0"/>
                    <a:pt x="664555" y="39271"/>
                    <a:pt x="736825" y="117821"/>
                  </a:cubicBezTo>
                  <a:cubicBezTo>
                    <a:pt x="809094" y="196370"/>
                    <a:pt x="845318" y="309309"/>
                    <a:pt x="845511" y="456653"/>
                  </a:cubicBezTo>
                  <a:close/>
                  <a:moveTo>
                    <a:pt x="197462" y="456653"/>
                  </a:moveTo>
                  <a:cubicBezTo>
                    <a:pt x="197462" y="555898"/>
                    <a:pt x="216280" y="630615"/>
                    <a:pt x="253910" y="680805"/>
                  </a:cubicBezTo>
                  <a:cubicBezTo>
                    <a:pt x="291540" y="730994"/>
                    <a:pt x="347824" y="756114"/>
                    <a:pt x="422755" y="756164"/>
                  </a:cubicBezTo>
                  <a:cubicBezTo>
                    <a:pt x="573046" y="756164"/>
                    <a:pt x="648170" y="656256"/>
                    <a:pt x="648120" y="456439"/>
                  </a:cubicBezTo>
                  <a:cubicBezTo>
                    <a:pt x="648070" y="256622"/>
                    <a:pt x="573353" y="156713"/>
                    <a:pt x="423969" y="156713"/>
                  </a:cubicBezTo>
                  <a:cubicBezTo>
                    <a:pt x="349087" y="156713"/>
                    <a:pt x="292610" y="181926"/>
                    <a:pt x="254552" y="232359"/>
                  </a:cubicBezTo>
                  <a:cubicBezTo>
                    <a:pt x="216495" y="282791"/>
                    <a:pt x="197462" y="357551"/>
                    <a:pt x="197462" y="456653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955BA18-20FE-4FC9-B737-5CD5D1CFFDC6}"/>
                </a:ext>
              </a:extLst>
            </p:cNvPr>
            <p:cNvSpPr/>
            <p:nvPr/>
          </p:nvSpPr>
          <p:spPr>
            <a:xfrm>
              <a:off x="5333484" y="3437706"/>
              <a:ext cx="736753" cy="888043"/>
            </a:xfrm>
            <a:custGeom>
              <a:avLst/>
              <a:gdLst>
                <a:gd name="connsiteX0" fmla="*/ 736753 w 736753"/>
                <a:gd name="connsiteY0" fmla="*/ 435529 h 888043"/>
                <a:gd name="connsiteX1" fmla="*/ 611939 w 736753"/>
                <a:gd name="connsiteY1" fmla="*/ 771364 h 888043"/>
                <a:gd name="connsiteX2" fmla="*/ 251484 w 736753"/>
                <a:gd name="connsiteY2" fmla="*/ 888043 h 888043"/>
                <a:gd name="connsiteX3" fmla="*/ 0 w 736753"/>
                <a:gd name="connsiteY3" fmla="*/ 888043 h 888043"/>
                <a:gd name="connsiteX4" fmla="*/ 0 w 736753"/>
                <a:gd name="connsiteY4" fmla="*/ 0 h 888043"/>
                <a:gd name="connsiteX5" fmla="*/ 278816 w 736753"/>
                <a:gd name="connsiteY5" fmla="*/ 0 h 888043"/>
                <a:gd name="connsiteX6" fmla="*/ 616506 w 736753"/>
                <a:gd name="connsiteY6" fmla="*/ 114823 h 888043"/>
                <a:gd name="connsiteX7" fmla="*/ 736753 w 736753"/>
                <a:gd name="connsiteY7" fmla="*/ 435529 h 888043"/>
                <a:gd name="connsiteX8" fmla="*/ 541218 w 736753"/>
                <a:gd name="connsiteY8" fmla="*/ 440382 h 888043"/>
                <a:gd name="connsiteX9" fmla="*/ 288521 w 736753"/>
                <a:gd name="connsiteY9" fmla="*/ 154287 h 888043"/>
                <a:gd name="connsiteX10" fmla="*/ 188042 w 736753"/>
                <a:gd name="connsiteY10" fmla="*/ 154287 h 888043"/>
                <a:gd name="connsiteX11" fmla="*/ 188042 w 736753"/>
                <a:gd name="connsiteY11" fmla="*/ 732329 h 888043"/>
                <a:gd name="connsiteX12" fmla="*/ 268825 w 736753"/>
                <a:gd name="connsiteY12" fmla="*/ 732329 h 888043"/>
                <a:gd name="connsiteX13" fmla="*/ 541218 w 736753"/>
                <a:gd name="connsiteY13" fmla="*/ 440382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6753" h="888043">
                  <a:moveTo>
                    <a:pt x="736753" y="435529"/>
                  </a:moveTo>
                  <a:cubicBezTo>
                    <a:pt x="736753" y="581681"/>
                    <a:pt x="695149" y="693629"/>
                    <a:pt x="611939" y="771364"/>
                  </a:cubicBezTo>
                  <a:cubicBezTo>
                    <a:pt x="528730" y="849100"/>
                    <a:pt x="408576" y="887993"/>
                    <a:pt x="251484" y="888043"/>
                  </a:cubicBezTo>
                  <a:lnTo>
                    <a:pt x="0" y="888043"/>
                  </a:lnTo>
                  <a:lnTo>
                    <a:pt x="0" y="0"/>
                  </a:lnTo>
                  <a:lnTo>
                    <a:pt x="278816" y="0"/>
                  </a:lnTo>
                  <a:cubicBezTo>
                    <a:pt x="423733" y="0"/>
                    <a:pt x="536294" y="38272"/>
                    <a:pt x="616506" y="114823"/>
                  </a:cubicBezTo>
                  <a:cubicBezTo>
                    <a:pt x="696719" y="191375"/>
                    <a:pt x="736803" y="298277"/>
                    <a:pt x="736753" y="435529"/>
                  </a:cubicBezTo>
                  <a:close/>
                  <a:moveTo>
                    <a:pt x="541218" y="440382"/>
                  </a:moveTo>
                  <a:cubicBezTo>
                    <a:pt x="541218" y="249650"/>
                    <a:pt x="456988" y="154287"/>
                    <a:pt x="288521" y="154287"/>
                  </a:cubicBezTo>
                  <a:lnTo>
                    <a:pt x="188042" y="154287"/>
                  </a:lnTo>
                  <a:lnTo>
                    <a:pt x="188042" y="732329"/>
                  </a:lnTo>
                  <a:lnTo>
                    <a:pt x="268825" y="732329"/>
                  </a:lnTo>
                  <a:cubicBezTo>
                    <a:pt x="450423" y="732471"/>
                    <a:pt x="541218" y="635154"/>
                    <a:pt x="541218" y="440382"/>
                  </a:cubicBez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C74D486-20C5-43F1-9C91-52F98D944A2F}"/>
                </a:ext>
              </a:extLst>
            </p:cNvPr>
            <p:cNvSpPr/>
            <p:nvPr/>
          </p:nvSpPr>
          <p:spPr>
            <a:xfrm>
              <a:off x="7317808" y="3437706"/>
              <a:ext cx="511388" cy="888043"/>
            </a:xfrm>
            <a:custGeom>
              <a:avLst/>
              <a:gdLst>
                <a:gd name="connsiteX0" fmla="*/ 511388 w 511388"/>
                <a:gd name="connsiteY0" fmla="*/ 888043 h 888043"/>
                <a:gd name="connsiteX1" fmla="*/ 0 w 511388"/>
                <a:gd name="connsiteY1" fmla="*/ 888043 h 888043"/>
                <a:gd name="connsiteX2" fmla="*/ 0 w 511388"/>
                <a:gd name="connsiteY2" fmla="*/ 0 h 888043"/>
                <a:gd name="connsiteX3" fmla="*/ 511388 w 511388"/>
                <a:gd name="connsiteY3" fmla="*/ 0 h 888043"/>
                <a:gd name="connsiteX4" fmla="*/ 511388 w 511388"/>
                <a:gd name="connsiteY4" fmla="*/ 154287 h 888043"/>
                <a:gd name="connsiteX5" fmla="*/ 188256 w 511388"/>
                <a:gd name="connsiteY5" fmla="*/ 154287 h 888043"/>
                <a:gd name="connsiteX6" fmla="*/ 188256 w 511388"/>
                <a:gd name="connsiteY6" fmla="*/ 349251 h 888043"/>
                <a:gd name="connsiteX7" fmla="*/ 488980 w 511388"/>
                <a:gd name="connsiteY7" fmla="*/ 349251 h 888043"/>
                <a:gd name="connsiteX8" fmla="*/ 488980 w 511388"/>
                <a:gd name="connsiteY8" fmla="*/ 503539 h 888043"/>
                <a:gd name="connsiteX9" fmla="*/ 188256 w 511388"/>
                <a:gd name="connsiteY9" fmla="*/ 503539 h 888043"/>
                <a:gd name="connsiteX10" fmla="*/ 188256 w 511388"/>
                <a:gd name="connsiteY10" fmla="*/ 732543 h 888043"/>
                <a:gd name="connsiteX11" fmla="*/ 511388 w 511388"/>
                <a:gd name="connsiteY11" fmla="*/ 732543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388" h="888043">
                  <a:moveTo>
                    <a:pt x="511388" y="888043"/>
                  </a:moveTo>
                  <a:lnTo>
                    <a:pt x="0" y="888043"/>
                  </a:lnTo>
                  <a:lnTo>
                    <a:pt x="0" y="0"/>
                  </a:lnTo>
                  <a:lnTo>
                    <a:pt x="511388" y="0"/>
                  </a:lnTo>
                  <a:lnTo>
                    <a:pt x="511388" y="154287"/>
                  </a:lnTo>
                  <a:lnTo>
                    <a:pt x="188256" y="154287"/>
                  </a:lnTo>
                  <a:lnTo>
                    <a:pt x="188256" y="349251"/>
                  </a:lnTo>
                  <a:lnTo>
                    <a:pt x="488980" y="349251"/>
                  </a:lnTo>
                  <a:lnTo>
                    <a:pt x="488980" y="503539"/>
                  </a:lnTo>
                  <a:lnTo>
                    <a:pt x="188256" y="503539"/>
                  </a:lnTo>
                  <a:lnTo>
                    <a:pt x="188256" y="732543"/>
                  </a:lnTo>
                  <a:lnTo>
                    <a:pt x="511388" y="732543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63A5CA8-D724-410F-B2D0-573845AC9809}"/>
                </a:ext>
              </a:extLst>
            </p:cNvPr>
            <p:cNvSpPr/>
            <p:nvPr/>
          </p:nvSpPr>
          <p:spPr>
            <a:xfrm>
              <a:off x="8076683" y="3437706"/>
              <a:ext cx="709635" cy="888043"/>
            </a:xfrm>
            <a:custGeom>
              <a:avLst/>
              <a:gdLst>
                <a:gd name="connsiteX0" fmla="*/ 188327 w 709635"/>
                <a:gd name="connsiteY0" fmla="*/ 547284 h 888043"/>
                <a:gd name="connsiteX1" fmla="*/ 188327 w 709635"/>
                <a:gd name="connsiteY1" fmla="*/ 888043 h 888043"/>
                <a:gd name="connsiteX2" fmla="*/ 0 w 709635"/>
                <a:gd name="connsiteY2" fmla="*/ 888043 h 888043"/>
                <a:gd name="connsiteX3" fmla="*/ 0 w 709635"/>
                <a:gd name="connsiteY3" fmla="*/ 0 h 888043"/>
                <a:gd name="connsiteX4" fmla="*/ 258763 w 709635"/>
                <a:gd name="connsiteY4" fmla="*/ 0 h 888043"/>
                <a:gd name="connsiteX5" fmla="*/ 526589 w 709635"/>
                <a:gd name="connsiteY5" fmla="*/ 65868 h 888043"/>
                <a:gd name="connsiteX6" fmla="*/ 613366 w 709635"/>
                <a:gd name="connsiteY6" fmla="*/ 266042 h 888043"/>
                <a:gd name="connsiteX7" fmla="*/ 570549 w 709635"/>
                <a:gd name="connsiteY7" fmla="*/ 405414 h 888043"/>
                <a:gd name="connsiteX8" fmla="*/ 448518 w 709635"/>
                <a:gd name="connsiteY8" fmla="*/ 501112 h 888043"/>
                <a:gd name="connsiteX9" fmla="*/ 709635 w 709635"/>
                <a:gd name="connsiteY9" fmla="*/ 888043 h 888043"/>
                <a:gd name="connsiteX10" fmla="*/ 500470 w 709635"/>
                <a:gd name="connsiteY10" fmla="*/ 888043 h 888043"/>
                <a:gd name="connsiteX11" fmla="*/ 288521 w 709635"/>
                <a:gd name="connsiteY11" fmla="*/ 547284 h 888043"/>
                <a:gd name="connsiteX12" fmla="*/ 188327 w 709635"/>
                <a:gd name="connsiteY12" fmla="*/ 394210 h 888043"/>
                <a:gd name="connsiteX13" fmla="*/ 249414 w 709635"/>
                <a:gd name="connsiteY13" fmla="*/ 394210 h 888043"/>
                <a:gd name="connsiteX14" fmla="*/ 381222 w 709635"/>
                <a:gd name="connsiteY14" fmla="*/ 364452 h 888043"/>
                <a:gd name="connsiteX15" fmla="*/ 424040 w 709635"/>
                <a:gd name="connsiteY15" fmla="*/ 270895 h 888043"/>
                <a:gd name="connsiteX16" fmla="*/ 380651 w 709635"/>
                <a:gd name="connsiteY16" fmla="*/ 180977 h 888043"/>
                <a:gd name="connsiteX17" fmla="*/ 246131 w 709635"/>
                <a:gd name="connsiteY17" fmla="*/ 154287 h 888043"/>
                <a:gd name="connsiteX18" fmla="*/ 189041 w 709635"/>
                <a:gd name="connsiteY18" fmla="*/ 154287 h 888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9635" h="888043">
                  <a:moveTo>
                    <a:pt x="188327" y="547284"/>
                  </a:moveTo>
                  <a:lnTo>
                    <a:pt x="188327" y="888043"/>
                  </a:lnTo>
                  <a:lnTo>
                    <a:pt x="0" y="888043"/>
                  </a:lnTo>
                  <a:lnTo>
                    <a:pt x="0" y="0"/>
                  </a:lnTo>
                  <a:lnTo>
                    <a:pt x="258763" y="0"/>
                  </a:lnTo>
                  <a:cubicBezTo>
                    <a:pt x="379460" y="0"/>
                    <a:pt x="468735" y="21958"/>
                    <a:pt x="526589" y="65868"/>
                  </a:cubicBezTo>
                  <a:cubicBezTo>
                    <a:pt x="584443" y="109778"/>
                    <a:pt x="613366" y="176503"/>
                    <a:pt x="613366" y="266042"/>
                  </a:cubicBezTo>
                  <a:cubicBezTo>
                    <a:pt x="614195" y="315861"/>
                    <a:pt x="599208" y="364658"/>
                    <a:pt x="570549" y="405414"/>
                  </a:cubicBezTo>
                  <a:cubicBezTo>
                    <a:pt x="542003" y="446184"/>
                    <a:pt x="501326" y="478083"/>
                    <a:pt x="448518" y="501112"/>
                  </a:cubicBezTo>
                  <a:cubicBezTo>
                    <a:pt x="582109" y="700929"/>
                    <a:pt x="669151" y="829904"/>
                    <a:pt x="709635" y="888043"/>
                  </a:cubicBezTo>
                  <a:lnTo>
                    <a:pt x="500470" y="888043"/>
                  </a:lnTo>
                  <a:lnTo>
                    <a:pt x="288521" y="547284"/>
                  </a:lnTo>
                  <a:close/>
                  <a:moveTo>
                    <a:pt x="188327" y="394210"/>
                  </a:moveTo>
                  <a:lnTo>
                    <a:pt x="249414" y="394210"/>
                  </a:lnTo>
                  <a:cubicBezTo>
                    <a:pt x="308931" y="394210"/>
                    <a:pt x="352870" y="384291"/>
                    <a:pt x="381222" y="364452"/>
                  </a:cubicBezTo>
                  <a:cubicBezTo>
                    <a:pt x="409575" y="344613"/>
                    <a:pt x="423847" y="313427"/>
                    <a:pt x="424040" y="270895"/>
                  </a:cubicBezTo>
                  <a:cubicBezTo>
                    <a:pt x="424040" y="228791"/>
                    <a:pt x="409575" y="198818"/>
                    <a:pt x="380651" y="180977"/>
                  </a:cubicBezTo>
                  <a:cubicBezTo>
                    <a:pt x="351728" y="163136"/>
                    <a:pt x="306883" y="154237"/>
                    <a:pt x="246131" y="154287"/>
                  </a:cubicBezTo>
                  <a:lnTo>
                    <a:pt x="189041" y="154287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AD1BC94-C3FD-4AB3-A30A-5342F215F341}"/>
                </a:ext>
              </a:extLst>
            </p:cNvPr>
            <p:cNvSpPr/>
            <p:nvPr/>
          </p:nvSpPr>
          <p:spPr>
            <a:xfrm>
              <a:off x="6439684" y="3425431"/>
              <a:ext cx="513244" cy="912735"/>
            </a:xfrm>
            <a:custGeom>
              <a:avLst/>
              <a:gdLst>
                <a:gd name="connsiteX0" fmla="*/ 513244 w 513244"/>
                <a:gd name="connsiteY0" fmla="*/ 0 h 912735"/>
                <a:gd name="connsiteX1" fmla="*/ 172913 w 513244"/>
                <a:gd name="connsiteY1" fmla="*/ 912735 h 912735"/>
                <a:gd name="connsiteX2" fmla="*/ 0 w 513244"/>
                <a:gd name="connsiteY2" fmla="*/ 912735 h 912735"/>
                <a:gd name="connsiteX3" fmla="*/ 340331 w 513244"/>
                <a:gd name="connsiteY3" fmla="*/ 0 h 91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244" h="912735">
                  <a:moveTo>
                    <a:pt x="513244" y="0"/>
                  </a:moveTo>
                  <a:lnTo>
                    <a:pt x="172913" y="912735"/>
                  </a:lnTo>
                  <a:lnTo>
                    <a:pt x="0" y="912735"/>
                  </a:lnTo>
                  <a:lnTo>
                    <a:pt x="340331" y="0"/>
                  </a:lnTo>
                  <a:close/>
                </a:path>
              </a:pathLst>
            </a:custGeom>
            <a:grpFill/>
            <a:ln w="7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/>
            </a:p>
          </p:txBody>
        </p:sp>
      </p:grp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F617896-20EC-414B-9AB4-77CA5CE2E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5517" y="6331711"/>
            <a:ext cx="2649827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2">
                    <a:lumMod val="85000"/>
                  </a:schemeClr>
                </a:solidFill>
              </a:defRPr>
            </a:lvl1pPr>
          </a:lstStyle>
          <a:p>
            <a:r>
              <a:rPr lang="en-ID"/>
              <a:t>Developer Presentation Template</a:t>
            </a:r>
            <a:endParaRPr lang="en-ID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CA96E2-62EC-4FAC-9FD2-F07FBECEBCF9}"/>
              </a:ext>
            </a:extLst>
          </p:cNvPr>
          <p:cNvSpPr/>
          <p:nvPr userDrawn="1"/>
        </p:nvSpPr>
        <p:spPr>
          <a:xfrm>
            <a:off x="9474620" y="4276636"/>
            <a:ext cx="1572768" cy="2909147"/>
          </a:xfrm>
          <a:custGeom>
            <a:avLst/>
            <a:gdLst>
              <a:gd name="connsiteX0" fmla="*/ 0 w 988165"/>
              <a:gd name="connsiteY0" fmla="*/ 1208535 h 2762753"/>
              <a:gd name="connsiteX1" fmla="*/ 326273 w 988165"/>
              <a:gd name="connsiteY1" fmla="*/ 903529 h 2762753"/>
              <a:gd name="connsiteX2" fmla="*/ 326273 w 988165"/>
              <a:gd name="connsiteY2" fmla="*/ 556633 h 2762753"/>
              <a:gd name="connsiteX3" fmla="*/ 888971 w 988165"/>
              <a:gd name="connsiteY3" fmla="*/ 0 h 2762753"/>
              <a:gd name="connsiteX4" fmla="*/ 988166 w 988165"/>
              <a:gd name="connsiteY4" fmla="*/ 0 h 2762753"/>
              <a:gd name="connsiteX5" fmla="*/ 988166 w 988165"/>
              <a:gd name="connsiteY5" fmla="*/ 306433 h 2762753"/>
              <a:gd name="connsiteX6" fmla="*/ 946633 w 988165"/>
              <a:gd name="connsiteY6" fmla="*/ 306433 h 2762753"/>
              <a:gd name="connsiteX7" fmla="*/ 720911 w 988165"/>
              <a:gd name="connsiteY7" fmla="*/ 588318 h 2762753"/>
              <a:gd name="connsiteX8" fmla="*/ 720911 w 988165"/>
              <a:gd name="connsiteY8" fmla="*/ 902316 h 2762753"/>
              <a:gd name="connsiteX9" fmla="*/ 381936 w 988165"/>
              <a:gd name="connsiteY9" fmla="*/ 1372385 h 2762753"/>
              <a:gd name="connsiteX10" fmla="*/ 720911 w 988165"/>
              <a:gd name="connsiteY10" fmla="*/ 1850518 h 2762753"/>
              <a:gd name="connsiteX11" fmla="*/ 720911 w 988165"/>
              <a:gd name="connsiteY11" fmla="*/ 2164873 h 2762753"/>
              <a:gd name="connsiteX12" fmla="*/ 955053 w 988165"/>
              <a:gd name="connsiteY12" fmla="*/ 2456320 h 2762753"/>
              <a:gd name="connsiteX13" fmla="*/ 988166 w 988165"/>
              <a:gd name="connsiteY13" fmla="*/ 2456320 h 2762753"/>
              <a:gd name="connsiteX14" fmla="*/ 988166 w 988165"/>
              <a:gd name="connsiteY14" fmla="*/ 2762754 h 2762753"/>
              <a:gd name="connsiteX15" fmla="*/ 888971 w 988165"/>
              <a:gd name="connsiteY15" fmla="*/ 2762754 h 2762753"/>
              <a:gd name="connsiteX16" fmla="*/ 326273 w 988165"/>
              <a:gd name="connsiteY16" fmla="*/ 2211330 h 2762753"/>
              <a:gd name="connsiteX17" fmla="*/ 326273 w 988165"/>
              <a:gd name="connsiteY17" fmla="*/ 1850590 h 2762753"/>
              <a:gd name="connsiteX18" fmla="*/ 0 w 988165"/>
              <a:gd name="connsiteY18" fmla="*/ 1548295 h 276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8165" h="2762753">
                <a:moveTo>
                  <a:pt x="0" y="1208535"/>
                </a:moveTo>
                <a:cubicBezTo>
                  <a:pt x="285881" y="1208535"/>
                  <a:pt x="326273" y="1100777"/>
                  <a:pt x="326273" y="903529"/>
                </a:cubicBezTo>
                <a:lnTo>
                  <a:pt x="326273" y="556633"/>
                </a:lnTo>
                <a:cubicBezTo>
                  <a:pt x="326273" y="171272"/>
                  <a:pt x="575473" y="0"/>
                  <a:pt x="888971" y="0"/>
                </a:cubicBezTo>
                <a:lnTo>
                  <a:pt x="988166" y="0"/>
                </a:lnTo>
                <a:lnTo>
                  <a:pt x="988166" y="306433"/>
                </a:lnTo>
                <a:lnTo>
                  <a:pt x="946633" y="306433"/>
                </a:lnTo>
                <a:cubicBezTo>
                  <a:pt x="766369" y="306433"/>
                  <a:pt x="720911" y="416261"/>
                  <a:pt x="720911" y="588318"/>
                </a:cubicBezTo>
                <a:lnTo>
                  <a:pt x="720911" y="902316"/>
                </a:lnTo>
                <a:cubicBezTo>
                  <a:pt x="720911" y="1152729"/>
                  <a:pt x="626640" y="1332279"/>
                  <a:pt x="381936" y="1372385"/>
                </a:cubicBezTo>
                <a:cubicBezTo>
                  <a:pt x="635061" y="1413490"/>
                  <a:pt x="720911" y="1592469"/>
                  <a:pt x="720911" y="1850518"/>
                </a:cubicBezTo>
                <a:lnTo>
                  <a:pt x="720911" y="2164873"/>
                </a:lnTo>
                <a:cubicBezTo>
                  <a:pt x="720911" y="2339499"/>
                  <a:pt x="785138" y="2456320"/>
                  <a:pt x="955053" y="2456320"/>
                </a:cubicBezTo>
                <a:lnTo>
                  <a:pt x="988166" y="2456320"/>
                </a:lnTo>
                <a:lnTo>
                  <a:pt x="988166" y="2762754"/>
                </a:lnTo>
                <a:lnTo>
                  <a:pt x="888971" y="2762754"/>
                </a:lnTo>
                <a:cubicBezTo>
                  <a:pt x="605516" y="2762754"/>
                  <a:pt x="326273" y="2621883"/>
                  <a:pt x="326273" y="2211330"/>
                </a:cubicBezTo>
                <a:lnTo>
                  <a:pt x="326273" y="1850590"/>
                </a:lnTo>
                <a:cubicBezTo>
                  <a:pt x="326273" y="1665545"/>
                  <a:pt x="287665" y="1550864"/>
                  <a:pt x="0" y="1548295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6CDE2F-4B83-4B79-81F6-1E3640559167}"/>
              </a:ext>
            </a:extLst>
          </p:cNvPr>
          <p:cNvSpPr/>
          <p:nvPr userDrawn="1"/>
        </p:nvSpPr>
        <p:spPr>
          <a:xfrm>
            <a:off x="0" y="0"/>
            <a:ext cx="731520" cy="54864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160314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62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1" r:id="rId13"/>
    <p:sldLayoutId id="2147483672" r:id="rId14"/>
    <p:sldLayoutId id="2147483673" r:id="rId15"/>
    <p:sldLayoutId id="2147483675" r:id="rId16"/>
    <p:sldLayoutId id="2147483677" r:id="rId17"/>
    <p:sldLayoutId id="2147483676" r:id="rId18"/>
    <p:sldLayoutId id="2147483678" r:id="rId19"/>
    <p:sldLayoutId id="2147483720" r:id="rId20"/>
    <p:sldLayoutId id="2147483721" r:id="rId21"/>
    <p:sldLayoutId id="2147483716" r:id="rId22"/>
    <p:sldLayoutId id="2147483718" r:id="rId23"/>
  </p:sldLayoutIdLst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4" grpId="0" animBg="1"/>
    </p:bldLst>
  </p:timing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yrepo.com/rep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 descr="Icon&#10;&#10;Description automatically generated">
            <a:extLst>
              <a:ext uri="{FF2B5EF4-FFF2-40B4-BE49-F238E27FC236}">
                <a16:creationId xmlns:a16="http://schemas.microsoft.com/office/drawing/2014/main" id="{39967E3F-444E-13FC-2862-F1E0491656A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r="10139"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071969-0608-4709-9DEF-FC6691C83285}"/>
              </a:ext>
            </a:extLst>
          </p:cNvPr>
          <p:cNvSpPr/>
          <p:nvPr/>
        </p:nvSpPr>
        <p:spPr>
          <a:xfrm>
            <a:off x="6567452" y="5776034"/>
            <a:ext cx="4100548" cy="1081966"/>
          </a:xfrm>
          <a:prstGeom prst="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7C239-6D87-4D7C-9DAE-64996E12F4DC}"/>
              </a:ext>
            </a:extLst>
          </p:cNvPr>
          <p:cNvSpPr txBox="1"/>
          <p:nvPr/>
        </p:nvSpPr>
        <p:spPr>
          <a:xfrm>
            <a:off x="7245376" y="6289329"/>
            <a:ext cx="3180029" cy="2778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2"/>
                </a:solidFill>
              </a:rPr>
              <a:t>Very useful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A1B8BC-707D-49C6-900D-F189C61BCCDE}"/>
              </a:ext>
            </a:extLst>
          </p:cNvPr>
          <p:cNvSpPr txBox="1"/>
          <p:nvPr/>
        </p:nvSpPr>
        <p:spPr>
          <a:xfrm>
            <a:off x="7245375" y="5929535"/>
            <a:ext cx="250317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solidFill>
                  <a:schemeClr val="bg2"/>
                </a:solidFill>
                <a:latin typeface="+mj-lt"/>
              </a:rPr>
              <a:t>Users</a:t>
            </a:r>
            <a:endParaRPr lang="en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F6EB2-4EB6-4CCA-AF6B-354BC2D9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00" y="5452182"/>
            <a:ext cx="647704" cy="6477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FE5ADF-507B-4FA8-82BB-46F55583B39A}"/>
              </a:ext>
            </a:extLst>
          </p:cNvPr>
          <p:cNvGrpSpPr/>
          <p:nvPr/>
        </p:nvGrpSpPr>
        <p:grpSpPr>
          <a:xfrm>
            <a:off x="6445199" y="5635891"/>
            <a:ext cx="244504" cy="280287"/>
            <a:chOff x="5769995" y="3057525"/>
            <a:chExt cx="649143" cy="744144"/>
          </a:xfrm>
          <a:solidFill>
            <a:schemeClr val="bg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0ED1A2-B634-4172-A4FD-E2FE9286575C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53A27B-2218-4FEF-A0E6-9B1152C0A9F3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304C635-1934-3E27-4350-F90539B899AC}"/>
              </a:ext>
            </a:extLst>
          </p:cNvPr>
          <p:cNvSpPr/>
          <p:nvPr/>
        </p:nvSpPr>
        <p:spPr>
          <a:xfrm>
            <a:off x="329335" y="618978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751D01-FD00-9A59-C782-9AD61D5D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User/Group Management</a:t>
            </a:r>
          </a:p>
        </p:txBody>
      </p:sp>
    </p:spTree>
    <p:extLst>
      <p:ext uri="{BB962C8B-B14F-4D97-AF65-F5344CB8AC3E}">
        <p14:creationId xmlns:p14="http://schemas.microsoft.com/office/powerpoint/2010/main" val="192469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#Managing Network Configuration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</a:t>
            </a:r>
            <a:r>
              <a:rPr lang="en-US" sz="1400" dirty="0" err="1">
                <a:solidFill>
                  <a:schemeClr val="tx1"/>
                </a:solidFill>
              </a:rPr>
              <a:t>nmcli</a:t>
            </a:r>
            <a:r>
              <a:rPr lang="en-US" sz="1400" dirty="0">
                <a:solidFill>
                  <a:schemeClr val="tx1"/>
                </a:solidFill>
              </a:rPr>
              <a:t> module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nmcli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conn_name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myconnection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ifname</a:t>
            </a:r>
            <a:r>
              <a:rPr lang="en-US" sz="1400" dirty="0">
                <a:solidFill>
                  <a:schemeClr val="tx1"/>
                </a:solidFill>
              </a:rPr>
              <a:t>: eth1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type: ethernet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ip4: 192.168.1.3/24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gw4: 192.168.1.2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state: present/absent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dns4: 192.168.0.1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autoconnect</a:t>
            </a:r>
            <a:r>
              <a:rPr lang="en-US" sz="1400" dirty="0">
                <a:solidFill>
                  <a:schemeClr val="tx1"/>
                </a:solidFill>
              </a:rPr>
              <a:t>: yes/no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hostname module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hostname: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name: </a:t>
            </a:r>
            <a:r>
              <a:rPr lang="en-US" sz="1400" dirty="0" err="1">
                <a:solidFill>
                  <a:schemeClr val="tx1"/>
                </a:solidFill>
              </a:rPr>
              <a:t>myhost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Connection name</a:t>
            </a:r>
          </a:p>
          <a:p>
            <a:r>
              <a:rPr lang="en-US" dirty="0"/>
              <a:t>Interface name</a:t>
            </a:r>
          </a:p>
          <a:p>
            <a:r>
              <a:rPr lang="en-US" dirty="0"/>
              <a:t>Type of connection</a:t>
            </a:r>
          </a:p>
          <a:p>
            <a:r>
              <a:rPr lang="en-US" dirty="0"/>
              <a:t>IPV4</a:t>
            </a:r>
          </a:p>
          <a:p>
            <a:r>
              <a:rPr lang="en-US" dirty="0"/>
              <a:t>Gateway using IPV4</a:t>
            </a:r>
          </a:p>
          <a:p>
            <a:r>
              <a:rPr lang="en-US" dirty="0"/>
              <a:t>State of the connection</a:t>
            </a:r>
          </a:p>
          <a:p>
            <a:r>
              <a:rPr lang="en-US" dirty="0"/>
              <a:t>DNS address using IPV4</a:t>
            </a:r>
          </a:p>
          <a:p>
            <a:r>
              <a:rPr lang="en-US" dirty="0"/>
              <a:t>If enabled on boot or not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hostname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B8849-22DF-F193-432B-43FFAE2B12F9}"/>
              </a:ext>
            </a:extLst>
          </p:cNvPr>
          <p:cNvSpPr/>
          <p:nvPr/>
        </p:nvSpPr>
        <p:spPr>
          <a:xfrm>
            <a:off x="329335" y="618978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3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#Managing </a:t>
            </a:r>
            <a:r>
              <a:rPr lang="en-US" sz="1400" dirty="0" err="1">
                <a:solidFill>
                  <a:schemeClr val="tx1"/>
                </a:solidFill>
              </a:rPr>
              <a:t>firewalld</a:t>
            </a:r>
            <a:r>
              <a:rPr lang="en-US" sz="1400" dirty="0">
                <a:solidFill>
                  <a:schemeClr val="tx1"/>
                </a:solidFill>
              </a:rPr>
              <a:t> configuration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</a:t>
            </a:r>
            <a:r>
              <a:rPr lang="en-US" sz="1400" dirty="0" err="1">
                <a:solidFill>
                  <a:schemeClr val="tx1"/>
                </a:solidFill>
              </a:rPr>
              <a:t>Firewalld</a:t>
            </a:r>
            <a:r>
              <a:rPr lang="en-US" sz="1400" dirty="0">
                <a:solidFill>
                  <a:schemeClr val="tx1"/>
                </a:solidFill>
              </a:rPr>
              <a:t> module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firewalld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zone: public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permanent: yes/no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state: enabled/disabled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service: http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OR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source: 192.168.1.1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OR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port: 80/</a:t>
            </a:r>
            <a:r>
              <a:rPr lang="en-US" sz="1400" dirty="0" err="1">
                <a:solidFill>
                  <a:schemeClr val="tx1"/>
                </a:solidFill>
              </a:rPr>
              <a:t>tcp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OR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rich_rule</a:t>
            </a:r>
            <a:r>
              <a:rPr lang="en-US" sz="1400" dirty="0">
                <a:solidFill>
                  <a:schemeClr val="tx1"/>
                </a:solidFill>
              </a:rPr>
              <a:t>: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OR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interface: eth0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Zone name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Persistent or not</a:t>
            </a:r>
          </a:p>
          <a:p>
            <a:r>
              <a:rPr lang="en-US" dirty="0"/>
              <a:t>Enabled or disabled</a:t>
            </a:r>
          </a:p>
          <a:p>
            <a:r>
              <a:rPr lang="en-US" dirty="0"/>
              <a:t>Service name</a:t>
            </a:r>
          </a:p>
          <a:p>
            <a:r>
              <a:rPr lang="en-US" dirty="0"/>
              <a:t>Traffic source</a:t>
            </a:r>
          </a:p>
          <a:p>
            <a:r>
              <a:rPr lang="en-US" dirty="0"/>
              <a:t>Port</a:t>
            </a:r>
          </a:p>
          <a:p>
            <a:r>
              <a:rPr lang="en-US" dirty="0"/>
              <a:t>Rich rules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Interface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4BCC3-4B29-D899-4780-D1407AFD12A6}"/>
              </a:ext>
            </a:extLst>
          </p:cNvPr>
          <p:cNvSpPr/>
          <p:nvPr/>
        </p:nvSpPr>
        <p:spPr>
          <a:xfrm>
            <a:off x="329335" y="618978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95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 descr="Icon&#10;&#10;Description automatically generated">
            <a:extLst>
              <a:ext uri="{FF2B5EF4-FFF2-40B4-BE49-F238E27FC236}">
                <a16:creationId xmlns:a16="http://schemas.microsoft.com/office/drawing/2014/main" id="{39967E3F-444E-13FC-2862-F1E0491656A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r="10139"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071969-0608-4709-9DEF-FC6691C83285}"/>
              </a:ext>
            </a:extLst>
          </p:cNvPr>
          <p:cNvSpPr/>
          <p:nvPr/>
        </p:nvSpPr>
        <p:spPr>
          <a:xfrm>
            <a:off x="6567452" y="5776034"/>
            <a:ext cx="4100548" cy="1081966"/>
          </a:xfrm>
          <a:prstGeom prst="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7C239-6D87-4D7C-9DAE-64996E12F4DC}"/>
              </a:ext>
            </a:extLst>
          </p:cNvPr>
          <p:cNvSpPr txBox="1"/>
          <p:nvPr/>
        </p:nvSpPr>
        <p:spPr>
          <a:xfrm>
            <a:off x="7245376" y="6289329"/>
            <a:ext cx="3180029" cy="2778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2"/>
                </a:solidFill>
              </a:rPr>
              <a:t>Yummy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A1B8BC-707D-49C6-900D-F189C61BCCDE}"/>
              </a:ext>
            </a:extLst>
          </p:cNvPr>
          <p:cNvSpPr txBox="1"/>
          <p:nvPr/>
        </p:nvSpPr>
        <p:spPr>
          <a:xfrm>
            <a:off x="7245375" y="5929535"/>
            <a:ext cx="250317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solidFill>
                  <a:schemeClr val="bg2"/>
                </a:solidFill>
                <a:latin typeface="+mj-lt"/>
              </a:rPr>
              <a:t>Yum</a:t>
            </a:r>
            <a:endParaRPr lang="en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F6EB2-4EB6-4CCA-AF6B-354BC2D9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00" y="5452182"/>
            <a:ext cx="647704" cy="6477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FE5ADF-507B-4FA8-82BB-46F55583B39A}"/>
              </a:ext>
            </a:extLst>
          </p:cNvPr>
          <p:cNvGrpSpPr/>
          <p:nvPr/>
        </p:nvGrpSpPr>
        <p:grpSpPr>
          <a:xfrm>
            <a:off x="6445199" y="5635891"/>
            <a:ext cx="244504" cy="280287"/>
            <a:chOff x="5769995" y="3057525"/>
            <a:chExt cx="649143" cy="744144"/>
          </a:xfrm>
          <a:solidFill>
            <a:schemeClr val="bg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0ED1A2-B634-4172-A4FD-E2FE9286575C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53A27B-2218-4FEF-A0E6-9B1152C0A9F3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304C635-1934-3E27-4350-F90539B899AC}"/>
              </a:ext>
            </a:extLst>
          </p:cNvPr>
          <p:cNvSpPr/>
          <p:nvPr/>
        </p:nvSpPr>
        <p:spPr>
          <a:xfrm>
            <a:off x="380135" y="625270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775CE-0516-066D-5DB4-971DF328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Management</a:t>
            </a:r>
          </a:p>
        </p:txBody>
      </p:sp>
    </p:spTree>
    <p:extLst>
      <p:ext uri="{BB962C8B-B14F-4D97-AF65-F5344CB8AC3E}">
        <p14:creationId xmlns:p14="http://schemas.microsoft.com/office/powerpoint/2010/main" val="1805995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#Yum Module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Yum Module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yum: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name: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- httpd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- </a:t>
            </a:r>
            <a:r>
              <a:rPr lang="en-US" sz="1400" dirty="0" err="1">
                <a:solidFill>
                  <a:schemeClr val="tx1"/>
                </a:solidFill>
              </a:rPr>
              <a:t>firewalld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state: present/absent/latest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name: Yum Module Group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yum: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name: ‘@Container Management’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state: present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Gather installed packages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package_facts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manager: auto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name: list installed packages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debug: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var: </a:t>
            </a:r>
            <a:r>
              <a:rPr lang="en-US" sz="1400" dirty="0" err="1">
                <a:solidFill>
                  <a:schemeClr val="tx1"/>
                </a:solidFill>
              </a:rPr>
              <a:t>ansible_facts.packages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Name of services to be installed</a:t>
            </a:r>
          </a:p>
          <a:p>
            <a:endParaRPr lang="en-US" dirty="0"/>
          </a:p>
          <a:p>
            <a:r>
              <a:rPr lang="en-US" dirty="0"/>
              <a:t>State of the service on the managed host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Yum can also install groups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Gather facts on installed packages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installed packages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0CD729-92EB-3238-7896-A71E852BF70D}"/>
              </a:ext>
            </a:extLst>
          </p:cNvPr>
          <p:cNvSpPr/>
          <p:nvPr/>
        </p:nvSpPr>
        <p:spPr>
          <a:xfrm>
            <a:off x="329335" y="618978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0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#Configuring repositories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Yum repository module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yum_repository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file: </a:t>
            </a:r>
            <a:r>
              <a:rPr lang="en-US" sz="1400" dirty="0" err="1">
                <a:solidFill>
                  <a:schemeClr val="tx1"/>
                </a:solidFill>
              </a:rPr>
              <a:t>myrepofile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name: </a:t>
            </a:r>
            <a:r>
              <a:rPr lang="en-US" sz="1400" dirty="0" err="1">
                <a:solidFill>
                  <a:schemeClr val="tx1"/>
                </a:solidFill>
              </a:rPr>
              <a:t>myrepo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description: </a:t>
            </a:r>
            <a:r>
              <a:rPr lang="en-US" sz="1400" dirty="0" err="1">
                <a:solidFill>
                  <a:schemeClr val="tx1"/>
                </a:solidFill>
              </a:rPr>
              <a:t>mydescription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baseurl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http://myrepo.com/repo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enabled: yes/no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gpgcheck</a:t>
            </a:r>
            <a:r>
              <a:rPr lang="en-US" sz="1400" dirty="0">
                <a:solidFill>
                  <a:schemeClr val="tx1"/>
                </a:solidFill>
              </a:rPr>
              <a:t>: yes/no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state: present/absent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File name created under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yum.repos.d</a:t>
            </a:r>
            <a:r>
              <a:rPr lang="en-US" dirty="0"/>
              <a:t>/</a:t>
            </a:r>
          </a:p>
          <a:p>
            <a:r>
              <a:rPr lang="en-US" dirty="0"/>
              <a:t>Repo name</a:t>
            </a:r>
          </a:p>
          <a:p>
            <a:r>
              <a:rPr lang="en-US" dirty="0"/>
              <a:t>Repo description</a:t>
            </a:r>
          </a:p>
          <a:p>
            <a:r>
              <a:rPr lang="en-US" dirty="0"/>
              <a:t>Repo URL</a:t>
            </a:r>
          </a:p>
          <a:p>
            <a:r>
              <a:rPr lang="en-US" dirty="0"/>
              <a:t>Accessible or not</a:t>
            </a:r>
          </a:p>
          <a:p>
            <a:r>
              <a:rPr lang="en-US" dirty="0"/>
              <a:t>GPG key check status</a:t>
            </a:r>
          </a:p>
          <a:p>
            <a:r>
              <a:rPr lang="en-US" dirty="0"/>
              <a:t>If the file should exist or not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77A281-FFAE-7082-EFCA-66F4B9479FE4}"/>
              </a:ext>
            </a:extLst>
          </p:cNvPr>
          <p:cNvSpPr/>
          <p:nvPr/>
        </p:nvSpPr>
        <p:spPr>
          <a:xfrm>
            <a:off x="329335" y="618978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5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 descr="Icon&#10;&#10;Description automatically generated">
            <a:extLst>
              <a:ext uri="{FF2B5EF4-FFF2-40B4-BE49-F238E27FC236}">
                <a16:creationId xmlns:a16="http://schemas.microsoft.com/office/drawing/2014/main" id="{39967E3F-444E-13FC-2862-F1E0491656A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r="10139"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071969-0608-4709-9DEF-FC6691C83285}"/>
              </a:ext>
            </a:extLst>
          </p:cNvPr>
          <p:cNvSpPr/>
          <p:nvPr/>
        </p:nvSpPr>
        <p:spPr>
          <a:xfrm>
            <a:off x="6567452" y="5776034"/>
            <a:ext cx="4100548" cy="1081966"/>
          </a:xfrm>
          <a:prstGeom prst="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7C239-6D87-4D7C-9DAE-64996E12F4DC}"/>
              </a:ext>
            </a:extLst>
          </p:cNvPr>
          <p:cNvSpPr txBox="1"/>
          <p:nvPr/>
        </p:nvSpPr>
        <p:spPr>
          <a:xfrm>
            <a:off x="7245376" y="6289329"/>
            <a:ext cx="3180029" cy="2778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2"/>
                </a:solidFill>
              </a:rPr>
              <a:t>Doesn’t mean less </a:t>
            </a:r>
            <a:r>
              <a:rPr lang="en-US" sz="900" dirty="0" err="1">
                <a:solidFill>
                  <a:schemeClr val="bg2"/>
                </a:solidFill>
              </a:rPr>
              <a:t>usefull</a:t>
            </a:r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A1B8BC-707D-49C6-900D-F189C61BCCDE}"/>
              </a:ext>
            </a:extLst>
          </p:cNvPr>
          <p:cNvSpPr txBox="1"/>
          <p:nvPr/>
        </p:nvSpPr>
        <p:spPr>
          <a:xfrm>
            <a:off x="7245375" y="5929535"/>
            <a:ext cx="250317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solidFill>
                  <a:schemeClr val="bg2"/>
                </a:solidFill>
                <a:latin typeface="+mj-lt"/>
              </a:rPr>
              <a:t>Additional Modules</a:t>
            </a:r>
            <a:endParaRPr lang="en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F6EB2-4EB6-4CCA-AF6B-354BC2D9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00" y="5452182"/>
            <a:ext cx="647704" cy="6477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FE5ADF-507B-4FA8-82BB-46F55583B39A}"/>
              </a:ext>
            </a:extLst>
          </p:cNvPr>
          <p:cNvGrpSpPr/>
          <p:nvPr/>
        </p:nvGrpSpPr>
        <p:grpSpPr>
          <a:xfrm>
            <a:off x="6445199" y="5635891"/>
            <a:ext cx="244504" cy="280287"/>
            <a:chOff x="5769995" y="3057525"/>
            <a:chExt cx="649143" cy="744144"/>
          </a:xfrm>
          <a:solidFill>
            <a:schemeClr val="bg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0ED1A2-B634-4172-A4FD-E2FE9286575C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53A27B-2218-4FEF-A0E6-9B1152C0A9F3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304C635-1934-3E27-4350-F90539B899AC}"/>
              </a:ext>
            </a:extLst>
          </p:cNvPr>
          <p:cNvSpPr/>
          <p:nvPr/>
        </p:nvSpPr>
        <p:spPr>
          <a:xfrm>
            <a:off x="339495" y="618978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7A743B-3FC6-E12A-2F87-B651D8F8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Modules</a:t>
            </a:r>
          </a:p>
        </p:txBody>
      </p:sp>
    </p:spTree>
    <p:extLst>
      <p:ext uri="{BB962C8B-B14F-4D97-AF65-F5344CB8AC3E}">
        <p14:creationId xmlns:p14="http://schemas.microsoft.com/office/powerpoint/2010/main" val="141944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- name: Ensure the default Apache port is 8080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lineinfile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path: /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/httpd/conf/</a:t>
            </a:r>
            <a:r>
              <a:rPr lang="en-US" sz="1400" dirty="0" err="1">
                <a:solidFill>
                  <a:schemeClr val="tx1"/>
                </a:solidFill>
              </a:rPr>
              <a:t>httpd.conf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regexp</a:t>
            </a:r>
            <a:r>
              <a:rPr lang="en-US" sz="1400" dirty="0">
                <a:solidFill>
                  <a:schemeClr val="tx1"/>
                </a:solidFill>
              </a:rPr>
              <a:t>: '^Listen '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insertafter</a:t>
            </a:r>
            <a:r>
              <a:rPr lang="en-US" sz="1400" dirty="0">
                <a:solidFill>
                  <a:schemeClr val="tx1"/>
                </a:solidFill>
              </a:rPr>
              <a:t>: '^#Listen '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line: Listen 8080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Ensure </a:t>
            </a:r>
            <a:r>
              <a:rPr lang="en-US" sz="1400" dirty="0" err="1">
                <a:solidFill>
                  <a:schemeClr val="tx1"/>
                </a:solidFill>
              </a:rPr>
              <a:t>SELinux</a:t>
            </a:r>
            <a:r>
              <a:rPr lang="en-US" sz="1400" dirty="0">
                <a:solidFill>
                  <a:schemeClr val="tx1"/>
                </a:solidFill>
              </a:rPr>
              <a:t> is set to enforcing mode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lineinfile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path: /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selinux</a:t>
            </a:r>
            <a:r>
              <a:rPr lang="en-US" sz="1400" dirty="0">
                <a:solidFill>
                  <a:schemeClr val="tx1"/>
                </a:solidFill>
              </a:rPr>
              <a:t>/config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regexp</a:t>
            </a:r>
            <a:r>
              <a:rPr lang="en-US" sz="1400" dirty="0">
                <a:solidFill>
                  <a:schemeClr val="tx1"/>
                </a:solidFill>
              </a:rPr>
              <a:t>: '^SELINUX='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line: SELINUX=enforcing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Make sure group wheel is not in the </a:t>
            </a:r>
            <a:r>
              <a:rPr lang="en-US" sz="1400" dirty="0" err="1">
                <a:solidFill>
                  <a:schemeClr val="tx1"/>
                </a:solidFill>
              </a:rPr>
              <a:t>sudoers</a:t>
            </a:r>
            <a:r>
              <a:rPr lang="en-US" sz="1400" dirty="0">
                <a:solidFill>
                  <a:schemeClr val="tx1"/>
                </a:solidFill>
              </a:rPr>
              <a:t> configuration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lineinfile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path: /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sudoers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state: absent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regexp</a:t>
            </a:r>
            <a:r>
              <a:rPr lang="en-US" sz="1400" dirty="0">
                <a:solidFill>
                  <a:schemeClr val="tx1"/>
                </a:solidFill>
              </a:rPr>
              <a:t>: '^%wheel’</a:t>
            </a:r>
          </a:p>
          <a:p>
            <a:r>
              <a:rPr lang="en-US" dirty="0"/>
              <a:t>=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D81610-815A-B08F-6CA7-9D38F42FDB67}"/>
              </a:ext>
            </a:extLst>
          </p:cNvPr>
          <p:cNvSpPr/>
          <p:nvPr/>
        </p:nvSpPr>
        <p:spPr>
          <a:xfrm>
            <a:off x="329335" y="618978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30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4508" y="857250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- name: Recursively find /</a:t>
            </a:r>
            <a:r>
              <a:rPr lang="en-US" sz="1400" dirty="0" err="1">
                <a:solidFill>
                  <a:schemeClr val="tx1"/>
                </a:solidFill>
              </a:rPr>
              <a:t>tmp</a:t>
            </a:r>
            <a:r>
              <a:rPr lang="en-US" sz="1400" dirty="0">
                <a:solidFill>
                  <a:schemeClr val="tx1"/>
                </a:solidFill>
              </a:rPr>
              <a:t> files older than 2 days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find: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paths: /</a:t>
            </a:r>
            <a:r>
              <a:rPr lang="en-US" sz="1400" dirty="0" err="1">
                <a:solidFill>
                  <a:schemeClr val="tx1"/>
                </a:solidFill>
              </a:rPr>
              <a:t>tmp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age: 2d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recurse: yes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Find /var/log files equal or greater than 10 megabytes ending with .old or .log.gz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find: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paths: /var/log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patterns: '*.old,*.log.gz'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size: 10m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Find /var/log all directories, exclude nginx and </a:t>
            </a:r>
            <a:r>
              <a:rPr lang="en-US" sz="1400" dirty="0" err="1">
                <a:solidFill>
                  <a:schemeClr val="tx1"/>
                </a:solidFill>
              </a:rPr>
              <a:t>mysql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find: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paths: /var/log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recurse: no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file_type</a:t>
            </a:r>
            <a:r>
              <a:rPr lang="en-US" sz="1400" dirty="0">
                <a:solidFill>
                  <a:schemeClr val="tx1"/>
                </a:solidFill>
              </a:rPr>
              <a:t>: directory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excludes: '</a:t>
            </a:r>
            <a:r>
              <a:rPr lang="en-US" sz="1400" dirty="0" err="1">
                <a:solidFill>
                  <a:schemeClr val="tx1"/>
                </a:solidFill>
              </a:rPr>
              <a:t>nginx,mysql</a:t>
            </a:r>
            <a:r>
              <a:rPr lang="en-US" sz="1400" dirty="0">
                <a:solidFill>
                  <a:schemeClr val="tx1"/>
                </a:solidFill>
              </a:rPr>
              <a:t>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ACF8E9-13D9-8CEF-2048-C21EF619AA1E}"/>
              </a:ext>
            </a:extLst>
          </p:cNvPr>
          <p:cNvSpPr/>
          <p:nvPr/>
        </p:nvSpPr>
        <p:spPr>
          <a:xfrm>
            <a:off x="329335" y="618978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62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4508" y="857250"/>
            <a:ext cx="4114827" cy="464058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name: Ensure a job that runs at 2 and 5 exists.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cron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name: "check </a:t>
            </a:r>
            <a:r>
              <a:rPr lang="en-US" sz="1400" dirty="0" err="1">
                <a:solidFill>
                  <a:schemeClr val="tx1"/>
                </a:solidFill>
              </a:rPr>
              <a:t>dirs</a:t>
            </a:r>
            <a:r>
              <a:rPr lang="en-US" sz="1400" dirty="0">
                <a:solidFill>
                  <a:schemeClr val="tx1"/>
                </a:solidFill>
              </a:rPr>
              <a:t>"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minute: "0"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hour: "5,2"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job: "ls -al &gt; /dev/null"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'Ensure an old job is no longer present. Removes any job that is prefixed by "#Ansible: an old job" from the crontab’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cron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name: "an old job"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state: absent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Creates an entry like "@reboot /some/job.sh"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cron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name: "a job for reboot"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special_time</a:t>
            </a:r>
            <a:r>
              <a:rPr lang="en-US" sz="1400" dirty="0">
                <a:solidFill>
                  <a:schemeClr val="tx1"/>
                </a:solidFill>
              </a:rPr>
              <a:t>: reboot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job: "/some/job.sh"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88F72E-9324-488F-399D-ACC07646D1E4}"/>
              </a:ext>
            </a:extLst>
          </p:cNvPr>
          <p:cNvSpPr/>
          <p:nvPr/>
        </p:nvSpPr>
        <p:spPr>
          <a:xfrm>
            <a:off x="329335" y="618978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2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4508" y="857250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- name: Schedule a command to execute in 20 minutes as root.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at: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command: ls -d / &gt;/dev/null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count: 20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units: minutes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Match a command to an existing job and delete the job.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at: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command: ls -d / &gt;/dev/null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state: absent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Schedule a command to execute in 20 minutes making sure it is unique in the queue.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at: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command: ls -d / &gt;/dev/null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count: 20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units: minutes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unique: yes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A1ECC-B45F-6D68-470A-EA7B666F4425}"/>
              </a:ext>
            </a:extLst>
          </p:cNvPr>
          <p:cNvSpPr/>
          <p:nvPr/>
        </p:nvSpPr>
        <p:spPr>
          <a:xfrm>
            <a:off x="329335" y="618978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0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#User Module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user module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user: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name: </a:t>
            </a:r>
            <a:r>
              <a:rPr lang="en-US" sz="1400" dirty="0" err="1">
                <a:solidFill>
                  <a:schemeClr val="tx1"/>
                </a:solidFill>
              </a:rPr>
              <a:t>my_user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shell: /bin/bash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groups: </a:t>
            </a:r>
            <a:r>
              <a:rPr lang="en-US" sz="1400" dirty="0" err="1">
                <a:solidFill>
                  <a:schemeClr val="tx1"/>
                </a:solidFill>
              </a:rPr>
              <a:t>suplementary_group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append: yes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home: /home/</a:t>
            </a:r>
            <a:r>
              <a:rPr lang="en-US" sz="1400" dirty="0" err="1">
                <a:solidFill>
                  <a:schemeClr val="tx1"/>
                </a:solidFill>
              </a:rPr>
              <a:t>myhome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uid</a:t>
            </a:r>
            <a:r>
              <a:rPr lang="en-US" sz="1400" dirty="0">
                <a:solidFill>
                  <a:schemeClr val="tx1"/>
                </a:solidFill>
              </a:rPr>
              <a:t>: 1000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comment: my comment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create_home</a:t>
            </a:r>
            <a:r>
              <a:rPr lang="en-US" sz="1400" dirty="0">
                <a:solidFill>
                  <a:schemeClr val="tx1"/>
                </a:solidFill>
              </a:rPr>
              <a:t>: yes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state: present/absent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group: </a:t>
            </a:r>
            <a:r>
              <a:rPr lang="en-US" sz="1400" dirty="0" err="1">
                <a:solidFill>
                  <a:schemeClr val="tx1"/>
                </a:solidFill>
              </a:rPr>
              <a:t>my_new_primary_group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system: no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generate_ssh_key</a:t>
            </a:r>
            <a:r>
              <a:rPr lang="en-US" sz="1400" dirty="0">
                <a:solidFill>
                  <a:schemeClr val="tx1"/>
                </a:solidFill>
              </a:rPr>
              <a:t>: yes/no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ssh_key_file</a:t>
            </a:r>
            <a:r>
              <a:rPr lang="en-US" sz="1400" dirty="0">
                <a:solidFill>
                  <a:schemeClr val="tx1"/>
                </a:solidFill>
              </a:rPr>
              <a:t>: /home/</a:t>
            </a:r>
            <a:r>
              <a:rPr lang="en-US" sz="1400" dirty="0" err="1">
                <a:solidFill>
                  <a:schemeClr val="tx1"/>
                </a:solidFill>
              </a:rPr>
              <a:t>my_id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Username</a:t>
            </a:r>
          </a:p>
          <a:p>
            <a:r>
              <a:rPr lang="en-US" dirty="0"/>
              <a:t>Sets the users shell</a:t>
            </a:r>
          </a:p>
          <a:p>
            <a:r>
              <a:rPr lang="en-US" dirty="0" err="1"/>
              <a:t>Suplementary</a:t>
            </a:r>
            <a:r>
              <a:rPr lang="en-US" dirty="0"/>
              <a:t> groups the user is part of</a:t>
            </a:r>
          </a:p>
          <a:p>
            <a:r>
              <a:rPr lang="en-US" dirty="0"/>
              <a:t>Adding the “append: yes” adds supplementary groups to the existing ones</a:t>
            </a:r>
          </a:p>
          <a:p>
            <a:endParaRPr lang="en-US" dirty="0"/>
          </a:p>
          <a:p>
            <a:r>
              <a:rPr lang="en-US" dirty="0"/>
              <a:t>Users home directory</a:t>
            </a:r>
          </a:p>
          <a:p>
            <a:r>
              <a:rPr lang="en-US" dirty="0"/>
              <a:t>Users </a:t>
            </a:r>
            <a:r>
              <a:rPr lang="en-US" dirty="0" err="1"/>
              <a:t>uid</a:t>
            </a:r>
            <a:endParaRPr lang="en-US" dirty="0"/>
          </a:p>
          <a:p>
            <a:r>
              <a:rPr lang="en-US" dirty="0"/>
              <a:t>Comment </a:t>
            </a:r>
          </a:p>
          <a:p>
            <a:r>
              <a:rPr lang="en-US" dirty="0"/>
              <a:t>If home is created or not</a:t>
            </a:r>
          </a:p>
          <a:p>
            <a:endParaRPr lang="en-US" dirty="0"/>
          </a:p>
          <a:p>
            <a:r>
              <a:rPr lang="en-US" dirty="0"/>
              <a:t>If the user should exist or not</a:t>
            </a:r>
          </a:p>
          <a:p>
            <a:r>
              <a:rPr lang="en-US" dirty="0"/>
              <a:t>The primary group of the user</a:t>
            </a:r>
          </a:p>
          <a:p>
            <a:r>
              <a:rPr lang="en-US" dirty="0"/>
              <a:t>If it is a system account or not</a:t>
            </a:r>
          </a:p>
          <a:p>
            <a:r>
              <a:rPr lang="en-US" dirty="0"/>
              <a:t>If it should generate an </a:t>
            </a:r>
            <a:r>
              <a:rPr lang="en-US" dirty="0" err="1"/>
              <a:t>ssh</a:t>
            </a:r>
            <a:r>
              <a:rPr lang="en-US" dirty="0"/>
              <a:t> key and where to place 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94B0DA-550E-8834-8E60-6DF85F41DCFF}"/>
              </a:ext>
            </a:extLst>
          </p:cNvPr>
          <p:cNvSpPr/>
          <p:nvPr/>
        </p:nvSpPr>
        <p:spPr>
          <a:xfrm>
            <a:off x="329335" y="618978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0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4508" y="857250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- name: Give insecure permissions to an existing file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file: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path: /work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owner: root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group: root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mode: '1777'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Create a symbolic link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file: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src</a:t>
            </a:r>
            <a:r>
              <a:rPr lang="en-US" sz="1400" dirty="0">
                <a:solidFill>
                  <a:schemeClr val="tx1"/>
                </a:solidFill>
              </a:rPr>
              <a:t>: /file/to/link/to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dest</a:t>
            </a:r>
            <a:r>
              <a:rPr lang="en-US" sz="1400" dirty="0">
                <a:solidFill>
                  <a:schemeClr val="tx1"/>
                </a:solidFill>
              </a:rPr>
              <a:t>: /path/to/</a:t>
            </a:r>
            <a:r>
              <a:rPr lang="en-US" sz="1400" dirty="0" err="1">
                <a:solidFill>
                  <a:schemeClr val="tx1"/>
                </a:solidFill>
              </a:rPr>
              <a:t>symlink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owner: root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group: root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state: link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Create a directory if it does not exist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file: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path: /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some_directory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state: directory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mode: '0755'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7CA88-1FF9-7C20-C711-58C1F85DA2B3}"/>
              </a:ext>
            </a:extLst>
          </p:cNvPr>
          <p:cNvSpPr/>
          <p:nvPr/>
        </p:nvSpPr>
        <p:spPr>
          <a:xfrm>
            <a:off x="319175" y="627106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82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4508" y="857250"/>
            <a:ext cx="4114827" cy="4640580"/>
          </a:xfrm>
        </p:spPr>
        <p:txBody>
          <a:bodyPr/>
          <a:lstStyle/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Compress directory /path/to/foo/ into /path/to/foo.tgz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archive: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path: /path/to/foo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dest</a:t>
            </a:r>
            <a:r>
              <a:rPr lang="en-US" sz="1400" dirty="0">
                <a:solidFill>
                  <a:schemeClr val="tx1"/>
                </a:solidFill>
              </a:rPr>
              <a:t>: /path/to/foo.tgz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Compress regular file /path/to/foo into /path/to/foo.gz and remove it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archive: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path: /path/to/foo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remove: yes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Create a zip archive of /path/to/foo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archive: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path: /path/to/foo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format: zip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F577FD-6488-56C0-B1CD-91966F284828}"/>
              </a:ext>
            </a:extLst>
          </p:cNvPr>
          <p:cNvSpPr/>
          <p:nvPr/>
        </p:nvSpPr>
        <p:spPr>
          <a:xfrm>
            <a:off x="329335" y="618978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15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4508" y="857250"/>
            <a:ext cx="4421113" cy="4640580"/>
          </a:xfrm>
        </p:spPr>
        <p:txBody>
          <a:bodyPr/>
          <a:lstStyle/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Extract foo.tgz into /var/lib/foo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unarchive: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src</a:t>
            </a:r>
            <a:r>
              <a:rPr lang="en-US" sz="1400" dirty="0">
                <a:solidFill>
                  <a:schemeClr val="tx1"/>
                </a:solidFill>
              </a:rPr>
              <a:t>: foo.tgz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dest</a:t>
            </a:r>
            <a:r>
              <a:rPr lang="en-US" sz="1400" dirty="0">
                <a:solidFill>
                  <a:schemeClr val="tx1"/>
                </a:solidFill>
              </a:rPr>
              <a:t>: /var/lib/foo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Unarchive a file that is already on the remote machine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unarchive: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src</a:t>
            </a:r>
            <a:r>
              <a:rPr lang="en-US" sz="1400" dirty="0">
                <a:solidFill>
                  <a:schemeClr val="tx1"/>
                </a:solidFill>
              </a:rPr>
              <a:t>: /</a:t>
            </a:r>
            <a:r>
              <a:rPr lang="en-US" sz="1400" dirty="0" err="1">
                <a:solidFill>
                  <a:schemeClr val="tx1"/>
                </a:solidFill>
              </a:rPr>
              <a:t>tmp</a:t>
            </a:r>
            <a:r>
              <a:rPr lang="en-US" sz="1400" dirty="0">
                <a:solidFill>
                  <a:schemeClr val="tx1"/>
                </a:solidFill>
              </a:rPr>
              <a:t>/foo.zip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dest</a:t>
            </a:r>
            <a:r>
              <a:rPr lang="en-US" sz="1400" dirty="0">
                <a:solidFill>
                  <a:schemeClr val="tx1"/>
                </a:solidFill>
              </a:rPr>
              <a:t>: /</a:t>
            </a:r>
            <a:r>
              <a:rPr lang="en-US" sz="1400" dirty="0" err="1">
                <a:solidFill>
                  <a:schemeClr val="tx1"/>
                </a:solidFill>
              </a:rPr>
              <a:t>usr</a:t>
            </a:r>
            <a:r>
              <a:rPr lang="en-US" sz="1400" dirty="0">
                <a:solidFill>
                  <a:schemeClr val="tx1"/>
                </a:solidFill>
              </a:rPr>
              <a:t>/local/bin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remote_src</a:t>
            </a:r>
            <a:r>
              <a:rPr lang="en-US" sz="1400" dirty="0">
                <a:solidFill>
                  <a:schemeClr val="tx1"/>
                </a:solidFill>
              </a:rPr>
              <a:t>: yes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name: Unarchive a file that needs to be downloaded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unarchive: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src</a:t>
            </a:r>
            <a:r>
              <a:rPr lang="en-US" sz="1400" dirty="0">
                <a:solidFill>
                  <a:schemeClr val="tx1"/>
                </a:solidFill>
              </a:rPr>
              <a:t>: https://example.com/example.zip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dest</a:t>
            </a:r>
            <a:r>
              <a:rPr lang="en-US" sz="1400" dirty="0">
                <a:solidFill>
                  <a:schemeClr val="tx1"/>
                </a:solidFill>
              </a:rPr>
              <a:t>: /</a:t>
            </a:r>
            <a:r>
              <a:rPr lang="en-US" sz="1400" dirty="0" err="1">
                <a:solidFill>
                  <a:schemeClr val="tx1"/>
                </a:solidFill>
              </a:rPr>
              <a:t>usr</a:t>
            </a:r>
            <a:r>
              <a:rPr lang="en-US" sz="1400" dirty="0">
                <a:solidFill>
                  <a:schemeClr val="tx1"/>
                </a:solidFill>
              </a:rPr>
              <a:t>/local/bin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remote_src</a:t>
            </a:r>
            <a:r>
              <a:rPr lang="en-US" sz="1400" dirty="0">
                <a:solidFill>
                  <a:schemeClr val="tx1"/>
                </a:solidFill>
              </a:rPr>
              <a:t>: yes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85D689-C3D9-0278-3DF1-8500AB56B518}"/>
              </a:ext>
            </a:extLst>
          </p:cNvPr>
          <p:cNvSpPr/>
          <p:nvPr/>
        </p:nvSpPr>
        <p:spPr>
          <a:xfrm>
            <a:off x="329335" y="618978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89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4508" y="857250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- name: Store file into /</a:t>
            </a:r>
            <a:r>
              <a:rPr lang="en-US" sz="1400" dirty="0" err="1">
                <a:solidFill>
                  <a:schemeClr val="tx1"/>
                </a:solidFill>
              </a:rPr>
              <a:t>tmp</a:t>
            </a:r>
            <a:r>
              <a:rPr lang="en-US" sz="1400" dirty="0">
                <a:solidFill>
                  <a:schemeClr val="tx1"/>
                </a:solidFill>
              </a:rPr>
              <a:t>/fetched/host.example.com/</a:t>
            </a:r>
            <a:r>
              <a:rPr lang="en-US" sz="1400" dirty="0" err="1">
                <a:solidFill>
                  <a:schemeClr val="tx1"/>
                </a:solidFill>
              </a:rPr>
              <a:t>tmp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somefile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fetch: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src</a:t>
            </a:r>
            <a:r>
              <a:rPr lang="en-US" sz="1400" dirty="0">
                <a:solidFill>
                  <a:schemeClr val="tx1"/>
                </a:solidFill>
              </a:rPr>
              <a:t>: /</a:t>
            </a:r>
            <a:r>
              <a:rPr lang="en-US" sz="1400" dirty="0" err="1">
                <a:solidFill>
                  <a:schemeClr val="tx1"/>
                </a:solidFill>
              </a:rPr>
              <a:t>tmp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somefile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dest</a:t>
            </a:r>
            <a:r>
              <a:rPr lang="en-US" sz="1400" dirty="0">
                <a:solidFill>
                  <a:schemeClr val="tx1"/>
                </a:solidFill>
              </a:rPr>
              <a:t>: /</a:t>
            </a:r>
            <a:r>
              <a:rPr lang="en-US" sz="1400" dirty="0" err="1">
                <a:solidFill>
                  <a:schemeClr val="tx1"/>
                </a:solidFill>
              </a:rPr>
              <a:t>tmp</a:t>
            </a:r>
            <a:r>
              <a:rPr lang="en-US" sz="1400" dirty="0">
                <a:solidFill>
                  <a:schemeClr val="tx1"/>
                </a:solidFill>
              </a:rPr>
              <a:t>/fetched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Specifying a path directly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fetch: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src</a:t>
            </a:r>
            <a:r>
              <a:rPr lang="en-US" sz="1400" dirty="0">
                <a:solidFill>
                  <a:schemeClr val="tx1"/>
                </a:solidFill>
              </a:rPr>
              <a:t>: /</a:t>
            </a:r>
            <a:r>
              <a:rPr lang="en-US" sz="1400" dirty="0" err="1">
                <a:solidFill>
                  <a:schemeClr val="tx1"/>
                </a:solidFill>
              </a:rPr>
              <a:t>tmp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somefile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dest</a:t>
            </a:r>
            <a:r>
              <a:rPr lang="en-US" sz="1400" dirty="0">
                <a:solidFill>
                  <a:schemeClr val="tx1"/>
                </a:solidFill>
              </a:rPr>
              <a:t>: /</a:t>
            </a:r>
            <a:r>
              <a:rPr lang="en-US" sz="1400" dirty="0" err="1">
                <a:solidFill>
                  <a:schemeClr val="tx1"/>
                </a:solidFill>
              </a:rPr>
              <a:t>tmp</a:t>
            </a:r>
            <a:r>
              <a:rPr lang="en-US" sz="1400" dirty="0">
                <a:solidFill>
                  <a:schemeClr val="tx1"/>
                </a:solidFill>
              </a:rPr>
              <a:t>/prefix-{{ </a:t>
            </a:r>
            <a:r>
              <a:rPr lang="en-US" sz="1400" dirty="0" err="1">
                <a:solidFill>
                  <a:schemeClr val="tx1"/>
                </a:solidFill>
              </a:rPr>
              <a:t>inventory_hostname</a:t>
            </a:r>
            <a:r>
              <a:rPr lang="en-US" sz="1400" dirty="0">
                <a:solidFill>
                  <a:schemeClr val="tx1"/>
                </a:solidFill>
              </a:rPr>
              <a:t> }}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flat: yes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Specifying a destination path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fetch: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src</a:t>
            </a:r>
            <a:r>
              <a:rPr lang="en-US" sz="1400" dirty="0">
                <a:solidFill>
                  <a:schemeClr val="tx1"/>
                </a:solidFill>
              </a:rPr>
              <a:t>: /</a:t>
            </a:r>
            <a:r>
              <a:rPr lang="en-US" sz="1400" dirty="0" err="1">
                <a:solidFill>
                  <a:schemeClr val="tx1"/>
                </a:solidFill>
              </a:rPr>
              <a:t>tmp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uniquefile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dest</a:t>
            </a:r>
            <a:r>
              <a:rPr lang="en-US" sz="1400" dirty="0">
                <a:solidFill>
                  <a:schemeClr val="tx1"/>
                </a:solidFill>
              </a:rPr>
              <a:t>: /</a:t>
            </a:r>
            <a:r>
              <a:rPr lang="en-US" sz="1400" dirty="0" err="1">
                <a:solidFill>
                  <a:schemeClr val="tx1"/>
                </a:solidFill>
              </a:rPr>
              <a:t>tmp</a:t>
            </a:r>
            <a:r>
              <a:rPr lang="en-US" sz="1400" dirty="0">
                <a:solidFill>
                  <a:schemeClr val="tx1"/>
                </a:solidFill>
              </a:rPr>
              <a:t>/special/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flat: yes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129104-68E2-C29B-2D4B-DEAEFAB9FE66}"/>
              </a:ext>
            </a:extLst>
          </p:cNvPr>
          <p:cNvSpPr/>
          <p:nvPr/>
        </p:nvSpPr>
        <p:spPr>
          <a:xfrm>
            <a:off x="329335" y="618978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3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4508" y="928134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- name: Check that you can connect (GET) to a page and it returns a status 200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uri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url: http://www.example.com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Check that a page returns a status 200 and fail if the word AWESOME is not in the page contents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uri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url: http://www.example.com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return_content</a:t>
            </a:r>
            <a:r>
              <a:rPr lang="en-US" sz="1400" dirty="0">
                <a:solidFill>
                  <a:schemeClr val="tx1"/>
                </a:solidFill>
              </a:rPr>
              <a:t>: yes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register: this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failed_when</a:t>
            </a:r>
            <a:r>
              <a:rPr lang="en-US" sz="1400" dirty="0">
                <a:solidFill>
                  <a:schemeClr val="tx1"/>
                </a:solidFill>
              </a:rPr>
              <a:t>: "'AWESOME' not in </a:t>
            </a:r>
            <a:r>
              <a:rPr lang="en-US" sz="1400" dirty="0" err="1">
                <a:solidFill>
                  <a:schemeClr val="tx1"/>
                </a:solidFill>
              </a:rPr>
              <a:t>this.content</a:t>
            </a:r>
            <a:r>
              <a:rPr lang="en-US" sz="1400" dirty="0">
                <a:solidFill>
                  <a:schemeClr val="tx1"/>
                </a:solidFill>
              </a:rPr>
              <a:t>“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POST from contents of remote file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uri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url: https://httpbin.org/post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method: POST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src</a:t>
            </a:r>
            <a:r>
              <a:rPr lang="en-US" sz="1400" dirty="0">
                <a:solidFill>
                  <a:schemeClr val="tx1"/>
                </a:solidFill>
              </a:rPr>
              <a:t>: /path/to/my/</a:t>
            </a:r>
            <a:r>
              <a:rPr lang="en-US" sz="1400" dirty="0" err="1">
                <a:solidFill>
                  <a:schemeClr val="tx1"/>
                </a:solidFill>
              </a:rPr>
              <a:t>file.json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remote_src</a:t>
            </a:r>
            <a:r>
              <a:rPr lang="en-US" sz="1400" dirty="0">
                <a:solidFill>
                  <a:schemeClr val="tx1"/>
                </a:solidFill>
              </a:rPr>
              <a:t>: yes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A61464-DB90-D506-FA4A-324CBC27B3E9}"/>
              </a:ext>
            </a:extLst>
          </p:cNvPr>
          <p:cNvSpPr/>
          <p:nvPr/>
        </p:nvSpPr>
        <p:spPr>
          <a:xfrm>
            <a:off x="329335" y="618978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6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4508" y="857250"/>
            <a:ext cx="4421113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- name: Download </a:t>
            </a:r>
            <a:r>
              <a:rPr lang="en-US" sz="1400" dirty="0" err="1">
                <a:solidFill>
                  <a:schemeClr val="tx1"/>
                </a:solidFill>
              </a:rPr>
              <a:t>foo.conf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get_url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url: http://example.com/path/file.conf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dest</a:t>
            </a:r>
            <a:r>
              <a:rPr lang="en-US" sz="1400" dirty="0">
                <a:solidFill>
                  <a:schemeClr val="tx1"/>
                </a:solidFill>
              </a:rPr>
              <a:t>: /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foo.conf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mode: '0440'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Download file and force basic auth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get_url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url: http://example.com/path/file.conf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dest</a:t>
            </a:r>
            <a:r>
              <a:rPr lang="en-US" sz="1400" dirty="0">
                <a:solidFill>
                  <a:schemeClr val="tx1"/>
                </a:solidFill>
              </a:rPr>
              <a:t>: /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foo.conf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force_basic_auth</a:t>
            </a:r>
            <a:r>
              <a:rPr lang="en-US" sz="1400" dirty="0">
                <a:solidFill>
                  <a:schemeClr val="tx1"/>
                </a:solidFill>
              </a:rPr>
              <a:t>: yes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Download file from a file path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get_url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url: file:///tmp/afile.txt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dest</a:t>
            </a:r>
            <a:r>
              <a:rPr lang="en-US" sz="1400" dirty="0">
                <a:solidFill>
                  <a:schemeClr val="tx1"/>
                </a:solidFill>
              </a:rPr>
              <a:t>: /</a:t>
            </a:r>
            <a:r>
              <a:rPr lang="en-US" sz="1400" dirty="0" err="1">
                <a:solidFill>
                  <a:schemeClr val="tx1"/>
                </a:solidFill>
              </a:rPr>
              <a:t>tmp</a:t>
            </a:r>
            <a:r>
              <a:rPr lang="en-US" sz="1400" dirty="0">
                <a:solidFill>
                  <a:schemeClr val="tx1"/>
                </a:solidFill>
              </a:rPr>
              <a:t>/afilecopy.txt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9E2BB-813D-9400-32E2-365AB7B7BA22}"/>
              </a:ext>
            </a:extLst>
          </p:cNvPr>
          <p:cNvSpPr/>
          <p:nvPr/>
        </p:nvSpPr>
        <p:spPr>
          <a:xfrm>
            <a:off x="329335" y="618978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1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4508" y="857250"/>
            <a:ext cx="4421113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- name: Run a script with arguments (free form)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script: /some/local/script.sh --some-argument 1234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Run a script with arguments (using '</a:t>
            </a:r>
            <a:r>
              <a:rPr lang="en-US" sz="1400" dirty="0" err="1">
                <a:solidFill>
                  <a:schemeClr val="tx1"/>
                </a:solidFill>
              </a:rPr>
              <a:t>cmd</a:t>
            </a:r>
            <a:r>
              <a:rPr lang="en-US" sz="1400" dirty="0">
                <a:solidFill>
                  <a:schemeClr val="tx1"/>
                </a:solidFill>
              </a:rPr>
              <a:t>' parameter)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script: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cmd</a:t>
            </a:r>
            <a:r>
              <a:rPr lang="en-US" sz="1400" dirty="0">
                <a:solidFill>
                  <a:schemeClr val="tx1"/>
                </a:solidFill>
              </a:rPr>
              <a:t>: /some/local/script.sh --some-argument 1234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name: Run a script only if file.txt does not exist on the remote node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script: /some/local/create_file.sh --some-argument 1234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args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creates: /the/created/file.txt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C7A5B2-E79D-08C1-3E39-ADA79475EEC6}"/>
              </a:ext>
            </a:extLst>
          </p:cNvPr>
          <p:cNvSpPr/>
          <p:nvPr/>
        </p:nvSpPr>
        <p:spPr>
          <a:xfrm>
            <a:off x="329335" y="618978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65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4508" y="857250"/>
            <a:ext cx="4421113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- name: Synchronization of </a:t>
            </a:r>
            <a:r>
              <a:rPr lang="en-US" sz="1400" dirty="0" err="1">
                <a:solidFill>
                  <a:schemeClr val="tx1"/>
                </a:solidFill>
              </a:rPr>
              <a:t>src</a:t>
            </a:r>
            <a:r>
              <a:rPr lang="en-US" sz="1400" dirty="0">
                <a:solidFill>
                  <a:schemeClr val="tx1"/>
                </a:solidFill>
              </a:rPr>
              <a:t> on the control machine to </a:t>
            </a:r>
            <a:r>
              <a:rPr lang="en-US" sz="1400" dirty="0" err="1">
                <a:solidFill>
                  <a:schemeClr val="tx1"/>
                </a:solidFill>
              </a:rPr>
              <a:t>dest</a:t>
            </a:r>
            <a:r>
              <a:rPr lang="en-US" sz="1400" dirty="0">
                <a:solidFill>
                  <a:schemeClr val="tx1"/>
                </a:solidFill>
              </a:rPr>
              <a:t> on the remote hosts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synchronize: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src</a:t>
            </a:r>
            <a:r>
              <a:rPr lang="en-US" sz="1400" dirty="0">
                <a:solidFill>
                  <a:schemeClr val="tx1"/>
                </a:solidFill>
              </a:rPr>
              <a:t>: some/relative/path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dest</a:t>
            </a:r>
            <a:r>
              <a:rPr lang="en-US" sz="1400" dirty="0">
                <a:solidFill>
                  <a:schemeClr val="tx1"/>
                </a:solidFill>
              </a:rPr>
              <a:t>: /some/absolute/path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Synchronization using </a:t>
            </a:r>
            <a:r>
              <a:rPr lang="en-US" sz="1400" dirty="0" err="1">
                <a:solidFill>
                  <a:schemeClr val="tx1"/>
                </a:solidFill>
              </a:rPr>
              <a:t>rsync</a:t>
            </a:r>
            <a:r>
              <a:rPr lang="en-US" sz="1400" dirty="0">
                <a:solidFill>
                  <a:schemeClr val="tx1"/>
                </a:solidFill>
              </a:rPr>
              <a:t> protocol (push)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synchronize: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src</a:t>
            </a:r>
            <a:r>
              <a:rPr lang="en-US" sz="1400" dirty="0">
                <a:solidFill>
                  <a:schemeClr val="tx1"/>
                </a:solidFill>
              </a:rPr>
              <a:t>: some/relative/path/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dest</a:t>
            </a:r>
            <a:r>
              <a:rPr lang="en-US" sz="1400" dirty="0">
                <a:solidFill>
                  <a:schemeClr val="tx1"/>
                </a:solidFill>
              </a:rPr>
              <a:t>: rsync://somehost.com/path/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Synchronization using </a:t>
            </a:r>
            <a:r>
              <a:rPr lang="en-US" sz="1400" dirty="0" err="1">
                <a:solidFill>
                  <a:schemeClr val="tx1"/>
                </a:solidFill>
              </a:rPr>
              <a:t>rsync</a:t>
            </a:r>
            <a:r>
              <a:rPr lang="en-US" sz="1400" dirty="0">
                <a:solidFill>
                  <a:schemeClr val="tx1"/>
                </a:solidFill>
              </a:rPr>
              <a:t> protocol (pull)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synchronize: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mode: pull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src</a:t>
            </a:r>
            <a:r>
              <a:rPr lang="en-US" sz="1400" dirty="0">
                <a:solidFill>
                  <a:schemeClr val="tx1"/>
                </a:solidFill>
              </a:rPr>
              <a:t>: rsync://somehost.com/path/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dest</a:t>
            </a:r>
            <a:r>
              <a:rPr lang="en-US" sz="1400" dirty="0">
                <a:solidFill>
                  <a:schemeClr val="tx1"/>
                </a:solidFill>
              </a:rPr>
              <a:t>: /some/absolute/path/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3ED9B1-4B5C-BE04-7531-441E39E468EB}"/>
              </a:ext>
            </a:extLst>
          </p:cNvPr>
          <p:cNvSpPr/>
          <p:nvPr/>
        </p:nvSpPr>
        <p:spPr>
          <a:xfrm>
            <a:off x="329335" y="618978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7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4508" y="857250"/>
            <a:ext cx="4421113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- name: Add host to group '</a:t>
            </a:r>
            <a:r>
              <a:rPr lang="en-US" sz="1400" dirty="0" err="1">
                <a:solidFill>
                  <a:schemeClr val="tx1"/>
                </a:solidFill>
              </a:rPr>
              <a:t>just_created</a:t>
            </a:r>
            <a:r>
              <a:rPr lang="en-US" sz="1400" dirty="0">
                <a:solidFill>
                  <a:schemeClr val="tx1"/>
                </a:solidFill>
              </a:rPr>
              <a:t>' with variable foo=42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add_host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name: '{{ ip_from_ec2 }}'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groups: </a:t>
            </a:r>
            <a:r>
              <a:rPr lang="en-US" sz="1400" dirty="0" err="1">
                <a:solidFill>
                  <a:schemeClr val="tx1"/>
                </a:solidFill>
              </a:rPr>
              <a:t>just_created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foo: 42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Add host to multiple groups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add_host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hostname: '{{ </a:t>
            </a:r>
            <a:r>
              <a:rPr lang="en-US" sz="1400" dirty="0" err="1">
                <a:solidFill>
                  <a:schemeClr val="tx1"/>
                </a:solidFill>
              </a:rPr>
              <a:t>new_ip</a:t>
            </a:r>
            <a:r>
              <a:rPr lang="en-US" sz="1400" dirty="0">
                <a:solidFill>
                  <a:schemeClr val="tx1"/>
                </a:solidFill>
              </a:rPr>
              <a:t> }}'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groups: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- group1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- group2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Add a host with a non-standard port local to your machines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add_host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name: '{{ </a:t>
            </a:r>
            <a:r>
              <a:rPr lang="en-US" sz="1400" dirty="0" err="1">
                <a:solidFill>
                  <a:schemeClr val="tx1"/>
                </a:solidFill>
              </a:rPr>
              <a:t>new_ip</a:t>
            </a:r>
            <a:r>
              <a:rPr lang="en-US" sz="1400" dirty="0">
                <a:solidFill>
                  <a:schemeClr val="tx1"/>
                </a:solidFill>
              </a:rPr>
              <a:t> }}:{{ </a:t>
            </a:r>
            <a:r>
              <a:rPr lang="en-US" sz="1400" dirty="0" err="1">
                <a:solidFill>
                  <a:schemeClr val="tx1"/>
                </a:solidFill>
              </a:rPr>
              <a:t>new_port</a:t>
            </a:r>
            <a:r>
              <a:rPr lang="en-US" sz="1400" dirty="0">
                <a:solidFill>
                  <a:schemeClr val="tx1"/>
                </a:solidFill>
              </a:rPr>
              <a:t> }}'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F6B08-DE5C-1FFB-EEA1-1BF9751E95CD}"/>
              </a:ext>
            </a:extLst>
          </p:cNvPr>
          <p:cNvSpPr/>
          <p:nvPr/>
        </p:nvSpPr>
        <p:spPr>
          <a:xfrm>
            <a:off x="329335" y="618978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8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4508" y="857250"/>
            <a:ext cx="4421113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- name: Setting facts so that they will be persisted in the fact cache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set_fact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one_fact</a:t>
            </a:r>
            <a:r>
              <a:rPr lang="en-US" sz="1400" dirty="0">
                <a:solidFill>
                  <a:schemeClr val="tx1"/>
                </a:solidFill>
              </a:rPr>
              <a:t>: something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other_fact</a:t>
            </a:r>
            <a:r>
              <a:rPr lang="en-US" sz="1400" dirty="0">
                <a:solidFill>
                  <a:schemeClr val="tx1"/>
                </a:solidFill>
              </a:rPr>
              <a:t>: "{{ </a:t>
            </a:r>
            <a:r>
              <a:rPr lang="en-US" sz="1400" dirty="0" err="1">
                <a:solidFill>
                  <a:schemeClr val="tx1"/>
                </a:solidFill>
              </a:rPr>
              <a:t>local_var</a:t>
            </a:r>
            <a:r>
              <a:rPr lang="en-US" sz="1400" dirty="0">
                <a:solidFill>
                  <a:schemeClr val="tx1"/>
                </a:solidFill>
              </a:rPr>
              <a:t> }}"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cacheable: yes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Creating list and dictionary variables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set_fact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one_dict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something: here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other: there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one_list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- a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- b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- 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0C907-4A12-202A-DB93-495545ACD111}"/>
              </a:ext>
            </a:extLst>
          </p:cNvPr>
          <p:cNvSpPr/>
          <p:nvPr/>
        </p:nvSpPr>
        <p:spPr>
          <a:xfrm>
            <a:off x="329335" y="618978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#Group Module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Group Module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group: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name: </a:t>
            </a:r>
            <a:r>
              <a:rPr lang="en-US" sz="1400" dirty="0" err="1">
                <a:solidFill>
                  <a:schemeClr val="tx1"/>
                </a:solidFill>
              </a:rPr>
              <a:t>mygroup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state: present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gid: 10001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system: no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#Adding and removing a key from/to the </a:t>
            </a:r>
            <a:r>
              <a:rPr lang="en-US" sz="1400" dirty="0" err="1">
                <a:solidFill>
                  <a:schemeClr val="tx1"/>
                </a:solidFill>
              </a:rPr>
              <a:t>known_hosts</a:t>
            </a:r>
            <a:r>
              <a:rPr lang="en-US" sz="1400" dirty="0">
                <a:solidFill>
                  <a:schemeClr val="tx1"/>
                </a:solidFill>
              </a:rPr>
              <a:t> file is done using the </a:t>
            </a:r>
            <a:r>
              <a:rPr lang="en-US" sz="1400" dirty="0" err="1">
                <a:solidFill>
                  <a:schemeClr val="tx1"/>
                </a:solidFill>
              </a:rPr>
              <a:t>known_hosts</a:t>
            </a:r>
            <a:r>
              <a:rPr lang="en-US" sz="1400" dirty="0">
                <a:solidFill>
                  <a:schemeClr val="tx1"/>
                </a:solidFill>
              </a:rPr>
              <a:t>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Group name</a:t>
            </a:r>
          </a:p>
          <a:p>
            <a:r>
              <a:rPr lang="en-US" dirty="0"/>
              <a:t>If it should exist or not</a:t>
            </a:r>
          </a:p>
          <a:p>
            <a:r>
              <a:rPr lang="en-US" dirty="0"/>
              <a:t>GID of the group</a:t>
            </a:r>
          </a:p>
          <a:p>
            <a:r>
              <a:rPr lang="en-US" dirty="0"/>
              <a:t>If it is a system group or not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362C51-410B-508C-BADC-1CC360F67D2E}"/>
              </a:ext>
            </a:extLst>
          </p:cNvPr>
          <p:cNvSpPr/>
          <p:nvPr/>
        </p:nvSpPr>
        <p:spPr>
          <a:xfrm>
            <a:off x="329335" y="618978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83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F27E4-64FB-4EC5-8C8D-863BFDB478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0C03DCA-FE5C-48FD-A481-DA3F6E4BFEFB}"/>
              </a:ext>
            </a:extLst>
          </p:cNvPr>
          <p:cNvSpPr/>
          <p:nvPr/>
        </p:nvSpPr>
        <p:spPr>
          <a:xfrm>
            <a:off x="8897885" y="4710421"/>
            <a:ext cx="1022972" cy="2194039"/>
          </a:xfrm>
          <a:custGeom>
            <a:avLst/>
            <a:gdLst>
              <a:gd name="connsiteX0" fmla="*/ 1205272 w 1339761"/>
              <a:gd name="connsiteY0" fmla="*/ 0 h 2873476"/>
              <a:gd name="connsiteX1" fmla="*/ 1339761 w 1339761"/>
              <a:gd name="connsiteY1" fmla="*/ 0 h 2873476"/>
              <a:gd name="connsiteX2" fmla="*/ 1339761 w 1339761"/>
              <a:gd name="connsiteY2" fmla="*/ 415464 h 2873476"/>
              <a:gd name="connsiteX3" fmla="*/ 1283451 w 1339761"/>
              <a:gd name="connsiteY3" fmla="*/ 415464 h 2873476"/>
              <a:gd name="connsiteX4" fmla="*/ 977415 w 1339761"/>
              <a:gd name="connsiteY4" fmla="*/ 797645 h 2873476"/>
              <a:gd name="connsiteX5" fmla="*/ 977415 w 1339761"/>
              <a:gd name="connsiteY5" fmla="*/ 1223366 h 2873476"/>
              <a:gd name="connsiteX6" fmla="*/ 517831 w 1339761"/>
              <a:gd name="connsiteY6" fmla="*/ 1860688 h 2873476"/>
              <a:gd name="connsiteX7" fmla="*/ 977415 w 1339761"/>
              <a:gd name="connsiteY7" fmla="*/ 2508943 h 2873476"/>
              <a:gd name="connsiteX8" fmla="*/ 977415 w 1339761"/>
              <a:gd name="connsiteY8" fmla="*/ 2873476 h 2873476"/>
              <a:gd name="connsiteX9" fmla="*/ 442363 w 1339761"/>
              <a:gd name="connsiteY9" fmla="*/ 2873476 h 2873476"/>
              <a:gd name="connsiteX10" fmla="*/ 442363 w 1339761"/>
              <a:gd name="connsiteY10" fmla="*/ 2509041 h 2873476"/>
              <a:gd name="connsiteX11" fmla="*/ 0 w 1339761"/>
              <a:gd name="connsiteY11" fmla="*/ 2099188 h 2873476"/>
              <a:gd name="connsiteX12" fmla="*/ 0 w 1339761"/>
              <a:gd name="connsiteY12" fmla="*/ 1638539 h 2873476"/>
              <a:gd name="connsiteX13" fmla="*/ 442363 w 1339761"/>
              <a:gd name="connsiteY13" fmla="*/ 1225010 h 2873476"/>
              <a:gd name="connsiteX14" fmla="*/ 442363 w 1339761"/>
              <a:gd name="connsiteY14" fmla="*/ 754687 h 2873476"/>
              <a:gd name="connsiteX15" fmla="*/ 1205272 w 1339761"/>
              <a:gd name="connsiteY15" fmla="*/ 0 h 287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761" h="2873476">
                <a:moveTo>
                  <a:pt x="1205272" y="0"/>
                </a:moveTo>
                <a:lnTo>
                  <a:pt x="1339761" y="0"/>
                </a:lnTo>
                <a:lnTo>
                  <a:pt x="1339761" y="415464"/>
                </a:lnTo>
                <a:lnTo>
                  <a:pt x="1283451" y="415464"/>
                </a:lnTo>
                <a:cubicBezTo>
                  <a:pt x="1039048" y="415464"/>
                  <a:pt x="977415" y="564369"/>
                  <a:pt x="977415" y="797645"/>
                </a:cubicBezTo>
                <a:lnTo>
                  <a:pt x="977415" y="1223366"/>
                </a:lnTo>
                <a:cubicBezTo>
                  <a:pt x="977415" y="1562877"/>
                  <a:pt x="849602" y="1806312"/>
                  <a:pt x="517831" y="1860688"/>
                </a:cubicBezTo>
                <a:cubicBezTo>
                  <a:pt x="861020" y="1916418"/>
                  <a:pt x="977415" y="2159079"/>
                  <a:pt x="977415" y="2508943"/>
                </a:cubicBezTo>
                <a:lnTo>
                  <a:pt x="977415" y="2873476"/>
                </a:lnTo>
                <a:lnTo>
                  <a:pt x="442363" y="2873476"/>
                </a:lnTo>
                <a:lnTo>
                  <a:pt x="442363" y="2509041"/>
                </a:lnTo>
                <a:cubicBezTo>
                  <a:pt x="442363" y="2258156"/>
                  <a:pt x="390018" y="2102671"/>
                  <a:pt x="0" y="2099188"/>
                </a:cubicBezTo>
                <a:lnTo>
                  <a:pt x="0" y="1638539"/>
                </a:lnTo>
                <a:cubicBezTo>
                  <a:pt x="387599" y="1638539"/>
                  <a:pt x="442363" y="1492440"/>
                  <a:pt x="442363" y="1225010"/>
                </a:cubicBezTo>
                <a:lnTo>
                  <a:pt x="442363" y="754687"/>
                </a:lnTo>
                <a:cubicBezTo>
                  <a:pt x="442363" y="232212"/>
                  <a:pt x="780230" y="0"/>
                  <a:pt x="1205272" y="0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35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417FA-8D17-4B90-8CEC-777DBB83EA22}"/>
              </a:ext>
            </a:extLst>
          </p:cNvPr>
          <p:cNvSpPr/>
          <p:nvPr/>
        </p:nvSpPr>
        <p:spPr>
          <a:xfrm rot="10800000">
            <a:off x="2271144" y="-46655"/>
            <a:ext cx="1022972" cy="2194039"/>
          </a:xfrm>
          <a:custGeom>
            <a:avLst/>
            <a:gdLst>
              <a:gd name="connsiteX0" fmla="*/ 1205272 w 1339761"/>
              <a:gd name="connsiteY0" fmla="*/ 0 h 2873476"/>
              <a:gd name="connsiteX1" fmla="*/ 1339761 w 1339761"/>
              <a:gd name="connsiteY1" fmla="*/ 0 h 2873476"/>
              <a:gd name="connsiteX2" fmla="*/ 1339761 w 1339761"/>
              <a:gd name="connsiteY2" fmla="*/ 415464 h 2873476"/>
              <a:gd name="connsiteX3" fmla="*/ 1283451 w 1339761"/>
              <a:gd name="connsiteY3" fmla="*/ 415464 h 2873476"/>
              <a:gd name="connsiteX4" fmla="*/ 977415 w 1339761"/>
              <a:gd name="connsiteY4" fmla="*/ 797645 h 2873476"/>
              <a:gd name="connsiteX5" fmla="*/ 977415 w 1339761"/>
              <a:gd name="connsiteY5" fmla="*/ 1223366 h 2873476"/>
              <a:gd name="connsiteX6" fmla="*/ 517831 w 1339761"/>
              <a:gd name="connsiteY6" fmla="*/ 1860688 h 2873476"/>
              <a:gd name="connsiteX7" fmla="*/ 977415 w 1339761"/>
              <a:gd name="connsiteY7" fmla="*/ 2508943 h 2873476"/>
              <a:gd name="connsiteX8" fmla="*/ 977415 w 1339761"/>
              <a:gd name="connsiteY8" fmla="*/ 2873476 h 2873476"/>
              <a:gd name="connsiteX9" fmla="*/ 442363 w 1339761"/>
              <a:gd name="connsiteY9" fmla="*/ 2873476 h 2873476"/>
              <a:gd name="connsiteX10" fmla="*/ 442363 w 1339761"/>
              <a:gd name="connsiteY10" fmla="*/ 2509041 h 2873476"/>
              <a:gd name="connsiteX11" fmla="*/ 0 w 1339761"/>
              <a:gd name="connsiteY11" fmla="*/ 2099188 h 2873476"/>
              <a:gd name="connsiteX12" fmla="*/ 0 w 1339761"/>
              <a:gd name="connsiteY12" fmla="*/ 1638539 h 2873476"/>
              <a:gd name="connsiteX13" fmla="*/ 442363 w 1339761"/>
              <a:gd name="connsiteY13" fmla="*/ 1225010 h 2873476"/>
              <a:gd name="connsiteX14" fmla="*/ 442363 w 1339761"/>
              <a:gd name="connsiteY14" fmla="*/ 754687 h 2873476"/>
              <a:gd name="connsiteX15" fmla="*/ 1205272 w 1339761"/>
              <a:gd name="connsiteY15" fmla="*/ 0 h 287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761" h="2873476">
                <a:moveTo>
                  <a:pt x="1205272" y="0"/>
                </a:moveTo>
                <a:lnTo>
                  <a:pt x="1339761" y="0"/>
                </a:lnTo>
                <a:lnTo>
                  <a:pt x="1339761" y="415464"/>
                </a:lnTo>
                <a:lnTo>
                  <a:pt x="1283451" y="415464"/>
                </a:lnTo>
                <a:cubicBezTo>
                  <a:pt x="1039048" y="415464"/>
                  <a:pt x="977415" y="564369"/>
                  <a:pt x="977415" y="797645"/>
                </a:cubicBezTo>
                <a:lnTo>
                  <a:pt x="977415" y="1223366"/>
                </a:lnTo>
                <a:cubicBezTo>
                  <a:pt x="977415" y="1562877"/>
                  <a:pt x="849602" y="1806312"/>
                  <a:pt x="517831" y="1860688"/>
                </a:cubicBezTo>
                <a:cubicBezTo>
                  <a:pt x="861020" y="1916418"/>
                  <a:pt x="977415" y="2159079"/>
                  <a:pt x="977415" y="2508943"/>
                </a:cubicBezTo>
                <a:lnTo>
                  <a:pt x="977415" y="2873476"/>
                </a:lnTo>
                <a:lnTo>
                  <a:pt x="442363" y="2873476"/>
                </a:lnTo>
                <a:lnTo>
                  <a:pt x="442363" y="2509041"/>
                </a:lnTo>
                <a:cubicBezTo>
                  <a:pt x="442363" y="2258156"/>
                  <a:pt x="390018" y="2102671"/>
                  <a:pt x="0" y="2099188"/>
                </a:cubicBezTo>
                <a:lnTo>
                  <a:pt x="0" y="1638539"/>
                </a:lnTo>
                <a:cubicBezTo>
                  <a:pt x="387599" y="1638539"/>
                  <a:pt x="442363" y="1492440"/>
                  <a:pt x="442363" y="1225010"/>
                </a:cubicBezTo>
                <a:lnTo>
                  <a:pt x="442363" y="754687"/>
                </a:lnTo>
                <a:cubicBezTo>
                  <a:pt x="442363" y="232212"/>
                  <a:pt x="780230" y="0"/>
                  <a:pt x="1205272" y="0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62321B-C499-FD73-8FDA-B605B34B174D}"/>
              </a:ext>
            </a:extLst>
          </p:cNvPr>
          <p:cNvSpPr/>
          <p:nvPr/>
        </p:nvSpPr>
        <p:spPr>
          <a:xfrm>
            <a:off x="349655" y="630936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B78C1A-FC68-194D-DB48-D9D2B87C0645}"/>
              </a:ext>
            </a:extLst>
          </p:cNvPr>
          <p:cNvSpPr/>
          <p:nvPr/>
        </p:nvSpPr>
        <p:spPr>
          <a:xfrm>
            <a:off x="0" y="-193"/>
            <a:ext cx="12192000" cy="6857999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dirty="0"/>
          </a:p>
        </p:txBody>
      </p:sp>
      <p:sp>
        <p:nvSpPr>
          <p:cNvPr id="11" name="Title 38">
            <a:extLst>
              <a:ext uri="{FF2B5EF4-FFF2-40B4-BE49-F238E27FC236}">
                <a16:creationId xmlns:a16="http://schemas.microsoft.com/office/drawing/2014/main" id="{C8B71295-6F3B-C406-18B9-7482605ADED6}"/>
              </a:ext>
            </a:extLst>
          </p:cNvPr>
          <p:cNvSpPr txBox="1">
            <a:spLocks/>
          </p:cNvSpPr>
          <p:nvPr/>
        </p:nvSpPr>
        <p:spPr>
          <a:xfrm>
            <a:off x="1911270" y="2147385"/>
            <a:ext cx="8369460" cy="1569660"/>
          </a:xfrm>
          <a:prstGeom prst="rect">
            <a:avLst/>
          </a:prstGeom>
        </p:spPr>
        <p:txBody>
          <a:bodyPr anchor="ctr"/>
          <a:lstStyle>
            <a:lvl1pPr algn="ct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Congrats</a:t>
            </a:r>
          </a:p>
        </p:txBody>
      </p:sp>
    </p:spTree>
    <p:extLst>
      <p:ext uri="{BB962C8B-B14F-4D97-AF65-F5344CB8AC3E}">
        <p14:creationId xmlns:p14="http://schemas.microsoft.com/office/powerpoint/2010/main" val="412333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 descr="Icon&#10;&#10;Description automatically generated">
            <a:extLst>
              <a:ext uri="{FF2B5EF4-FFF2-40B4-BE49-F238E27FC236}">
                <a16:creationId xmlns:a16="http://schemas.microsoft.com/office/drawing/2014/main" id="{39967E3F-444E-13FC-2862-F1E0491656A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r="10139"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071969-0608-4709-9DEF-FC6691C83285}"/>
              </a:ext>
            </a:extLst>
          </p:cNvPr>
          <p:cNvSpPr/>
          <p:nvPr/>
        </p:nvSpPr>
        <p:spPr>
          <a:xfrm>
            <a:off x="6567452" y="5776034"/>
            <a:ext cx="4100548" cy="1081966"/>
          </a:xfrm>
          <a:prstGeom prst="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7C239-6D87-4D7C-9DAE-64996E12F4DC}"/>
              </a:ext>
            </a:extLst>
          </p:cNvPr>
          <p:cNvSpPr txBox="1"/>
          <p:nvPr/>
        </p:nvSpPr>
        <p:spPr>
          <a:xfrm>
            <a:off x="7245376" y="6289329"/>
            <a:ext cx="3180029" cy="2778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2"/>
                </a:solidFill>
              </a:rPr>
              <a:t>To service all needs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A1B8BC-707D-49C6-900D-F189C61BCCDE}"/>
              </a:ext>
            </a:extLst>
          </p:cNvPr>
          <p:cNvSpPr txBox="1"/>
          <p:nvPr/>
        </p:nvSpPr>
        <p:spPr>
          <a:xfrm>
            <a:off x="7245375" y="5929535"/>
            <a:ext cx="250317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solidFill>
                  <a:schemeClr val="bg2"/>
                </a:solidFill>
                <a:latin typeface="+mj-lt"/>
              </a:rPr>
              <a:t>Service</a:t>
            </a:r>
            <a:endParaRPr lang="en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F6EB2-4EB6-4CCA-AF6B-354BC2D9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00" y="5452182"/>
            <a:ext cx="647704" cy="6477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FE5ADF-507B-4FA8-82BB-46F55583B39A}"/>
              </a:ext>
            </a:extLst>
          </p:cNvPr>
          <p:cNvGrpSpPr/>
          <p:nvPr/>
        </p:nvGrpSpPr>
        <p:grpSpPr>
          <a:xfrm>
            <a:off x="6445199" y="5635891"/>
            <a:ext cx="244504" cy="280287"/>
            <a:chOff x="5769995" y="3057525"/>
            <a:chExt cx="649143" cy="744144"/>
          </a:xfrm>
          <a:solidFill>
            <a:schemeClr val="bg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0ED1A2-B634-4172-A4FD-E2FE9286575C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53A27B-2218-4FEF-A0E6-9B1152C0A9F3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304C635-1934-3E27-4350-F90539B899AC}"/>
              </a:ext>
            </a:extLst>
          </p:cNvPr>
          <p:cNvSpPr/>
          <p:nvPr/>
        </p:nvSpPr>
        <p:spPr>
          <a:xfrm>
            <a:off x="369975" y="618978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4DB4FA-6E9E-0F62-D1A1-19A62367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  <a:br>
              <a:rPr lang="en-US" dirty="0"/>
            </a:br>
            <a:r>
              <a:rPr lang="en-US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711628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#Service Module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Service Module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service: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name: httpd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state: started/stopped/reloaded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enabled: yes/no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Service module restarted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service: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name: httpd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state: restarted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sleep: 10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Service module restarted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service: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name: network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state: restarted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args</a:t>
            </a:r>
            <a:r>
              <a:rPr lang="en-US" sz="1400" dirty="0">
                <a:solidFill>
                  <a:schemeClr val="tx1"/>
                </a:solidFill>
              </a:rPr>
              <a:t>: eth1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Service name</a:t>
            </a:r>
          </a:p>
          <a:p>
            <a:pPr marL="285750" indent="-285750"/>
            <a:r>
              <a:rPr lang="en-US" dirty="0"/>
              <a:t>State the service will be set to</a:t>
            </a:r>
          </a:p>
          <a:p>
            <a:pPr marL="285750" indent="-285750"/>
            <a:r>
              <a:rPr lang="en-US" dirty="0"/>
              <a:t>If it will start at boot or not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How many second it will wait before restarting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Restart network service for a specific interface</a:t>
            </a:r>
          </a:p>
          <a:p>
            <a:pPr marL="285750" indent="-285750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B70B3-738E-98B1-D967-C0F34E516EE3}"/>
              </a:ext>
            </a:extLst>
          </p:cNvPr>
          <p:cNvSpPr/>
          <p:nvPr/>
        </p:nvSpPr>
        <p:spPr>
          <a:xfrm>
            <a:off x="329335" y="618978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98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 descr="Icon&#10;&#10;Description automatically generated">
            <a:extLst>
              <a:ext uri="{FF2B5EF4-FFF2-40B4-BE49-F238E27FC236}">
                <a16:creationId xmlns:a16="http://schemas.microsoft.com/office/drawing/2014/main" id="{39967E3F-444E-13FC-2862-F1E0491656A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r="10139"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071969-0608-4709-9DEF-FC6691C83285}"/>
              </a:ext>
            </a:extLst>
          </p:cNvPr>
          <p:cNvSpPr/>
          <p:nvPr/>
        </p:nvSpPr>
        <p:spPr>
          <a:xfrm>
            <a:off x="6567452" y="5776034"/>
            <a:ext cx="4100548" cy="1081966"/>
          </a:xfrm>
          <a:prstGeom prst="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7C239-6D87-4D7C-9DAE-64996E12F4DC}"/>
              </a:ext>
            </a:extLst>
          </p:cNvPr>
          <p:cNvSpPr txBox="1"/>
          <p:nvPr/>
        </p:nvSpPr>
        <p:spPr>
          <a:xfrm>
            <a:off x="7245376" y="6289329"/>
            <a:ext cx="3180029" cy="2778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2"/>
                </a:solidFill>
              </a:rPr>
              <a:t>Storage is essential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A1B8BC-707D-49C6-900D-F189C61BCCDE}"/>
              </a:ext>
            </a:extLst>
          </p:cNvPr>
          <p:cNvSpPr txBox="1"/>
          <p:nvPr/>
        </p:nvSpPr>
        <p:spPr>
          <a:xfrm>
            <a:off x="7245375" y="5929535"/>
            <a:ext cx="250317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solidFill>
                  <a:schemeClr val="bg2"/>
                </a:solidFill>
                <a:latin typeface="+mj-lt"/>
              </a:rPr>
              <a:t>Storage</a:t>
            </a:r>
            <a:endParaRPr lang="en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F6EB2-4EB6-4CCA-AF6B-354BC2D9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00" y="5452182"/>
            <a:ext cx="647704" cy="6477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FE5ADF-507B-4FA8-82BB-46F55583B39A}"/>
              </a:ext>
            </a:extLst>
          </p:cNvPr>
          <p:cNvGrpSpPr/>
          <p:nvPr/>
        </p:nvGrpSpPr>
        <p:grpSpPr>
          <a:xfrm>
            <a:off x="6445199" y="5635891"/>
            <a:ext cx="244504" cy="280287"/>
            <a:chOff x="5769995" y="3057525"/>
            <a:chExt cx="649143" cy="744144"/>
          </a:xfrm>
          <a:solidFill>
            <a:schemeClr val="bg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0ED1A2-B634-4172-A4FD-E2FE9286575C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53A27B-2218-4FEF-A0E6-9B1152C0A9F3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304C635-1934-3E27-4350-F90539B899AC}"/>
              </a:ext>
            </a:extLst>
          </p:cNvPr>
          <p:cNvSpPr/>
          <p:nvPr/>
        </p:nvSpPr>
        <p:spPr>
          <a:xfrm>
            <a:off x="428404" y="6144898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1A140C-2D16-4F12-DC73-9B177AEB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  <a:br>
              <a:rPr lang="en-US" dirty="0"/>
            </a:br>
            <a:r>
              <a:rPr lang="en-US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4231473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#Managing Storage Using Ansible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parted module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parted: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device: /dev/</a:t>
            </a:r>
            <a:r>
              <a:rPr lang="en-US" sz="1400" dirty="0" err="1">
                <a:solidFill>
                  <a:schemeClr val="tx1"/>
                </a:solidFill>
              </a:rPr>
              <a:t>sda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number: 1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state: present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part_end</a:t>
            </a:r>
            <a:r>
              <a:rPr lang="en-US" sz="1400" dirty="0">
                <a:solidFill>
                  <a:schemeClr val="tx1"/>
                </a:solidFill>
              </a:rPr>
              <a:t>: 1GB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name: volume group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lvg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vg: vg01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pvs</a:t>
            </a:r>
            <a:r>
              <a:rPr lang="en-US" sz="1400" dirty="0">
                <a:solidFill>
                  <a:schemeClr val="tx1"/>
                </a:solidFill>
              </a:rPr>
              <a:t>: /dev/sda1, /dev/sda2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pesize</a:t>
            </a:r>
            <a:r>
              <a:rPr lang="en-US" sz="1400" dirty="0">
                <a:solidFill>
                  <a:schemeClr val="tx1"/>
                </a:solidFill>
              </a:rPr>
              <a:t>: 64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logical volume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lvol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vg: vg01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lv: lv01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size: 1g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Device name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If it should exist or not</a:t>
            </a:r>
          </a:p>
          <a:p>
            <a:r>
              <a:rPr lang="en-US" dirty="0"/>
              <a:t>Size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Volume group name</a:t>
            </a:r>
          </a:p>
          <a:p>
            <a:r>
              <a:rPr lang="en-US" dirty="0"/>
              <a:t>Which physical volumes are within the volume group</a:t>
            </a:r>
          </a:p>
          <a:p>
            <a:r>
              <a:rPr lang="en-US" dirty="0"/>
              <a:t>Physical extent size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Volume group</a:t>
            </a:r>
          </a:p>
          <a:p>
            <a:r>
              <a:rPr lang="en-US" dirty="0"/>
              <a:t>Name of the logical volume</a:t>
            </a:r>
          </a:p>
          <a:p>
            <a:r>
              <a:rPr lang="en-US" dirty="0"/>
              <a:t>Size of the logical volume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68DB3-D4A5-7376-97C5-195097A2B27B}"/>
              </a:ext>
            </a:extLst>
          </p:cNvPr>
          <p:cNvSpPr/>
          <p:nvPr/>
        </p:nvSpPr>
        <p:spPr>
          <a:xfrm>
            <a:off x="329335" y="618978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38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144" y="1014412"/>
            <a:ext cx="4114827" cy="464058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#Managing Storage Using Ansible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Filesystem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filesystem: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fstype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xfs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dev: /dev/sda1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- name: Mount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mount: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path: /</a:t>
            </a:r>
            <a:r>
              <a:rPr lang="en-US" sz="1400" dirty="0" err="1">
                <a:solidFill>
                  <a:schemeClr val="tx1"/>
                </a:solidFill>
              </a:rPr>
              <a:t>mymount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src</a:t>
            </a:r>
            <a:r>
              <a:rPr lang="en-US" sz="1400" dirty="0">
                <a:solidFill>
                  <a:schemeClr val="tx1"/>
                </a:solidFill>
              </a:rPr>
              <a:t>: &lt;mount source&gt;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fstype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 err="1">
                <a:solidFill>
                  <a:schemeClr val="tx1"/>
                </a:solidFill>
              </a:rPr>
              <a:t>xfs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state: present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opts: defaults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dump: ‘0’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Filesystem type</a:t>
            </a:r>
          </a:p>
          <a:p>
            <a:r>
              <a:rPr lang="en-US" dirty="0"/>
              <a:t>Device to format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to mount</a:t>
            </a:r>
          </a:p>
          <a:p>
            <a:r>
              <a:rPr lang="en-US" dirty="0"/>
              <a:t>What to mount</a:t>
            </a:r>
          </a:p>
          <a:p>
            <a:r>
              <a:rPr lang="en-US" dirty="0"/>
              <a:t>Filesystem type</a:t>
            </a:r>
          </a:p>
          <a:p>
            <a:r>
              <a:rPr lang="en-US" dirty="0"/>
              <a:t>If it should be mounted or not</a:t>
            </a:r>
          </a:p>
          <a:p>
            <a:r>
              <a:rPr lang="en-US" dirty="0"/>
              <a:t>Options</a:t>
            </a:r>
          </a:p>
          <a:p>
            <a:r>
              <a:rPr lang="en-US" dirty="0"/>
              <a:t>Dump status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FA359-3EAB-5398-3F44-6A13A5B0D347}"/>
              </a:ext>
            </a:extLst>
          </p:cNvPr>
          <p:cNvSpPr/>
          <p:nvPr/>
        </p:nvSpPr>
        <p:spPr>
          <a:xfrm>
            <a:off x="329335" y="6189780"/>
            <a:ext cx="1028999" cy="476994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3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Placeholder 36" descr="Icon&#10;&#10;Description automatically generated">
            <a:extLst>
              <a:ext uri="{FF2B5EF4-FFF2-40B4-BE49-F238E27FC236}">
                <a16:creationId xmlns:a16="http://schemas.microsoft.com/office/drawing/2014/main" id="{39967E3F-444E-13FC-2862-F1E0491656A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9" r="10139"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071969-0608-4709-9DEF-FC6691C83285}"/>
              </a:ext>
            </a:extLst>
          </p:cNvPr>
          <p:cNvSpPr/>
          <p:nvPr/>
        </p:nvSpPr>
        <p:spPr>
          <a:xfrm>
            <a:off x="6567452" y="5776034"/>
            <a:ext cx="4100548" cy="1081966"/>
          </a:xfrm>
          <a:prstGeom prst="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97C239-6D87-4D7C-9DAE-64996E12F4DC}"/>
              </a:ext>
            </a:extLst>
          </p:cNvPr>
          <p:cNvSpPr txBox="1"/>
          <p:nvPr/>
        </p:nvSpPr>
        <p:spPr>
          <a:xfrm>
            <a:off x="7245376" y="6289329"/>
            <a:ext cx="3180029" cy="2778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2"/>
                </a:solidFill>
              </a:rPr>
              <a:t>Needs to 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A1B8BC-707D-49C6-900D-F189C61BCCDE}"/>
              </a:ext>
            </a:extLst>
          </p:cNvPr>
          <p:cNvSpPr txBox="1"/>
          <p:nvPr/>
        </p:nvSpPr>
        <p:spPr>
          <a:xfrm>
            <a:off x="7245375" y="5929535"/>
            <a:ext cx="250317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b="1" dirty="0">
                <a:solidFill>
                  <a:schemeClr val="bg2"/>
                </a:solidFill>
                <a:latin typeface="+mj-lt"/>
              </a:rPr>
              <a:t>Network</a:t>
            </a:r>
            <a:endParaRPr lang="en-ID" sz="15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F6EB2-4EB6-4CCA-AF6B-354BC2D9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600" y="5452182"/>
            <a:ext cx="647704" cy="647705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D" sz="135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FE5ADF-507B-4FA8-82BB-46F55583B39A}"/>
              </a:ext>
            </a:extLst>
          </p:cNvPr>
          <p:cNvGrpSpPr/>
          <p:nvPr/>
        </p:nvGrpSpPr>
        <p:grpSpPr>
          <a:xfrm>
            <a:off x="6445199" y="5635891"/>
            <a:ext cx="244504" cy="280287"/>
            <a:chOff x="5769995" y="3057525"/>
            <a:chExt cx="649143" cy="744144"/>
          </a:xfrm>
          <a:solidFill>
            <a:schemeClr val="bg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0ED1A2-B634-4172-A4FD-E2FE9286575C}"/>
                </a:ext>
              </a:extLst>
            </p:cNvPr>
            <p:cNvSpPr/>
            <p:nvPr/>
          </p:nvSpPr>
          <p:spPr>
            <a:xfrm>
              <a:off x="5769995" y="3057525"/>
              <a:ext cx="649143" cy="744144"/>
            </a:xfrm>
            <a:custGeom>
              <a:avLst/>
              <a:gdLst>
                <a:gd name="connsiteX0" fmla="*/ 325052 w 649143"/>
                <a:gd name="connsiteY0" fmla="*/ 685800 h 744144"/>
                <a:gd name="connsiteX1" fmla="*/ 58352 w 649143"/>
                <a:gd name="connsiteY1" fmla="*/ 419100 h 744144"/>
                <a:gd name="connsiteX2" fmla="*/ 325052 w 649143"/>
                <a:gd name="connsiteY2" fmla="*/ 152400 h 744144"/>
                <a:gd name="connsiteX3" fmla="*/ 591752 w 649143"/>
                <a:gd name="connsiteY3" fmla="*/ 419100 h 744144"/>
                <a:gd name="connsiteX4" fmla="*/ 591752 w 649143"/>
                <a:gd name="connsiteY4" fmla="*/ 419100 h 744144"/>
                <a:gd name="connsiteX5" fmla="*/ 325052 w 649143"/>
                <a:gd name="connsiteY5" fmla="*/ 685800 h 744144"/>
                <a:gd name="connsiteX6" fmla="*/ 550794 w 649143"/>
                <a:gd name="connsiteY6" fmla="*/ 186690 h 744144"/>
                <a:gd name="connsiteX7" fmla="*/ 579369 w 649143"/>
                <a:gd name="connsiteY7" fmla="*/ 158115 h 744144"/>
                <a:gd name="connsiteX8" fmla="*/ 578417 w 649143"/>
                <a:gd name="connsiteY8" fmla="*/ 118110 h 744144"/>
                <a:gd name="connsiteX9" fmla="*/ 538412 w 649143"/>
                <a:gd name="connsiteY9" fmla="*/ 117157 h 744144"/>
                <a:gd name="connsiteX10" fmla="*/ 506027 w 649143"/>
                <a:gd name="connsiteY10" fmla="*/ 150495 h 744144"/>
                <a:gd name="connsiteX11" fmla="*/ 353627 w 649143"/>
                <a:gd name="connsiteY11" fmla="*/ 97155 h 744144"/>
                <a:gd name="connsiteX12" fmla="*/ 353627 w 649143"/>
                <a:gd name="connsiteY12" fmla="*/ 57150 h 744144"/>
                <a:gd name="connsiteX13" fmla="*/ 439352 w 649143"/>
                <a:gd name="connsiteY13" fmla="*/ 57150 h 744144"/>
                <a:gd name="connsiteX14" fmla="*/ 439352 w 649143"/>
                <a:gd name="connsiteY14" fmla="*/ 0 h 744144"/>
                <a:gd name="connsiteX15" fmla="*/ 210752 w 649143"/>
                <a:gd name="connsiteY15" fmla="*/ 0 h 744144"/>
                <a:gd name="connsiteX16" fmla="*/ 210752 w 649143"/>
                <a:gd name="connsiteY16" fmla="*/ 57150 h 744144"/>
                <a:gd name="connsiteX17" fmla="*/ 296477 w 649143"/>
                <a:gd name="connsiteY17" fmla="*/ 57150 h 744144"/>
                <a:gd name="connsiteX18" fmla="*/ 296477 w 649143"/>
                <a:gd name="connsiteY18" fmla="*/ 96203 h 744144"/>
                <a:gd name="connsiteX19" fmla="*/ 1202 w 649143"/>
                <a:gd name="connsiteY19" fmla="*/ 447675 h 744144"/>
                <a:gd name="connsiteX20" fmla="*/ 352674 w 649143"/>
                <a:gd name="connsiteY20" fmla="*/ 742950 h 744144"/>
                <a:gd name="connsiteX21" fmla="*/ 647949 w 649143"/>
                <a:gd name="connsiteY21" fmla="*/ 391478 h 744144"/>
                <a:gd name="connsiteX22" fmla="*/ 550794 w 649143"/>
                <a:gd name="connsiteY22" fmla="*/ 186690 h 74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9143" h="744144">
                  <a:moveTo>
                    <a:pt x="325052" y="685800"/>
                  </a:moveTo>
                  <a:cubicBezTo>
                    <a:pt x="177414" y="685800"/>
                    <a:pt x="58352" y="566738"/>
                    <a:pt x="58352" y="419100"/>
                  </a:cubicBezTo>
                  <a:cubicBezTo>
                    <a:pt x="58352" y="271463"/>
                    <a:pt x="177414" y="152400"/>
                    <a:pt x="325052" y="152400"/>
                  </a:cubicBezTo>
                  <a:cubicBezTo>
                    <a:pt x="472689" y="152400"/>
                    <a:pt x="591752" y="271463"/>
                    <a:pt x="591752" y="419100"/>
                  </a:cubicBezTo>
                  <a:lnTo>
                    <a:pt x="591752" y="419100"/>
                  </a:lnTo>
                  <a:cubicBezTo>
                    <a:pt x="591752" y="566738"/>
                    <a:pt x="472689" y="685800"/>
                    <a:pt x="325052" y="685800"/>
                  </a:cubicBezTo>
                  <a:close/>
                  <a:moveTo>
                    <a:pt x="550794" y="186690"/>
                  </a:moveTo>
                  <a:lnTo>
                    <a:pt x="579369" y="158115"/>
                  </a:lnTo>
                  <a:cubicBezTo>
                    <a:pt x="589847" y="146685"/>
                    <a:pt x="589847" y="128588"/>
                    <a:pt x="578417" y="118110"/>
                  </a:cubicBezTo>
                  <a:cubicBezTo>
                    <a:pt x="566987" y="107632"/>
                    <a:pt x="549842" y="106680"/>
                    <a:pt x="538412" y="117157"/>
                  </a:cubicBezTo>
                  <a:lnTo>
                    <a:pt x="506027" y="150495"/>
                  </a:lnTo>
                  <a:cubicBezTo>
                    <a:pt x="460307" y="120015"/>
                    <a:pt x="407919" y="100965"/>
                    <a:pt x="353627" y="97155"/>
                  </a:cubicBezTo>
                  <a:lnTo>
                    <a:pt x="353627" y="57150"/>
                  </a:lnTo>
                  <a:lnTo>
                    <a:pt x="439352" y="57150"/>
                  </a:lnTo>
                  <a:lnTo>
                    <a:pt x="439352" y="0"/>
                  </a:lnTo>
                  <a:lnTo>
                    <a:pt x="210752" y="0"/>
                  </a:lnTo>
                  <a:lnTo>
                    <a:pt x="210752" y="57150"/>
                  </a:lnTo>
                  <a:lnTo>
                    <a:pt x="296477" y="57150"/>
                  </a:lnTo>
                  <a:lnTo>
                    <a:pt x="296477" y="96203"/>
                  </a:lnTo>
                  <a:cubicBezTo>
                    <a:pt x="117407" y="111443"/>
                    <a:pt x="-14038" y="269558"/>
                    <a:pt x="1202" y="447675"/>
                  </a:cubicBezTo>
                  <a:cubicBezTo>
                    <a:pt x="16442" y="625793"/>
                    <a:pt x="174557" y="758190"/>
                    <a:pt x="352674" y="742950"/>
                  </a:cubicBezTo>
                  <a:cubicBezTo>
                    <a:pt x="530792" y="727710"/>
                    <a:pt x="663189" y="569595"/>
                    <a:pt x="647949" y="391478"/>
                  </a:cubicBezTo>
                  <a:cubicBezTo>
                    <a:pt x="641282" y="313373"/>
                    <a:pt x="606992" y="240983"/>
                    <a:pt x="550794" y="1866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F53A27B-2218-4FEF-A0E6-9B1152C0A9F3}"/>
                </a:ext>
              </a:extLst>
            </p:cNvPr>
            <p:cNvSpPr/>
            <p:nvPr/>
          </p:nvSpPr>
          <p:spPr>
            <a:xfrm>
              <a:off x="5866597" y="3248977"/>
              <a:ext cx="456899" cy="456916"/>
            </a:xfrm>
            <a:custGeom>
              <a:avLst/>
              <a:gdLst>
                <a:gd name="connsiteX0" fmla="*/ 390375 w 456899"/>
                <a:gd name="connsiteY0" fmla="*/ 65723 h 456916"/>
                <a:gd name="connsiteX1" fmla="*/ 247500 w 456899"/>
                <a:gd name="connsiteY1" fmla="*/ 0 h 456916"/>
                <a:gd name="connsiteX2" fmla="*/ 247500 w 456899"/>
                <a:gd name="connsiteY2" fmla="*/ 227648 h 456916"/>
                <a:gd name="connsiteX3" fmla="*/ 209400 w 456899"/>
                <a:gd name="connsiteY3" fmla="*/ 227648 h 456916"/>
                <a:gd name="connsiteX4" fmla="*/ 209400 w 456899"/>
                <a:gd name="connsiteY4" fmla="*/ 0 h 456916"/>
                <a:gd name="connsiteX5" fmla="*/ 802 w 456899"/>
                <a:gd name="connsiteY5" fmla="*/ 246698 h 456916"/>
                <a:gd name="connsiteX6" fmla="*/ 247500 w 456899"/>
                <a:gd name="connsiteY6" fmla="*/ 456248 h 456916"/>
                <a:gd name="connsiteX7" fmla="*/ 456097 w 456899"/>
                <a:gd name="connsiteY7" fmla="*/ 209550 h 456916"/>
                <a:gd name="connsiteX8" fmla="*/ 390375 w 456899"/>
                <a:gd name="connsiteY8" fmla="*/ 65723 h 45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899" h="456916">
                  <a:moveTo>
                    <a:pt x="390375" y="65723"/>
                  </a:moveTo>
                  <a:cubicBezTo>
                    <a:pt x="352275" y="27622"/>
                    <a:pt x="301792" y="3810"/>
                    <a:pt x="247500" y="0"/>
                  </a:cubicBezTo>
                  <a:lnTo>
                    <a:pt x="247500" y="227648"/>
                  </a:lnTo>
                  <a:lnTo>
                    <a:pt x="209400" y="227648"/>
                  </a:lnTo>
                  <a:lnTo>
                    <a:pt x="209400" y="0"/>
                  </a:lnTo>
                  <a:cubicBezTo>
                    <a:pt x="83670" y="10478"/>
                    <a:pt x="-9675" y="120967"/>
                    <a:pt x="802" y="246698"/>
                  </a:cubicBezTo>
                  <a:cubicBezTo>
                    <a:pt x="11280" y="372427"/>
                    <a:pt x="121770" y="465773"/>
                    <a:pt x="247500" y="456248"/>
                  </a:cubicBezTo>
                  <a:cubicBezTo>
                    <a:pt x="373230" y="446723"/>
                    <a:pt x="466575" y="335280"/>
                    <a:pt x="456097" y="209550"/>
                  </a:cubicBezTo>
                  <a:cubicBezTo>
                    <a:pt x="452287" y="155258"/>
                    <a:pt x="428475" y="104775"/>
                    <a:pt x="390375" y="65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0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304C635-1934-3E27-4350-F90539B899AC}"/>
              </a:ext>
            </a:extLst>
          </p:cNvPr>
          <p:cNvSpPr/>
          <p:nvPr/>
        </p:nvSpPr>
        <p:spPr>
          <a:xfrm>
            <a:off x="298855" y="6189780"/>
            <a:ext cx="1028999" cy="47699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B4A19-60E8-FC9B-0C26-B64F2543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Management</a:t>
            </a:r>
          </a:p>
        </p:txBody>
      </p:sp>
    </p:spTree>
    <p:extLst>
      <p:ext uri="{BB962C8B-B14F-4D97-AF65-F5344CB8AC3E}">
        <p14:creationId xmlns:p14="http://schemas.microsoft.com/office/powerpoint/2010/main" val="177900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/>
      <p:bldP spid="6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Blue Green 1 Dark">
      <a:dk1>
        <a:srgbClr val="FFFFFF"/>
      </a:dk1>
      <a:lt1>
        <a:srgbClr val="3C3C3C"/>
      </a:lt1>
      <a:dk2>
        <a:srgbClr val="313C41"/>
      </a:dk2>
      <a:lt2>
        <a:srgbClr val="FFFFFF"/>
      </a:lt2>
      <a:accent1>
        <a:srgbClr val="01BDD5"/>
      </a:accent1>
      <a:accent2>
        <a:srgbClr val="20A892"/>
      </a:accent2>
      <a:accent3>
        <a:srgbClr val="01A8BF"/>
      </a:accent3>
      <a:accent4>
        <a:srgbClr val="1C9480"/>
      </a:accent4>
      <a:accent5>
        <a:srgbClr val="0190A3"/>
      </a:accent5>
      <a:accent6>
        <a:srgbClr val="177767"/>
      </a:accent6>
      <a:hlink>
        <a:srgbClr val="0563C1"/>
      </a:hlink>
      <a:folHlink>
        <a:srgbClr val="954F72"/>
      </a:folHlink>
    </a:clrScheme>
    <a:fontScheme name="Open Sans &amp;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</TotalTime>
  <Words>2538</Words>
  <Application>Microsoft Office PowerPoint</Application>
  <PresentationFormat>Widescreen</PresentationFormat>
  <Paragraphs>594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Open Sans</vt:lpstr>
      <vt:lpstr>Roboto Mono</vt:lpstr>
      <vt:lpstr>Wingdings 3</vt:lpstr>
      <vt:lpstr>Custom Design</vt:lpstr>
      <vt:lpstr>User/Group Management</vt:lpstr>
      <vt:lpstr>PowerPoint Presentation</vt:lpstr>
      <vt:lpstr>PowerPoint Presentation</vt:lpstr>
      <vt:lpstr>Service Management</vt:lpstr>
      <vt:lpstr>PowerPoint Presentation</vt:lpstr>
      <vt:lpstr>Storage Management</vt:lpstr>
      <vt:lpstr>PowerPoint Presentation</vt:lpstr>
      <vt:lpstr>PowerPoint Presentation</vt:lpstr>
      <vt:lpstr>Network Management</vt:lpstr>
      <vt:lpstr>PowerPoint Presentation</vt:lpstr>
      <vt:lpstr>PowerPoint Presentation</vt:lpstr>
      <vt:lpstr>Patch Management</vt:lpstr>
      <vt:lpstr>PowerPoint Presentation</vt:lpstr>
      <vt:lpstr>PowerPoint Presentation</vt:lpstr>
      <vt:lpstr>Additional 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Septhania Rosandi</dc:creator>
  <cp:lastModifiedBy>Andrei Balint</cp:lastModifiedBy>
  <cp:revision>170</cp:revision>
  <dcterms:created xsi:type="dcterms:W3CDTF">2020-09-25T12:38:18Z</dcterms:created>
  <dcterms:modified xsi:type="dcterms:W3CDTF">2022-06-02T09:45:05Z</dcterms:modified>
</cp:coreProperties>
</file>