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gbbk8VUjEnhJTD2B42H8Qej5Cz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customschemas.google.com/relationships/presentationmetadata" Target="meta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Confusion between design and architecture because there is no separate line between low and high-level decisions but always a continuous line from the highest to the lowest:</a:t>
            </a:r>
            <a:endParaRPr sz="105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There has been a lot of confusion about design and architecture over the years. What is design? What is architecture? What are the differences between the two?</a:t>
            </a:r>
            <a:endParaRPr sz="105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The word “architecture” is often used in the context of something at a high level that is divorced from the lower-level details, whereas </a:t>
            </a:r>
            <a:r>
              <a:rPr b="1" lang="en-US" sz="1200" u="sng">
                <a:solidFill>
                  <a:schemeClr val="dk1"/>
                </a:solidFill>
                <a:latin typeface="Calibri"/>
                <a:ea typeface="Calibri"/>
                <a:cs typeface="Calibri"/>
                <a:sym typeface="Calibri"/>
              </a:rPr>
              <a:t>“design” more often seems to imply structures and decisions at a lower level. But this usage is nonsensical when you look at what a real architect does.</a:t>
            </a:r>
            <a:endParaRPr b="1" sz="1050" u="sng">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For example: Building a house. In short, I see all the little details that support all the high-level decisions. I also see that those low-level details and high-level decisions are part of the whole design of the house. And so, it is with software design. The low-level details and the high-level structure are all part of the same whole. They form a continuous fabric that defines the shape of the system. You can’t have one without the other; indeed, no clear dividing line separates them. There is simply a continuum of decisions from the highest to the lowest levels.</a:t>
            </a:r>
            <a:endParaRPr sz="105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19" name="Google Shape;21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Each of the paradigms removes capabilities from the programmer. None of them adds new capabilities</a:t>
            </a:r>
            <a:r>
              <a:rPr b="1" lang="en-US"/>
              <a:t>. Each imposes some kind of extra discipline that is negative in its intent. The paradigms tell us what not to do, more than they tell us what to do.</a:t>
            </a:r>
            <a:endParaRPr/>
          </a:p>
          <a:p>
            <a:pPr indent="0" lvl="0" marL="0" rtl="0" algn="l">
              <a:spcBef>
                <a:spcPts val="0"/>
              </a:spcBef>
              <a:spcAft>
                <a:spcPts val="0"/>
              </a:spcAft>
              <a:buNone/>
            </a:pPr>
            <a:r>
              <a:t/>
            </a:r>
            <a:endParaRPr/>
          </a:p>
        </p:txBody>
      </p:sp>
      <p:sp>
        <p:nvSpPr>
          <p:cNvPr id="232" name="Google Shape;23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Functional Decomposition</a:t>
            </a:r>
            <a:r>
              <a:rPr b="0" i="0" lang="en-US" sz="1200">
                <a:solidFill>
                  <a:schemeClr val="dk1"/>
                </a:solidFill>
                <a:latin typeface="Calibri"/>
                <a:ea typeface="Calibri"/>
                <a:cs typeface="Calibri"/>
                <a:sym typeface="Calibri"/>
              </a:rPr>
              <a:t> is the process of taking a complex process and breaking it down into its smaller, simpler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Structured programming allows modules to be recursively decomposed into provable units, which in turn means that modules can be functionally decomposed. That is, you can take a large-scale problem statement and decompose it into high-level functions. Each of those functions can then be decomposed into lower-level functions, ad infinitum. Moreover, each of those decomposed functions can be represented using the restricted control structures of structured programming.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How that is important for architecture?  </a:t>
            </a:r>
            <a:endParaRPr/>
          </a:p>
          <a:p>
            <a:pPr indent="0" lvl="0" marL="0" rtl="0" algn="l">
              <a:spcBef>
                <a:spcPts val="0"/>
              </a:spcBef>
              <a:spcAft>
                <a:spcPts val="0"/>
              </a:spcAft>
              <a:buNone/>
            </a:pPr>
            <a:r>
              <a:rPr lang="en-US"/>
              <a:t>It is this ability to create falsifiable units of programming that makes structured programming valuable today. This is the reason that modern languages do not typically support unrestrained goto statements. Moreover, at the architectural level, this is why we still consider functional decomposition to be one of our best practices. </a:t>
            </a:r>
            <a:endParaRPr/>
          </a:p>
          <a:p>
            <a:pPr indent="0" lvl="0" marL="0" rtl="0" algn="l">
              <a:spcBef>
                <a:spcPts val="0"/>
              </a:spcBef>
              <a:spcAft>
                <a:spcPts val="0"/>
              </a:spcAft>
              <a:buNone/>
            </a:pPr>
            <a:r>
              <a:t/>
            </a:r>
            <a:endParaRPr/>
          </a:p>
        </p:txBody>
      </p:sp>
      <p:sp>
        <p:nvSpPr>
          <p:cNvPr id="246" name="Google Shape;24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Instead, my goal here is to point out something very dramatic about the difference between the Clojure and Java programs. The Java program uses a mutable variable —a variable that changes state during the execution of the program. That variable is i—the loop control variable. No such mutable variable exists in the Clojure program. In the Clojure program, variables like x are initialized, but they are never modified. This leads us to a surprising statement: Variables in functional languages do not vary. </a:t>
            </a:r>
            <a:endParaRPr/>
          </a:p>
        </p:txBody>
      </p:sp>
      <p:sp>
        <p:nvSpPr>
          <p:cNvPr id="254" name="Google Shape;25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 Why is this point important as an architectural consideration? Why would an architect be concerned with the mutability of variables? The answer is absurdly simple: All race conditions, deadlock conditions, and concurrent update problems are due to mutable variables. You cannot have a race condition or a concurrent update problem if no variable is ever updated. You cannot have deadlocks without mutable locks.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6" name="Google Shape;26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folks fall back on three magic words to explain the nature of OO: encapsulation, inheritance, and polymorphism. The implication is that OO is the proper admixture of these three things, or at least that an OO language must support these three things.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4" name="Google Shape;27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reason encapsulation is cited as part of the definition of OO is that OO languages provide easy and effective encapsulation of data and function. As a result, a line can be drawn around a cohesive set of data and functions. Outside of that line, the data is hidden and only some of the functions are known. We see this concept in action as the private data members and the public member functions of a class.</a:t>
            </a:r>
            <a:endParaRPr/>
          </a:p>
        </p:txBody>
      </p:sp>
      <p:sp>
        <p:nvSpPr>
          <p:cNvPr id="281" name="Google Shape;28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Clients of the header file point.h know about the member variables x and y! The compiler will prevent access to them, but the client still knows they exist. For example, if those member names are changed, the point.cc file must be recompiled! Encapsulation has been broken. Indeed, the way encapsulation is partially repaired is by introducing the public, private, and protected keywords into the language. This, however, was a hack necessitated by the technical need for the compiler to see those variables in the header file. Java and C# simply abolished the header/implementation split altogether, thereby weakening encapsulation even more. In these languages, it is impossible to separate the declaration and definition of a class. For these reasons, it is difficult to accept that OO depends on strong encapsulation. Indeed, many OO languages2 have little or no enforced encapsulation.</a:t>
            </a:r>
            <a:endParaRPr/>
          </a:p>
        </p:txBody>
      </p:sp>
      <p:sp>
        <p:nvSpPr>
          <p:cNvPr id="289" name="Google Shape;28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kind of trickery was a common practice4 of programmers prior to the advent of OO. In fact, such trickery is how C++ implements single inheritance. Thus we might say that we had a kind of inheritance long before OO languages were invented. That statement wouldn’t quite be true, though. We had a trick, but it’s not nearly as convenient as true inheritance. Moreover, multiple inheritance is a considerably more difficult to achieve by such trickery. Note also that in main.c, I was forced to cast the NamedPoint arguments to Point. In a real OO language, such upcasting would be implicit. It’s fair to say that while OO languages did not give us something completely brand new, it did make the masquerading of data structures significantly more convenient. To recap: We can award no point to OO for encapsulation, and perhaps a half-point for inheritance. So far, that’s not such a great score. But there’s one more attribute to consider.</a:t>
            </a:r>
            <a:endParaRPr/>
          </a:p>
        </p:txBody>
      </p:sp>
      <p:sp>
        <p:nvSpPr>
          <p:cNvPr id="305" name="Google Shape;30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Polymorphism was exists before OOP in form of not safe pointer to functions and developers used to do those tricks a lot.</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OO languages may not have given us polymorphism, but they have made it much safer and much more convenient. The problem with explicitly using pointers to functions to create polymorphic</a:t>
            </a:r>
            <a:endParaRPr/>
          </a:p>
          <a:p>
            <a:pPr indent="0" lvl="0" marL="0" marR="0" rtl="0" algn="l">
              <a:lnSpc>
                <a:spcPct val="100000"/>
              </a:lnSpc>
              <a:spcBef>
                <a:spcPts val="0"/>
              </a:spcBef>
              <a:spcAft>
                <a:spcPts val="0"/>
              </a:spcAft>
              <a:buClr>
                <a:schemeClr val="dk1"/>
              </a:buClr>
              <a:buSzPts val="1200"/>
              <a:buFont typeface="Calibri"/>
              <a:buNone/>
            </a:pPr>
            <a:r>
              <a:rPr lang="en-US"/>
              <a:t>behavior is that pointers to functions are dangerous. Such use is driven by a set of manual conventions. You have to remember to follow the convention to initialize those pointers. You have to remember to follow the convention to call all your functions through those pointers. If any programmer fails to remember these conventions, the resulting bug can be devilishly hard to track down and eliminate. OO languages eliminate these conventions and, therefore, these dangers. Using an OO language makes polymorphism trivial. That fact provides an enormous power that old C programmers could only dream of. On this basis, we can conclude that OO imposes discipline on indirect transfer of control.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3" name="Google Shape;31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1" name="Google Shape;32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It’s the most important result of polymorphism.</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For main to call one of the high-level functions, it had to mention the name of the module that contained that function In C, this was a #include. In Java, it was an import statement. In C#, it was a using statement. Indeed, every caller was forced to mention the name of the module that contained the callee. This requirement presented the software architect with few, if any, options. The flow of control was dictated by the behavior of the system, and the source code dependencies were dictated by that flow of control.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8" name="Google Shape;32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When polymorphism is brought into play, however, something very different can happen.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In Figure 5.2, module HL1 calls the F() function in module ML1. The fact that it calls this function through an interface is a source code contrivance. At runtime, the interface doesn’t exist. HL1 simply calls F() within ML1.7 Note, however, that the source code dependency (the inheritance relationship) between ML1 and the interface I points in the opposite direction compared to the flow of control. This is called dependency inversion, and its implications for the software architect are profound. The fact that OO languages provide safe and convenient polymorphism means that any source code dependency, no matter where it is, can be inverted. Now look back at that calling tree in Figure 5.1, and its many source code dependencies. Any of those source code dependencies can be turned around by inserting an interface between them.</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7" name="Google Shape;33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With this approach, software architects working in systems written in OO languages have absolute control over the direction of all source code dependencies in the system. They are not constrained to align those dependencies with the flow of control. No matter which module does the calling and which module is called, the software architect can point the source code dependency in either direction. That is power! That is the power that OO provides. That’s what OO is really all about—at least from the architect’s point of view.</a:t>
            </a:r>
            <a:endParaRPr/>
          </a:p>
          <a:p>
            <a:pPr indent="0" lvl="0" marL="0" marR="0" rtl="0" algn="l">
              <a:lnSpc>
                <a:spcPct val="100000"/>
              </a:lnSpc>
              <a:spcBef>
                <a:spcPts val="0"/>
              </a:spcBef>
              <a:spcAft>
                <a:spcPts val="0"/>
              </a:spcAft>
              <a:buClr>
                <a:schemeClr val="dk1"/>
              </a:buClr>
              <a:buSzPts val="1200"/>
              <a:buFont typeface="Calibri"/>
              <a:buNone/>
            </a:pPr>
            <a:r>
              <a:rPr lang="en-US"/>
              <a:t>What can you do with that power? As an example, you can rearrange the source code dependencies of your system so that the database and the user interface (UI) depend on the business rules (Figure 5.3), rather than the other way around.</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This means that the UI and the database can be plugins to the business rules. It means that the source code of the business rules never mentions the UI or the database. As a consequence, the business rules, the UI, and the database can be compiled into three separate components or deployment units (e.g., jar files, DLLs, or Gem files) that have the same dependencies as the source code. The component containing the business rules will not depend on the components containing the UI and database. In turn, the business rules can be deployed independently of the UI and the database. Changes to the UI or the database need not have any effect on the business rules. Those components can be deployed separately and independently. In short, when the source code in a component changes, only that component needs to be redeployed. This is independent deployability. If the modules in your system can be deployed independently, then they can be developed independently by different teams. That’s independent developability.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6" name="Google Shape;34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55" name="Google Shape;355;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63" name="Google Shape;36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SOLID principles tell us how to arrange our functions and data structures into classes, and how those classes should be interconnected. The use of the word “class” does not imply that these principles are applicable only to object-oriented software. A class is simply a coupled grouping of functions and data. Every software system has such groupings, whether they are called classes or not. The SOLID principles apply to those groupings.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goal of the principles is the creation of mid-level software structures that:</a:t>
            </a:r>
            <a:endParaRPr/>
          </a:p>
          <a:p>
            <a:pPr indent="0" lvl="0" marL="0" rtl="0" algn="l">
              <a:spcBef>
                <a:spcPts val="0"/>
              </a:spcBef>
              <a:spcAft>
                <a:spcPts val="0"/>
              </a:spcAft>
              <a:buNone/>
            </a:pPr>
            <a:r>
              <a:rPr lang="en-US"/>
              <a:t>• Tolerate change, • Are easy to understand, and • Are the basis of components that can be used in many software systems.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term “mid-level” refers to the fact that these principles are applied by programmers working at the module level. They are applied just above the level of the code and help to define the kinds of software structures used within modules and components.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Just as it is possible to create a substantial mess with well-made bricks, so it is also possible to create a system-wide mess with well-designed mid-level components. For this reason, once we have covered the SOLID principles, we will move on to their counterparts in the component world, and then to the principles of high-level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An active corollary to Conway’s law: The best structure for a software system is heavily influenced by the social structure of the organization that uses it so that each software module has one, and only one, reason to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Of all the SOLID principles, the Single Responsibility Principle (SRP) might be the least well understood. That’s likely because it has a particularly inappropriate name. It is too easy for programmers to hear the name and then assume that it means that every module should do just one thing. Make no mistake, there is a principle like that. A function should do one, and only one, thing. We use that principle when we are refactoring large functions into smaller functions; we use it at the lowest levels. But it is not one of the SOLID principles—it is not the SRP.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4" name="Google Shape;38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 What is modern architecture?</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class violates the SRP because those three methods are responsible to three very different actors. • The calculatePay() method is specified by the accounting department, which reports to the CFO. • The reportHours() method is specified and used by the human resources department, which reports to the COO. • The save() method is specified by the database administrators (DBAs), who report to the CTO. By putting the source code for these three methods into a single Employee class, the developers have coupled each of these actors to the others. This coupling can cause the actions of the CFO’s team to affect something that the COO’s team depends on. For example, suppose that the calculatePay() function and the reportHours() function share a common algorithm for calculating non-overtime hours. Suppose also that the developers, who are careful not to duplicate code, put that algorithm into a function named regularHours()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suppose that the CFO’s team decides that the way non-overtime hours are calculated needs to be tweaked. In contrast, the COO’s team in HR does not want that particular tweak because they use non-overtime hours for a different purpose. A developer is tasked to make the change, and sees the convenient regularHours() function called by the calculatePay() method. Unfortunately, that developer does not notice that the function is also called by the reportHours() function. The developer makes the required change and carefully tests it. The CFO’s team validates that the new function works as desired, and the system is deployed. Of course, the COO’s team doesn’t know that this is happening. The HR personnel continue to use the reports generated by the reportHours() function—but now they contain incorrect numbers. Eventually the problem is discovered, and the COO is livid because the bad data has cost his budget millions of dollars. We’ve all seen things like this happen. These problems occur because we put code that different actors depend on into close proximity. The SRP says to separate the code that different actors depend 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1" name="Google Shape;39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Single Responsibility Principle is about functions and classes—but it reappears in a different form at two more levels. At the level of components, it becomes the Common Closure Principle. At the architectural level, it becomes the Axis of Change responsible for the creation of Architectural Boundaries. We’ll be studying all of these ideas in the chapters to come.</a:t>
            </a:r>
            <a:endParaRPr/>
          </a:p>
        </p:txBody>
      </p:sp>
      <p:sp>
        <p:nvSpPr>
          <p:cNvPr id="401" name="Google Shape;40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This, of course, is the most fundamental reason that we study software architecture</a:t>
            </a:r>
            <a:r>
              <a:rPr b="0" lang="en-US"/>
              <a:t>. Clearly, if simple extensions to the requirements force massive changes to the software, then the architects of that software system have engaged in a spectacular failure. </a:t>
            </a:r>
            <a:r>
              <a:rPr lang="en-US"/>
              <a:t>Most students of software design recognize the OCP as a principle that guides them</a:t>
            </a:r>
            <a:endParaRPr/>
          </a:p>
          <a:p>
            <a:pPr indent="0" lvl="0" marL="0" rtl="0" algn="l">
              <a:spcBef>
                <a:spcPts val="0"/>
              </a:spcBef>
              <a:spcAft>
                <a:spcPts val="0"/>
              </a:spcAft>
              <a:buNone/>
            </a:pPr>
            <a:r>
              <a:rPr lang="en-US"/>
              <a:t>in the design of classes and modules. But the principle takes on even greater significance when we consider the level of architectural components.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The OCP is one of the driving forces behind the architecture of systems. The goal is to make the system easy to extend without incurring a high impact of change. This goal is accomplished by partitioning the system into components, and arranging those components into a dependency hierarchy that protects higher-level components from changes in lower-level components.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5" name="Google Shape;415;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Square is not a rectangle in behavior so if I made a square : rectangle so every time I use square I should use rectangle which is not the same in behavior.</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In mathematics, a </a:t>
            </a:r>
            <a:r>
              <a:rPr lang="en-US"/>
              <a:t>Square</a:t>
            </a:r>
            <a:r>
              <a:rPr b="0" i="0" lang="en-US" sz="1200">
                <a:solidFill>
                  <a:schemeClr val="dk1"/>
                </a:solidFill>
                <a:latin typeface="Calibri"/>
                <a:ea typeface="Calibri"/>
                <a:cs typeface="Calibri"/>
                <a:sym typeface="Calibri"/>
              </a:rPr>
              <a:t> is a </a:t>
            </a:r>
            <a:r>
              <a:rPr lang="en-US"/>
              <a:t>Rectangle</a:t>
            </a:r>
            <a:r>
              <a:rPr b="0" i="0" lang="en-US" sz="1200">
                <a:solidFill>
                  <a:schemeClr val="dk1"/>
                </a:solidFill>
                <a:latin typeface="Calibri"/>
                <a:ea typeface="Calibri"/>
                <a:cs typeface="Calibri"/>
                <a:sym typeface="Calibri"/>
              </a:rPr>
              <a:t>. Indeed it is a specialization of a rectangle. The "is a" makes you want to model this with inheritance. However if in code you made </a:t>
            </a:r>
            <a:r>
              <a:rPr lang="en-US"/>
              <a:t>Square</a:t>
            </a:r>
            <a:r>
              <a:rPr b="0" i="0" lang="en-US" sz="1200">
                <a:solidFill>
                  <a:schemeClr val="dk1"/>
                </a:solidFill>
                <a:latin typeface="Calibri"/>
                <a:ea typeface="Calibri"/>
                <a:cs typeface="Calibri"/>
                <a:sym typeface="Calibri"/>
              </a:rPr>
              <a:t> derive from </a:t>
            </a:r>
            <a:r>
              <a:rPr lang="en-US"/>
              <a:t>Rectangle</a:t>
            </a:r>
            <a:r>
              <a:rPr b="0" i="0" lang="en-US" sz="1200">
                <a:solidFill>
                  <a:schemeClr val="dk1"/>
                </a:solidFill>
                <a:latin typeface="Calibri"/>
                <a:ea typeface="Calibri"/>
                <a:cs typeface="Calibri"/>
                <a:sym typeface="Calibri"/>
              </a:rPr>
              <a:t>, then a </a:t>
            </a:r>
            <a:r>
              <a:rPr lang="en-US"/>
              <a:t>Square</a:t>
            </a:r>
            <a:r>
              <a:rPr b="0" i="0" lang="en-US" sz="1200">
                <a:solidFill>
                  <a:schemeClr val="dk1"/>
                </a:solidFill>
                <a:latin typeface="Calibri"/>
                <a:ea typeface="Calibri"/>
                <a:cs typeface="Calibri"/>
                <a:sym typeface="Calibri"/>
              </a:rPr>
              <a:t> should be usable anywhere you expect a </a:t>
            </a:r>
            <a:r>
              <a:rPr lang="en-US"/>
              <a:t>Rectangle</a:t>
            </a:r>
            <a:r>
              <a:rPr b="0" i="0" lang="en-US" sz="1200">
                <a:solidFill>
                  <a:schemeClr val="dk1"/>
                </a:solidFill>
                <a:latin typeface="Calibri"/>
                <a:ea typeface="Calibri"/>
                <a:cs typeface="Calibri"/>
                <a:sym typeface="Calibri"/>
              </a:rPr>
              <a:t>. This makes for some strange behavior.</a:t>
            </a:r>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Taxi Restful example: And so our architect has had to add a significant and complex mechanism to deal with the fact that the interfaces of the restful services are not all substitutable. </a:t>
            </a:r>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422" name="Google Shape;42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lesson here is that depending on something that carries baggage that you don’t need can cause you troubles that you didn’t expect. </a:t>
            </a:r>
            <a:endParaRPr/>
          </a:p>
        </p:txBody>
      </p:sp>
      <p:sp>
        <p:nvSpPr>
          <p:cNvPr id="429" name="Google Shape;42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Dependency Inversion Principle (DIP) tells us that the most flexible systems are those in which source code dependencies refer only to abstractions, not to concretions.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2- Every change to an abstract interface corresponds to a change to its concrete implementations. Conversely, changes to concrete implementations do not always, or even usually, require changes to the interfaces that they implement. Therefore interfaces are less volatile than implementations. Indeed, good software designers and architects work hard to reduce the volatility of interfaces. They try to find ways to add functionality to implementations without making changes to the interfaces. This is Software Design 101.</a:t>
            </a:r>
            <a:endParaRPr/>
          </a:p>
        </p:txBody>
      </p:sp>
      <p:sp>
        <p:nvSpPr>
          <p:cNvPr id="436" name="Google Shape;43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43" name="Google Shape;44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the SOLID principles tell us how to arrange the bricks into walls and rooms, then the component principles tell us how to arrange the rooms into buildings. Large software systems, like large buildings, are built out of smaller components. </a:t>
            </a:r>
            <a:endParaRPr/>
          </a:p>
          <a:p>
            <a:pPr indent="0" lvl="0" marL="0" rtl="0" algn="l">
              <a:spcBef>
                <a:spcPts val="0"/>
              </a:spcBef>
              <a:spcAft>
                <a:spcPts val="0"/>
              </a:spcAft>
              <a:buNone/>
            </a:pPr>
            <a:r>
              <a:t/>
            </a:r>
            <a:endParaRPr/>
          </a:p>
        </p:txBody>
      </p:sp>
      <p:sp>
        <p:nvSpPr>
          <p:cNvPr id="450" name="Google Shape;45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Components are the units of deployment. They are the smallest entities that can be deployed as part of a system. In Java, they are jar files. In Ruby, they are gem files. In .Net, they are DLLs. In compiled languages, they are aggregations of binary files. In interpreted languages, they are aggregations of source files. In all languages, they are the granule of deployment. Components can be linked together into a single executable. Or they can be aggregated together into a single archive, such as a .war file. Or they can be independently deployed as separate dynamically loaded plugins, such as.jar or .dll or .exe files. Regardless of how they are eventually deployed, well-designed components always retain the ability to be independently deployable and, therefore, independently developable.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These dynamically linked files, which can be plugged together at runtime, are the software components of our architectures. It has taken 50 years, but we have arrived at a place where component plugin architecture can be the casual default as opposed</a:t>
            </a:r>
            <a:endParaRPr/>
          </a:p>
          <a:p>
            <a:pPr indent="0" lvl="0" marL="0" rtl="0" algn="l">
              <a:spcBef>
                <a:spcPts val="0"/>
              </a:spcBef>
              <a:spcAft>
                <a:spcPts val="0"/>
              </a:spcAft>
              <a:buNone/>
            </a:pPr>
            <a:r>
              <a:rPr lang="en-US"/>
              <a:t>to the herculean effort it once was.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Which classes belong in which components? This is an important decision, and requires guidance from good software engineering principles. Unfortunately, over the years, this decision has been made in an ad hoc manner based almost entirely on context.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6" name="Google Shape;45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last decade has seen the rise of a menagerie of module management tools, such as Maven, Leiningen, and RVM. These tools have grown in importance because, during that time, a vast number of reusable components and component libraries have been created. We are now living in the age of software reuse—a fulfillment of one of the oldest promises of the object-oriented model. The Reuse/Release Equivalence Principle (REP) is a principle that seems obvious, at least in hindsight. People who want to reuse software components cannot, and will not, do so unless those components are tracked through a release process and are given release numbers. This is not simply because, without release numbers, there would be no way to ensure that all the reused components are compatible with each other. Rather, it also reflects the fact that software developers need to know when new releases are coming, and which changes those new releases will bring. It is not uncommon for developers to be alerted about a new release and decide, based on the changes made in that release, to continue to use the old release instead. Therefore the release process must produce the appropriate notifications and release documentation so that users can make informed decisions about when and whether to integrate the new release. From a software design and architecture point of view, this principle means that the classes and modules that are formed into a component must belong to a cohesive group. The component cannot simply consist of a random hodgepodge of classes and modules; instead, there must be some overarching theme or purpose that those modules all share. Of course, this should be obvious. However, there is another way to look at this issue that is perhaps not quite so obvious. Classes and modules that are grouped together into a component should be releasable together. The fact that they share the same version number and the same release tracking, and are included under the same release documentation, should make sense both to the author and to the users.</a:t>
            </a:r>
            <a:endParaRPr/>
          </a:p>
          <a:p>
            <a:pPr indent="0" lvl="0" marL="0" rtl="0" algn="l">
              <a:spcBef>
                <a:spcPts val="0"/>
              </a:spcBef>
              <a:spcAft>
                <a:spcPts val="0"/>
              </a:spcAft>
              <a:buNone/>
            </a:pPr>
            <a:r>
              <a:t/>
            </a:r>
            <a:endParaRPr/>
          </a:p>
        </p:txBody>
      </p:sp>
      <p:sp>
        <p:nvSpPr>
          <p:cNvPr id="463" name="Google Shape;463;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 What is modern architecture?</a:t>
            </a:r>
            <a:endParaRPr/>
          </a:p>
        </p:txBody>
      </p:sp>
      <p:sp>
        <p:nvSpPr>
          <p:cNvPr id="115" name="Google Shape;11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is the Single Responsibility Principle restated for components. Just as the SRP says that a class should not contain multiples reasons to change, so the Common Closure Principle (CCP) says that a component should not have multiple reasons to change.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 For most applications, maintainability is more important than reusability. If the code in an application must change, you would rather that all of the changes occur in one component, rather than being distributed across many components.1 If changes are confined to a single component, then we need to redeploy only the one changed component. Other components that don’t depend on the changed component do not need to be revalidated or redeployed. The CCP prompts us to gather together in one place all the classes that are likely to change for the same reasons. If two classes are so tightly bound, either physically or conceptually, that they always change together, then they belong in the same component. This minimizes the workload related to releasing, revalidating, and redeploying the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This principle is closely associated with the Open Closed Principle (OCP). Indeed, it is “closure” in the OCP sense of the word that the CCP addresses. The OCP states that classes should be closed for modification but open for extension. Because 100% closure is not attainable, closure must be strategic. We design our classes such that they are closed to the most common kinds of changes that we expect or have</a:t>
            </a:r>
            <a:endParaRPr/>
          </a:p>
          <a:p>
            <a:pPr indent="0" lvl="0" marL="0" rtl="0" algn="l">
              <a:spcBef>
                <a:spcPts val="0"/>
              </a:spcBef>
              <a:spcAft>
                <a:spcPts val="0"/>
              </a:spcAft>
              <a:buNone/>
            </a:pPr>
            <a:r>
              <a:rPr lang="en-US"/>
              <a:t>experienced. The CCP amplifies this lesson by gathering together into the same component those classes that are closed to the same types of changes. Thus, when a change in requirements comes along, that change has a good chance of being restricted to a minimal number of components.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0" name="Google Shape;47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 The Common Reuse Principle (CRP) is yet another principle that helps us to decide which classes and modules should be placed into a component. It states that classes and modules that tend to be reused together belong in the same component. Classes are seldom reused in isolation. More typically, reusable classes collaborate with other classes that are part of the reusable abstraction. The CRP states that these classes belong together in the same component. In such a component we would expect to see classes that have lots of dependencies on each other. A simple example might be a container class and its associated iterators. These classes are reused together because they are tightly coupled to each other. Thus they ought to be in the same component. But the CRP tells us more than just which classes to put together into a component: It also tells us which classes not to keep together in a component. When one component uses another, a dependency is created between the components. Perhaps the using component uses only one class within the used component—but that still doesn’t weaken the dependency. The using component still depends on the used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The CRP is the generic version of the ISP. The ISP advises us not to depend on classes that have methods we don’t use. The CRP advises us not to depend on components that have classes we don’t use. All of this advice can be reduced to a single sound bite:</a:t>
            </a:r>
            <a:endParaRPr/>
          </a:p>
          <a:p>
            <a:pPr indent="0" lvl="0" marL="0" rtl="0" algn="l">
              <a:spcBef>
                <a:spcPts val="0"/>
              </a:spcBef>
              <a:spcAft>
                <a:spcPts val="0"/>
              </a:spcAft>
              <a:buNone/>
            </a:pPr>
            <a:r>
              <a:rPr lang="en-US"/>
              <a:t>Don’t depend on things you don’t need.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In the past, our view of cohesion was much simpler than the REP, CCP, and CRP implied. We once thought that cohesion was simply the attribute that a module performs one, and only one, function. However, the three principles of component cohesion describe a much more complex variety of cohesion. In choosing the classes to group together into components, we must consider the opposing forces involved in reusability and develop-ability. Balancing these forces with the needs of the</a:t>
            </a:r>
            <a:endParaRPr/>
          </a:p>
          <a:p>
            <a:pPr indent="0" lvl="0" marL="0" rtl="0" algn="l">
              <a:spcBef>
                <a:spcPts val="0"/>
              </a:spcBef>
              <a:spcAft>
                <a:spcPts val="0"/>
              </a:spcAft>
              <a:buNone/>
            </a:pPr>
            <a:r>
              <a:rPr lang="en-US"/>
              <a:t>application is nontrivial. Moreover, the balance is almost always dynamic. That is, the partitioning that is appropriate today might not be appropriate next year. As a consequence, the composition of the components will likely jitter and evolve with time as the focus of the project changes from develop-ability to reusability.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7" name="Google Shape;477;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the SOLID principles tell us how to arrange the bricks into walls and rooms, then the component principles tell us how to arrange the rooms into buildings. Large software systems, like large buildings, are built out of smaller components. </a:t>
            </a:r>
            <a:endParaRPr/>
          </a:p>
          <a:p>
            <a:pPr indent="0" lvl="0" marL="0" rtl="0" algn="l">
              <a:spcBef>
                <a:spcPts val="0"/>
              </a:spcBef>
              <a:spcAft>
                <a:spcPts val="0"/>
              </a:spcAft>
              <a:buNone/>
            </a:pPr>
            <a:r>
              <a:t/>
            </a:r>
            <a:endParaRPr/>
          </a:p>
        </p:txBody>
      </p:sp>
      <p:sp>
        <p:nvSpPr>
          <p:cNvPr id="484" name="Google Shape;484;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So, it’s a journey not a destination you can take it with a lot of observations and wrong decisions, so don’t reinvent the wheel and follow the best practice.</a:t>
            </a:r>
            <a:endParaRPr/>
          </a:p>
          <a:p>
            <a:pPr indent="0" lvl="0" marL="0" rtl="0" algn="l">
              <a:spcBef>
                <a:spcPts val="0"/>
              </a:spcBef>
              <a:spcAft>
                <a:spcPts val="0"/>
              </a:spcAft>
              <a:buNone/>
            </a:pPr>
            <a:r>
              <a:t/>
            </a:r>
            <a:endParaRPr/>
          </a:p>
        </p:txBody>
      </p:sp>
      <p:sp>
        <p:nvSpPr>
          <p:cNvPr id="127" name="Google Shape;12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4975"/>
        </a:solidFill>
      </p:bgPr>
    </p:bg>
    <p:spTree>
      <p:nvGrpSpPr>
        <p:cNvPr id="13" name="Shape 13"/>
        <p:cNvGrpSpPr/>
        <p:nvPr/>
      </p:nvGrpSpPr>
      <p:grpSpPr>
        <a:xfrm>
          <a:off x="0" y="0"/>
          <a:ext cx="0" cy="0"/>
          <a:chOff x="0" y="0"/>
          <a:chExt cx="0" cy="0"/>
        </a:xfrm>
      </p:grpSpPr>
      <p:sp>
        <p:nvSpPr>
          <p:cNvPr id="14" name="Google Shape;14;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7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74975"/>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7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65" name="Google Shape;65;p74"/>
          <p:cNvGrpSpPr/>
          <p:nvPr/>
        </p:nvGrpSpPr>
        <p:grpSpPr>
          <a:xfrm>
            <a:off x="0" y="6389517"/>
            <a:ext cx="12192000" cy="446892"/>
            <a:chOff x="0" y="6417653"/>
            <a:chExt cx="12192000" cy="446892"/>
          </a:xfrm>
        </p:grpSpPr>
        <p:sp>
          <p:nvSpPr>
            <p:cNvPr id="66" name="Google Shape;66;p74"/>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67" name="Google Shape;67;p74"/>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749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1" name="Google Shape;71;p75"/>
          <p:cNvGrpSpPr/>
          <p:nvPr/>
        </p:nvGrpSpPr>
        <p:grpSpPr>
          <a:xfrm>
            <a:off x="0" y="6389517"/>
            <a:ext cx="12192000" cy="446892"/>
            <a:chOff x="0" y="6417653"/>
            <a:chExt cx="12192000" cy="446892"/>
          </a:xfrm>
        </p:grpSpPr>
        <p:sp>
          <p:nvSpPr>
            <p:cNvPr id="72" name="Google Shape;72;p75"/>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73" name="Google Shape;73;p75"/>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749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7" name="Google Shape;77;p76"/>
          <p:cNvGrpSpPr/>
          <p:nvPr/>
        </p:nvGrpSpPr>
        <p:grpSpPr>
          <a:xfrm>
            <a:off x="0" y="6389517"/>
            <a:ext cx="12192000" cy="446892"/>
            <a:chOff x="0" y="6417653"/>
            <a:chExt cx="12192000" cy="446892"/>
          </a:xfrm>
        </p:grpSpPr>
        <p:sp>
          <p:nvSpPr>
            <p:cNvPr id="78" name="Google Shape;78;p76"/>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79" name="Google Shape;79;p76"/>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74975"/>
              </a:buClr>
              <a:buSzPts val="4400"/>
              <a:buFont typeface="Calibri"/>
              <a:buNone/>
              <a:defRPr>
                <a:solidFill>
                  <a:srgbClr val="07497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9" name="Google Shape;19;p66"/>
          <p:cNvGrpSpPr/>
          <p:nvPr/>
        </p:nvGrpSpPr>
        <p:grpSpPr>
          <a:xfrm>
            <a:off x="0" y="6389517"/>
            <a:ext cx="12192000" cy="446892"/>
            <a:chOff x="0" y="6417653"/>
            <a:chExt cx="12192000" cy="446892"/>
          </a:xfrm>
        </p:grpSpPr>
        <p:sp>
          <p:nvSpPr>
            <p:cNvPr id="20" name="Google Shape;20;p66"/>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Extend your software engineering teams</a:t>
              </a:r>
              <a:endParaRPr/>
            </a:p>
          </p:txBody>
        </p:sp>
        <p:pic>
          <p:nvPicPr>
            <p:cNvPr id="21" name="Google Shape;21;p66"/>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Layout">
  <p:cSld name="SubTitle Layout">
    <p:spTree>
      <p:nvGrpSpPr>
        <p:cNvPr id="22" name="Shape 22"/>
        <p:cNvGrpSpPr/>
        <p:nvPr/>
      </p:nvGrpSpPr>
      <p:grpSpPr>
        <a:xfrm>
          <a:off x="0" y="0"/>
          <a:ext cx="0" cy="0"/>
          <a:chOff x="0" y="0"/>
          <a:chExt cx="0" cy="0"/>
        </a:xfrm>
      </p:grpSpPr>
      <p:sp>
        <p:nvSpPr>
          <p:cNvPr id="23" name="Google Shape;23;p6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C0C0C"/>
                </a:solidFill>
                <a:latin typeface="Calibri"/>
                <a:ea typeface="Calibri"/>
                <a:cs typeface="Calibri"/>
                <a:sym typeface="Calibri"/>
              </a:defRPr>
            </a:lvl1pPr>
            <a:lvl2pPr indent="0" lvl="1" marL="0" marR="0" rtl="0" algn="l">
              <a:spcBef>
                <a:spcPts val="0"/>
              </a:spcBef>
              <a:buNone/>
              <a:defRPr sz="1800">
                <a:solidFill>
                  <a:srgbClr val="0C0C0C"/>
                </a:solidFill>
                <a:latin typeface="Calibri"/>
                <a:ea typeface="Calibri"/>
                <a:cs typeface="Calibri"/>
                <a:sym typeface="Calibri"/>
              </a:defRPr>
            </a:lvl2pPr>
            <a:lvl3pPr indent="0" lvl="2" marL="0" marR="0" rtl="0" algn="l">
              <a:spcBef>
                <a:spcPts val="0"/>
              </a:spcBef>
              <a:buNone/>
              <a:defRPr sz="1800">
                <a:solidFill>
                  <a:srgbClr val="0C0C0C"/>
                </a:solidFill>
                <a:latin typeface="Calibri"/>
                <a:ea typeface="Calibri"/>
                <a:cs typeface="Calibri"/>
                <a:sym typeface="Calibri"/>
              </a:defRPr>
            </a:lvl3pPr>
            <a:lvl4pPr indent="0" lvl="3" marL="0" marR="0" rtl="0" algn="l">
              <a:spcBef>
                <a:spcPts val="0"/>
              </a:spcBef>
              <a:buNone/>
              <a:defRPr sz="1800">
                <a:solidFill>
                  <a:srgbClr val="0C0C0C"/>
                </a:solidFill>
                <a:latin typeface="Calibri"/>
                <a:ea typeface="Calibri"/>
                <a:cs typeface="Calibri"/>
                <a:sym typeface="Calibri"/>
              </a:defRPr>
            </a:lvl4pPr>
            <a:lvl5pPr indent="0" lvl="4" marL="0" marR="0" rtl="0" algn="l">
              <a:spcBef>
                <a:spcPts val="0"/>
              </a:spcBef>
              <a:buNone/>
              <a:defRPr sz="1800">
                <a:solidFill>
                  <a:srgbClr val="0C0C0C"/>
                </a:solidFill>
                <a:latin typeface="Calibri"/>
                <a:ea typeface="Calibri"/>
                <a:cs typeface="Calibri"/>
                <a:sym typeface="Calibri"/>
              </a:defRPr>
            </a:lvl5pPr>
            <a:lvl6pPr indent="0" lvl="5" marL="0" marR="0" rtl="0" algn="l">
              <a:spcBef>
                <a:spcPts val="0"/>
              </a:spcBef>
              <a:buNone/>
              <a:defRPr sz="1800">
                <a:solidFill>
                  <a:srgbClr val="0C0C0C"/>
                </a:solidFill>
                <a:latin typeface="Calibri"/>
                <a:ea typeface="Calibri"/>
                <a:cs typeface="Calibri"/>
                <a:sym typeface="Calibri"/>
              </a:defRPr>
            </a:lvl6pPr>
            <a:lvl7pPr indent="0" lvl="6" marL="0" marR="0" rtl="0" algn="l">
              <a:spcBef>
                <a:spcPts val="0"/>
              </a:spcBef>
              <a:buNone/>
              <a:defRPr sz="1800">
                <a:solidFill>
                  <a:srgbClr val="0C0C0C"/>
                </a:solidFill>
                <a:latin typeface="Calibri"/>
                <a:ea typeface="Calibri"/>
                <a:cs typeface="Calibri"/>
                <a:sym typeface="Calibri"/>
              </a:defRPr>
            </a:lvl7pPr>
            <a:lvl8pPr indent="0" lvl="7" marL="0" marR="0" rtl="0" algn="l">
              <a:spcBef>
                <a:spcPts val="0"/>
              </a:spcBef>
              <a:buNone/>
              <a:defRPr sz="1800">
                <a:solidFill>
                  <a:srgbClr val="0C0C0C"/>
                </a:solidFill>
                <a:latin typeface="Calibri"/>
                <a:ea typeface="Calibri"/>
                <a:cs typeface="Calibri"/>
                <a:sym typeface="Calibri"/>
              </a:defRPr>
            </a:lvl8pPr>
            <a:lvl9pPr indent="0" lvl="8" marL="0" marR="0" rtl="0" algn="l">
              <a:spcBef>
                <a:spcPts val="0"/>
              </a:spcBef>
              <a:buNone/>
              <a:defRPr sz="1800">
                <a:solidFill>
                  <a:srgbClr val="0C0C0C"/>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4" name="Google Shape;24;p67"/>
          <p:cNvPicPr preferRelativeResize="0"/>
          <p:nvPr/>
        </p:nvPicPr>
        <p:blipFill rotWithShape="1">
          <a:blip r:embed="rId2">
            <a:alphaModFix/>
          </a:blip>
          <a:srcRect b="0" l="0" r="0" t="0"/>
          <a:stretch/>
        </p:blipFill>
        <p:spPr>
          <a:xfrm>
            <a:off x="1" y="0"/>
            <a:ext cx="12215556" cy="6871250"/>
          </a:xfrm>
          <a:prstGeom prst="rect">
            <a:avLst/>
          </a:prstGeom>
          <a:noFill/>
          <a:ln>
            <a:noFill/>
          </a:ln>
        </p:spPr>
      </p:pic>
      <p:sp>
        <p:nvSpPr>
          <p:cNvPr id="25" name="Google Shape;25;p67"/>
          <p:cNvSpPr txBox="1"/>
          <p:nvPr>
            <p:ph type="title"/>
          </p:nvPr>
        </p:nvSpPr>
        <p:spPr>
          <a:xfrm>
            <a:off x="1730604" y="3998973"/>
            <a:ext cx="8789685" cy="283732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D7EAE"/>
              </a:buClr>
              <a:buSzPts val="7200"/>
              <a:buFont typeface="Arial"/>
              <a:buNone/>
              <a:defRPr b="1" i="0" sz="7200" u="none" cap="none" strike="noStrike">
                <a:solidFill>
                  <a:srgbClr val="0D7EA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4975"/>
        </a:solidFill>
      </p:bgPr>
    </p:bg>
    <p:spTree>
      <p:nvGrpSpPr>
        <p:cNvPr id="26" name="Shape 26"/>
        <p:cNvGrpSpPr/>
        <p:nvPr/>
      </p:nvGrpSpPr>
      <p:grpSpPr>
        <a:xfrm>
          <a:off x="0" y="0"/>
          <a:ext cx="0" cy="0"/>
          <a:chOff x="0" y="0"/>
          <a:chExt cx="0" cy="0"/>
        </a:xfrm>
      </p:grpSpPr>
      <p:sp>
        <p:nvSpPr>
          <p:cNvPr id="27" name="Google Shape;27;p6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749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3" name="Google Shape;33;p69"/>
          <p:cNvGrpSpPr/>
          <p:nvPr/>
        </p:nvGrpSpPr>
        <p:grpSpPr>
          <a:xfrm>
            <a:off x="0" y="6389517"/>
            <a:ext cx="12192000" cy="446892"/>
            <a:chOff x="0" y="6417653"/>
            <a:chExt cx="12192000" cy="446892"/>
          </a:xfrm>
        </p:grpSpPr>
        <p:sp>
          <p:nvSpPr>
            <p:cNvPr id="34" name="Google Shape;34;p69"/>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35" name="Google Shape;35;p69"/>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749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2" name="Google Shape;42;p70"/>
          <p:cNvGrpSpPr/>
          <p:nvPr/>
        </p:nvGrpSpPr>
        <p:grpSpPr>
          <a:xfrm>
            <a:off x="0" y="6389517"/>
            <a:ext cx="12192000" cy="446892"/>
            <a:chOff x="0" y="6417653"/>
            <a:chExt cx="12192000" cy="446892"/>
          </a:xfrm>
        </p:grpSpPr>
        <p:sp>
          <p:nvSpPr>
            <p:cNvPr id="43" name="Google Shape;43;p70"/>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44" name="Google Shape;44;p70"/>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749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7" name="Google Shape;47;p71"/>
          <p:cNvGrpSpPr/>
          <p:nvPr/>
        </p:nvGrpSpPr>
        <p:grpSpPr>
          <a:xfrm>
            <a:off x="0" y="6389517"/>
            <a:ext cx="12192000" cy="446892"/>
            <a:chOff x="0" y="6417653"/>
            <a:chExt cx="12192000" cy="446892"/>
          </a:xfrm>
        </p:grpSpPr>
        <p:sp>
          <p:nvSpPr>
            <p:cNvPr id="48" name="Google Shape;48;p71"/>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49" name="Google Shape;49;p71"/>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grpSp>
        <p:nvGrpSpPr>
          <p:cNvPr id="51" name="Google Shape;51;p72"/>
          <p:cNvGrpSpPr/>
          <p:nvPr/>
        </p:nvGrpSpPr>
        <p:grpSpPr>
          <a:xfrm>
            <a:off x="0" y="6389517"/>
            <a:ext cx="12192000" cy="446892"/>
            <a:chOff x="0" y="6417653"/>
            <a:chExt cx="12192000" cy="446892"/>
          </a:xfrm>
        </p:grpSpPr>
        <p:sp>
          <p:nvSpPr>
            <p:cNvPr id="52" name="Google Shape;52;p72"/>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53" name="Google Shape;53;p72"/>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74975"/>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7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58" name="Google Shape;58;p73"/>
          <p:cNvGrpSpPr/>
          <p:nvPr/>
        </p:nvGrpSpPr>
        <p:grpSpPr>
          <a:xfrm>
            <a:off x="0" y="6389517"/>
            <a:ext cx="12192000" cy="446892"/>
            <a:chOff x="0" y="6417653"/>
            <a:chExt cx="12192000" cy="446892"/>
          </a:xfrm>
        </p:grpSpPr>
        <p:sp>
          <p:nvSpPr>
            <p:cNvPr id="59" name="Google Shape;59;p73"/>
            <p:cNvSpPr txBox="1"/>
            <p:nvPr/>
          </p:nvSpPr>
          <p:spPr>
            <a:xfrm>
              <a:off x="0" y="6417653"/>
              <a:ext cx="12192000" cy="446892"/>
            </a:xfrm>
            <a:prstGeom prst="rect">
              <a:avLst/>
            </a:prstGeom>
            <a:solidFill>
              <a:srgbClr val="07497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Extend your software engineering teams</a:t>
              </a:r>
              <a:endParaRPr/>
            </a:p>
          </p:txBody>
        </p:sp>
        <p:pic>
          <p:nvPicPr>
            <p:cNvPr id="60" name="Google Shape;60;p73"/>
            <p:cNvPicPr preferRelativeResize="0"/>
            <p:nvPr/>
          </p:nvPicPr>
          <p:blipFill rotWithShape="1">
            <a:blip r:embed="rId2">
              <a:alphaModFix/>
            </a:blip>
            <a:srcRect b="0" l="0" r="0" t="0"/>
            <a:stretch/>
          </p:blipFill>
          <p:spPr>
            <a:xfrm>
              <a:off x="174811" y="6454725"/>
              <a:ext cx="1296153" cy="37299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74975"/>
              </a:buClr>
              <a:buSzPts val="4400"/>
              <a:buFont typeface="Calibri"/>
              <a:buNone/>
              <a:defRPr b="0" i="0" sz="4400" u="none" cap="none" strike="noStrike">
                <a:solidFill>
                  <a:srgbClr val="074975"/>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64"/>
          <p:cNvPicPr preferRelativeResize="0"/>
          <p:nvPr/>
        </p:nvPicPr>
        <p:blipFill rotWithShape="1">
          <a:blip r:embed="rId1">
            <a:alphaModFix/>
          </a:blip>
          <a:srcRect b="0" l="0" r="0" t="0"/>
          <a:stretch/>
        </p:blipFill>
        <p:spPr>
          <a:xfrm>
            <a:off x="212920" y="6405013"/>
            <a:ext cx="1250559" cy="35987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ahmedmarzouk/" TargetMode="External"/><Relationship Id="rId4" Type="http://schemas.openxmlformats.org/officeDocument/2006/relationships/hyperlink" Target="https://www.linkedin.com/in/ahmedmarzouk/" TargetMode="External"/><Relationship Id="rId9" Type="http://schemas.openxmlformats.org/officeDocument/2006/relationships/image" Target="../media/image7.png"/><Relationship Id="rId5" Type="http://schemas.openxmlformats.org/officeDocument/2006/relationships/hyperlink" Target="https://medium.com/@marzouk/" TargetMode="External"/><Relationship Id="rId6" Type="http://schemas.openxmlformats.org/officeDocument/2006/relationships/hyperlink" Target="https://github.com/deserthero" TargetMode="External"/><Relationship Id="rId7" Type="http://schemas.openxmlformats.org/officeDocument/2006/relationships/hyperlink" Target="https://stackoverflow.com/users/3178888/marzouk" TargetMode="External"/><Relationship Id="rId8" Type="http://schemas.openxmlformats.org/officeDocument/2006/relationships/hyperlink" Target="http://www.integrant.com/teammembers/ahmed-marzou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www.amazon.com/Clean-Architecture-Craftsmans-Software-Structure/dp/0134494164" TargetMode="External"/><Relationship Id="rId4" Type="http://schemas.openxmlformats.org/officeDocument/2006/relationships/hyperlink" Target="https://app.pluralsight.com/library/courses/modern-software-architecture-domain-models-cqrs-event-sourcing/recommended-courses" TargetMode="External"/><Relationship Id="rId5" Type="http://schemas.openxmlformats.org/officeDocument/2006/relationships/hyperlink" Target="https://app.pluralsight.com/library/courses/clean-architecture-patterns-practices-principles/table-of-contents" TargetMode="External"/><Relationship Id="rId6" Type="http://schemas.openxmlformats.org/officeDocument/2006/relationships/hyperlink" Target="https://app.pluralsight.com/library/courses/microservices-architecture/table-of-cont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4975"/>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rgbClr val="07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5" name="Google Shape;85;p1"/>
          <p:cNvCxnSpPr/>
          <p:nvPr/>
        </p:nvCxnSpPr>
        <p:spPr>
          <a:xfrm>
            <a:off x="7800392" y="4525347"/>
            <a:ext cx="0" cy="1737360"/>
          </a:xfrm>
          <a:prstGeom prst="straightConnector1">
            <a:avLst/>
          </a:prstGeom>
          <a:noFill/>
          <a:ln cap="sq" cmpd="sng" w="19050">
            <a:solidFill>
              <a:schemeClr val="dk1"/>
            </a:solidFill>
            <a:prstDash val="solid"/>
            <a:miter lim="800000"/>
            <a:headEnd len="sm" w="sm" type="none"/>
            <a:tailEnd len="sm" w="sm" type="none"/>
          </a:ln>
        </p:spPr>
      </p:cxnSp>
      <p:sp>
        <p:nvSpPr>
          <p:cNvPr id="86" name="Google Shape;86;p1"/>
          <p:cNvSpPr/>
          <p:nvPr/>
        </p:nvSpPr>
        <p:spPr>
          <a:xfrm>
            <a:off x="3395001" y="2466604"/>
            <a:ext cx="962395" cy="962395"/>
          </a:xfrm>
          <a:prstGeom prst="ellipse">
            <a:avLst/>
          </a:prstGeom>
          <a:solidFill>
            <a:srgbClr val="90605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5125829" y="2327988"/>
            <a:ext cx="293695" cy="293695"/>
          </a:xfrm>
          <a:prstGeom prst="ellipse">
            <a:avLst/>
          </a:prstGeom>
          <a:solidFill>
            <a:srgbClr val="97E53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588567" y="620480"/>
            <a:ext cx="2243800" cy="224379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931985" y="4525347"/>
            <a:ext cx="6649994" cy="173736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Calibri"/>
              <a:buNone/>
            </a:pPr>
            <a:r>
              <a:rPr b="1" lang="en-US" sz="4800"/>
              <a:t>Modern Architecture</a:t>
            </a:r>
            <a:endParaRPr b="1" sz="5400"/>
          </a:p>
        </p:txBody>
      </p:sp>
      <p:sp>
        <p:nvSpPr>
          <p:cNvPr id="90" name="Google Shape;90;p1"/>
          <p:cNvSpPr txBox="1"/>
          <p:nvPr>
            <p:ph idx="1" type="subTitle"/>
          </p:nvPr>
        </p:nvSpPr>
        <p:spPr>
          <a:xfrm>
            <a:off x="8050762" y="4525347"/>
            <a:ext cx="3531638" cy="1737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None/>
            </a:pPr>
            <a:r>
              <a:rPr lang="en-US" sz="2800"/>
              <a:t>Ahmed Marzouk</a:t>
            </a:r>
            <a:endParaRPr/>
          </a:p>
        </p:txBody>
      </p:sp>
      <p:pic>
        <p:nvPicPr>
          <p:cNvPr id="91" name="Google Shape;91;p1"/>
          <p:cNvPicPr preferRelativeResize="0"/>
          <p:nvPr/>
        </p:nvPicPr>
        <p:blipFill rotWithShape="1">
          <a:blip r:embed="rId3">
            <a:alphaModFix/>
          </a:blip>
          <a:srcRect b="0" l="0" r="0" t="0"/>
          <a:stretch/>
        </p:blipFill>
        <p:spPr>
          <a:xfrm>
            <a:off x="685632" y="1382505"/>
            <a:ext cx="2069658" cy="5955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0"/>
          <p:cNvSpPr/>
          <p:nvPr/>
        </p:nvSpPr>
        <p:spPr>
          <a:xfrm>
            <a:off x="0" y="0"/>
            <a:ext cx="2013557" cy="6858000"/>
          </a:xfrm>
          <a:prstGeom prst="rect">
            <a:avLst/>
          </a:prstGeom>
          <a:solidFill>
            <a:srgbClr val="424F5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 name="Google Shape;158;p10"/>
          <p:cNvPicPr preferRelativeResize="0"/>
          <p:nvPr/>
        </p:nvPicPr>
        <p:blipFill rotWithShape="1">
          <a:blip r:embed="rId3">
            <a:alphaModFix/>
          </a:blip>
          <a:srcRect b="0" l="0" r="0" t="0"/>
          <a:stretch/>
        </p:blipFill>
        <p:spPr>
          <a:xfrm>
            <a:off x="4038600" y="1711123"/>
            <a:ext cx="7188199" cy="3432364"/>
          </a:xfrm>
          <a:prstGeom prst="rect">
            <a:avLst/>
          </a:prstGeom>
          <a:noFill/>
          <a:ln>
            <a:noFill/>
          </a:ln>
        </p:spPr>
      </p:pic>
      <p:sp>
        <p:nvSpPr>
          <p:cNvPr id="159" name="Google Shape;159;p10"/>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FFFFFF"/>
                </a:solidFill>
                <a:latin typeface="Calibri"/>
                <a:ea typeface="Calibri"/>
                <a:cs typeface="Calibri"/>
                <a:sym typeface="Calibri"/>
              </a:rPr>
              <a:t>Case Study</a:t>
            </a:r>
            <a:endParaRPr/>
          </a:p>
        </p:txBody>
      </p:sp>
      <p:sp>
        <p:nvSpPr>
          <p:cNvPr id="160" name="Google Shape;160;p10"/>
          <p:cNvSpPr/>
          <p:nvPr/>
        </p:nvSpPr>
        <p:spPr>
          <a:xfrm>
            <a:off x="4131733" y="4944533"/>
            <a:ext cx="812800" cy="18766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1"/>
          <p:cNvSpPr/>
          <p:nvPr/>
        </p:nvSpPr>
        <p:spPr>
          <a:xfrm>
            <a:off x="0" y="0"/>
            <a:ext cx="2013557" cy="6858000"/>
          </a:xfrm>
          <a:prstGeom prst="rect">
            <a:avLst/>
          </a:prstGeom>
          <a:solidFill>
            <a:srgbClr val="4251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8" name="Google Shape;168;p11"/>
          <p:cNvPicPr preferRelativeResize="0"/>
          <p:nvPr/>
        </p:nvPicPr>
        <p:blipFill rotWithShape="1">
          <a:blip r:embed="rId3">
            <a:alphaModFix/>
          </a:blip>
          <a:srcRect b="0" l="0" r="0" t="0"/>
          <a:stretch/>
        </p:blipFill>
        <p:spPr>
          <a:xfrm>
            <a:off x="4038600" y="1549388"/>
            <a:ext cx="7188199" cy="3755834"/>
          </a:xfrm>
          <a:prstGeom prst="rect">
            <a:avLst/>
          </a:prstGeom>
          <a:noFill/>
          <a:ln>
            <a:noFill/>
          </a:ln>
        </p:spPr>
      </p:pic>
      <p:sp>
        <p:nvSpPr>
          <p:cNvPr id="169" name="Google Shape;169;p11"/>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FFFFFF"/>
                </a:solidFill>
                <a:latin typeface="Calibri"/>
                <a:ea typeface="Calibri"/>
                <a:cs typeface="Calibri"/>
                <a:sym typeface="Calibri"/>
              </a:rPr>
              <a:t>Case Study</a:t>
            </a:r>
            <a:endParaRPr/>
          </a:p>
        </p:txBody>
      </p:sp>
      <p:sp>
        <p:nvSpPr>
          <p:cNvPr id="170" name="Google Shape;170;p11"/>
          <p:cNvSpPr/>
          <p:nvPr/>
        </p:nvSpPr>
        <p:spPr>
          <a:xfrm>
            <a:off x="4038600" y="5068710"/>
            <a:ext cx="939800" cy="23651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4800"/>
              <a:buFont typeface="Calibri"/>
              <a:buNone/>
            </a:pPr>
            <a:r>
              <a:rPr b="1" lang="en-US" sz="4800">
                <a:latin typeface="Calibri"/>
                <a:ea typeface="Calibri"/>
                <a:cs typeface="Calibri"/>
                <a:sym typeface="Calibri"/>
              </a:rPr>
              <a:t>So, What Went Wrong?</a:t>
            </a:r>
            <a:endParaRPr/>
          </a:p>
        </p:txBody>
      </p:sp>
      <p:sp>
        <p:nvSpPr>
          <p:cNvPr id="177" name="Google Shape;177;p12"/>
          <p:cNvSpPr txBox="1"/>
          <p:nvPr>
            <p:ph idx="1" type="body"/>
          </p:nvPr>
        </p:nvSpPr>
        <p:spPr>
          <a:xfrm>
            <a:off x="967292" y="2584227"/>
            <a:ext cx="10515600" cy="664584"/>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US" sz="3600"/>
              <a:t>We can clean it up later; we just have to get to market first!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4800"/>
              <a:buFont typeface="Calibri"/>
              <a:buNone/>
            </a:pPr>
            <a:r>
              <a:rPr b="1" lang="en-US" sz="4800">
                <a:latin typeface="Calibri"/>
                <a:ea typeface="Calibri"/>
                <a:cs typeface="Calibri"/>
                <a:sym typeface="Calibri"/>
              </a:rPr>
              <a:t>The Solution</a:t>
            </a:r>
            <a:endParaRPr/>
          </a:p>
        </p:txBody>
      </p:sp>
      <p:sp>
        <p:nvSpPr>
          <p:cNvPr id="184" name="Google Shape;184;p13"/>
          <p:cNvSpPr txBox="1"/>
          <p:nvPr>
            <p:ph idx="1" type="body"/>
          </p:nvPr>
        </p:nvSpPr>
        <p:spPr>
          <a:xfrm>
            <a:off x="1029446" y="1888541"/>
            <a:ext cx="10597179" cy="61636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3900"/>
              <a:buNone/>
            </a:pPr>
            <a:r>
              <a:rPr lang="en-US" sz="3900" strike="sngStrike">
                <a:solidFill>
                  <a:srgbClr val="FF0000"/>
                </a:solidFill>
              </a:rPr>
              <a:t>Redesign the whole system?</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5" name="Google Shape;185;p13"/>
          <p:cNvSpPr txBox="1"/>
          <p:nvPr/>
        </p:nvSpPr>
        <p:spPr>
          <a:xfrm>
            <a:off x="148748" y="3147718"/>
            <a:ext cx="9585062" cy="616361"/>
          </a:xfrm>
          <a:prstGeom prst="rect">
            <a:avLst/>
          </a:prstGeom>
          <a:noFill/>
          <a:ln>
            <a:noFill/>
          </a:ln>
        </p:spPr>
        <p:txBody>
          <a:bodyPr anchorCtr="0" anchor="t" bIns="45700" lIns="91425" spcFirstLastPara="1" rIns="91425" wrap="square" tIns="45700">
            <a:normAutofit lnSpcReduction="10000"/>
          </a:bodyPr>
          <a:lstStyle/>
          <a:p>
            <a:pPr indent="0" lvl="2" marL="914400" marR="0" rtl="0" algn="l">
              <a:lnSpc>
                <a:spcPct val="90000"/>
              </a:lnSpc>
              <a:spcBef>
                <a:spcPts val="0"/>
              </a:spcBef>
              <a:spcAft>
                <a:spcPts val="0"/>
              </a:spcAft>
              <a:buClr>
                <a:schemeClr val="dk1"/>
              </a:buClr>
              <a:buSzPts val="3900"/>
              <a:buFont typeface="Arial"/>
              <a:buNone/>
            </a:pPr>
            <a:r>
              <a:rPr b="0" i="0" lang="en-US" sz="3900" u="none" cap="none" strike="noStrike">
                <a:solidFill>
                  <a:schemeClr val="dk1"/>
                </a:solidFill>
                <a:latin typeface="Calibri"/>
                <a:ea typeface="Calibri"/>
                <a:cs typeface="Calibri"/>
                <a:sym typeface="Calibri"/>
              </a:rPr>
              <a:t>The only way to go fast, is to go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A TALE OF TWO VALUES</a:t>
            </a:r>
            <a:endParaRPr/>
          </a:p>
        </p:txBody>
      </p:sp>
      <p:sp>
        <p:nvSpPr>
          <p:cNvPr id="192" name="Google Shape;192;p14"/>
          <p:cNvSpPr txBox="1"/>
          <p:nvPr>
            <p:ph idx="1" type="body"/>
          </p:nvPr>
        </p:nvSpPr>
        <p:spPr>
          <a:xfrm>
            <a:off x="1049867" y="2081961"/>
            <a:ext cx="8734776" cy="343184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Behavior</a:t>
            </a:r>
            <a:endParaRPr/>
          </a:p>
          <a:p>
            <a:pPr indent="-228600" lvl="0" marL="228600" rtl="0" algn="l">
              <a:lnSpc>
                <a:spcPct val="90000"/>
              </a:lnSpc>
              <a:spcBef>
                <a:spcPts val="1000"/>
              </a:spcBef>
              <a:spcAft>
                <a:spcPts val="0"/>
              </a:spcAft>
              <a:buClr>
                <a:schemeClr val="dk1"/>
              </a:buClr>
              <a:buSzPts val="2800"/>
              <a:buChar char="•"/>
            </a:pPr>
            <a:r>
              <a:rPr lang="en-US"/>
              <a:t>Architecture</a:t>
            </a:r>
            <a:endParaRPr/>
          </a:p>
        </p:txBody>
      </p:sp>
      <p:sp>
        <p:nvSpPr>
          <p:cNvPr id="193" name="Google Shape;193;p14"/>
          <p:cNvSpPr/>
          <p:nvPr/>
        </p:nvSpPr>
        <p:spPr>
          <a:xfrm>
            <a:off x="838200" y="1684003"/>
            <a:ext cx="10631312" cy="55335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800">
                <a:solidFill>
                  <a:schemeClr val="dk1"/>
                </a:solidFill>
                <a:latin typeface="Calibri"/>
                <a:ea typeface="Calibri"/>
                <a:cs typeface="Calibri"/>
                <a:sym typeface="Calibri"/>
              </a:rPr>
              <a:t>Every software system provides two different values to the stakeholders: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A TALE OF TWO VALUES</a:t>
            </a:r>
            <a:endParaRPr/>
          </a:p>
        </p:txBody>
      </p:sp>
      <p:pic>
        <p:nvPicPr>
          <p:cNvPr id="200" name="Google Shape;200;p15"/>
          <p:cNvPicPr preferRelativeResize="0"/>
          <p:nvPr/>
        </p:nvPicPr>
        <p:blipFill rotWithShape="1">
          <a:blip r:embed="rId3">
            <a:alphaModFix/>
          </a:blip>
          <a:srcRect b="0" l="0" r="0" t="0"/>
          <a:stretch/>
        </p:blipFill>
        <p:spPr>
          <a:xfrm>
            <a:off x="838200" y="1828799"/>
            <a:ext cx="10227732" cy="23593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Why A Good Architecture?</a:t>
            </a:r>
            <a:endParaRPr/>
          </a:p>
        </p:txBody>
      </p:sp>
      <p:pic>
        <p:nvPicPr>
          <p:cNvPr id="207" name="Google Shape;207;p16"/>
          <p:cNvPicPr preferRelativeResize="0"/>
          <p:nvPr/>
        </p:nvPicPr>
        <p:blipFill rotWithShape="1">
          <a:blip r:embed="rId3">
            <a:alphaModFix/>
          </a:blip>
          <a:srcRect b="0" l="0" r="0" t="0"/>
          <a:stretch/>
        </p:blipFill>
        <p:spPr>
          <a:xfrm>
            <a:off x="1161825" y="2506532"/>
            <a:ext cx="9047181" cy="978946"/>
          </a:xfrm>
          <a:prstGeom prst="rect">
            <a:avLst/>
          </a:prstGeom>
          <a:noFill/>
          <a:ln>
            <a:noFill/>
          </a:ln>
        </p:spPr>
      </p:pic>
      <p:sp>
        <p:nvSpPr>
          <p:cNvPr id="208" name="Google Shape;208;p16"/>
          <p:cNvSpPr/>
          <p:nvPr/>
        </p:nvSpPr>
        <p:spPr>
          <a:xfrm>
            <a:off x="961015" y="4301322"/>
            <a:ext cx="103927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It’s so easy to build a software, but not every software built right!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How to measure A Good Architecture?</a:t>
            </a:r>
            <a:endParaRPr/>
          </a:p>
        </p:txBody>
      </p:sp>
      <p:sp>
        <p:nvSpPr>
          <p:cNvPr id="215" name="Google Shape;215;p17"/>
          <p:cNvSpPr txBox="1"/>
          <p:nvPr/>
        </p:nvSpPr>
        <p:spPr>
          <a:xfrm>
            <a:off x="604222" y="2259105"/>
            <a:ext cx="10295067" cy="2246769"/>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The measure of design quality is simply the measure of the effort required to meet the needs of the customer. If that effort is low, and stays low throughout the lifetime of the system, the design is good. If that effort grows with each new release, the design is bad. It’s as simple as that.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Architecture Vs. Design</a:t>
            </a:r>
            <a:endParaRPr/>
          </a:p>
        </p:txBody>
      </p:sp>
      <p:pic>
        <p:nvPicPr>
          <p:cNvPr id="222" name="Google Shape;222;p18"/>
          <p:cNvPicPr preferRelativeResize="0"/>
          <p:nvPr/>
        </p:nvPicPr>
        <p:blipFill rotWithShape="1">
          <a:blip r:embed="rId3">
            <a:alphaModFix/>
          </a:blip>
          <a:srcRect b="0" l="0" r="0" t="0"/>
          <a:stretch/>
        </p:blipFill>
        <p:spPr>
          <a:xfrm>
            <a:off x="2747786" y="1690688"/>
            <a:ext cx="6267450" cy="3781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1104440" y="5063018"/>
            <a:ext cx="10263474" cy="92627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SzPct val="100000"/>
              <a:buFont typeface="Arial"/>
              <a:buNone/>
            </a:pPr>
            <a:r>
              <a:rPr lang="en-US" sz="4800" cap="none"/>
              <a:t>Modern Architecture And </a:t>
            </a:r>
            <a:r>
              <a:rPr lang="en-US" sz="4800"/>
              <a:t>PROGRAMMING PARADIGMS</a:t>
            </a:r>
            <a:r>
              <a:rPr lang="en-US" sz="4800" cap="none"/>
              <a:t> </a:t>
            </a:r>
            <a:endParaRPr sz="4900" cap="none">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txBox="1"/>
          <p:nvPr>
            <p:ph type="title"/>
          </p:nvPr>
        </p:nvSpPr>
        <p:spPr>
          <a:xfrm>
            <a:off x="3591339" y="1527508"/>
            <a:ext cx="10515600" cy="24715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solidFill>
                  <a:schemeClr val="dk1"/>
                </a:solidFill>
              </a:rPr>
              <a:t>Ahmed Marzouk</a:t>
            </a:r>
            <a:br>
              <a:rPr lang="en-US">
                <a:solidFill>
                  <a:schemeClr val="dk1"/>
                </a:solidFill>
              </a:rPr>
            </a:br>
            <a:r>
              <a:rPr lang="en-US" sz="4000">
                <a:solidFill>
                  <a:schemeClr val="dk1"/>
                </a:solidFill>
              </a:rPr>
              <a:t>Senior Software Engineer </a:t>
            </a:r>
            <a:endParaRPr>
              <a:solidFill>
                <a:schemeClr val="dk1"/>
              </a:solidFill>
            </a:endParaRPr>
          </a:p>
        </p:txBody>
      </p:sp>
      <p:sp>
        <p:nvSpPr>
          <p:cNvPr id="97" name="Google Shape;97;p2"/>
          <p:cNvSpPr/>
          <p:nvPr/>
        </p:nvSpPr>
        <p:spPr>
          <a:xfrm>
            <a:off x="3591339" y="3503785"/>
            <a:ext cx="6679765" cy="1015663"/>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u="sng">
              <a:solidFill>
                <a:schemeClr val="dk1"/>
              </a:solidFill>
              <a:latin typeface="Calibri"/>
              <a:ea typeface="Calibri"/>
              <a:cs typeface="Calibri"/>
              <a:sym typeface="Calibri"/>
              <a:hlinkClick r:id="rId3">
                <a:extLst>
                  <a:ext uri="{A12FA001-AC4F-418D-AE19-62706E023703}">
                    <ahyp:hlinkClr val="tx"/>
                  </a:ext>
                </a:extLst>
              </a:hlinkClick>
            </a:endParaRPr>
          </a:p>
          <a:p>
            <a:pPr indent="0" lvl="0" marL="0" marR="0" rtl="0" algn="l">
              <a:spcBef>
                <a:spcPts val="0"/>
              </a:spcBef>
              <a:spcAft>
                <a:spcPts val="0"/>
              </a:spcAft>
              <a:buNone/>
            </a:pPr>
            <a:r>
              <a:rPr lang="en-US" sz="2400" u="sng">
                <a:solidFill>
                  <a:srgbClr val="222A35"/>
                </a:solidFill>
                <a:latin typeface="Calibri"/>
                <a:ea typeface="Calibri"/>
                <a:cs typeface="Calibri"/>
                <a:sym typeface="Calibri"/>
                <a:hlinkClick r:id="rId4">
                  <a:extLst>
                    <a:ext uri="{A12FA001-AC4F-418D-AE19-62706E023703}">
                      <ahyp:hlinkClr val="tx"/>
                    </a:ext>
                  </a:extLst>
                </a:hlinkClick>
              </a:rPr>
              <a:t>Linkedin</a:t>
            </a:r>
            <a:r>
              <a:rPr lang="en-US" sz="2400">
                <a:solidFill>
                  <a:srgbClr val="222A35"/>
                </a:solidFill>
                <a:latin typeface="Calibri"/>
                <a:ea typeface="Calibri"/>
                <a:cs typeface="Calibri"/>
                <a:sym typeface="Calibri"/>
              </a:rPr>
              <a:t>|</a:t>
            </a:r>
            <a:r>
              <a:rPr lang="en-US" sz="2400" u="sng">
                <a:solidFill>
                  <a:srgbClr val="222A35"/>
                </a:solidFill>
                <a:latin typeface="Calibri"/>
                <a:ea typeface="Calibri"/>
                <a:cs typeface="Calibri"/>
                <a:sym typeface="Calibri"/>
                <a:hlinkClick r:id="rId5">
                  <a:extLst>
                    <a:ext uri="{A12FA001-AC4F-418D-AE19-62706E023703}">
                      <ahyp:hlinkClr val="tx"/>
                    </a:ext>
                  </a:extLst>
                </a:hlinkClick>
              </a:rPr>
              <a:t>Medium</a:t>
            </a:r>
            <a:r>
              <a:rPr lang="en-US" sz="2400">
                <a:solidFill>
                  <a:srgbClr val="222A35"/>
                </a:solidFill>
                <a:latin typeface="Calibri"/>
                <a:ea typeface="Calibri"/>
                <a:cs typeface="Calibri"/>
                <a:sym typeface="Calibri"/>
              </a:rPr>
              <a:t>|</a:t>
            </a:r>
            <a:r>
              <a:rPr lang="en-US" sz="2400" u="sng">
                <a:solidFill>
                  <a:srgbClr val="222A35"/>
                </a:solidFill>
                <a:latin typeface="Calibri"/>
                <a:ea typeface="Calibri"/>
                <a:cs typeface="Calibri"/>
                <a:sym typeface="Calibri"/>
                <a:hlinkClick r:id="rId6">
                  <a:extLst>
                    <a:ext uri="{A12FA001-AC4F-418D-AE19-62706E023703}">
                      <ahyp:hlinkClr val="tx"/>
                    </a:ext>
                  </a:extLst>
                </a:hlinkClick>
              </a:rPr>
              <a:t>GitHub</a:t>
            </a:r>
            <a:r>
              <a:rPr lang="en-US" sz="2400">
                <a:solidFill>
                  <a:srgbClr val="222A35"/>
                </a:solidFill>
                <a:latin typeface="Calibri"/>
                <a:ea typeface="Calibri"/>
                <a:cs typeface="Calibri"/>
                <a:sym typeface="Calibri"/>
              </a:rPr>
              <a:t>|</a:t>
            </a:r>
            <a:r>
              <a:rPr lang="en-US" sz="2400" u="sng">
                <a:solidFill>
                  <a:srgbClr val="222A35"/>
                </a:solidFill>
                <a:latin typeface="Calibri"/>
                <a:ea typeface="Calibri"/>
                <a:cs typeface="Calibri"/>
                <a:sym typeface="Calibri"/>
                <a:hlinkClick r:id="rId7">
                  <a:extLst>
                    <a:ext uri="{A12FA001-AC4F-418D-AE19-62706E023703}">
                      <ahyp:hlinkClr val="tx"/>
                    </a:ext>
                  </a:extLst>
                </a:hlinkClick>
              </a:rPr>
              <a:t>SO</a:t>
            </a:r>
            <a:r>
              <a:rPr lang="en-US" sz="2400">
                <a:solidFill>
                  <a:srgbClr val="222A35"/>
                </a:solidFill>
                <a:latin typeface="Calibri"/>
                <a:ea typeface="Calibri"/>
                <a:cs typeface="Calibri"/>
                <a:sym typeface="Calibri"/>
              </a:rPr>
              <a:t>|</a:t>
            </a:r>
            <a:r>
              <a:rPr lang="en-US" sz="2400" u="sng">
                <a:solidFill>
                  <a:srgbClr val="222A35"/>
                </a:solidFill>
                <a:latin typeface="Calibri"/>
                <a:ea typeface="Calibri"/>
                <a:cs typeface="Calibri"/>
                <a:sym typeface="Calibri"/>
                <a:hlinkClick r:id="rId8">
                  <a:extLst>
                    <a:ext uri="{A12FA001-AC4F-418D-AE19-62706E023703}">
                      <ahyp:hlinkClr val="tx"/>
                    </a:ext>
                  </a:extLst>
                </a:hlinkClick>
              </a:rPr>
              <a:t>IntegrantProfile</a:t>
            </a:r>
            <a:endParaRPr sz="2400">
              <a:solidFill>
                <a:srgbClr val="222A35"/>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9">
            <a:alphaModFix/>
          </a:blip>
          <a:srcRect b="0" l="0" r="0" t="0"/>
          <a:stretch/>
        </p:blipFill>
        <p:spPr>
          <a:xfrm>
            <a:off x="678328" y="2330419"/>
            <a:ext cx="2180202" cy="21890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libri"/>
              <a:buNone/>
            </a:pPr>
            <a:r>
              <a:rPr b="1" lang="en-US" sz="4800"/>
              <a:t>STARTING WITH THE BRICKS: PROGRAMMING PARADIGMS</a:t>
            </a:r>
            <a:endParaRPr/>
          </a:p>
        </p:txBody>
      </p:sp>
      <p:sp>
        <p:nvSpPr>
          <p:cNvPr id="235" name="Google Shape;23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relation between programming paradigms and architecture?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libri"/>
              <a:buNone/>
            </a:pPr>
            <a:r>
              <a:rPr b="1" lang="en-US" sz="4800"/>
              <a:t>STARTING WITH THE BRICKS: PROGRAMMING PARADIGMS</a:t>
            </a:r>
            <a:endParaRPr/>
          </a:p>
        </p:txBody>
      </p:sp>
      <p:sp>
        <p:nvSpPr>
          <p:cNvPr id="242" name="Google Shape;2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Structure</a:t>
            </a:r>
            <a:endParaRPr/>
          </a:p>
          <a:p>
            <a:pPr indent="-228600" lvl="0" marL="228600" rtl="0" algn="l">
              <a:lnSpc>
                <a:spcPct val="90000"/>
              </a:lnSpc>
              <a:spcBef>
                <a:spcPts val="1000"/>
              </a:spcBef>
              <a:spcAft>
                <a:spcPts val="0"/>
              </a:spcAft>
              <a:buClr>
                <a:schemeClr val="dk1"/>
              </a:buClr>
              <a:buSzPts val="2800"/>
              <a:buChar char="•"/>
            </a:pPr>
            <a:r>
              <a:rPr lang="en-US"/>
              <a:t>OOP</a:t>
            </a:r>
            <a:endParaRPr/>
          </a:p>
          <a:p>
            <a:pPr indent="-228600" lvl="0" marL="228600" rtl="0" algn="l">
              <a:lnSpc>
                <a:spcPct val="90000"/>
              </a:lnSpc>
              <a:spcBef>
                <a:spcPts val="1000"/>
              </a:spcBef>
              <a:spcAft>
                <a:spcPts val="0"/>
              </a:spcAft>
              <a:buClr>
                <a:schemeClr val="dk1"/>
              </a:buClr>
              <a:buSzPts val="2800"/>
              <a:buChar char="•"/>
            </a:pPr>
            <a:r>
              <a:rPr lang="en-US"/>
              <a:t>Functional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Structure Programming</a:t>
            </a:r>
            <a:endParaRPr/>
          </a:p>
        </p:txBody>
      </p:sp>
      <p:sp>
        <p:nvSpPr>
          <p:cNvPr id="249" name="Google Shape;24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goto to Control/Iteration</a:t>
            </a:r>
            <a:endParaRPr/>
          </a:p>
          <a:p>
            <a:pPr indent="-228600" lvl="0" marL="228600" rtl="0" algn="l">
              <a:lnSpc>
                <a:spcPct val="90000"/>
              </a:lnSpc>
              <a:spcBef>
                <a:spcPts val="1000"/>
              </a:spcBef>
              <a:spcAft>
                <a:spcPts val="0"/>
              </a:spcAft>
              <a:buClr>
                <a:schemeClr val="dk1"/>
              </a:buClr>
              <a:buSzPts val="2800"/>
              <a:buChar char="•"/>
            </a:pPr>
            <a:r>
              <a:rPr lang="en-US"/>
              <a:t>FUNCTIONAL DECOMPOSITION</a:t>
            </a:r>
            <a:endParaRPr/>
          </a:p>
          <a:p>
            <a:pPr indent="-228600" lvl="0" marL="228600" rtl="0" algn="l">
              <a:lnSpc>
                <a:spcPct val="90000"/>
              </a:lnSpc>
              <a:spcBef>
                <a:spcPts val="1000"/>
              </a:spcBef>
              <a:spcAft>
                <a:spcPts val="0"/>
              </a:spcAft>
              <a:buClr>
                <a:schemeClr val="dk1"/>
              </a:buClr>
              <a:buSzPts val="2800"/>
              <a:buChar char="•"/>
            </a:pPr>
            <a:r>
              <a:rPr lang="en-US"/>
              <a:t>How that is important for architecture?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0" name="Google Shape;250;p22"/>
          <p:cNvPicPr preferRelativeResize="0"/>
          <p:nvPr/>
        </p:nvPicPr>
        <p:blipFill rotWithShape="1">
          <a:blip r:embed="rId3">
            <a:alphaModFix/>
          </a:blip>
          <a:srcRect b="0" l="0" r="0" t="0"/>
          <a:stretch/>
        </p:blipFill>
        <p:spPr>
          <a:xfrm>
            <a:off x="838200" y="4001294"/>
            <a:ext cx="8941411" cy="6972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Functional Programming</a:t>
            </a:r>
            <a:endParaRPr/>
          </a:p>
        </p:txBody>
      </p:sp>
      <p:pic>
        <p:nvPicPr>
          <p:cNvPr id="257" name="Google Shape;257;p23"/>
          <p:cNvPicPr preferRelativeResize="0"/>
          <p:nvPr/>
        </p:nvPicPr>
        <p:blipFill rotWithShape="1">
          <a:blip r:embed="rId3">
            <a:alphaModFix/>
          </a:blip>
          <a:srcRect b="0" l="0" r="0" t="0"/>
          <a:stretch/>
        </p:blipFill>
        <p:spPr>
          <a:xfrm>
            <a:off x="3281715" y="1690688"/>
            <a:ext cx="8739769" cy="2181401"/>
          </a:xfrm>
          <a:prstGeom prst="rect">
            <a:avLst/>
          </a:prstGeom>
          <a:noFill/>
          <a:ln>
            <a:noFill/>
          </a:ln>
        </p:spPr>
      </p:pic>
      <p:pic>
        <p:nvPicPr>
          <p:cNvPr id="258" name="Google Shape;258;p23"/>
          <p:cNvPicPr preferRelativeResize="0"/>
          <p:nvPr/>
        </p:nvPicPr>
        <p:blipFill rotWithShape="1">
          <a:blip r:embed="rId4">
            <a:alphaModFix/>
          </a:blip>
          <a:srcRect b="0" l="0" r="0" t="0"/>
          <a:stretch/>
        </p:blipFill>
        <p:spPr>
          <a:xfrm>
            <a:off x="3123671" y="4226062"/>
            <a:ext cx="8072085" cy="542965"/>
          </a:xfrm>
          <a:prstGeom prst="rect">
            <a:avLst/>
          </a:prstGeom>
          <a:noFill/>
          <a:ln>
            <a:noFill/>
          </a:ln>
        </p:spPr>
      </p:pic>
      <p:sp>
        <p:nvSpPr>
          <p:cNvPr id="259" name="Google Shape;259;p23"/>
          <p:cNvSpPr txBox="1"/>
          <p:nvPr/>
        </p:nvSpPr>
        <p:spPr>
          <a:xfrm>
            <a:off x="0" y="2101906"/>
            <a:ext cx="1761068" cy="616361"/>
          </a:xfrm>
          <a:prstGeom prst="rect">
            <a:avLst/>
          </a:prstGeom>
          <a:noFill/>
          <a:ln>
            <a:noFill/>
          </a:ln>
        </p:spPr>
        <p:txBody>
          <a:bodyPr anchorCtr="0" anchor="t" bIns="45700" lIns="91425" spcFirstLastPara="1" rIns="91425" wrap="square" tIns="45700">
            <a:normAutofit lnSpcReduction="10000"/>
          </a:bodyPr>
          <a:lstStyle/>
          <a:p>
            <a:pPr indent="0" lvl="2" marL="914400" marR="0" rtl="0" algn="l">
              <a:lnSpc>
                <a:spcPct val="90000"/>
              </a:lnSpc>
              <a:spcBef>
                <a:spcPts val="0"/>
              </a:spcBef>
              <a:spcAft>
                <a:spcPts val="0"/>
              </a:spcAft>
              <a:buClr>
                <a:schemeClr val="dk1"/>
              </a:buClr>
              <a:buSzPts val="3900"/>
              <a:buFont typeface="Arial"/>
              <a:buNone/>
            </a:pPr>
            <a:r>
              <a:rPr b="0" i="0" lang="en-US" sz="3900" u="none" cap="none" strike="noStrike">
                <a:solidFill>
                  <a:schemeClr val="dk1"/>
                </a:solidFill>
                <a:latin typeface="Calibri"/>
                <a:ea typeface="Calibri"/>
                <a:cs typeface="Calibri"/>
                <a:sym typeface="Calibri"/>
              </a:rPr>
              <a:t>C#</a:t>
            </a:r>
            <a:endParaRPr/>
          </a:p>
        </p:txBody>
      </p:sp>
      <p:sp>
        <p:nvSpPr>
          <p:cNvPr id="260" name="Google Shape;260;p23"/>
          <p:cNvSpPr txBox="1"/>
          <p:nvPr/>
        </p:nvSpPr>
        <p:spPr>
          <a:xfrm>
            <a:off x="-62089" y="4164228"/>
            <a:ext cx="2223912" cy="666632"/>
          </a:xfrm>
          <a:prstGeom prst="rect">
            <a:avLst/>
          </a:prstGeom>
          <a:noFill/>
          <a:ln>
            <a:noFill/>
          </a:ln>
        </p:spPr>
        <p:txBody>
          <a:bodyPr anchorCtr="0" anchor="t" bIns="45700" lIns="91425" spcFirstLastPara="1" rIns="91425" wrap="square" tIns="45700">
            <a:normAutofit fontScale="77500" lnSpcReduction="20000"/>
          </a:bodyPr>
          <a:lstStyle/>
          <a:p>
            <a:pPr indent="0" lvl="2" marL="914400" marR="0" rtl="0" algn="l">
              <a:lnSpc>
                <a:spcPct val="90000"/>
              </a:lnSpc>
              <a:spcBef>
                <a:spcPts val="0"/>
              </a:spcBef>
              <a:spcAft>
                <a:spcPts val="0"/>
              </a:spcAft>
              <a:buClr>
                <a:schemeClr val="dk1"/>
              </a:buClr>
              <a:buSzPct val="100000"/>
              <a:buFont typeface="Arial"/>
              <a:buNone/>
            </a:pPr>
            <a:r>
              <a:rPr b="0" i="0" lang="en-US" sz="3900" u="none" cap="none" strike="noStrike">
                <a:solidFill>
                  <a:schemeClr val="dk1"/>
                </a:solidFill>
                <a:latin typeface="Calibri"/>
                <a:ea typeface="Calibri"/>
                <a:cs typeface="Calibri"/>
                <a:sym typeface="Calibri"/>
              </a:rPr>
              <a:t>Clojure</a:t>
            </a:r>
            <a:endParaRPr/>
          </a:p>
        </p:txBody>
      </p:sp>
      <p:sp>
        <p:nvSpPr>
          <p:cNvPr id="261" name="Google Shape;261;p23"/>
          <p:cNvSpPr txBox="1"/>
          <p:nvPr/>
        </p:nvSpPr>
        <p:spPr>
          <a:xfrm>
            <a:off x="-206552" y="5556098"/>
            <a:ext cx="3488266" cy="616361"/>
          </a:xfrm>
          <a:prstGeom prst="rect">
            <a:avLst/>
          </a:prstGeom>
          <a:noFill/>
          <a:ln>
            <a:noFill/>
          </a:ln>
        </p:spPr>
        <p:txBody>
          <a:bodyPr anchorCtr="0" anchor="t" bIns="45700" lIns="91425" spcFirstLastPara="1" rIns="91425" wrap="square" tIns="45700">
            <a:normAutofit fontScale="85000" lnSpcReduction="10000"/>
          </a:bodyPr>
          <a:lstStyle/>
          <a:p>
            <a:pPr indent="0" lvl="2" marL="914400" marR="0" rtl="0" algn="l">
              <a:lnSpc>
                <a:spcPct val="90000"/>
              </a:lnSpc>
              <a:spcBef>
                <a:spcPts val="0"/>
              </a:spcBef>
              <a:spcAft>
                <a:spcPts val="0"/>
              </a:spcAft>
              <a:buClr>
                <a:schemeClr val="dk1"/>
              </a:buClr>
              <a:buSzPct val="100000"/>
              <a:buFont typeface="Arial"/>
              <a:buNone/>
            </a:pPr>
            <a:r>
              <a:rPr b="0" i="0" lang="en-US" sz="3900" u="none" cap="none" strike="noStrike">
                <a:solidFill>
                  <a:schemeClr val="dk1"/>
                </a:solidFill>
                <a:latin typeface="Calibri"/>
                <a:ea typeface="Calibri"/>
                <a:cs typeface="Calibri"/>
                <a:sym typeface="Calibri"/>
              </a:rPr>
              <a:t>C# Functional</a:t>
            </a:r>
            <a:endParaRPr/>
          </a:p>
        </p:txBody>
      </p:sp>
      <p:pic>
        <p:nvPicPr>
          <p:cNvPr id="262" name="Google Shape;262;p23"/>
          <p:cNvPicPr preferRelativeResize="0"/>
          <p:nvPr/>
        </p:nvPicPr>
        <p:blipFill rotWithShape="1">
          <a:blip r:embed="rId5">
            <a:alphaModFix/>
          </a:blip>
          <a:srcRect b="0" l="0" r="0" t="0"/>
          <a:stretch/>
        </p:blipFill>
        <p:spPr>
          <a:xfrm>
            <a:off x="3281714" y="5311774"/>
            <a:ext cx="7792685" cy="8606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Functional Programming</a:t>
            </a:r>
            <a:endParaRPr/>
          </a:p>
        </p:txBody>
      </p:sp>
      <p:sp>
        <p:nvSpPr>
          <p:cNvPr id="269" name="Google Shape;269;p24"/>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IMMUTABILITY AND ARCHITECTURE</a:t>
            </a:r>
            <a:endParaRPr/>
          </a:p>
          <a:p>
            <a:pPr indent="-228600" lvl="0" marL="228600" rtl="0" algn="l">
              <a:lnSpc>
                <a:spcPct val="90000"/>
              </a:lnSpc>
              <a:spcBef>
                <a:spcPts val="1000"/>
              </a:spcBef>
              <a:spcAft>
                <a:spcPts val="0"/>
              </a:spcAft>
              <a:buClr>
                <a:schemeClr val="dk1"/>
              </a:buClr>
              <a:buSzPts val="2800"/>
              <a:buChar char="•"/>
            </a:pPr>
            <a:r>
              <a:rPr lang="en-US"/>
              <a:t>CQRS</a:t>
            </a:r>
            <a:endParaRPr/>
          </a:p>
          <a:p>
            <a:pPr indent="-228600" lvl="0" marL="228600" rtl="0" algn="l">
              <a:lnSpc>
                <a:spcPct val="90000"/>
              </a:lnSpc>
              <a:spcBef>
                <a:spcPts val="1000"/>
              </a:spcBef>
              <a:spcAft>
                <a:spcPts val="0"/>
              </a:spcAft>
              <a:buClr>
                <a:schemeClr val="dk1"/>
              </a:buClr>
              <a:buSzPts val="2800"/>
              <a:buChar char="•"/>
            </a:pPr>
            <a:r>
              <a:rPr lang="en-US"/>
              <a:t>EVENT SOURCING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70" name="Google Shape;270;p24"/>
          <p:cNvPicPr preferRelativeResize="0"/>
          <p:nvPr/>
        </p:nvPicPr>
        <p:blipFill rotWithShape="1">
          <a:blip r:embed="rId3">
            <a:alphaModFix/>
          </a:blip>
          <a:srcRect b="0" l="0" r="0" t="0"/>
          <a:stretch/>
        </p:blipFill>
        <p:spPr>
          <a:xfrm>
            <a:off x="1332088" y="4215783"/>
            <a:ext cx="8507118" cy="7975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Object Oriented Programming</a:t>
            </a:r>
            <a:endParaRPr/>
          </a:p>
        </p:txBody>
      </p:sp>
      <p:sp>
        <p:nvSpPr>
          <p:cNvPr id="277" name="Google Shape;277;p25"/>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Power of OOP?</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Encapsulation</a:t>
            </a:r>
            <a:endParaRPr/>
          </a:p>
        </p:txBody>
      </p:sp>
      <p:sp>
        <p:nvSpPr>
          <p:cNvPr id="284" name="Google Shape;284;p26"/>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Encapsulation in C</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85" name="Google Shape;285;p26"/>
          <p:cNvPicPr preferRelativeResize="0"/>
          <p:nvPr/>
        </p:nvPicPr>
        <p:blipFill rotWithShape="1">
          <a:blip r:embed="rId3">
            <a:alphaModFix/>
          </a:blip>
          <a:srcRect b="0" l="0" r="0" t="0"/>
          <a:stretch/>
        </p:blipFill>
        <p:spPr>
          <a:xfrm>
            <a:off x="1590144" y="2552523"/>
            <a:ext cx="8334375" cy="1323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Encapsulation</a:t>
            </a:r>
            <a:endParaRPr/>
          </a:p>
        </p:txBody>
      </p:sp>
      <p:sp>
        <p:nvSpPr>
          <p:cNvPr id="292" name="Google Shape;292;p27"/>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Encapsulation in C++</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93" name="Google Shape;293;p27"/>
          <p:cNvPicPr preferRelativeResize="0"/>
          <p:nvPr/>
        </p:nvPicPr>
        <p:blipFill rotWithShape="1">
          <a:blip r:embed="rId3">
            <a:alphaModFix/>
          </a:blip>
          <a:srcRect b="0" l="0" r="0" t="0"/>
          <a:stretch/>
        </p:blipFill>
        <p:spPr>
          <a:xfrm>
            <a:off x="1738312" y="2699367"/>
            <a:ext cx="8715375" cy="258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Inheritance</a:t>
            </a:r>
            <a:endParaRPr/>
          </a:p>
        </p:txBody>
      </p:sp>
      <p:sp>
        <p:nvSpPr>
          <p:cNvPr id="300" name="Google Shape;300;p28"/>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Inheritance in C</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01" name="Google Shape;301;p28"/>
          <p:cNvPicPr preferRelativeResize="0"/>
          <p:nvPr/>
        </p:nvPicPr>
        <p:blipFill rotWithShape="1">
          <a:blip r:embed="rId3">
            <a:alphaModFix/>
          </a:blip>
          <a:srcRect b="0" l="0" r="0" t="0"/>
          <a:stretch/>
        </p:blipFill>
        <p:spPr>
          <a:xfrm>
            <a:off x="1758244" y="2617346"/>
            <a:ext cx="8382000"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Inheritance</a:t>
            </a:r>
            <a:endParaRPr/>
          </a:p>
        </p:txBody>
      </p:sp>
      <p:sp>
        <p:nvSpPr>
          <p:cNvPr id="308" name="Google Shape;308;p29"/>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Inheritance in C</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09" name="Google Shape;309;p29"/>
          <p:cNvPicPr preferRelativeResize="0"/>
          <p:nvPr/>
        </p:nvPicPr>
        <p:blipFill rotWithShape="1">
          <a:blip r:embed="rId3">
            <a:alphaModFix/>
          </a:blip>
          <a:srcRect b="0" l="0" r="0" t="0"/>
          <a:stretch/>
        </p:blipFill>
        <p:spPr>
          <a:xfrm>
            <a:off x="1698625" y="2489024"/>
            <a:ext cx="8591550" cy="36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74975"/>
              </a:buClr>
              <a:buSzPts val="4400"/>
              <a:buFont typeface="Calibri"/>
              <a:buNone/>
            </a:pPr>
            <a:r>
              <a:rPr lang="en-US"/>
              <a:t>Agenda</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modern architecture?</a:t>
            </a:r>
            <a:endParaRPr/>
          </a:p>
          <a:p>
            <a:pPr indent="-228600" lvl="0" marL="228600" rtl="0" algn="l">
              <a:lnSpc>
                <a:spcPct val="90000"/>
              </a:lnSpc>
              <a:spcBef>
                <a:spcPts val="100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Programming paradigms and architecture</a:t>
            </a:r>
            <a:endParaRPr/>
          </a:p>
          <a:p>
            <a:pPr indent="-228600" lvl="0" marL="228600" rtl="0" algn="l">
              <a:lnSpc>
                <a:spcPct val="90000"/>
              </a:lnSpc>
              <a:spcBef>
                <a:spcPts val="1000"/>
              </a:spcBef>
              <a:spcAft>
                <a:spcPts val="0"/>
              </a:spcAft>
              <a:buClr>
                <a:schemeClr val="dk1"/>
              </a:buClr>
              <a:buSzPts val="2800"/>
              <a:buChar char="•"/>
            </a:pPr>
            <a:r>
              <a:rPr lang="en-US"/>
              <a:t>SOLID Design Principles and Architecture</a:t>
            </a:r>
            <a:endParaRPr/>
          </a:p>
          <a:p>
            <a:pPr indent="-228600" lvl="0" marL="228600" rtl="0" algn="l">
              <a:lnSpc>
                <a:spcPct val="90000"/>
              </a:lnSpc>
              <a:spcBef>
                <a:spcPts val="1000"/>
              </a:spcBef>
              <a:spcAft>
                <a:spcPts val="0"/>
              </a:spcAft>
              <a:buClr>
                <a:schemeClr val="dk1"/>
              </a:buClr>
              <a:buSzPts val="2800"/>
              <a:buChar char="•"/>
            </a:pPr>
            <a:r>
              <a:rPr lang="en-US"/>
              <a:t>Components</a:t>
            </a:r>
            <a:endParaRPr/>
          </a:p>
          <a:p>
            <a:pPr indent="-228600" lvl="0" marL="228600" rtl="0" algn="l">
              <a:lnSpc>
                <a:spcPct val="90000"/>
              </a:lnSpc>
              <a:spcBef>
                <a:spcPts val="1000"/>
              </a:spcBef>
              <a:spcAft>
                <a:spcPts val="0"/>
              </a:spcAft>
              <a:buClr>
                <a:schemeClr val="dk1"/>
              </a:buClr>
              <a:buSzPts val="2800"/>
              <a:buChar char="•"/>
            </a:pPr>
            <a:r>
              <a:rPr lang="en-US"/>
              <a:t>Modern Architecture attributes and patterns</a:t>
            </a:r>
            <a:endParaRPr/>
          </a:p>
          <a:p>
            <a:pPr indent="-228600" lvl="0" marL="228600" rtl="0" algn="l">
              <a:lnSpc>
                <a:spcPct val="90000"/>
              </a:lnSpc>
              <a:spcBef>
                <a:spcPts val="1000"/>
              </a:spcBef>
              <a:spcAft>
                <a:spcPts val="0"/>
              </a:spcAft>
              <a:buClr>
                <a:schemeClr val="dk1"/>
              </a:buClr>
              <a:buSzPts val="2800"/>
              <a:buChar char="•"/>
            </a:pPr>
            <a:r>
              <a:rPr lang="en-US"/>
              <a:t>Demo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Polymorphism</a:t>
            </a:r>
            <a:endParaRPr/>
          </a:p>
        </p:txBody>
      </p:sp>
      <p:sp>
        <p:nvSpPr>
          <p:cNvPr id="316" name="Google Shape;316;p30"/>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Polymorphism was exists before OOP</a:t>
            </a:r>
            <a:endParaRPr/>
          </a:p>
          <a:p>
            <a:pPr indent="-228600" lvl="0" marL="228600" rtl="0" algn="l">
              <a:lnSpc>
                <a:spcPct val="90000"/>
              </a:lnSpc>
              <a:spcBef>
                <a:spcPts val="1000"/>
              </a:spcBef>
              <a:spcAft>
                <a:spcPts val="0"/>
              </a:spcAft>
              <a:buClr>
                <a:schemeClr val="dk1"/>
              </a:buClr>
              <a:buSzPts val="2800"/>
              <a:buChar char="•"/>
            </a:pPr>
            <a:r>
              <a:rPr lang="en-US"/>
              <a:t>OOP gives us much safer and much more convenient polymorphism.</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17" name="Google Shape;317;p30"/>
          <p:cNvPicPr preferRelativeResize="0"/>
          <p:nvPr/>
        </p:nvPicPr>
        <p:blipFill rotWithShape="1">
          <a:blip r:embed="rId3">
            <a:alphaModFix/>
          </a:blip>
          <a:srcRect b="0" l="0" r="0" t="0"/>
          <a:stretch/>
        </p:blipFill>
        <p:spPr>
          <a:xfrm>
            <a:off x="984956" y="3601595"/>
            <a:ext cx="9720059" cy="6091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The Power Of Polymorphism</a:t>
            </a:r>
            <a:endParaRPr/>
          </a:p>
        </p:txBody>
      </p:sp>
      <p:sp>
        <p:nvSpPr>
          <p:cNvPr id="324" name="Google Shape;324;p31"/>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power of Polymorphism &gt; plugin architecture without any change in the core. </a:t>
            </a:r>
            <a:endParaRPr/>
          </a:p>
          <a:p>
            <a:pPr indent="-228600" lvl="0" marL="228600" rtl="0" algn="l">
              <a:lnSpc>
                <a:spcPct val="90000"/>
              </a:lnSpc>
              <a:spcBef>
                <a:spcPts val="1000"/>
              </a:spcBef>
              <a:spcAft>
                <a:spcPts val="0"/>
              </a:spcAft>
              <a:buClr>
                <a:schemeClr val="dk1"/>
              </a:buClr>
              <a:buSzPts val="2800"/>
              <a:buChar char="•"/>
            </a:pPr>
            <a:r>
              <a:rPr lang="en-US"/>
              <a:t>OO allows the plugin architecture to be used anywhere, for anything.</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Dependency Inversion</a:t>
            </a:r>
            <a:endParaRPr/>
          </a:p>
        </p:txBody>
      </p:sp>
      <p:sp>
        <p:nvSpPr>
          <p:cNvPr id="331" name="Google Shape;331;p32"/>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32" name="Google Shape;332;p32"/>
          <p:cNvPicPr preferRelativeResize="0"/>
          <p:nvPr/>
        </p:nvPicPr>
        <p:blipFill rotWithShape="1">
          <a:blip r:embed="rId3">
            <a:alphaModFix/>
          </a:blip>
          <a:srcRect b="0" l="0" r="0" t="0"/>
          <a:stretch/>
        </p:blipFill>
        <p:spPr>
          <a:xfrm>
            <a:off x="1945394" y="1927578"/>
            <a:ext cx="7537274" cy="3832802"/>
          </a:xfrm>
          <a:prstGeom prst="rect">
            <a:avLst/>
          </a:prstGeom>
          <a:noFill/>
          <a:ln>
            <a:noFill/>
          </a:ln>
        </p:spPr>
      </p:pic>
      <p:sp>
        <p:nvSpPr>
          <p:cNvPr id="333" name="Google Shape;333;p32"/>
          <p:cNvSpPr/>
          <p:nvPr/>
        </p:nvSpPr>
        <p:spPr>
          <a:xfrm>
            <a:off x="1967972" y="5542845"/>
            <a:ext cx="820384" cy="2175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Dependency Inversion</a:t>
            </a:r>
            <a:endParaRPr/>
          </a:p>
        </p:txBody>
      </p:sp>
      <p:sp>
        <p:nvSpPr>
          <p:cNvPr id="340" name="Google Shape;340;p33"/>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41" name="Google Shape;341;p33"/>
          <p:cNvPicPr preferRelativeResize="0"/>
          <p:nvPr/>
        </p:nvPicPr>
        <p:blipFill rotWithShape="1">
          <a:blip r:embed="rId3">
            <a:alphaModFix/>
          </a:blip>
          <a:srcRect b="0" l="0" r="0" t="0"/>
          <a:stretch/>
        </p:blipFill>
        <p:spPr>
          <a:xfrm>
            <a:off x="1265237" y="1569862"/>
            <a:ext cx="8848725" cy="4305300"/>
          </a:xfrm>
          <a:prstGeom prst="rect">
            <a:avLst/>
          </a:prstGeom>
          <a:noFill/>
          <a:ln>
            <a:noFill/>
          </a:ln>
        </p:spPr>
      </p:pic>
      <p:sp>
        <p:nvSpPr>
          <p:cNvPr id="342" name="Google Shape;342;p33"/>
          <p:cNvSpPr/>
          <p:nvPr/>
        </p:nvSpPr>
        <p:spPr>
          <a:xfrm>
            <a:off x="1512711" y="5497688"/>
            <a:ext cx="1117600" cy="18062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  Dependency Inversion</a:t>
            </a:r>
            <a:endParaRPr/>
          </a:p>
        </p:txBody>
      </p:sp>
      <p:sp>
        <p:nvSpPr>
          <p:cNvPr id="349" name="Google Shape;349;p34"/>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50" name="Google Shape;350;p34"/>
          <p:cNvPicPr preferRelativeResize="0"/>
          <p:nvPr/>
        </p:nvPicPr>
        <p:blipFill rotWithShape="1">
          <a:blip r:embed="rId3">
            <a:alphaModFix/>
          </a:blip>
          <a:srcRect b="0" l="0" r="0" t="0"/>
          <a:stretch/>
        </p:blipFill>
        <p:spPr>
          <a:xfrm>
            <a:off x="1429279" y="2279650"/>
            <a:ext cx="8791575" cy="2095500"/>
          </a:xfrm>
          <a:prstGeom prst="rect">
            <a:avLst/>
          </a:prstGeom>
          <a:noFill/>
          <a:ln>
            <a:noFill/>
          </a:ln>
        </p:spPr>
      </p:pic>
      <p:sp>
        <p:nvSpPr>
          <p:cNvPr id="351" name="Google Shape;351;p34"/>
          <p:cNvSpPr/>
          <p:nvPr/>
        </p:nvSpPr>
        <p:spPr>
          <a:xfrm>
            <a:off x="1275644" y="4086578"/>
            <a:ext cx="1444978" cy="19191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OOP And Architecture</a:t>
            </a:r>
            <a:endParaRPr/>
          </a:p>
        </p:txBody>
      </p:sp>
      <p:sp>
        <p:nvSpPr>
          <p:cNvPr id="358" name="Google Shape;358;p35"/>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What is OO? There are many opinions and many answers to this question. To the software architect, however, the answer is clear: OO is the ability, through the use of polymorphism, to gain absolute control over every source code dependency in the system. It allows the architect to create a plugin architecture, in which modules that contain high-level policies are independent of modules that contain low-level details. The low-level details are relegated to plugin modules that can be deployed and developed independently from the modules that contain high-level policies.</a:t>
            </a:r>
            <a:endParaRPr/>
          </a:p>
          <a:p>
            <a:pPr indent="0" lvl="0" marL="0" rtl="0" algn="l">
              <a:lnSpc>
                <a:spcPct val="90000"/>
              </a:lnSpc>
              <a:spcBef>
                <a:spcPts val="1000"/>
              </a:spcBef>
              <a:spcAft>
                <a:spcPts val="0"/>
              </a:spcAft>
              <a:buClr>
                <a:schemeClr val="dk1"/>
              </a:buClr>
              <a:buSzPts val="2800"/>
              <a:buNone/>
            </a:pPr>
            <a:r>
              <a:t/>
            </a:r>
            <a:endParaRPr/>
          </a:p>
        </p:txBody>
      </p:sp>
      <p:sp>
        <p:nvSpPr>
          <p:cNvPr id="359" name="Google Shape;359;p35"/>
          <p:cNvSpPr txBox="1"/>
          <p:nvPr/>
        </p:nvSpPr>
        <p:spPr>
          <a:xfrm>
            <a:off x="911578" y="1447447"/>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Paradigms And Modern Architecture</a:t>
            </a:r>
            <a:endParaRPr/>
          </a:p>
        </p:txBody>
      </p:sp>
      <p:sp>
        <p:nvSpPr>
          <p:cNvPr id="366" name="Google Shape;366;p36"/>
          <p:cNvSpPr txBox="1"/>
          <p:nvPr>
            <p:ph idx="1" type="body"/>
          </p:nvPr>
        </p:nvSpPr>
        <p:spPr>
          <a:xfrm>
            <a:off x="984956"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Each of these three paradigms has taken something away from us. Each restricts some aspect of the way we write code. None of them has added to our power or our capabilities. </a:t>
            </a:r>
            <a:endParaRPr/>
          </a:p>
          <a:p>
            <a:pPr indent="-228600" lvl="0" marL="228600" rtl="0" algn="l">
              <a:lnSpc>
                <a:spcPct val="90000"/>
              </a:lnSpc>
              <a:spcBef>
                <a:spcPts val="1000"/>
              </a:spcBef>
              <a:spcAft>
                <a:spcPts val="0"/>
              </a:spcAft>
              <a:buClr>
                <a:schemeClr val="dk1"/>
              </a:buClr>
              <a:buSzPts val="2800"/>
              <a:buChar char="•"/>
            </a:pPr>
            <a:r>
              <a:rPr lang="en-US"/>
              <a:t>What we have learned over the last half-century is what not to do. </a:t>
            </a:r>
            <a:endParaRPr/>
          </a:p>
          <a:p>
            <a:pPr indent="-228600" lvl="0" marL="228600" rtl="0" algn="l">
              <a:lnSpc>
                <a:spcPct val="90000"/>
              </a:lnSpc>
              <a:spcBef>
                <a:spcPts val="1000"/>
              </a:spcBef>
              <a:spcAft>
                <a:spcPts val="0"/>
              </a:spcAft>
              <a:buClr>
                <a:schemeClr val="dk1"/>
              </a:buClr>
              <a:buSzPts val="2800"/>
              <a:buChar char="•"/>
            </a:pPr>
            <a:r>
              <a:rPr lang="en-US"/>
              <a:t>The rules of software are the same today as they were in 1946, when Alan Turing wrote the very first code that would execute in an electronic computer. The tools have changed, and the hardware has changed, but the essence of software remains the same. </a:t>
            </a:r>
            <a:endParaRPr/>
          </a:p>
          <a:p>
            <a:pPr indent="-228600" lvl="0" marL="228600" rtl="0" algn="l">
              <a:lnSpc>
                <a:spcPct val="90000"/>
              </a:lnSpc>
              <a:spcBef>
                <a:spcPts val="1000"/>
              </a:spcBef>
              <a:spcAft>
                <a:spcPts val="0"/>
              </a:spcAft>
              <a:buClr>
                <a:schemeClr val="dk1"/>
              </a:buClr>
              <a:buSzPts val="2800"/>
              <a:buChar char="•"/>
            </a:pPr>
            <a:r>
              <a:rPr lang="en-US"/>
              <a:t>It’s not enough.</a:t>
            </a:r>
            <a:endParaRPr/>
          </a:p>
          <a:p>
            <a:pPr indent="0" lvl="0" marL="0" rtl="0" algn="l">
              <a:lnSpc>
                <a:spcPct val="90000"/>
              </a:lnSpc>
              <a:spcBef>
                <a:spcPts val="1000"/>
              </a:spcBef>
              <a:spcAft>
                <a:spcPts val="0"/>
              </a:spcAft>
              <a:buClr>
                <a:schemeClr val="dk1"/>
              </a:buClr>
              <a:buSzPts val="2800"/>
              <a:buNone/>
            </a:pPr>
            <a:r>
              <a:t/>
            </a:r>
            <a:endParaRPr/>
          </a:p>
        </p:txBody>
      </p:sp>
      <p:sp>
        <p:nvSpPr>
          <p:cNvPr id="367" name="Google Shape;367;p36"/>
          <p:cNvSpPr txBox="1"/>
          <p:nvPr/>
        </p:nvSpPr>
        <p:spPr>
          <a:xfrm>
            <a:off x="911578" y="1447447"/>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1104440" y="5063018"/>
            <a:ext cx="10263474" cy="92627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SzPct val="100000"/>
              <a:buFont typeface="Arial"/>
              <a:buNone/>
            </a:pPr>
            <a:r>
              <a:rPr lang="en-US" sz="4800" cap="none"/>
              <a:t>Modern Architecture And </a:t>
            </a:r>
            <a:r>
              <a:rPr lang="en-US" sz="4800"/>
              <a:t>DESIGN PRINCIPLES</a:t>
            </a:r>
            <a:endParaRPr sz="4900" cap="none">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libri"/>
              <a:buNone/>
            </a:pPr>
            <a:r>
              <a:rPr lang="en-US" sz="4800"/>
              <a:t>Modern Architecture And Design Principles</a:t>
            </a:r>
            <a:endParaRPr b="1" sz="4800"/>
          </a:p>
        </p:txBody>
      </p:sp>
      <p:sp>
        <p:nvSpPr>
          <p:cNvPr id="380" name="Google Shape;38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SOLID Principles tell us how to arrange our functions and data structures into classes, and how those classes should be interconnected. </a:t>
            </a:r>
            <a:endParaRPr/>
          </a:p>
          <a:p>
            <a:pPr indent="-228600" lvl="0" marL="228600" rtl="0" algn="l">
              <a:lnSpc>
                <a:spcPct val="90000"/>
              </a:lnSpc>
              <a:spcBef>
                <a:spcPts val="1000"/>
              </a:spcBef>
              <a:spcAft>
                <a:spcPts val="0"/>
              </a:spcAft>
              <a:buClr>
                <a:schemeClr val="dk1"/>
              </a:buClr>
              <a:buSzPts val="2800"/>
              <a:buChar char="•"/>
            </a:pPr>
            <a:r>
              <a:rPr lang="en-US"/>
              <a:t>The goal of the principles is the creation of mid-level software structures.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SRP</a:t>
            </a:r>
            <a:endParaRPr b="1" sz="4800"/>
          </a:p>
        </p:txBody>
      </p:sp>
      <p:sp>
        <p:nvSpPr>
          <p:cNvPr id="387" name="Google Shape;38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Only one reason to change - Conway’s law</a:t>
            </a:r>
            <a:endParaRPr/>
          </a:p>
          <a:p>
            <a:pPr indent="-228600" lvl="0" marL="228600" rtl="0" algn="l">
              <a:lnSpc>
                <a:spcPct val="90000"/>
              </a:lnSpc>
              <a:spcBef>
                <a:spcPts val="1000"/>
              </a:spcBef>
              <a:spcAft>
                <a:spcPts val="0"/>
              </a:spcAft>
              <a:buClr>
                <a:schemeClr val="dk1"/>
              </a:buClr>
              <a:buSzPts val="2800"/>
              <a:buChar char="•"/>
            </a:pPr>
            <a:r>
              <a:rPr lang="en-US"/>
              <a:t>The most miss understood principle.</a:t>
            </a:r>
            <a:endParaRPr/>
          </a:p>
          <a:p>
            <a:pPr indent="-228600" lvl="0" marL="228600" rtl="0" algn="l">
              <a:lnSpc>
                <a:spcPct val="90000"/>
              </a:lnSpc>
              <a:spcBef>
                <a:spcPts val="1000"/>
              </a:spcBef>
              <a:spcAft>
                <a:spcPts val="0"/>
              </a:spcAft>
              <a:buClr>
                <a:schemeClr val="dk1"/>
              </a:buClr>
              <a:buSzPts val="2800"/>
              <a:buChar char="•"/>
            </a:pPr>
            <a:r>
              <a:rPr lang="en-US"/>
              <a:t>A module should have one, and only one, reason to change == A module should be responsible to one, and only one, actor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3434256" y="2362091"/>
            <a:ext cx="557311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Modern Architecture?</a:t>
            </a:r>
            <a:endParaRPr b="1"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SRP - Violation</a:t>
            </a:r>
            <a:endParaRPr b="1" sz="4800"/>
          </a:p>
        </p:txBody>
      </p:sp>
      <p:pic>
        <p:nvPicPr>
          <p:cNvPr id="394" name="Google Shape;394;p40"/>
          <p:cNvPicPr preferRelativeResize="0"/>
          <p:nvPr/>
        </p:nvPicPr>
        <p:blipFill rotWithShape="1">
          <a:blip r:embed="rId3">
            <a:alphaModFix/>
          </a:blip>
          <a:srcRect b="0" l="0" r="0" t="0"/>
          <a:stretch/>
        </p:blipFill>
        <p:spPr>
          <a:xfrm>
            <a:off x="635352" y="2221267"/>
            <a:ext cx="5845350" cy="2802290"/>
          </a:xfrm>
          <a:prstGeom prst="rect">
            <a:avLst/>
          </a:prstGeom>
          <a:noFill/>
          <a:ln>
            <a:noFill/>
          </a:ln>
        </p:spPr>
      </p:pic>
      <p:pic>
        <p:nvPicPr>
          <p:cNvPr id="395" name="Google Shape;395;p40"/>
          <p:cNvPicPr preferRelativeResize="0"/>
          <p:nvPr/>
        </p:nvPicPr>
        <p:blipFill rotWithShape="1">
          <a:blip r:embed="rId4">
            <a:alphaModFix/>
          </a:blip>
          <a:srcRect b="0" l="0" r="0" t="0"/>
          <a:stretch/>
        </p:blipFill>
        <p:spPr>
          <a:xfrm>
            <a:off x="6386035" y="2585686"/>
            <a:ext cx="5636454" cy="2437871"/>
          </a:xfrm>
          <a:prstGeom prst="rect">
            <a:avLst/>
          </a:prstGeom>
          <a:noFill/>
          <a:ln>
            <a:noFill/>
          </a:ln>
        </p:spPr>
      </p:pic>
      <p:sp>
        <p:nvSpPr>
          <p:cNvPr id="396" name="Google Shape;396;p40"/>
          <p:cNvSpPr/>
          <p:nvPr/>
        </p:nvSpPr>
        <p:spPr>
          <a:xfrm>
            <a:off x="519289" y="4868132"/>
            <a:ext cx="812800" cy="1554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40"/>
          <p:cNvSpPr/>
          <p:nvPr/>
        </p:nvSpPr>
        <p:spPr>
          <a:xfrm>
            <a:off x="6397324" y="4824286"/>
            <a:ext cx="812800" cy="1554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SRP - MERGES </a:t>
            </a:r>
            <a:endParaRPr b="1" sz="4800"/>
          </a:p>
        </p:txBody>
      </p:sp>
      <p:sp>
        <p:nvSpPr>
          <p:cNvPr id="404" name="Google Shape;404;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problem</a:t>
            </a:r>
            <a:endParaRPr/>
          </a:p>
          <a:p>
            <a:pPr indent="-228600" lvl="0" marL="228600" rtl="0" algn="l">
              <a:lnSpc>
                <a:spcPct val="90000"/>
              </a:lnSpc>
              <a:spcBef>
                <a:spcPts val="1000"/>
              </a:spcBef>
              <a:spcAft>
                <a:spcPts val="0"/>
              </a:spcAft>
              <a:buClr>
                <a:schemeClr val="dk1"/>
              </a:buClr>
              <a:buSzPts val="2800"/>
              <a:buChar char="•"/>
            </a:pPr>
            <a:r>
              <a:rPr lang="en-US"/>
              <a:t>The solution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05" name="Google Shape;405;p41"/>
          <p:cNvPicPr preferRelativeResize="0"/>
          <p:nvPr/>
        </p:nvPicPr>
        <p:blipFill rotWithShape="1">
          <a:blip r:embed="rId3">
            <a:alphaModFix/>
          </a:blip>
          <a:srcRect b="0" l="0" r="0" t="0"/>
          <a:stretch/>
        </p:blipFill>
        <p:spPr>
          <a:xfrm>
            <a:off x="6275961" y="1343787"/>
            <a:ext cx="4922617" cy="2353356"/>
          </a:xfrm>
          <a:prstGeom prst="rect">
            <a:avLst/>
          </a:prstGeom>
          <a:noFill/>
          <a:ln>
            <a:noFill/>
          </a:ln>
        </p:spPr>
      </p:pic>
      <p:pic>
        <p:nvPicPr>
          <p:cNvPr id="406" name="Google Shape;406;p41"/>
          <p:cNvPicPr preferRelativeResize="0"/>
          <p:nvPr/>
        </p:nvPicPr>
        <p:blipFill rotWithShape="1">
          <a:blip r:embed="rId4">
            <a:alphaModFix/>
          </a:blip>
          <a:srcRect b="0" l="0" r="0" t="0"/>
          <a:stretch/>
        </p:blipFill>
        <p:spPr>
          <a:xfrm>
            <a:off x="6275961" y="3927492"/>
            <a:ext cx="5322112" cy="2019122"/>
          </a:xfrm>
          <a:prstGeom prst="rect">
            <a:avLst/>
          </a:prstGeom>
          <a:noFill/>
          <a:ln>
            <a:noFill/>
          </a:ln>
        </p:spPr>
      </p:pic>
      <p:pic>
        <p:nvPicPr>
          <p:cNvPr id="407" name="Google Shape;407;p41"/>
          <p:cNvPicPr preferRelativeResize="0"/>
          <p:nvPr/>
        </p:nvPicPr>
        <p:blipFill rotWithShape="1">
          <a:blip r:embed="rId5">
            <a:alphaModFix/>
          </a:blip>
          <a:srcRect b="0" l="0" r="0" t="0"/>
          <a:stretch/>
        </p:blipFill>
        <p:spPr>
          <a:xfrm>
            <a:off x="593927" y="4001294"/>
            <a:ext cx="4933388" cy="1616778"/>
          </a:xfrm>
          <a:prstGeom prst="rect">
            <a:avLst/>
          </a:prstGeom>
          <a:noFill/>
          <a:ln>
            <a:noFill/>
          </a:ln>
        </p:spPr>
      </p:pic>
      <p:sp>
        <p:nvSpPr>
          <p:cNvPr id="408" name="Google Shape;408;p41"/>
          <p:cNvSpPr/>
          <p:nvPr/>
        </p:nvSpPr>
        <p:spPr>
          <a:xfrm>
            <a:off x="409222" y="5485225"/>
            <a:ext cx="812800" cy="1554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41"/>
          <p:cNvSpPr/>
          <p:nvPr/>
        </p:nvSpPr>
        <p:spPr>
          <a:xfrm>
            <a:off x="6143317" y="3530429"/>
            <a:ext cx="812800" cy="1554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41"/>
          <p:cNvSpPr/>
          <p:nvPr/>
        </p:nvSpPr>
        <p:spPr>
          <a:xfrm>
            <a:off x="4244622" y="5618072"/>
            <a:ext cx="812800" cy="9148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41"/>
          <p:cNvSpPr/>
          <p:nvPr/>
        </p:nvSpPr>
        <p:spPr>
          <a:xfrm>
            <a:off x="6220179" y="5619969"/>
            <a:ext cx="812800" cy="8958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OCP</a:t>
            </a:r>
            <a:endParaRPr b="1" sz="4800"/>
          </a:p>
        </p:txBody>
      </p:sp>
      <p:sp>
        <p:nvSpPr>
          <p:cNvPr id="418" name="Google Shape;41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software artifact should be open for extension but closed for modification. </a:t>
            </a:r>
            <a:endParaRPr/>
          </a:p>
          <a:p>
            <a:pPr indent="-228600" lvl="0" marL="228600" rtl="0" algn="l">
              <a:lnSpc>
                <a:spcPct val="90000"/>
              </a:lnSpc>
              <a:spcBef>
                <a:spcPts val="1000"/>
              </a:spcBef>
              <a:spcAft>
                <a:spcPts val="0"/>
              </a:spcAft>
              <a:buClr>
                <a:schemeClr val="dk1"/>
              </a:buClr>
              <a:buSzPts val="2800"/>
              <a:buChar char="•"/>
            </a:pPr>
            <a:r>
              <a:rPr lang="en-US"/>
              <a:t>The most fundamental reason that we study software architecture.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LSP</a:t>
            </a:r>
            <a:endParaRPr b="1" sz="4800"/>
          </a:p>
        </p:txBody>
      </p:sp>
      <p:sp>
        <p:nvSpPr>
          <p:cNvPr id="425" name="Google Shape;42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Square is not a rectangle in behavior.</a:t>
            </a:r>
            <a:endParaRPr/>
          </a:p>
          <a:p>
            <a:pPr indent="-228600" lvl="0" marL="228600" rtl="0" algn="l">
              <a:lnSpc>
                <a:spcPct val="90000"/>
              </a:lnSpc>
              <a:spcBef>
                <a:spcPts val="1000"/>
              </a:spcBef>
              <a:spcAft>
                <a:spcPts val="0"/>
              </a:spcAft>
              <a:buClr>
                <a:schemeClr val="dk1"/>
              </a:buClr>
              <a:buSzPts val="2800"/>
              <a:buChar char="•"/>
            </a:pPr>
            <a:r>
              <a:rPr lang="en-US"/>
              <a:t>The best way to understand the LSP from an architectural viewpoint is to look at what happens to the architecture of a system when the principle is violated.</a:t>
            </a:r>
            <a:endParaRPr/>
          </a:p>
          <a:p>
            <a:pPr indent="-228600" lvl="0" marL="228600" rtl="0" algn="l">
              <a:lnSpc>
                <a:spcPct val="90000"/>
              </a:lnSpc>
              <a:spcBef>
                <a:spcPts val="1000"/>
              </a:spcBef>
              <a:spcAft>
                <a:spcPts val="0"/>
              </a:spcAft>
              <a:buClr>
                <a:schemeClr val="dk1"/>
              </a:buClr>
              <a:buSzPts val="2800"/>
              <a:buChar char="•"/>
            </a:pPr>
            <a:r>
              <a:rPr lang="en-US"/>
              <a:t>Taxi Restful example.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ISP</a:t>
            </a:r>
            <a:endParaRPr b="1" sz="4800"/>
          </a:p>
        </p:txBody>
      </p:sp>
      <p:sp>
        <p:nvSpPr>
          <p:cNvPr id="432" name="Google Shape;43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ISP and Architecture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 - DIP</a:t>
            </a:r>
            <a:endParaRPr b="1" sz="4800"/>
          </a:p>
        </p:txBody>
      </p:sp>
      <p:sp>
        <p:nvSpPr>
          <p:cNvPr id="439" name="Google Shape;43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Standard abstraction</a:t>
            </a:r>
            <a:endParaRPr/>
          </a:p>
          <a:p>
            <a:pPr indent="-228600" lvl="0" marL="228600" rtl="0" algn="l">
              <a:lnSpc>
                <a:spcPct val="90000"/>
              </a:lnSpc>
              <a:spcBef>
                <a:spcPts val="1000"/>
              </a:spcBef>
              <a:spcAft>
                <a:spcPts val="0"/>
              </a:spcAft>
              <a:buClr>
                <a:schemeClr val="dk1"/>
              </a:buClr>
              <a:buSzPts val="2800"/>
              <a:buChar char="•"/>
            </a:pPr>
            <a:r>
              <a:rPr lang="en-US"/>
              <a:t>DIP and Architecture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SOLID</a:t>
            </a:r>
            <a:endParaRPr b="1" sz="4800"/>
          </a:p>
        </p:txBody>
      </p:sp>
      <p:sp>
        <p:nvSpPr>
          <p:cNvPr id="446" name="Google Shape;44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It’s not enough.</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1104440" y="5063018"/>
            <a:ext cx="10263474" cy="92627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SzPct val="100000"/>
              <a:buFont typeface="Arial"/>
              <a:buNone/>
            </a:pPr>
            <a:r>
              <a:rPr lang="en-US" sz="4800" cap="none"/>
              <a:t>Modern Architecture And </a:t>
            </a:r>
            <a:r>
              <a:rPr lang="en-US" sz="4800"/>
              <a:t>COMPONENT PRINCIPLES</a:t>
            </a:r>
            <a:endParaRPr sz="4900" cap="none">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Components</a:t>
            </a:r>
            <a:endParaRPr b="1" sz="4800"/>
          </a:p>
        </p:txBody>
      </p:sp>
      <p:sp>
        <p:nvSpPr>
          <p:cNvPr id="459" name="Google Shape;459;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component?</a:t>
            </a:r>
            <a:endParaRPr/>
          </a:p>
          <a:p>
            <a:pPr indent="-228600" lvl="0" marL="228600" rtl="0" algn="l">
              <a:lnSpc>
                <a:spcPct val="90000"/>
              </a:lnSpc>
              <a:spcBef>
                <a:spcPts val="1000"/>
              </a:spcBef>
              <a:spcAft>
                <a:spcPts val="0"/>
              </a:spcAft>
              <a:buClr>
                <a:schemeClr val="dk1"/>
              </a:buClr>
              <a:buSzPts val="2800"/>
              <a:buChar char="•"/>
            </a:pPr>
            <a:r>
              <a:rPr lang="en-US"/>
              <a:t>COMPONENT COHESION</a:t>
            </a:r>
            <a:endParaRPr/>
          </a:p>
          <a:p>
            <a:pPr indent="0" lvl="1" marL="457200" rtl="0" algn="l">
              <a:lnSpc>
                <a:spcPct val="90000"/>
              </a:lnSpc>
              <a:spcBef>
                <a:spcPts val="500"/>
              </a:spcBef>
              <a:spcAft>
                <a:spcPts val="0"/>
              </a:spcAft>
              <a:buClr>
                <a:schemeClr val="dk1"/>
              </a:buClr>
              <a:buSzPts val="2400"/>
              <a:buNone/>
            </a:pPr>
            <a:r>
              <a:rPr lang="en-US"/>
              <a:t>• REP: The Reuse/Release Equivalence Principle</a:t>
            </a:r>
            <a:endParaRPr/>
          </a:p>
          <a:p>
            <a:pPr indent="0" lvl="1" marL="457200" rtl="0" algn="l">
              <a:lnSpc>
                <a:spcPct val="90000"/>
              </a:lnSpc>
              <a:spcBef>
                <a:spcPts val="500"/>
              </a:spcBef>
              <a:spcAft>
                <a:spcPts val="0"/>
              </a:spcAft>
              <a:buClr>
                <a:schemeClr val="dk1"/>
              </a:buClr>
              <a:buSzPts val="2400"/>
              <a:buNone/>
            </a:pPr>
            <a:r>
              <a:rPr lang="en-US"/>
              <a:t>• CCP: The Common Closure Principle</a:t>
            </a:r>
            <a:endParaRPr/>
          </a:p>
          <a:p>
            <a:pPr indent="0" lvl="1" marL="457200" rtl="0" algn="l">
              <a:lnSpc>
                <a:spcPct val="90000"/>
              </a:lnSpc>
              <a:spcBef>
                <a:spcPts val="500"/>
              </a:spcBef>
              <a:spcAft>
                <a:spcPts val="0"/>
              </a:spcAft>
              <a:buClr>
                <a:schemeClr val="dk1"/>
              </a:buClr>
              <a:buSzPts val="2400"/>
              <a:buNone/>
            </a:pPr>
            <a:r>
              <a:rPr lang="en-US"/>
              <a:t>• CRP: The Common Reuse Principle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libri"/>
              <a:buNone/>
            </a:pPr>
            <a:r>
              <a:rPr lang="en-US" sz="4800"/>
              <a:t>Component COHESION - Reuse/Release Equivalence Principle</a:t>
            </a:r>
            <a:endParaRPr sz="4800"/>
          </a:p>
        </p:txBody>
      </p:sp>
      <p:sp>
        <p:nvSpPr>
          <p:cNvPr id="466" name="Google Shape;46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granule of reuse is the granule of release.</a:t>
            </a:r>
            <a:endParaRPr/>
          </a:p>
          <a:p>
            <a:pPr indent="-228600" lvl="0" marL="228600" rtl="0" algn="l">
              <a:lnSpc>
                <a:spcPct val="90000"/>
              </a:lnSpc>
              <a:spcBef>
                <a:spcPts val="1000"/>
              </a:spcBef>
              <a:spcAft>
                <a:spcPts val="0"/>
              </a:spcAft>
              <a:buClr>
                <a:schemeClr val="dk1"/>
              </a:buClr>
              <a:buSzPts val="2800"/>
              <a:buChar char="•"/>
            </a:pPr>
            <a:r>
              <a:rPr lang="en-US"/>
              <a:t>From a software design and architecture point of view, this principle means that the classes and modules that are formed into a component must belong to a cohesive group.</a:t>
            </a:r>
            <a:endParaRPr/>
          </a:p>
          <a:p>
            <a:pPr indent="-228600" lvl="0" marL="228600" rtl="0" algn="l">
              <a:lnSpc>
                <a:spcPct val="90000"/>
              </a:lnSpc>
              <a:spcBef>
                <a:spcPts val="1000"/>
              </a:spcBef>
              <a:spcAft>
                <a:spcPts val="0"/>
              </a:spcAft>
              <a:buClr>
                <a:schemeClr val="dk1"/>
              </a:buClr>
              <a:buSzPts val="2800"/>
              <a:buChar char="•"/>
            </a:pPr>
            <a:r>
              <a:rPr lang="en-US"/>
              <a:t>Classes and modules that are grouped together into a component should be releasable together.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2183524" y="2477705"/>
            <a:ext cx="800099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Architecture changed due to?</a:t>
            </a:r>
            <a:endParaRPr b="1" sz="4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libri"/>
              <a:buNone/>
            </a:pPr>
            <a:r>
              <a:rPr lang="en-US" sz="4800"/>
              <a:t>Component COHESION - The Common Closure Principle</a:t>
            </a:r>
            <a:endParaRPr sz="4800"/>
          </a:p>
        </p:txBody>
      </p:sp>
      <p:sp>
        <p:nvSpPr>
          <p:cNvPr id="473" name="Google Shape;473;p50"/>
          <p:cNvSpPr txBox="1"/>
          <p:nvPr>
            <p:ph idx="1" type="body"/>
          </p:nvPr>
        </p:nvSpPr>
        <p:spPr>
          <a:xfrm>
            <a:off x="838200"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Gather into components those classes that change for the same reasons and at the same times. Separate into different components those classes that change at different times and for different reasons.</a:t>
            </a:r>
            <a:endParaRPr/>
          </a:p>
          <a:p>
            <a:pPr indent="-228600" lvl="0" marL="228600" rtl="0" algn="l">
              <a:lnSpc>
                <a:spcPct val="90000"/>
              </a:lnSpc>
              <a:spcBef>
                <a:spcPts val="1000"/>
              </a:spcBef>
              <a:spcAft>
                <a:spcPts val="0"/>
              </a:spcAft>
              <a:buClr>
                <a:schemeClr val="dk1"/>
              </a:buClr>
              <a:buSzPts val="2800"/>
              <a:buChar char="•"/>
            </a:pPr>
            <a:r>
              <a:rPr lang="en-US"/>
              <a:t>This is the Single Responsibility Principle restated for components.  </a:t>
            </a:r>
            <a:endParaRPr/>
          </a:p>
          <a:p>
            <a:pPr indent="-228600" lvl="0" marL="228600" rtl="0" algn="l">
              <a:lnSpc>
                <a:spcPct val="90000"/>
              </a:lnSpc>
              <a:spcBef>
                <a:spcPts val="1000"/>
              </a:spcBef>
              <a:spcAft>
                <a:spcPts val="0"/>
              </a:spcAft>
              <a:buClr>
                <a:schemeClr val="dk1"/>
              </a:buClr>
              <a:buSzPts val="2800"/>
              <a:buChar char="•"/>
            </a:pPr>
            <a:r>
              <a:rPr lang="en-US"/>
              <a:t>This principle is closely associated with the Open Closed Principle (OCP).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libri"/>
              <a:buNone/>
            </a:pPr>
            <a:r>
              <a:rPr lang="en-US" sz="4800"/>
              <a:t>Component COHESION - The Common Reuse Principle</a:t>
            </a:r>
            <a:endParaRPr sz="4800"/>
          </a:p>
        </p:txBody>
      </p:sp>
      <p:sp>
        <p:nvSpPr>
          <p:cNvPr id="480" name="Google Shape;480;p51"/>
          <p:cNvSpPr txBox="1"/>
          <p:nvPr>
            <p:ph idx="1" type="body"/>
          </p:nvPr>
        </p:nvSpPr>
        <p:spPr>
          <a:xfrm>
            <a:off x="838200"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Don’t force users of a component to depend on things they don’t need.</a:t>
            </a:r>
            <a:endParaRPr/>
          </a:p>
          <a:p>
            <a:pPr indent="-228600" lvl="0" marL="228600" rtl="0" algn="l">
              <a:lnSpc>
                <a:spcPct val="90000"/>
              </a:lnSpc>
              <a:spcBef>
                <a:spcPts val="1000"/>
              </a:spcBef>
              <a:spcAft>
                <a:spcPts val="0"/>
              </a:spcAft>
              <a:buClr>
                <a:schemeClr val="dk1"/>
              </a:buClr>
              <a:buSzPts val="2800"/>
              <a:buChar char="•"/>
            </a:pPr>
            <a:r>
              <a:rPr lang="en-US"/>
              <a:t>RELATION TO ISP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type="title"/>
          </p:nvPr>
        </p:nvSpPr>
        <p:spPr>
          <a:xfrm>
            <a:off x="1104440" y="5063018"/>
            <a:ext cx="10263474" cy="9262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800"/>
              <a:buFont typeface="Arial"/>
              <a:buNone/>
            </a:pPr>
            <a:r>
              <a:rPr lang="en-US" sz="4800" cap="none"/>
              <a:t>Modern Architecture</a:t>
            </a:r>
            <a:endParaRPr sz="4900" cap="none">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Modern Architecture</a:t>
            </a:r>
            <a:endParaRPr/>
          </a:p>
        </p:txBody>
      </p:sp>
      <p:sp>
        <p:nvSpPr>
          <p:cNvPr id="493" name="Google Shape;493;p53"/>
          <p:cNvSpPr txBox="1"/>
          <p:nvPr>
            <p:ph idx="1" type="body"/>
          </p:nvPr>
        </p:nvSpPr>
        <p:spPr>
          <a:xfrm>
            <a:off x="838200"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Keeping Options Open</a:t>
            </a:r>
            <a:endParaRPr/>
          </a:p>
          <a:p>
            <a:pPr indent="-228600" lvl="0" marL="228600" rtl="0" algn="l">
              <a:lnSpc>
                <a:spcPct val="90000"/>
              </a:lnSpc>
              <a:spcBef>
                <a:spcPts val="1000"/>
              </a:spcBef>
              <a:spcAft>
                <a:spcPts val="0"/>
              </a:spcAft>
              <a:buClr>
                <a:schemeClr val="dk1"/>
              </a:buClr>
              <a:buSzPts val="2800"/>
              <a:buChar char="•"/>
            </a:pPr>
            <a:r>
              <a:rPr lang="en-US"/>
              <a:t>High Cohesion</a:t>
            </a:r>
            <a:endParaRPr/>
          </a:p>
          <a:p>
            <a:pPr indent="-228600" lvl="0" marL="228600" rtl="0" algn="l">
              <a:lnSpc>
                <a:spcPct val="90000"/>
              </a:lnSpc>
              <a:spcBef>
                <a:spcPts val="1000"/>
              </a:spcBef>
              <a:spcAft>
                <a:spcPts val="0"/>
              </a:spcAft>
              <a:buClr>
                <a:schemeClr val="dk1"/>
              </a:buClr>
              <a:buSzPts val="2800"/>
              <a:buChar char="•"/>
            </a:pPr>
            <a:r>
              <a:rPr lang="en-US"/>
              <a:t>Autonomous (Independent in dev, deploy, team, versioning)</a:t>
            </a:r>
            <a:endParaRPr/>
          </a:p>
          <a:p>
            <a:pPr indent="-228600" lvl="0" marL="228600" rtl="0" algn="l">
              <a:lnSpc>
                <a:spcPct val="90000"/>
              </a:lnSpc>
              <a:spcBef>
                <a:spcPts val="1000"/>
              </a:spcBef>
              <a:spcAft>
                <a:spcPts val="0"/>
              </a:spcAft>
              <a:buClr>
                <a:schemeClr val="dk1"/>
              </a:buClr>
              <a:buSzPts val="2800"/>
              <a:buChar char="•"/>
            </a:pPr>
            <a:r>
              <a:rPr lang="en-US"/>
              <a:t>Domain Centric</a:t>
            </a:r>
            <a:endParaRPr/>
          </a:p>
          <a:p>
            <a:pPr indent="-228600" lvl="0" marL="228600" rtl="0" algn="l">
              <a:lnSpc>
                <a:spcPct val="90000"/>
              </a:lnSpc>
              <a:spcBef>
                <a:spcPts val="1000"/>
              </a:spcBef>
              <a:spcAft>
                <a:spcPts val="0"/>
              </a:spcAft>
              <a:buClr>
                <a:schemeClr val="dk1"/>
              </a:buClr>
              <a:buSzPts val="2800"/>
              <a:buChar char="•"/>
            </a:pPr>
            <a:r>
              <a:rPr lang="en-US"/>
              <a:t>Testability</a:t>
            </a:r>
            <a:endParaRPr/>
          </a:p>
          <a:p>
            <a:pPr indent="-228600" lvl="0" marL="228600" rtl="0" algn="l">
              <a:lnSpc>
                <a:spcPct val="90000"/>
              </a:lnSpc>
              <a:spcBef>
                <a:spcPts val="1000"/>
              </a:spcBef>
              <a:spcAft>
                <a:spcPts val="0"/>
              </a:spcAft>
              <a:buClr>
                <a:schemeClr val="dk1"/>
              </a:buClr>
              <a:buSzPts val="2800"/>
              <a:buChar char="•"/>
            </a:pPr>
            <a:r>
              <a:rPr lang="en-US"/>
              <a:t>Automation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Domain Centric Architectures</a:t>
            </a:r>
            <a:endParaRPr/>
          </a:p>
        </p:txBody>
      </p:sp>
      <p:pic>
        <p:nvPicPr>
          <p:cNvPr id="500" name="Google Shape;500;p54"/>
          <p:cNvPicPr preferRelativeResize="0"/>
          <p:nvPr/>
        </p:nvPicPr>
        <p:blipFill rotWithShape="1">
          <a:blip r:embed="rId3">
            <a:alphaModFix/>
          </a:blip>
          <a:srcRect b="0" l="0" r="0" t="0"/>
          <a:stretch/>
        </p:blipFill>
        <p:spPr>
          <a:xfrm>
            <a:off x="2077155" y="1505058"/>
            <a:ext cx="8037690" cy="44929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Domain Centric Architectures</a:t>
            </a:r>
            <a:endParaRPr/>
          </a:p>
        </p:txBody>
      </p:sp>
      <p:pic>
        <p:nvPicPr>
          <p:cNvPr id="507" name="Google Shape;507;p55"/>
          <p:cNvPicPr preferRelativeResize="0"/>
          <p:nvPr/>
        </p:nvPicPr>
        <p:blipFill rotWithShape="1">
          <a:blip r:embed="rId3">
            <a:alphaModFix/>
          </a:blip>
          <a:srcRect b="0" l="0" r="0" t="0"/>
          <a:stretch/>
        </p:blipFill>
        <p:spPr>
          <a:xfrm>
            <a:off x="759177" y="1885244"/>
            <a:ext cx="3900343" cy="3589868"/>
          </a:xfrm>
          <a:prstGeom prst="rect">
            <a:avLst/>
          </a:prstGeom>
          <a:noFill/>
          <a:ln>
            <a:noFill/>
          </a:ln>
        </p:spPr>
      </p:pic>
      <p:pic>
        <p:nvPicPr>
          <p:cNvPr id="508" name="Google Shape;508;p55"/>
          <p:cNvPicPr preferRelativeResize="0"/>
          <p:nvPr/>
        </p:nvPicPr>
        <p:blipFill rotWithShape="1">
          <a:blip r:embed="rId4">
            <a:alphaModFix/>
          </a:blip>
          <a:srcRect b="0" l="0" r="0" t="0"/>
          <a:stretch/>
        </p:blipFill>
        <p:spPr>
          <a:xfrm>
            <a:off x="6084711" y="1885245"/>
            <a:ext cx="4688433" cy="359339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CQRS AND Event Sourcing</a:t>
            </a:r>
            <a:endParaRPr/>
          </a:p>
        </p:txBody>
      </p:sp>
      <p:pic>
        <p:nvPicPr>
          <p:cNvPr id="515" name="Google Shape;515;p56"/>
          <p:cNvPicPr preferRelativeResize="0"/>
          <p:nvPr/>
        </p:nvPicPr>
        <p:blipFill rotWithShape="1">
          <a:blip r:embed="rId3">
            <a:alphaModFix/>
          </a:blip>
          <a:srcRect b="0" l="0" r="0" t="0"/>
          <a:stretch/>
        </p:blipFill>
        <p:spPr>
          <a:xfrm>
            <a:off x="1174576" y="1496663"/>
            <a:ext cx="3239554" cy="3501133"/>
          </a:xfrm>
          <a:prstGeom prst="rect">
            <a:avLst/>
          </a:prstGeom>
          <a:noFill/>
          <a:ln>
            <a:noFill/>
          </a:ln>
        </p:spPr>
      </p:pic>
      <p:pic>
        <p:nvPicPr>
          <p:cNvPr id="516" name="Google Shape;516;p56"/>
          <p:cNvPicPr preferRelativeResize="0"/>
          <p:nvPr/>
        </p:nvPicPr>
        <p:blipFill rotWithShape="1">
          <a:blip r:embed="rId4">
            <a:alphaModFix/>
          </a:blip>
          <a:srcRect b="0" l="0" r="0" t="0"/>
          <a:stretch/>
        </p:blipFill>
        <p:spPr>
          <a:xfrm>
            <a:off x="4888090" y="1544827"/>
            <a:ext cx="3029478" cy="3501133"/>
          </a:xfrm>
          <a:prstGeom prst="rect">
            <a:avLst/>
          </a:prstGeom>
          <a:noFill/>
          <a:ln>
            <a:noFill/>
          </a:ln>
        </p:spPr>
      </p:pic>
      <p:pic>
        <p:nvPicPr>
          <p:cNvPr id="517" name="Google Shape;517;p56"/>
          <p:cNvPicPr preferRelativeResize="0"/>
          <p:nvPr/>
        </p:nvPicPr>
        <p:blipFill rotWithShape="1">
          <a:blip r:embed="rId5">
            <a:alphaModFix/>
          </a:blip>
          <a:srcRect b="0" l="0" r="0" t="0"/>
          <a:stretch/>
        </p:blipFill>
        <p:spPr>
          <a:xfrm>
            <a:off x="8633206" y="1496663"/>
            <a:ext cx="3228420" cy="354929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Domain Driven</a:t>
            </a:r>
            <a:endParaRPr/>
          </a:p>
        </p:txBody>
      </p:sp>
      <p:sp>
        <p:nvSpPr>
          <p:cNvPr id="524" name="Google Shape;524;p57"/>
          <p:cNvSpPr txBox="1"/>
          <p:nvPr>
            <p:ph idx="1" type="body"/>
          </p:nvPr>
        </p:nvSpPr>
        <p:spPr>
          <a:xfrm>
            <a:off x="838200"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Analytical Vs. Strategical</a:t>
            </a:r>
            <a:endParaRPr/>
          </a:p>
          <a:p>
            <a:pPr indent="-228600" lvl="0" marL="228600" rtl="0" algn="l">
              <a:lnSpc>
                <a:spcPct val="90000"/>
              </a:lnSpc>
              <a:spcBef>
                <a:spcPts val="1000"/>
              </a:spcBef>
              <a:spcAft>
                <a:spcPts val="0"/>
              </a:spcAft>
              <a:buClr>
                <a:schemeClr val="dk1"/>
              </a:buClr>
              <a:buSzPts val="2800"/>
              <a:buChar char="•"/>
            </a:pPr>
            <a:r>
              <a:rPr lang="en-US"/>
              <a:t>Sub Domain – Bounded Context</a:t>
            </a:r>
            <a:endParaRPr/>
          </a:p>
          <a:p>
            <a:pPr indent="-228600" lvl="0" marL="228600" rtl="0" algn="l">
              <a:lnSpc>
                <a:spcPct val="90000"/>
              </a:lnSpc>
              <a:spcBef>
                <a:spcPts val="1000"/>
              </a:spcBef>
              <a:spcAft>
                <a:spcPts val="0"/>
              </a:spcAft>
              <a:buClr>
                <a:schemeClr val="dk1"/>
              </a:buClr>
              <a:buSzPts val="2800"/>
              <a:buChar char="•"/>
            </a:pPr>
            <a:r>
              <a:rPr lang="en-US"/>
              <a:t>Ubiquitous Language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Microservices</a:t>
            </a:r>
            <a:endParaRPr sz="4800"/>
          </a:p>
        </p:txBody>
      </p:sp>
      <p:pic>
        <p:nvPicPr>
          <p:cNvPr id="531" name="Google Shape;531;p58"/>
          <p:cNvPicPr preferRelativeResize="0"/>
          <p:nvPr/>
        </p:nvPicPr>
        <p:blipFill rotWithShape="1">
          <a:blip r:embed="rId3">
            <a:alphaModFix/>
          </a:blip>
          <a:srcRect b="0" l="0" r="0" t="0"/>
          <a:stretch/>
        </p:blipFill>
        <p:spPr>
          <a:xfrm>
            <a:off x="1315155" y="1690688"/>
            <a:ext cx="9561689" cy="3732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lang="en-US" sz="4800"/>
              <a:t>Modern Architecture Ecosystem</a:t>
            </a:r>
            <a:endParaRPr sz="4800"/>
          </a:p>
        </p:txBody>
      </p:sp>
      <p:sp>
        <p:nvSpPr>
          <p:cNvPr id="538" name="Google Shape;538;p59"/>
          <p:cNvSpPr txBox="1"/>
          <p:nvPr>
            <p:ph idx="1" type="body"/>
          </p:nvPr>
        </p:nvSpPr>
        <p:spPr>
          <a:xfrm>
            <a:off x="838200" y="181433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Agile Vs. Waterfall</a:t>
            </a:r>
            <a:endParaRPr/>
          </a:p>
          <a:p>
            <a:pPr indent="-228600" lvl="0" marL="228600" rtl="0" algn="l">
              <a:lnSpc>
                <a:spcPct val="90000"/>
              </a:lnSpc>
              <a:spcBef>
                <a:spcPts val="1000"/>
              </a:spcBef>
              <a:spcAft>
                <a:spcPts val="0"/>
              </a:spcAft>
              <a:buClr>
                <a:schemeClr val="dk1"/>
              </a:buClr>
              <a:buSzPts val="2800"/>
              <a:buChar char="•"/>
            </a:pPr>
            <a:r>
              <a:rPr lang="en-US"/>
              <a:t>CICD</a:t>
            </a:r>
            <a:endParaRPr/>
          </a:p>
          <a:p>
            <a:pPr indent="-228600" lvl="0" marL="228600" rtl="0" algn="l">
              <a:lnSpc>
                <a:spcPct val="90000"/>
              </a:lnSpc>
              <a:spcBef>
                <a:spcPts val="1000"/>
              </a:spcBef>
              <a:spcAft>
                <a:spcPts val="0"/>
              </a:spcAft>
              <a:buClr>
                <a:schemeClr val="dk1"/>
              </a:buClr>
              <a:buSzPts val="2800"/>
              <a:buChar char="•"/>
            </a:pPr>
            <a:r>
              <a:rPr lang="en-US"/>
              <a:t>Cloud</a:t>
            </a:r>
            <a:endParaRPr/>
          </a:p>
          <a:p>
            <a:pPr indent="-228600" lvl="0" marL="228600" rtl="0" algn="l">
              <a:lnSpc>
                <a:spcPct val="90000"/>
              </a:lnSpc>
              <a:spcBef>
                <a:spcPts val="1000"/>
              </a:spcBef>
              <a:spcAft>
                <a:spcPts val="0"/>
              </a:spcAft>
              <a:buClr>
                <a:schemeClr val="dk1"/>
              </a:buClr>
              <a:buSzPts val="2800"/>
              <a:buChar char="•"/>
            </a:pPr>
            <a:r>
              <a:rPr lang="en-US"/>
              <a:t>Dockarization and Orchestration</a:t>
            </a:r>
            <a:endParaRPr/>
          </a:p>
          <a:p>
            <a:pPr indent="-228600" lvl="0" marL="228600" rtl="0" algn="l">
              <a:lnSpc>
                <a:spcPct val="90000"/>
              </a:lnSpc>
              <a:spcBef>
                <a:spcPts val="1000"/>
              </a:spcBef>
              <a:spcAft>
                <a:spcPts val="0"/>
              </a:spcAft>
              <a:buClr>
                <a:schemeClr val="dk1"/>
              </a:buClr>
              <a:buSzPts val="2800"/>
              <a:buChar char="•"/>
            </a:pPr>
            <a:r>
              <a:rPr lang="en-US"/>
              <a:t>DevOps</a:t>
            </a:r>
            <a:endParaRPr/>
          </a:p>
          <a:p>
            <a:pPr indent="-228600" lvl="0" marL="228600" rtl="0" algn="l">
              <a:lnSpc>
                <a:spcPct val="90000"/>
              </a:lnSpc>
              <a:spcBef>
                <a:spcPts val="1000"/>
              </a:spcBef>
              <a:spcAft>
                <a:spcPts val="0"/>
              </a:spcAft>
              <a:buClr>
                <a:schemeClr val="dk1"/>
              </a:buClr>
              <a:buSzPts val="2800"/>
              <a:buChar char="•"/>
            </a:pPr>
            <a:r>
              <a:rPr lang="en-US"/>
              <a:t>Multi-architecture paradigms.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104440" y="5063018"/>
            <a:ext cx="10263474" cy="9262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800"/>
              <a:buFont typeface="Arial"/>
              <a:buNone/>
            </a:pPr>
            <a:r>
              <a:rPr lang="en-US" sz="4800" cap="none"/>
              <a:t>Introduction</a:t>
            </a:r>
            <a:endParaRPr sz="4900" cap="none">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Case studies</a:t>
            </a:r>
            <a:endParaRPr/>
          </a:p>
        </p:txBody>
      </p:sp>
      <p:sp>
        <p:nvSpPr>
          <p:cNvPr id="545" name="Google Shape;545;p60"/>
          <p:cNvSpPr txBox="1"/>
          <p:nvPr>
            <p:ph idx="1" type="body"/>
          </p:nvPr>
        </p:nvSpPr>
        <p:spPr>
          <a:xfrm>
            <a:off x="1066800" y="1690688"/>
            <a:ext cx="10058400" cy="405079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Skype</a:t>
            </a:r>
            <a:endParaRPr/>
          </a:p>
          <a:p>
            <a:pPr indent="-228600" lvl="0" marL="228600" rtl="0" algn="l">
              <a:lnSpc>
                <a:spcPct val="90000"/>
              </a:lnSpc>
              <a:spcBef>
                <a:spcPts val="1000"/>
              </a:spcBef>
              <a:spcAft>
                <a:spcPts val="0"/>
              </a:spcAft>
              <a:buClr>
                <a:schemeClr val="dk1"/>
              </a:buClr>
              <a:buSzPts val="2800"/>
              <a:buChar char="•"/>
            </a:pPr>
            <a:r>
              <a:rPr lang="en-US"/>
              <a:t>Amazon</a:t>
            </a:r>
            <a:endParaRPr sz="2800"/>
          </a:p>
          <a:p>
            <a:pPr indent="-228600" lvl="0" marL="228600" rtl="0" algn="l">
              <a:lnSpc>
                <a:spcPct val="90000"/>
              </a:lnSpc>
              <a:spcBef>
                <a:spcPts val="1000"/>
              </a:spcBef>
              <a:spcAft>
                <a:spcPts val="0"/>
              </a:spcAft>
              <a:buClr>
                <a:schemeClr val="dk1"/>
              </a:buClr>
              <a:buSzPts val="2800"/>
              <a:buChar char="•"/>
            </a:pPr>
            <a:r>
              <a:rPr lang="en-US"/>
              <a:t>Uber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3481137" y="2787482"/>
            <a:ext cx="4443663" cy="18486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700"/>
              <a:buFont typeface="Calibri"/>
              <a:buNone/>
            </a:pPr>
            <a:r>
              <a:rPr b="1" lang="en-US" sz="6700"/>
              <a:t>Demo</a:t>
            </a:r>
            <a:endParaRPr b="1" sz="4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pic>
        <p:nvPicPr>
          <p:cNvPr id="557" name="Google Shape;557;p62"/>
          <p:cNvPicPr preferRelativeResize="0"/>
          <p:nvPr/>
        </p:nvPicPr>
        <p:blipFill rotWithShape="1">
          <a:blip r:embed="rId3">
            <a:alphaModFix/>
          </a:blip>
          <a:srcRect b="9179" l="0" r="1" t="0"/>
          <a:stretch/>
        </p:blipFill>
        <p:spPr>
          <a:xfrm>
            <a:off x="643467" y="643467"/>
            <a:ext cx="10905066" cy="557106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References</a:t>
            </a:r>
            <a:endParaRPr/>
          </a:p>
        </p:txBody>
      </p:sp>
      <p:sp>
        <p:nvSpPr>
          <p:cNvPr id="564" name="Google Shape;564;p63"/>
          <p:cNvSpPr txBox="1"/>
          <p:nvPr>
            <p:ph idx="1" type="body"/>
          </p:nvPr>
        </p:nvSpPr>
        <p:spPr>
          <a:xfrm>
            <a:off x="1066800" y="1690688"/>
            <a:ext cx="10058400" cy="405079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Clean Architecture: A Craftsman's Guide to Software Structure and Design (Robert C. Martin Series) 1st Edition</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Modern Software Architecture: Domain Models, CQRS, and Event Sourcing – Pluralsight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Clean Architecture: Patterns, Practices, and Principles – Pluralsight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Microservices Architecture Pluralsight </a:t>
            </a:r>
            <a:br>
              <a:rPr lang="en-US"/>
            </a:b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Calibri"/>
              <a:buNone/>
            </a:pPr>
            <a:r>
              <a:rPr b="1" lang="en-US" sz="4800"/>
              <a:t>Architecture (What &amp; Why)?</a:t>
            </a:r>
            <a:endParaRPr/>
          </a:p>
        </p:txBody>
      </p:sp>
      <p:sp>
        <p:nvSpPr>
          <p:cNvPr id="130" name="Google Shape;130;p7"/>
          <p:cNvSpPr txBox="1"/>
          <p:nvPr/>
        </p:nvSpPr>
        <p:spPr>
          <a:xfrm>
            <a:off x="922283"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High level decisions (The decisions that are hard to change).</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Including non functional decisions.</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Aims to reduces cost of changes and resources.</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8"/>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8" name="Google Shape;138;p8"/>
          <p:cNvPicPr preferRelativeResize="0"/>
          <p:nvPr/>
        </p:nvPicPr>
        <p:blipFill rotWithShape="1">
          <a:blip r:embed="rId3">
            <a:alphaModFix/>
          </a:blip>
          <a:srcRect b="0" l="0" r="0" t="0"/>
          <a:stretch/>
        </p:blipFill>
        <p:spPr>
          <a:xfrm>
            <a:off x="4038600" y="1145052"/>
            <a:ext cx="7188199" cy="4564506"/>
          </a:xfrm>
          <a:prstGeom prst="rect">
            <a:avLst/>
          </a:prstGeom>
          <a:noFill/>
          <a:ln>
            <a:noFill/>
          </a:ln>
        </p:spPr>
      </p:pic>
      <p:sp>
        <p:nvSpPr>
          <p:cNvPr id="139" name="Google Shape;139;p8"/>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FFFFFF"/>
                </a:solidFill>
                <a:latin typeface="Calibri"/>
                <a:ea typeface="Calibri"/>
                <a:cs typeface="Calibri"/>
                <a:sym typeface="Calibri"/>
              </a:rPr>
              <a:t>Case Study</a:t>
            </a:r>
            <a:endParaRPr/>
          </a:p>
        </p:txBody>
      </p:sp>
      <p:sp>
        <p:nvSpPr>
          <p:cNvPr id="140" name="Google Shape;140;p8"/>
          <p:cNvSpPr/>
          <p:nvPr/>
        </p:nvSpPr>
        <p:spPr>
          <a:xfrm>
            <a:off x="4244622" y="5554133"/>
            <a:ext cx="812800" cy="1554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9"/>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8" name="Google Shape;148;p9"/>
          <p:cNvPicPr preferRelativeResize="0"/>
          <p:nvPr/>
        </p:nvPicPr>
        <p:blipFill rotWithShape="1">
          <a:blip r:embed="rId3">
            <a:alphaModFix/>
          </a:blip>
          <a:srcRect b="0" l="0" r="0" t="0"/>
          <a:stretch/>
        </p:blipFill>
        <p:spPr>
          <a:xfrm>
            <a:off x="4038600" y="1118096"/>
            <a:ext cx="7188199" cy="4618418"/>
          </a:xfrm>
          <a:prstGeom prst="rect">
            <a:avLst/>
          </a:prstGeom>
          <a:noFill/>
          <a:ln>
            <a:noFill/>
          </a:ln>
        </p:spPr>
      </p:pic>
      <p:sp>
        <p:nvSpPr>
          <p:cNvPr id="149" name="Google Shape;149;p9"/>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FFFFFF"/>
                </a:solidFill>
                <a:latin typeface="Calibri"/>
                <a:ea typeface="Calibri"/>
                <a:cs typeface="Calibri"/>
                <a:sym typeface="Calibri"/>
              </a:rPr>
              <a:t>Case Study</a:t>
            </a:r>
            <a:endParaRPr/>
          </a:p>
        </p:txBody>
      </p:sp>
      <p:sp>
        <p:nvSpPr>
          <p:cNvPr id="150" name="Google Shape;150;p9"/>
          <p:cNvSpPr/>
          <p:nvPr/>
        </p:nvSpPr>
        <p:spPr>
          <a:xfrm>
            <a:off x="4038600" y="5452533"/>
            <a:ext cx="812800" cy="1554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Omar Hassan</dc:creator>
</cp:coreProperties>
</file>