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c937a2bff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c937a2bf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c937a2bff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c937a2bf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c937a2bff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c937a2b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c937a2bff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c937a2bf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c937a2bff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c937a2bf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ce887f64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ce887f6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ce887f647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ce887f64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ce887f647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ce887f64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ce887f647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ce887f64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ce887f647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ce887f6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ce887f647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ce887f6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ce887f647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ce887f64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ce887f647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ce887f64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ce887f647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ce887f64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ce887f647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ce887f64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ce887f647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ce887f64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ce887f647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ce887f64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c937a2b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c937a2b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c937a2bff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c937a2bf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c937a2b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c937a2b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c937a2bff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c937a2bf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c937a2bf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c937a2bf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c937a2bff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c937a2bf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c937a2bff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c937a2bf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226078" y="530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sz="3000"/>
              <a:t>Perkenalan</a:t>
            </a:r>
            <a:endParaRPr sz="3000"/>
          </a:p>
        </p:txBody>
      </p:sp>
      <p:sp>
        <p:nvSpPr>
          <p:cNvPr id="68" name="Google Shape;68;p13"/>
          <p:cNvSpPr txBox="1"/>
          <p:nvPr>
            <p:ph idx="1" type="body"/>
          </p:nvPr>
        </p:nvSpPr>
        <p:spPr>
          <a:xfrm>
            <a:off x="226075" y="11610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500"/>
              <a:t>Nama</a:t>
            </a:r>
            <a:endParaRPr sz="1500"/>
          </a:p>
          <a:p>
            <a:pPr indent="-323850" lvl="0" marL="457200" rtl="0" algn="l">
              <a:spcBef>
                <a:spcPts val="0"/>
              </a:spcBef>
              <a:spcAft>
                <a:spcPts val="0"/>
              </a:spcAft>
              <a:buSzPts val="1500"/>
              <a:buChar char="-"/>
            </a:pPr>
            <a:r>
              <a:rPr lang="id" sz="1500"/>
              <a:t>Marzuki</a:t>
            </a:r>
            <a:endParaRPr sz="1500"/>
          </a:p>
          <a:p>
            <a:pPr indent="0" lvl="0" marL="0" rtl="0" algn="l">
              <a:spcBef>
                <a:spcPts val="0"/>
              </a:spcBef>
              <a:spcAft>
                <a:spcPts val="0"/>
              </a:spcAft>
              <a:buNone/>
            </a:pPr>
            <a:r>
              <a:rPr lang="id" sz="1500"/>
              <a:t>Alamat</a:t>
            </a:r>
            <a:endParaRPr sz="1500"/>
          </a:p>
          <a:p>
            <a:pPr indent="-323850" lvl="0" marL="457200" rtl="0" algn="l">
              <a:spcBef>
                <a:spcPts val="0"/>
              </a:spcBef>
              <a:spcAft>
                <a:spcPts val="0"/>
              </a:spcAft>
              <a:buSzPts val="1500"/>
              <a:buChar char="-"/>
            </a:pPr>
            <a:r>
              <a:rPr lang="id" sz="1500"/>
              <a:t>Jl. Cipta Karya, Pekanbaru.</a:t>
            </a:r>
            <a:endParaRPr sz="1500"/>
          </a:p>
          <a:p>
            <a:pPr indent="0" lvl="0" marL="0" rtl="0" algn="l">
              <a:spcBef>
                <a:spcPts val="0"/>
              </a:spcBef>
              <a:spcAft>
                <a:spcPts val="0"/>
              </a:spcAft>
              <a:buNone/>
            </a:pPr>
            <a:r>
              <a:rPr lang="id" sz="1500"/>
              <a:t>Pendidikan</a:t>
            </a:r>
            <a:endParaRPr sz="1500"/>
          </a:p>
          <a:p>
            <a:pPr indent="-323850" lvl="0" marL="457200" rtl="0" algn="l">
              <a:spcBef>
                <a:spcPts val="0"/>
              </a:spcBef>
              <a:spcAft>
                <a:spcPts val="0"/>
              </a:spcAft>
              <a:buSzPts val="1500"/>
              <a:buChar char="-"/>
            </a:pPr>
            <a:r>
              <a:rPr lang="id" sz="1500"/>
              <a:t>S1 Sistem Informasi, UIN SUSKA RIAU</a:t>
            </a:r>
            <a:endParaRPr sz="1500"/>
          </a:p>
          <a:p>
            <a:pPr indent="0" lvl="0" marL="0" rtl="0" algn="l">
              <a:spcBef>
                <a:spcPts val="0"/>
              </a:spcBef>
              <a:spcAft>
                <a:spcPts val="0"/>
              </a:spcAft>
              <a:buNone/>
            </a:pPr>
            <a:r>
              <a:rPr lang="id" sz="1500"/>
              <a:t>Pekerjaan</a:t>
            </a:r>
            <a:endParaRPr sz="1500"/>
          </a:p>
          <a:p>
            <a:pPr indent="-323850" lvl="0" marL="457200" rtl="0" algn="l">
              <a:spcBef>
                <a:spcPts val="0"/>
              </a:spcBef>
              <a:spcAft>
                <a:spcPts val="0"/>
              </a:spcAft>
              <a:buSzPts val="1500"/>
              <a:buChar char="-"/>
            </a:pPr>
            <a:r>
              <a:rPr lang="id" sz="1500"/>
              <a:t>Frontend Developer, Assist.id</a:t>
            </a:r>
            <a:endParaRPr sz="1500"/>
          </a:p>
        </p:txBody>
      </p:sp>
      <p:pic>
        <p:nvPicPr>
          <p:cNvPr id="69" name="Google Shape;69;p13"/>
          <p:cNvPicPr preferRelativeResize="0"/>
          <p:nvPr/>
        </p:nvPicPr>
        <p:blipFill>
          <a:blip r:embed="rId3">
            <a:alphaModFix/>
          </a:blip>
          <a:stretch>
            <a:fillRect/>
          </a:stretch>
        </p:blipFill>
        <p:spPr>
          <a:xfrm>
            <a:off x="4738925" y="836650"/>
            <a:ext cx="3470200" cy="347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JS #6. String Template Literals</a:t>
            </a:r>
            <a:endParaRPr/>
          </a:p>
        </p:txBody>
      </p:sp>
      <p:sp>
        <p:nvSpPr>
          <p:cNvPr id="126" name="Google Shape;126;p22"/>
          <p:cNvSpPr txBox="1"/>
          <p:nvPr>
            <p:ph idx="1" type="body"/>
          </p:nvPr>
        </p:nvSpPr>
        <p:spPr>
          <a:xfrm>
            <a:off x="471900" y="1919075"/>
            <a:ext cx="8094300" cy="30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Membuat data String menggunakan tanda </a:t>
            </a:r>
            <a:r>
              <a:rPr b="1" lang="id" sz="1600"/>
              <a:t>Back-Tick </a:t>
            </a:r>
            <a:r>
              <a:rPr lang="id" sz="1600"/>
              <a:t>( ` ), String Template ini memiliki banyak kegunaan dibandingkan dengan string biasa yang menggunakan tanda </a:t>
            </a:r>
            <a:r>
              <a:rPr b="1" lang="id" sz="1600"/>
              <a:t>Double Quotes </a:t>
            </a:r>
            <a:r>
              <a:rPr lang="id" sz="1600"/>
              <a:t>atau </a:t>
            </a:r>
            <a:r>
              <a:rPr b="1" lang="id" sz="1600"/>
              <a:t>Single Quote</a:t>
            </a:r>
            <a:r>
              <a:rPr lang="id" sz="1600"/>
              <a:t>.</a:t>
            </a:r>
            <a:endParaRPr sz="1600"/>
          </a:p>
          <a:p>
            <a:pPr indent="0" lvl="0" marL="0" rtl="0" algn="l">
              <a:spcBef>
                <a:spcPts val="1600"/>
              </a:spcBef>
              <a:spcAft>
                <a:spcPts val="0"/>
              </a:spcAft>
              <a:buNone/>
            </a:pPr>
            <a:r>
              <a:rPr lang="id" sz="1600"/>
              <a:t>Ability:</a:t>
            </a:r>
            <a:endParaRPr sz="1600"/>
          </a:p>
          <a:p>
            <a:pPr indent="-330200" lvl="0" marL="457200" rtl="0" algn="l">
              <a:spcBef>
                <a:spcPts val="1600"/>
              </a:spcBef>
              <a:spcAft>
                <a:spcPts val="0"/>
              </a:spcAft>
              <a:buSzPts val="1600"/>
              <a:buAutoNum type="arabicPeriod"/>
            </a:pPr>
            <a:r>
              <a:rPr lang="id" sz="1600"/>
              <a:t>Quotes inside a strings,</a:t>
            </a:r>
            <a:endParaRPr sz="1600"/>
          </a:p>
          <a:p>
            <a:pPr indent="-330200" lvl="0" marL="457200" rtl="0" algn="l">
              <a:spcBef>
                <a:spcPts val="0"/>
              </a:spcBef>
              <a:spcAft>
                <a:spcPts val="0"/>
              </a:spcAft>
              <a:buSzPts val="1600"/>
              <a:buAutoNum type="arabicPeriod"/>
            </a:pPr>
            <a:r>
              <a:rPr lang="id" sz="1600"/>
              <a:t>Multiline strings,</a:t>
            </a:r>
            <a:endParaRPr sz="1600"/>
          </a:p>
          <a:p>
            <a:pPr indent="-330200" lvl="0" marL="457200" rtl="0" algn="l">
              <a:spcBef>
                <a:spcPts val="0"/>
              </a:spcBef>
              <a:spcAft>
                <a:spcPts val="0"/>
              </a:spcAft>
              <a:buSzPts val="1600"/>
              <a:buAutoNum type="arabicPeriod"/>
            </a:pPr>
            <a:r>
              <a:rPr lang="id" sz="1600"/>
              <a:t>Interpolation /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JS #7. Array</a:t>
            </a:r>
            <a:endParaRPr/>
          </a:p>
        </p:txBody>
      </p:sp>
      <p:sp>
        <p:nvSpPr>
          <p:cNvPr id="132" name="Google Shape;132;p23"/>
          <p:cNvSpPr txBox="1"/>
          <p:nvPr>
            <p:ph idx="1" type="body"/>
          </p:nvPr>
        </p:nvSpPr>
        <p:spPr>
          <a:xfrm>
            <a:off x="471900" y="1919075"/>
            <a:ext cx="8094300" cy="30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Array adalah tipe data yang dapat menampung lebih dari 1 nilai, didalamnya dapat berupa </a:t>
            </a:r>
            <a:r>
              <a:rPr b="1" lang="id" sz="1600"/>
              <a:t>string, number, object, </a:t>
            </a:r>
            <a:r>
              <a:rPr lang="id" sz="1600"/>
              <a:t>atau bahkan </a:t>
            </a:r>
            <a:r>
              <a:rPr b="1" lang="id" sz="1600"/>
              <a:t>array </a:t>
            </a:r>
            <a:r>
              <a:rPr lang="id" sz="1600"/>
              <a:t>lagi.</a:t>
            </a:r>
            <a:endParaRPr sz="1600"/>
          </a:p>
          <a:p>
            <a:pPr indent="0" lvl="0" marL="0" rtl="0" algn="l">
              <a:spcBef>
                <a:spcPts val="1600"/>
              </a:spcBef>
              <a:spcAft>
                <a:spcPts val="0"/>
              </a:spcAft>
              <a:buNone/>
            </a:pPr>
            <a:r>
              <a:rPr lang="id" sz="1600"/>
              <a:t>Contoh:</a:t>
            </a:r>
            <a:endParaRPr sz="1600"/>
          </a:p>
          <a:p>
            <a:pPr indent="0" lvl="0" marL="0" rtl="0" algn="l">
              <a:spcBef>
                <a:spcPts val="1600"/>
              </a:spcBef>
              <a:spcAft>
                <a:spcPts val="0"/>
              </a:spcAft>
              <a:buNone/>
            </a:pPr>
            <a:r>
              <a:rPr lang="id" sz="1600"/>
              <a:t>		</a:t>
            </a:r>
            <a:r>
              <a:rPr b="1" lang="id" sz="1600"/>
              <a:t>const contohArray = [</a:t>
            </a:r>
            <a:endParaRPr b="1" sz="1600"/>
          </a:p>
          <a:p>
            <a:pPr indent="457200" lvl="0" marL="1371600" rtl="0" algn="l">
              <a:spcBef>
                <a:spcPts val="0"/>
              </a:spcBef>
              <a:spcAft>
                <a:spcPts val="0"/>
              </a:spcAft>
              <a:buNone/>
            </a:pPr>
            <a:r>
              <a:rPr b="1" lang="id" sz="1600"/>
              <a:t>‘Ini String’,</a:t>
            </a:r>
            <a:endParaRPr b="1" sz="1600"/>
          </a:p>
          <a:p>
            <a:pPr indent="0" lvl="0" marL="1828800" rtl="0" algn="l">
              <a:spcBef>
                <a:spcPts val="0"/>
              </a:spcBef>
              <a:spcAft>
                <a:spcPts val="0"/>
              </a:spcAft>
              <a:buNone/>
            </a:pPr>
            <a:r>
              <a:rPr b="1" lang="id" sz="1600"/>
              <a:t>3,</a:t>
            </a:r>
            <a:endParaRPr b="1" sz="1600"/>
          </a:p>
          <a:p>
            <a:pPr indent="0" lvl="0" marL="1828800" rtl="0" algn="l">
              <a:spcBef>
                <a:spcPts val="0"/>
              </a:spcBef>
              <a:spcAft>
                <a:spcPts val="0"/>
              </a:spcAft>
              <a:buNone/>
            </a:pPr>
            <a:r>
              <a:rPr b="1" lang="id" sz="1600"/>
              <a:t>{ nama: ‘Uki’ },</a:t>
            </a:r>
            <a:endParaRPr b="1" sz="1600"/>
          </a:p>
          <a:p>
            <a:pPr indent="0" lvl="0" marL="1828800" rtl="0" algn="l">
              <a:spcBef>
                <a:spcPts val="0"/>
              </a:spcBef>
              <a:spcAft>
                <a:spcPts val="0"/>
              </a:spcAft>
              <a:buNone/>
            </a:pPr>
            <a:r>
              <a:rPr b="1" lang="id" sz="1600"/>
              <a:t>[ 1, 2, ‘Ini String lagi’ ]  ];</a:t>
            </a:r>
            <a:endParaRPr b="1"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JS #8. Method pada Array</a:t>
            </a:r>
            <a:endParaRPr/>
          </a:p>
        </p:txBody>
      </p:sp>
      <p:sp>
        <p:nvSpPr>
          <p:cNvPr id="138" name="Google Shape;138;p24"/>
          <p:cNvSpPr txBox="1"/>
          <p:nvPr>
            <p:ph idx="1" type="body"/>
          </p:nvPr>
        </p:nvSpPr>
        <p:spPr>
          <a:xfrm>
            <a:off x="471900" y="1919075"/>
            <a:ext cx="8094300" cy="3027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id" sz="1600"/>
              <a:t>Method </a:t>
            </a:r>
            <a:r>
              <a:rPr b="1" lang="id" sz="1600"/>
              <a:t>join ( `separator` )</a:t>
            </a:r>
            <a:endParaRPr b="1" sz="1600"/>
          </a:p>
          <a:p>
            <a:pPr indent="0" lvl="0" marL="457200" rtl="0" algn="l">
              <a:spcBef>
                <a:spcPts val="0"/>
              </a:spcBef>
              <a:spcAft>
                <a:spcPts val="0"/>
              </a:spcAft>
              <a:buNone/>
            </a:pPr>
            <a:r>
              <a:rPr lang="id" sz="1600"/>
              <a:t>menggabungkan </a:t>
            </a:r>
            <a:r>
              <a:rPr b="1" lang="id" sz="1600"/>
              <a:t>array </a:t>
            </a:r>
            <a:r>
              <a:rPr lang="id" sz="1600"/>
              <a:t>menjadi sebuah string.</a:t>
            </a:r>
            <a:endParaRPr sz="1600"/>
          </a:p>
          <a:p>
            <a:pPr indent="-330200" lvl="0" marL="457200" rtl="0" algn="l">
              <a:spcBef>
                <a:spcPts val="0"/>
              </a:spcBef>
              <a:spcAft>
                <a:spcPts val="0"/>
              </a:spcAft>
              <a:buSzPts val="1600"/>
              <a:buAutoNum type="arabicPeriod"/>
            </a:pPr>
            <a:r>
              <a:rPr lang="id" sz="1600"/>
              <a:t>Method </a:t>
            </a:r>
            <a:r>
              <a:rPr b="1" lang="id" sz="1600"/>
              <a:t>pop</a:t>
            </a:r>
            <a:endParaRPr b="1" sz="1600"/>
          </a:p>
          <a:p>
            <a:pPr indent="0" lvl="0" marL="457200" rtl="0" algn="l">
              <a:spcBef>
                <a:spcPts val="0"/>
              </a:spcBef>
              <a:spcAft>
                <a:spcPts val="0"/>
              </a:spcAft>
              <a:buNone/>
            </a:pPr>
            <a:r>
              <a:rPr lang="id" sz="1600"/>
              <a:t>menghapus elemen terakhir pada array.</a:t>
            </a:r>
            <a:endParaRPr sz="1600"/>
          </a:p>
          <a:p>
            <a:pPr indent="-330200" lvl="0" marL="457200" rtl="0" algn="l">
              <a:spcBef>
                <a:spcPts val="0"/>
              </a:spcBef>
              <a:spcAft>
                <a:spcPts val="0"/>
              </a:spcAft>
              <a:buSzPts val="1600"/>
              <a:buAutoNum type="arabicPeriod"/>
            </a:pPr>
            <a:r>
              <a:rPr lang="id" sz="1600"/>
              <a:t>Method </a:t>
            </a:r>
            <a:r>
              <a:rPr b="1" lang="id" sz="1600"/>
              <a:t>push</a:t>
            </a:r>
            <a:endParaRPr b="1" sz="1600"/>
          </a:p>
          <a:p>
            <a:pPr indent="0" lvl="0" marL="457200" rtl="0" algn="l">
              <a:spcBef>
                <a:spcPts val="0"/>
              </a:spcBef>
              <a:spcAft>
                <a:spcPts val="0"/>
              </a:spcAft>
              <a:buNone/>
            </a:pPr>
            <a:r>
              <a:rPr lang="id" sz="1600"/>
              <a:t>memasukkan nilai baru ke dalam array.</a:t>
            </a:r>
            <a:endParaRPr sz="1600"/>
          </a:p>
          <a:p>
            <a:pPr indent="-330200" lvl="0" marL="457200" rtl="0" algn="l">
              <a:spcBef>
                <a:spcPts val="0"/>
              </a:spcBef>
              <a:spcAft>
                <a:spcPts val="0"/>
              </a:spcAft>
              <a:buSzPts val="1600"/>
              <a:buAutoNum type="arabicPeriod"/>
            </a:pPr>
            <a:r>
              <a:rPr lang="id" sz="1600"/>
              <a:t>Method </a:t>
            </a:r>
            <a:r>
              <a:rPr b="1" lang="id" sz="1600"/>
              <a:t>shift</a:t>
            </a:r>
            <a:endParaRPr b="1" sz="1600"/>
          </a:p>
          <a:p>
            <a:pPr indent="0" lvl="0" marL="457200" rtl="0" algn="l">
              <a:spcBef>
                <a:spcPts val="0"/>
              </a:spcBef>
              <a:spcAft>
                <a:spcPts val="0"/>
              </a:spcAft>
              <a:buNone/>
            </a:pPr>
            <a:r>
              <a:rPr lang="id" sz="1600"/>
              <a:t>menghapus elemen pertama pada array.</a:t>
            </a:r>
            <a:endParaRPr sz="1600"/>
          </a:p>
          <a:p>
            <a:pPr indent="-330200" lvl="0" marL="457200" rtl="0" algn="l">
              <a:spcBef>
                <a:spcPts val="0"/>
              </a:spcBef>
              <a:spcAft>
                <a:spcPts val="0"/>
              </a:spcAft>
              <a:buSzPts val="1600"/>
              <a:buAutoNum type="arabicPeriod"/>
            </a:pPr>
            <a:r>
              <a:rPr lang="id" sz="1600"/>
              <a:t>Method </a:t>
            </a:r>
            <a:r>
              <a:rPr b="1" lang="id" sz="1600"/>
              <a:t>concat</a:t>
            </a:r>
            <a:endParaRPr b="1" sz="1600"/>
          </a:p>
          <a:p>
            <a:pPr indent="0" lvl="0" marL="457200" rtl="0" algn="l">
              <a:spcBef>
                <a:spcPts val="0"/>
              </a:spcBef>
              <a:spcAft>
                <a:spcPts val="0"/>
              </a:spcAft>
              <a:buNone/>
            </a:pPr>
            <a:r>
              <a:rPr lang="id" sz="1600"/>
              <a:t>menggabungkan dua array atau lebih.</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JS #9. Pengkondisian</a:t>
            </a:r>
            <a:endParaRPr/>
          </a:p>
        </p:txBody>
      </p:sp>
      <p:sp>
        <p:nvSpPr>
          <p:cNvPr id="144" name="Google Shape;144;p25"/>
          <p:cNvSpPr txBox="1"/>
          <p:nvPr>
            <p:ph idx="1" type="body"/>
          </p:nvPr>
        </p:nvSpPr>
        <p:spPr>
          <a:xfrm>
            <a:off x="471900" y="1919075"/>
            <a:ext cx="8094300" cy="30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Pengkondisian digunakan untuk menjalankan sebuah blok kode apabila sebuah kondisi terpenuhi, namun jika tidak terpenuhi maka akan menjalankan kondisi yang lain.</a:t>
            </a:r>
            <a:endParaRPr sz="1600"/>
          </a:p>
          <a:p>
            <a:pPr indent="0" lvl="0" marL="0" rtl="0" algn="l">
              <a:spcBef>
                <a:spcPts val="0"/>
              </a:spcBef>
              <a:spcAft>
                <a:spcPts val="0"/>
              </a:spcAft>
              <a:buNone/>
            </a:pPr>
            <a:r>
              <a:t/>
            </a:r>
            <a:endParaRPr b="1" sz="1600"/>
          </a:p>
          <a:p>
            <a:pPr indent="-330200" lvl="0" marL="457200" rtl="0" algn="l">
              <a:spcBef>
                <a:spcPts val="0"/>
              </a:spcBef>
              <a:spcAft>
                <a:spcPts val="0"/>
              </a:spcAft>
              <a:buSzPts val="1600"/>
              <a:buAutoNum type="arabicPeriod"/>
            </a:pPr>
            <a:r>
              <a:rPr b="1" lang="id" sz="1600"/>
              <a:t>If Else Statement</a:t>
            </a:r>
            <a:endParaRPr b="1" sz="1600"/>
          </a:p>
          <a:p>
            <a:pPr indent="-330200" lvl="0" marL="457200" rtl="0" algn="l">
              <a:spcBef>
                <a:spcPts val="0"/>
              </a:spcBef>
              <a:spcAft>
                <a:spcPts val="0"/>
              </a:spcAft>
              <a:buSzPts val="1600"/>
              <a:buAutoNum type="arabicPeriod"/>
            </a:pPr>
            <a:r>
              <a:rPr b="1" lang="id" sz="1600"/>
              <a:t>Switch Case</a:t>
            </a:r>
            <a:endParaRPr b="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JS #10. Pengulangan</a:t>
            </a:r>
            <a:endParaRPr/>
          </a:p>
        </p:txBody>
      </p:sp>
      <p:sp>
        <p:nvSpPr>
          <p:cNvPr id="150" name="Google Shape;150;p26"/>
          <p:cNvSpPr txBox="1"/>
          <p:nvPr>
            <p:ph idx="1" type="body"/>
          </p:nvPr>
        </p:nvSpPr>
        <p:spPr>
          <a:xfrm>
            <a:off x="471900" y="1919075"/>
            <a:ext cx="8094300" cy="30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Pengulangan / Iteration digunakan ketika ingin mengeksuksi blok kode secara berulang-ulang.</a:t>
            </a:r>
            <a:endParaRPr sz="1600"/>
          </a:p>
          <a:p>
            <a:pPr indent="0" lvl="0" marL="0" rtl="0" algn="l">
              <a:spcBef>
                <a:spcPts val="0"/>
              </a:spcBef>
              <a:spcAft>
                <a:spcPts val="0"/>
              </a:spcAft>
              <a:buNone/>
            </a:pPr>
            <a:r>
              <a:t/>
            </a:r>
            <a:endParaRPr b="1" sz="1600"/>
          </a:p>
          <a:p>
            <a:pPr indent="-330200" lvl="0" marL="457200" rtl="0" algn="l">
              <a:spcBef>
                <a:spcPts val="0"/>
              </a:spcBef>
              <a:spcAft>
                <a:spcPts val="0"/>
              </a:spcAft>
              <a:buSzPts val="1600"/>
              <a:buAutoNum type="arabicPeriod"/>
            </a:pPr>
            <a:r>
              <a:rPr b="1" lang="id" sz="1600"/>
              <a:t>For Loop</a:t>
            </a:r>
            <a:endParaRPr b="1" sz="1600"/>
          </a:p>
          <a:p>
            <a:pPr indent="-330200" lvl="0" marL="457200" rtl="0" algn="l">
              <a:spcBef>
                <a:spcPts val="0"/>
              </a:spcBef>
              <a:spcAft>
                <a:spcPts val="0"/>
              </a:spcAft>
              <a:buSzPts val="1600"/>
              <a:buAutoNum type="arabicPeriod"/>
            </a:pPr>
            <a:r>
              <a:rPr b="1" lang="id" sz="1600"/>
              <a:t>For In Loop</a:t>
            </a:r>
            <a:endParaRPr b="1" sz="1600"/>
          </a:p>
          <a:p>
            <a:pPr indent="-330200" lvl="0" marL="457200" rtl="0" algn="l">
              <a:spcBef>
                <a:spcPts val="0"/>
              </a:spcBef>
              <a:spcAft>
                <a:spcPts val="0"/>
              </a:spcAft>
              <a:buSzPts val="1600"/>
              <a:buAutoNum type="arabicPeriod"/>
            </a:pPr>
            <a:r>
              <a:rPr b="1" lang="id" sz="1600"/>
              <a:t>For of Loop</a:t>
            </a:r>
            <a:endParaRPr b="1" sz="1600"/>
          </a:p>
          <a:p>
            <a:pPr indent="-330200" lvl="0" marL="457200" rtl="0" algn="l">
              <a:spcBef>
                <a:spcPts val="0"/>
              </a:spcBef>
              <a:spcAft>
                <a:spcPts val="0"/>
              </a:spcAft>
              <a:buSzPts val="1600"/>
              <a:buAutoNum type="arabicPeriod"/>
            </a:pPr>
            <a:r>
              <a:rPr b="1" lang="id" sz="1600"/>
              <a:t>While Loop</a:t>
            </a:r>
            <a:endParaRPr b="1"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Javascript Asynchronous</a:t>
            </a:r>
            <a:endParaRPr/>
          </a:p>
        </p:txBody>
      </p:sp>
      <p:sp>
        <p:nvSpPr>
          <p:cNvPr id="156" name="Google Shape;156;p27"/>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400"/>
              <a:t>oleh Marzuki</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Apa itu Javascript Asynchronous?</a:t>
            </a:r>
            <a:endParaRPr/>
          </a:p>
        </p:txBody>
      </p:sp>
      <p:sp>
        <p:nvSpPr>
          <p:cNvPr id="162" name="Google Shape;162;p28"/>
          <p:cNvSpPr txBox="1"/>
          <p:nvPr>
            <p:ph idx="1" type="body"/>
          </p:nvPr>
        </p:nvSpPr>
        <p:spPr>
          <a:xfrm>
            <a:off x="471900" y="1766675"/>
            <a:ext cx="8222100" cy="30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Umumnya kode javascript akan dieksekusi berurutan. </a:t>
            </a:r>
            <a:endParaRPr/>
          </a:p>
          <a:p>
            <a:pPr indent="0" lvl="0" marL="0" rtl="0" algn="l">
              <a:spcBef>
                <a:spcPts val="1600"/>
              </a:spcBef>
              <a:spcAft>
                <a:spcPts val="0"/>
              </a:spcAft>
              <a:buNone/>
            </a:pPr>
            <a:r>
              <a:rPr lang="id"/>
              <a:t>Javascript Asynchronous adalah konsep di mana kode javascript dieksekusi tidak sesuai urutan kode. Hal ini dapat akan meningkatkan efisiensi dari sisi performa aplikasi.</a:t>
            </a:r>
            <a:endParaRPr/>
          </a:p>
          <a:p>
            <a:pPr indent="0" lvl="0" marL="0" rtl="0" algn="l">
              <a:spcBef>
                <a:spcPts val="1600"/>
              </a:spcBef>
              <a:spcAft>
                <a:spcPts val="1600"/>
              </a:spcAft>
              <a:buNone/>
            </a:pPr>
            <a:r>
              <a:rPr lang="id">
                <a:highlight>
                  <a:schemeClr val="accent4"/>
                </a:highlight>
              </a:rPr>
              <a:t>Teknik Asynchronous paling banyak digunakan mengelola komunikasi yang tidak mungkin sinkron atau harus menunggu seperti proses request ajax, operasi file, koneksi ke database, websocket, real time communication seperti pada aplikasi chatting dan masih banyak lagi.</a:t>
            </a:r>
            <a:endParaRPr>
              <a:highlight>
                <a:schemeClr val="accent4"/>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Javascript Function Callback</a:t>
            </a:r>
            <a:endParaRPr/>
          </a:p>
        </p:txBody>
      </p:sp>
      <p:sp>
        <p:nvSpPr>
          <p:cNvPr id="168" name="Google Shape;168;p29"/>
          <p:cNvSpPr txBox="1"/>
          <p:nvPr>
            <p:ph idx="1" type="body"/>
          </p:nvPr>
        </p:nvSpPr>
        <p:spPr>
          <a:xfrm>
            <a:off x="471900" y="1766675"/>
            <a:ext cx="8222100" cy="30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highlight>
                  <a:schemeClr val="accent4"/>
                </a:highlight>
              </a:rPr>
              <a:t>Function Callback adalah blok kode yang dijalankan setelah proses di Function itu selesai.</a:t>
            </a:r>
            <a:endParaRPr>
              <a:highlight>
                <a:schemeClr val="accent4"/>
              </a:highlight>
            </a:endParaRPr>
          </a:p>
          <a:p>
            <a:pPr indent="0" lvl="0" marL="0" rtl="0" algn="l">
              <a:spcBef>
                <a:spcPts val="1600"/>
              </a:spcBef>
              <a:spcAft>
                <a:spcPts val="0"/>
              </a:spcAft>
              <a:buNone/>
            </a:pPr>
            <a:r>
              <a:rPr lang="id">
                <a:highlight>
                  <a:schemeClr val="accent4"/>
                </a:highlight>
              </a:rPr>
              <a:t>Misalnya terdapat sebuah Function `B` yang ingin kita eksekusi setelah Function `A` benar-benar selesai melaksanakan tugasnya, maka kita dapat menggunakan callback.</a:t>
            </a:r>
            <a:endParaRPr>
              <a:highlight>
                <a:schemeClr val="accent4"/>
              </a:highlight>
            </a:endParaRPr>
          </a:p>
          <a:p>
            <a:pPr indent="0" lvl="0" marL="0" rtl="0" algn="l">
              <a:spcBef>
                <a:spcPts val="1600"/>
              </a:spcBef>
              <a:spcAft>
                <a:spcPts val="1600"/>
              </a:spcAft>
              <a:buNone/>
            </a:pPr>
            <a:r>
              <a:t/>
            </a:r>
            <a:endParaRPr>
              <a:highlight>
                <a:schemeClr val="accent4"/>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Javascript ES6</a:t>
            </a:r>
            <a:endParaRPr/>
          </a:p>
        </p:txBody>
      </p:sp>
      <p:sp>
        <p:nvSpPr>
          <p:cNvPr id="174" name="Google Shape;174;p30"/>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400"/>
              <a:t>oleh Marzuki</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Apa itu Javascript ES6?</a:t>
            </a:r>
            <a:endParaRPr/>
          </a:p>
        </p:txBody>
      </p:sp>
      <p:sp>
        <p:nvSpPr>
          <p:cNvPr id="180" name="Google Shape;180;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200"/>
              <a:t>Javascript ES6 adalah versi revisi javascript tahun 2015, ES6 mempunyai nama resmi EcmaScript 2015.</a:t>
            </a:r>
            <a:endParaRPr sz="2200"/>
          </a:p>
          <a:p>
            <a:pPr indent="0" lvl="0" marL="0" rtl="0" algn="l">
              <a:spcBef>
                <a:spcPts val="1600"/>
              </a:spcBef>
              <a:spcAft>
                <a:spcPts val="1600"/>
              </a:spcAft>
              <a:buNone/>
            </a:pPr>
            <a:r>
              <a:rPr lang="id" sz="2200"/>
              <a:t>Pada ES6 banyak fitur dan syntax baru yang lebih singkat dan berguna dalam pengembangan program Javascript.</a:t>
            </a:r>
            <a:endParaRPr sz="2200"/>
          </a:p>
        </p:txBody>
      </p:sp>
      <p:sp>
        <p:nvSpPr>
          <p:cNvPr id="181" name="Google Shape;181;p31"/>
          <p:cNvSpPr txBox="1"/>
          <p:nvPr>
            <p:ph idx="1" type="body"/>
          </p:nvPr>
        </p:nvSpPr>
        <p:spPr>
          <a:xfrm>
            <a:off x="2143100" y="4355725"/>
            <a:ext cx="6691800" cy="6693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id" sz="2000"/>
              <a:t>selengkapnya: </a:t>
            </a:r>
            <a:r>
              <a:rPr lang="id" sz="2000">
                <a:solidFill>
                  <a:schemeClr val="dk1"/>
                </a:solidFill>
              </a:rPr>
              <a:t>https://www.w3schools.com/js/js_es6.asp</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Javascript Dasar</a:t>
            </a:r>
            <a:endParaRPr/>
          </a:p>
        </p:txBody>
      </p:sp>
      <p:sp>
        <p:nvSpPr>
          <p:cNvPr id="75" name="Google Shape;75;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400"/>
              <a:t>oleh Marzuki</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Javascript Modules</a:t>
            </a:r>
            <a:endParaRPr/>
          </a:p>
        </p:txBody>
      </p:sp>
      <p:sp>
        <p:nvSpPr>
          <p:cNvPr id="187" name="Google Shape;187;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200"/>
              <a:t>Javascript Module adalah fitur ES6 yang memungkinkan kita untuk meng-import file </a:t>
            </a:r>
            <a:r>
              <a:rPr b="1" lang="id" sz="2200"/>
              <a:t>.js </a:t>
            </a:r>
            <a:r>
              <a:rPr lang="id" sz="2200"/>
              <a:t>satu ke dalam script </a:t>
            </a:r>
            <a:r>
              <a:rPr b="1" lang="id" sz="2200"/>
              <a:t>.js </a:t>
            </a:r>
            <a:r>
              <a:rPr lang="id" sz="2200"/>
              <a:t>lainnya, ini merupakan konsep </a:t>
            </a:r>
            <a:r>
              <a:rPr b="1" i="1" lang="id" sz="2200"/>
              <a:t>module system </a:t>
            </a:r>
            <a:r>
              <a:rPr lang="id" sz="2200"/>
              <a:t>dalam bahasa pemrograman.</a:t>
            </a:r>
            <a:endParaRPr sz="2200"/>
          </a:p>
          <a:p>
            <a:pPr indent="0" lvl="0" marL="0" rtl="0" algn="l">
              <a:spcBef>
                <a:spcPts val="1600"/>
              </a:spcBef>
              <a:spcAft>
                <a:spcPts val="1600"/>
              </a:spcAft>
              <a:buNone/>
            </a:pPr>
            <a:r>
              <a:rPr lang="id" sz="2200"/>
              <a:t>Dengan begini, project </a:t>
            </a:r>
            <a:r>
              <a:rPr b="1" lang="id" sz="2200"/>
              <a:t>Javascript </a:t>
            </a:r>
            <a:r>
              <a:rPr lang="id" sz="2200"/>
              <a:t>akan lebih tertata rapi / terstruktur dan dapat menyingkat baris kode.</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NodeJS</a:t>
            </a:r>
            <a:endParaRPr/>
          </a:p>
        </p:txBody>
      </p:sp>
      <p:sp>
        <p:nvSpPr>
          <p:cNvPr id="193" name="Google Shape;193;p3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400"/>
              <a:t>oleh Marzuki</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Apa itu NodeJS?</a:t>
            </a:r>
            <a:endParaRPr/>
          </a:p>
        </p:txBody>
      </p:sp>
      <p:sp>
        <p:nvSpPr>
          <p:cNvPr id="199" name="Google Shape;199;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100"/>
              <a:t>NodeJS adalah </a:t>
            </a:r>
            <a:r>
              <a:rPr i="1" lang="id" sz="2100"/>
              <a:t>runtime javascript </a:t>
            </a:r>
            <a:r>
              <a:rPr lang="id" sz="2100"/>
              <a:t>yang memungkinkan programmer untuk mengeksekusi bahasa Javascript </a:t>
            </a:r>
            <a:r>
              <a:rPr b="1" lang="id" sz="2100"/>
              <a:t>tidak hanya di lingkungan browser</a:t>
            </a:r>
            <a:r>
              <a:rPr lang="id" sz="2100"/>
              <a:t> namun berada pada konteks </a:t>
            </a:r>
            <a:r>
              <a:rPr b="1" lang="id" sz="2100"/>
              <a:t>Sistem Operasi.</a:t>
            </a:r>
            <a:endParaRPr sz="2100"/>
          </a:p>
          <a:p>
            <a:pPr indent="0" lvl="0" marL="0" rtl="0" algn="l">
              <a:spcBef>
                <a:spcPts val="1600"/>
              </a:spcBef>
              <a:spcAft>
                <a:spcPts val="1600"/>
              </a:spcAft>
              <a:buNone/>
            </a:pPr>
            <a:r>
              <a:rPr lang="id" sz="2100"/>
              <a:t>Berkat NodeJS, kini developer dapat mengembangakan aplikasi </a:t>
            </a:r>
            <a:r>
              <a:rPr b="1" i="1" lang="id" sz="2100"/>
              <a:t>Web, Desktop, Mobile, CLI, </a:t>
            </a:r>
            <a:r>
              <a:rPr b="1" lang="id" sz="2100"/>
              <a:t>bahkan</a:t>
            </a:r>
            <a:r>
              <a:rPr b="1" i="1" lang="id" sz="2100"/>
              <a:t> IOT </a:t>
            </a:r>
            <a:r>
              <a:rPr lang="id" sz="2100"/>
              <a:t>hanya dengan bahasa Javascript.</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Persiapan belajar</a:t>
            </a:r>
            <a:endParaRPr/>
          </a:p>
        </p:txBody>
      </p:sp>
      <p:sp>
        <p:nvSpPr>
          <p:cNvPr id="205" name="Google Shape;205;p3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id" sz="2100"/>
              <a:t>Visual Studio Code</a:t>
            </a:r>
            <a:endParaRPr sz="2100"/>
          </a:p>
          <a:p>
            <a:pPr indent="0" lvl="0" marL="457200" rtl="0" algn="l">
              <a:spcBef>
                <a:spcPts val="1600"/>
              </a:spcBef>
              <a:spcAft>
                <a:spcPts val="0"/>
              </a:spcAft>
              <a:buNone/>
            </a:pPr>
            <a:r>
              <a:rPr lang="id" sz="2100"/>
              <a:t>download di : </a:t>
            </a:r>
            <a:r>
              <a:rPr b="1" lang="id" sz="2100"/>
              <a:t>https://code.visualstudio.com/</a:t>
            </a:r>
            <a:endParaRPr b="1" sz="2100"/>
          </a:p>
          <a:p>
            <a:pPr indent="-361950" lvl="0" marL="457200" rtl="0" algn="l">
              <a:spcBef>
                <a:spcPts val="1600"/>
              </a:spcBef>
              <a:spcAft>
                <a:spcPts val="0"/>
              </a:spcAft>
              <a:buSzPts val="2100"/>
              <a:buAutoNum type="arabicPeriod"/>
            </a:pPr>
            <a:r>
              <a:rPr lang="id" sz="2100"/>
              <a:t>NodeJS</a:t>
            </a:r>
            <a:endParaRPr sz="2100"/>
          </a:p>
          <a:p>
            <a:pPr indent="0" lvl="0" marL="0" rtl="0" algn="l">
              <a:spcBef>
                <a:spcPts val="1600"/>
              </a:spcBef>
              <a:spcAft>
                <a:spcPts val="1600"/>
              </a:spcAft>
              <a:buNone/>
            </a:pPr>
            <a:r>
              <a:rPr lang="id" sz="2100"/>
              <a:t>	download di : </a:t>
            </a:r>
            <a:r>
              <a:rPr b="1" lang="id" sz="2100"/>
              <a:t>https://nodejs.org/en/download/</a:t>
            </a:r>
            <a:endParaRPr b="1"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Module-module pada NodeJS</a:t>
            </a:r>
            <a:endParaRPr/>
          </a:p>
        </p:txBody>
      </p:sp>
      <p:sp>
        <p:nvSpPr>
          <p:cNvPr id="211" name="Google Shape;211;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Font typeface="Arial"/>
              <a:buAutoNum type="arabicPeriod"/>
            </a:pPr>
            <a:r>
              <a:rPr lang="id" sz="2100"/>
              <a:t>Core Module / Module Bawaan</a:t>
            </a:r>
            <a:endParaRPr sz="2100"/>
          </a:p>
          <a:p>
            <a:pPr indent="-361950" lvl="1" marL="914400" rtl="0" algn="l">
              <a:spcBef>
                <a:spcPts val="0"/>
              </a:spcBef>
              <a:spcAft>
                <a:spcPts val="0"/>
              </a:spcAft>
              <a:buSzPts val="2100"/>
              <a:buAutoNum type="alphaLcPeriod"/>
            </a:pPr>
            <a:r>
              <a:rPr b="1" lang="id" sz="2100"/>
              <a:t>http</a:t>
            </a:r>
            <a:endParaRPr b="1" sz="2100"/>
          </a:p>
          <a:p>
            <a:pPr indent="-361950" lvl="1" marL="914400" rtl="0" algn="l">
              <a:spcBef>
                <a:spcPts val="0"/>
              </a:spcBef>
              <a:spcAft>
                <a:spcPts val="0"/>
              </a:spcAft>
              <a:buSzPts val="2100"/>
              <a:buAutoNum type="alphaLcPeriod"/>
            </a:pPr>
            <a:r>
              <a:rPr b="1" lang="id" sz="2100"/>
              <a:t>url</a:t>
            </a:r>
            <a:endParaRPr b="1" sz="2100"/>
          </a:p>
          <a:p>
            <a:pPr indent="-361950" lvl="1" marL="914400" rtl="0" algn="l">
              <a:spcBef>
                <a:spcPts val="0"/>
              </a:spcBef>
              <a:spcAft>
                <a:spcPts val="0"/>
              </a:spcAft>
              <a:buSzPts val="2100"/>
              <a:buAutoNum type="alphaLcPeriod"/>
            </a:pPr>
            <a:r>
              <a:rPr b="1" lang="id" sz="2100"/>
              <a:t>querystring</a:t>
            </a:r>
            <a:endParaRPr b="1" sz="2100"/>
          </a:p>
          <a:p>
            <a:pPr indent="-361950" lvl="1" marL="914400" rtl="0" algn="l">
              <a:spcBef>
                <a:spcPts val="0"/>
              </a:spcBef>
              <a:spcAft>
                <a:spcPts val="0"/>
              </a:spcAft>
              <a:buSzPts val="2100"/>
              <a:buAutoNum type="alphaLcPeriod"/>
            </a:pPr>
            <a:r>
              <a:rPr b="1" lang="id" sz="2100"/>
              <a:t>path</a:t>
            </a:r>
            <a:endParaRPr b="1" sz="2100"/>
          </a:p>
          <a:p>
            <a:pPr indent="-361950" lvl="1" marL="914400" rtl="0" algn="l">
              <a:spcBef>
                <a:spcPts val="0"/>
              </a:spcBef>
              <a:spcAft>
                <a:spcPts val="0"/>
              </a:spcAft>
              <a:buSzPts val="2100"/>
              <a:buAutoNum type="alphaLcPeriod"/>
            </a:pPr>
            <a:r>
              <a:rPr b="1" lang="id" sz="2100"/>
              <a:t>fs</a:t>
            </a:r>
            <a:endParaRPr b="1" sz="2100"/>
          </a:p>
          <a:p>
            <a:pPr indent="-361950" lvl="1" marL="914400" rtl="0" algn="l">
              <a:spcBef>
                <a:spcPts val="0"/>
              </a:spcBef>
              <a:spcAft>
                <a:spcPts val="0"/>
              </a:spcAft>
              <a:buSzPts val="2100"/>
              <a:buAutoNum type="alphaLcPeriod"/>
            </a:pPr>
            <a:r>
              <a:rPr b="1" lang="id" sz="2100"/>
              <a:t>util</a:t>
            </a:r>
            <a:endParaRPr b="1"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Module-module pada NodeJS</a:t>
            </a:r>
            <a:endParaRPr/>
          </a:p>
        </p:txBody>
      </p:sp>
      <p:sp>
        <p:nvSpPr>
          <p:cNvPr id="217" name="Google Shape;217;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100"/>
              <a:t>2.</a:t>
            </a:r>
            <a:r>
              <a:rPr b="1" lang="id" sz="2100"/>
              <a:t> </a:t>
            </a:r>
            <a:r>
              <a:rPr lang="id" sz="2100"/>
              <a:t>Local Modules</a:t>
            </a:r>
            <a:r>
              <a:rPr lang="id" sz="2100"/>
              <a:t> / Module Lokal</a:t>
            </a:r>
            <a:endParaRPr sz="2100"/>
          </a:p>
          <a:p>
            <a:pPr indent="0" lvl="0" marL="0" rtl="0" algn="l">
              <a:spcBef>
                <a:spcPts val="1600"/>
              </a:spcBef>
              <a:spcAft>
                <a:spcPts val="1600"/>
              </a:spcAft>
              <a:buNone/>
            </a:pPr>
            <a:r>
              <a:rPr lang="id" sz="2100"/>
              <a:t>Sama seperti materi Javascript Module, developer dapat membuat modul sendiri di file terpisah dan mengekspor nya untuk dapat digunakan di file manapun.</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Module-module pada NodeJS</a:t>
            </a:r>
            <a:endParaRPr/>
          </a:p>
        </p:txBody>
      </p:sp>
      <p:sp>
        <p:nvSpPr>
          <p:cNvPr id="223" name="Google Shape;223;p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000"/>
              <a:t>3</a:t>
            </a:r>
            <a:r>
              <a:rPr lang="id" sz="2000"/>
              <a:t>.</a:t>
            </a:r>
            <a:r>
              <a:rPr b="1" lang="id" sz="2000"/>
              <a:t> </a:t>
            </a:r>
            <a:r>
              <a:rPr lang="id" sz="2000"/>
              <a:t>Third Party Library</a:t>
            </a:r>
            <a:r>
              <a:rPr lang="id" sz="2000"/>
              <a:t> / Module dari pihak ketiga</a:t>
            </a:r>
            <a:endParaRPr sz="2000"/>
          </a:p>
          <a:p>
            <a:pPr indent="0" lvl="0" marL="0" rtl="0" algn="l">
              <a:spcBef>
                <a:spcPts val="1600"/>
              </a:spcBef>
              <a:spcAft>
                <a:spcPts val="0"/>
              </a:spcAft>
              <a:buNone/>
            </a:pPr>
            <a:r>
              <a:rPr lang="id" sz="2000"/>
              <a:t>Yaitu module yang didapat dari pihak ketiga, yakni </a:t>
            </a:r>
            <a:r>
              <a:rPr b="1" lang="id" sz="2000"/>
              <a:t>Node Package Manager</a:t>
            </a:r>
            <a:r>
              <a:rPr lang="id" sz="2000"/>
              <a:t>. Pada NPM sudah terdapat lebih dari 1 juta modules.</a:t>
            </a:r>
            <a:endParaRPr sz="2000"/>
          </a:p>
          <a:p>
            <a:pPr indent="0" lvl="0" marL="0" rtl="0" algn="l">
              <a:spcBef>
                <a:spcPts val="1600"/>
              </a:spcBef>
              <a:spcAft>
                <a:spcPts val="0"/>
              </a:spcAft>
              <a:buNone/>
            </a:pPr>
            <a:r>
              <a:rPr lang="id" sz="2000"/>
              <a:t>Cara menambahkan module ke dalam project :</a:t>
            </a:r>
            <a:endParaRPr sz="2000"/>
          </a:p>
          <a:p>
            <a:pPr indent="0" lvl="0" marL="0" rtl="0" algn="l">
              <a:spcBef>
                <a:spcPts val="1600"/>
              </a:spcBef>
              <a:spcAft>
                <a:spcPts val="0"/>
              </a:spcAft>
              <a:buNone/>
            </a:pPr>
            <a:r>
              <a:rPr lang="id" sz="2000"/>
              <a:t>				</a:t>
            </a:r>
            <a:r>
              <a:rPr b="1" i="1" lang="id" sz="2000"/>
              <a:t>npm install module-pihak-ketiga</a:t>
            </a:r>
            <a:endParaRPr b="1" i="1" sz="2000"/>
          </a:p>
          <a:p>
            <a:pPr indent="0" lvl="0" marL="0" rtl="0" algn="l">
              <a:spcBef>
                <a:spcPts val="1600"/>
              </a:spcBef>
              <a:spcAft>
                <a:spcPts val="16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Apa itu Javascript?</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200"/>
              <a:t>Javascript (JS) adalah bahasa pemrograman yang digunakan untuk mengatur </a:t>
            </a:r>
            <a:r>
              <a:rPr i="1" lang="id" sz="2200"/>
              <a:t>logic </a:t>
            </a:r>
            <a:r>
              <a:rPr lang="id" sz="2200"/>
              <a:t>pada halaman Web Browser.</a:t>
            </a:r>
            <a:endParaRPr sz="2200"/>
          </a:p>
          <a:p>
            <a:pPr indent="0" lvl="0" marL="0" rtl="0" algn="l">
              <a:spcBef>
                <a:spcPts val="1600"/>
              </a:spcBef>
              <a:spcAft>
                <a:spcPts val="1600"/>
              </a:spcAft>
              <a:buNone/>
            </a:pPr>
            <a:r>
              <a:rPr lang="id" sz="2200"/>
              <a:t>JS membuat halaman web menjadi dinamis dan interaktif.</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Bagaimana cara implementasi Javascript pada HTML?</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a:t>Ada 2 cara:</a:t>
            </a:r>
            <a:endParaRPr b="1"/>
          </a:p>
          <a:p>
            <a:pPr indent="-342900" lvl="0" marL="457200" rtl="0" algn="l">
              <a:spcBef>
                <a:spcPts val="1600"/>
              </a:spcBef>
              <a:spcAft>
                <a:spcPts val="0"/>
              </a:spcAft>
              <a:buSzPts val="1800"/>
              <a:buAutoNum type="arabicPeriod"/>
            </a:pPr>
            <a:r>
              <a:rPr b="1" lang="id"/>
              <a:t>Inline</a:t>
            </a:r>
            <a:endParaRPr b="1"/>
          </a:p>
          <a:p>
            <a:pPr indent="0" lvl="0" marL="914400" rtl="0" algn="l">
              <a:spcBef>
                <a:spcPts val="1600"/>
              </a:spcBef>
              <a:spcAft>
                <a:spcPts val="0"/>
              </a:spcAft>
              <a:buNone/>
            </a:pPr>
            <a:r>
              <a:rPr lang="id"/>
              <a:t>Menulis tag &lt;script&gt; dan </a:t>
            </a:r>
            <a:r>
              <a:rPr i="1" lang="id"/>
              <a:t>logic</a:t>
            </a:r>
            <a:r>
              <a:rPr lang="id"/>
              <a:t> langsung pada suatu file HTML.</a:t>
            </a:r>
            <a:endParaRPr/>
          </a:p>
          <a:p>
            <a:pPr indent="-342900" lvl="0" marL="457200" rtl="0" algn="l">
              <a:spcBef>
                <a:spcPts val="1600"/>
              </a:spcBef>
              <a:spcAft>
                <a:spcPts val="0"/>
              </a:spcAft>
              <a:buSzPts val="1800"/>
              <a:buAutoNum type="arabicPeriod"/>
            </a:pPr>
            <a:r>
              <a:rPr b="1" lang="id"/>
              <a:t>External</a:t>
            </a:r>
            <a:endParaRPr b="1"/>
          </a:p>
          <a:p>
            <a:pPr indent="457200" lvl="0" marL="457200" rtl="0" algn="l">
              <a:spcBef>
                <a:spcPts val="1600"/>
              </a:spcBef>
              <a:spcAft>
                <a:spcPts val="1600"/>
              </a:spcAft>
              <a:buNone/>
            </a:pPr>
            <a:r>
              <a:rPr lang="id"/>
              <a:t>Membuat file script terpisah dan meng-</a:t>
            </a:r>
            <a:r>
              <a:rPr i="1" lang="id"/>
              <a:t>import </a:t>
            </a:r>
            <a:r>
              <a:rPr lang="id"/>
              <a:t>ke file HTML.</a:t>
            </a:r>
            <a:r>
              <a:rPr b="1" lang="id"/>
              <a:t>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JS #1. Mendeklarasikan Variabel</a:t>
            </a:r>
            <a:endParaRPr/>
          </a:p>
        </p:txBody>
      </p:sp>
      <p:sp>
        <p:nvSpPr>
          <p:cNvPr id="93" name="Google Shape;93;p17"/>
          <p:cNvSpPr txBox="1"/>
          <p:nvPr>
            <p:ph idx="1" type="body"/>
          </p:nvPr>
        </p:nvSpPr>
        <p:spPr>
          <a:xfrm>
            <a:off x="471900" y="1919075"/>
            <a:ext cx="8222100" cy="30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Variabel adalah sebuah wadah untuk menyimpan data, bisa berupa </a:t>
            </a:r>
            <a:r>
              <a:rPr b="1" lang="id" sz="1600"/>
              <a:t>string, boolean, number, float, function, array </a:t>
            </a:r>
            <a:r>
              <a:rPr lang="id" sz="1600"/>
              <a:t>maupun </a:t>
            </a:r>
            <a:r>
              <a:rPr b="1" lang="id" sz="1600"/>
              <a:t>object.</a:t>
            </a:r>
            <a:endParaRPr b="1" sz="1600"/>
          </a:p>
          <a:p>
            <a:pPr indent="-330200" lvl="0" marL="457200" rtl="0" algn="l">
              <a:lnSpc>
                <a:spcPct val="100000"/>
              </a:lnSpc>
              <a:spcBef>
                <a:spcPts val="1600"/>
              </a:spcBef>
              <a:spcAft>
                <a:spcPts val="0"/>
              </a:spcAft>
              <a:buSzPts val="1600"/>
              <a:buChar char="●"/>
            </a:pPr>
            <a:r>
              <a:rPr lang="id" sz="1600"/>
              <a:t>menggunakan keyword </a:t>
            </a:r>
            <a:r>
              <a:rPr b="1" i="1" lang="id" sz="1600"/>
              <a:t>var</a:t>
            </a:r>
            <a:endParaRPr b="1" i="1" sz="1600"/>
          </a:p>
          <a:p>
            <a:pPr indent="457200" lvl="0" marL="0" rtl="0" algn="l">
              <a:spcBef>
                <a:spcPts val="0"/>
              </a:spcBef>
              <a:spcAft>
                <a:spcPts val="0"/>
              </a:spcAft>
              <a:buNone/>
            </a:pPr>
            <a:r>
              <a:rPr b="1" i="1" lang="id" sz="1600"/>
              <a:t>var angka = 5;</a:t>
            </a:r>
            <a:endParaRPr b="1" sz="1600"/>
          </a:p>
          <a:p>
            <a:pPr indent="-330200" lvl="0" marL="457200" rtl="0" algn="l">
              <a:spcBef>
                <a:spcPts val="1600"/>
              </a:spcBef>
              <a:spcAft>
                <a:spcPts val="0"/>
              </a:spcAft>
              <a:buSzPts val="1600"/>
              <a:buChar char="●"/>
            </a:pPr>
            <a:r>
              <a:rPr lang="id" sz="1600"/>
              <a:t>keyword </a:t>
            </a:r>
            <a:r>
              <a:rPr b="1" i="1" lang="id" sz="1600"/>
              <a:t>let</a:t>
            </a:r>
            <a:endParaRPr b="1" i="1" sz="1600"/>
          </a:p>
          <a:p>
            <a:pPr indent="0" lvl="0" marL="457200" rtl="0" algn="l">
              <a:spcBef>
                <a:spcPts val="0"/>
              </a:spcBef>
              <a:spcAft>
                <a:spcPts val="0"/>
              </a:spcAft>
              <a:buNone/>
            </a:pPr>
            <a:r>
              <a:rPr b="1" i="1" lang="id" sz="1600"/>
              <a:t>let angka = 5;</a:t>
            </a:r>
            <a:endParaRPr b="1" i="1" sz="1600"/>
          </a:p>
          <a:p>
            <a:pPr indent="-330200" lvl="0" marL="457200" rtl="0" algn="l">
              <a:spcBef>
                <a:spcPts val="1600"/>
              </a:spcBef>
              <a:spcAft>
                <a:spcPts val="0"/>
              </a:spcAft>
              <a:buSzPts val="1600"/>
              <a:buChar char="●"/>
            </a:pPr>
            <a:r>
              <a:rPr lang="id" sz="1600"/>
              <a:t>keyword </a:t>
            </a:r>
            <a:r>
              <a:rPr b="1" i="1" lang="id" sz="1600"/>
              <a:t>const</a:t>
            </a:r>
            <a:endParaRPr b="1" i="1" sz="1600"/>
          </a:p>
          <a:p>
            <a:pPr indent="457200" lvl="0" marL="0" rtl="0" algn="l">
              <a:spcBef>
                <a:spcPts val="0"/>
              </a:spcBef>
              <a:spcAft>
                <a:spcPts val="1600"/>
              </a:spcAft>
              <a:buNone/>
            </a:pPr>
            <a:r>
              <a:rPr b="1" i="1" lang="id" sz="1600"/>
              <a:t>const angka = 5;</a:t>
            </a:r>
            <a:endParaRPr b="1" i="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JS #2. Operator</a:t>
            </a:r>
            <a:endParaRPr/>
          </a:p>
        </p:txBody>
      </p:sp>
      <p:sp>
        <p:nvSpPr>
          <p:cNvPr id="99" name="Google Shape;99;p18"/>
          <p:cNvSpPr txBox="1"/>
          <p:nvPr>
            <p:ph idx="1" type="body"/>
          </p:nvPr>
        </p:nvSpPr>
        <p:spPr>
          <a:xfrm>
            <a:off x="471900" y="1919075"/>
            <a:ext cx="6599100" cy="3027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b="1" lang="id" sz="1600"/>
              <a:t>Assignment ( = )</a:t>
            </a:r>
            <a:endParaRPr b="1" sz="1600"/>
          </a:p>
          <a:p>
            <a:pPr indent="0" lvl="0" marL="457200" rtl="0" algn="l">
              <a:spcBef>
                <a:spcPts val="0"/>
              </a:spcBef>
              <a:spcAft>
                <a:spcPts val="0"/>
              </a:spcAft>
              <a:buNone/>
            </a:pPr>
            <a:r>
              <a:rPr lang="id" sz="1600"/>
              <a:t>Meletakkan sebuah nilai pada sebuah variabel.</a:t>
            </a:r>
            <a:endParaRPr sz="1600"/>
          </a:p>
          <a:p>
            <a:pPr indent="-330200" lvl="0" marL="457200" rtl="0" algn="l">
              <a:spcBef>
                <a:spcPts val="0"/>
              </a:spcBef>
              <a:spcAft>
                <a:spcPts val="0"/>
              </a:spcAft>
              <a:buSzPts val="1600"/>
              <a:buAutoNum type="arabicPeriod"/>
            </a:pPr>
            <a:r>
              <a:rPr b="1" lang="id" sz="1600"/>
              <a:t>Addition (+)</a:t>
            </a:r>
            <a:endParaRPr b="1" sz="1600"/>
          </a:p>
          <a:p>
            <a:pPr indent="457200" lvl="0" marL="0" rtl="0" algn="l">
              <a:spcBef>
                <a:spcPts val="0"/>
              </a:spcBef>
              <a:spcAft>
                <a:spcPts val="0"/>
              </a:spcAft>
              <a:buNone/>
            </a:pPr>
            <a:r>
              <a:rPr lang="id" sz="1600"/>
              <a:t>Operasi penjumlahan.</a:t>
            </a:r>
            <a:endParaRPr sz="1600"/>
          </a:p>
          <a:p>
            <a:pPr indent="-330200" lvl="0" marL="457200" rtl="0" algn="l">
              <a:spcBef>
                <a:spcPts val="0"/>
              </a:spcBef>
              <a:spcAft>
                <a:spcPts val="0"/>
              </a:spcAft>
              <a:buSzPts val="1600"/>
              <a:buAutoNum type="arabicPeriod"/>
            </a:pPr>
            <a:r>
              <a:rPr b="1" lang="id" sz="1600"/>
              <a:t>Subtraction (-)</a:t>
            </a:r>
            <a:endParaRPr b="1" sz="1600"/>
          </a:p>
          <a:p>
            <a:pPr indent="0" lvl="0" marL="457200" rtl="0" algn="l">
              <a:spcBef>
                <a:spcPts val="0"/>
              </a:spcBef>
              <a:spcAft>
                <a:spcPts val="0"/>
              </a:spcAft>
              <a:buNone/>
            </a:pPr>
            <a:r>
              <a:rPr lang="id" sz="1600"/>
              <a:t>Operasi Pengurangan.</a:t>
            </a:r>
            <a:endParaRPr sz="1600"/>
          </a:p>
          <a:p>
            <a:pPr indent="-330200" lvl="0" marL="457200" rtl="0" algn="l">
              <a:spcBef>
                <a:spcPts val="0"/>
              </a:spcBef>
              <a:spcAft>
                <a:spcPts val="0"/>
              </a:spcAft>
              <a:buSzPts val="1600"/>
              <a:buAutoNum type="arabicPeriod"/>
            </a:pPr>
            <a:r>
              <a:rPr b="1" lang="id" sz="1600"/>
              <a:t>Multiplication (*)</a:t>
            </a:r>
            <a:endParaRPr b="1" sz="1600"/>
          </a:p>
          <a:p>
            <a:pPr indent="0" lvl="0" marL="457200" rtl="0" algn="l">
              <a:spcBef>
                <a:spcPts val="0"/>
              </a:spcBef>
              <a:spcAft>
                <a:spcPts val="0"/>
              </a:spcAft>
              <a:buNone/>
            </a:pPr>
            <a:r>
              <a:rPr lang="id" sz="1600"/>
              <a:t>Operasi perkalian.</a:t>
            </a:r>
            <a:endParaRPr sz="1600"/>
          </a:p>
          <a:p>
            <a:pPr indent="-330200" lvl="0" marL="457200" rtl="0" algn="l">
              <a:spcBef>
                <a:spcPts val="0"/>
              </a:spcBef>
              <a:spcAft>
                <a:spcPts val="0"/>
              </a:spcAft>
              <a:buSzPts val="1600"/>
              <a:buAutoNum type="arabicPeriod"/>
            </a:pPr>
            <a:r>
              <a:rPr b="1" lang="id" sz="1600"/>
              <a:t>Division (/)</a:t>
            </a:r>
            <a:endParaRPr b="1" sz="1600"/>
          </a:p>
          <a:p>
            <a:pPr indent="0" lvl="0" marL="457200" rtl="0" algn="l">
              <a:spcBef>
                <a:spcPts val="0"/>
              </a:spcBef>
              <a:spcAft>
                <a:spcPts val="0"/>
              </a:spcAft>
              <a:buNone/>
            </a:pPr>
            <a:r>
              <a:rPr lang="id" sz="1600"/>
              <a:t>Operasi Pembagian.</a:t>
            </a:r>
            <a:endParaRPr sz="1600"/>
          </a:p>
          <a:p>
            <a:pPr indent="0" lvl="0" marL="914400" rtl="0" algn="l">
              <a:spcBef>
                <a:spcPts val="1600"/>
              </a:spcBef>
              <a:spcAft>
                <a:spcPts val="1600"/>
              </a:spcAft>
              <a:buNone/>
            </a:pPr>
            <a:r>
              <a:t/>
            </a:r>
            <a:endParaRPr sz="1600"/>
          </a:p>
        </p:txBody>
      </p:sp>
      <p:sp>
        <p:nvSpPr>
          <p:cNvPr id="100" name="Google Shape;100;p18"/>
          <p:cNvSpPr txBox="1"/>
          <p:nvPr/>
        </p:nvSpPr>
        <p:spPr>
          <a:xfrm>
            <a:off x="4697100" y="4184375"/>
            <a:ext cx="39969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id">
                <a:solidFill>
                  <a:schemeClr val="accent1"/>
                </a:solidFill>
              </a:rPr>
              <a:t>selengkapnya: </a:t>
            </a:r>
            <a:r>
              <a:rPr lang="id">
                <a:solidFill>
                  <a:schemeClr val="accent1"/>
                </a:solidFill>
              </a:rPr>
              <a:t>https://www.w3schools.com/js/js_operators.asp</a:t>
            </a: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JS #3. Tipe Data</a:t>
            </a:r>
            <a:endParaRPr/>
          </a:p>
        </p:txBody>
      </p:sp>
      <p:sp>
        <p:nvSpPr>
          <p:cNvPr id="106" name="Google Shape;106;p19"/>
          <p:cNvSpPr txBox="1"/>
          <p:nvPr>
            <p:ph idx="1" type="body"/>
          </p:nvPr>
        </p:nvSpPr>
        <p:spPr>
          <a:xfrm>
            <a:off x="471900" y="1919075"/>
            <a:ext cx="8094300" cy="30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Tipe data merupakan penanda bahwa suatu data memiliki ciri tersendiri.</a:t>
            </a:r>
            <a:endParaRPr sz="1600"/>
          </a:p>
          <a:p>
            <a:pPr indent="-330200" lvl="0" marL="457200" rtl="0" algn="l">
              <a:spcBef>
                <a:spcPts val="1600"/>
              </a:spcBef>
              <a:spcAft>
                <a:spcPts val="0"/>
              </a:spcAft>
              <a:buSzPts val="1600"/>
              <a:buAutoNum type="arabicPeriod"/>
            </a:pPr>
            <a:r>
              <a:rPr b="1" lang="id" sz="1600"/>
              <a:t>String</a:t>
            </a:r>
            <a:endParaRPr b="1" sz="1600"/>
          </a:p>
          <a:p>
            <a:pPr indent="-330200" lvl="0" marL="457200" rtl="0" algn="l">
              <a:spcBef>
                <a:spcPts val="0"/>
              </a:spcBef>
              <a:spcAft>
                <a:spcPts val="0"/>
              </a:spcAft>
              <a:buSzPts val="1600"/>
              <a:buAutoNum type="arabicPeriod"/>
            </a:pPr>
            <a:r>
              <a:rPr b="1" lang="id" sz="1600"/>
              <a:t>Number</a:t>
            </a:r>
            <a:endParaRPr b="1" sz="1600"/>
          </a:p>
          <a:p>
            <a:pPr indent="-330200" lvl="0" marL="457200" rtl="0" algn="l">
              <a:spcBef>
                <a:spcPts val="0"/>
              </a:spcBef>
              <a:spcAft>
                <a:spcPts val="0"/>
              </a:spcAft>
              <a:buSzPts val="1600"/>
              <a:buAutoNum type="arabicPeriod"/>
            </a:pPr>
            <a:r>
              <a:rPr b="1" lang="id" sz="1600"/>
              <a:t>Boolean</a:t>
            </a:r>
            <a:endParaRPr b="1" sz="1600"/>
          </a:p>
          <a:p>
            <a:pPr indent="-330200" lvl="0" marL="457200" rtl="0" algn="l">
              <a:spcBef>
                <a:spcPts val="0"/>
              </a:spcBef>
              <a:spcAft>
                <a:spcPts val="0"/>
              </a:spcAft>
              <a:buSzPts val="1600"/>
              <a:buAutoNum type="arabicPeriod"/>
            </a:pPr>
            <a:r>
              <a:rPr b="1" lang="id" sz="1600"/>
              <a:t>Array</a:t>
            </a:r>
            <a:endParaRPr b="1" sz="1600"/>
          </a:p>
          <a:p>
            <a:pPr indent="-330200" lvl="0" marL="457200" rtl="0" algn="l">
              <a:spcBef>
                <a:spcPts val="0"/>
              </a:spcBef>
              <a:spcAft>
                <a:spcPts val="0"/>
              </a:spcAft>
              <a:buSzPts val="1600"/>
              <a:buAutoNum type="arabicPeriod"/>
            </a:pPr>
            <a:r>
              <a:rPr b="1" lang="id" sz="1600"/>
              <a:t>Object</a:t>
            </a:r>
            <a:endParaRPr b="1" sz="1600"/>
          </a:p>
          <a:p>
            <a:pPr indent="-330200" lvl="0" marL="457200" rtl="0" algn="l">
              <a:spcBef>
                <a:spcPts val="0"/>
              </a:spcBef>
              <a:spcAft>
                <a:spcPts val="0"/>
              </a:spcAft>
              <a:buSzPts val="1600"/>
              <a:buAutoNum type="arabicPeriod"/>
            </a:pPr>
            <a:r>
              <a:rPr b="1" lang="id" sz="1600"/>
              <a:t>Undefined</a:t>
            </a:r>
            <a:endParaRPr b="1" sz="1600"/>
          </a:p>
        </p:txBody>
      </p:sp>
      <p:sp>
        <p:nvSpPr>
          <p:cNvPr id="107" name="Google Shape;107;p19"/>
          <p:cNvSpPr txBox="1"/>
          <p:nvPr/>
        </p:nvSpPr>
        <p:spPr>
          <a:xfrm>
            <a:off x="4809950" y="4184375"/>
            <a:ext cx="39969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id">
                <a:solidFill>
                  <a:schemeClr val="accent1"/>
                </a:solidFill>
              </a:rPr>
              <a:t>selengkapnya: </a:t>
            </a:r>
            <a:r>
              <a:rPr lang="id">
                <a:solidFill>
                  <a:schemeClr val="accent1"/>
                </a:solidFill>
              </a:rPr>
              <a:t>https://www.w3schools.com/js/js_datatypes.asp</a:t>
            </a:r>
            <a:endParaRPr>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JS #4. Functions / Fungsi</a:t>
            </a:r>
            <a:endParaRPr/>
          </a:p>
        </p:txBody>
      </p:sp>
      <p:sp>
        <p:nvSpPr>
          <p:cNvPr id="113" name="Google Shape;113;p20"/>
          <p:cNvSpPr txBox="1"/>
          <p:nvPr>
            <p:ph idx="1" type="body"/>
          </p:nvPr>
        </p:nvSpPr>
        <p:spPr>
          <a:xfrm>
            <a:off x="471900" y="1919075"/>
            <a:ext cx="8094300" cy="30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Merupakan sebuah blok kode untuk mengeksekusi sebuah pekerjaan / task.</a:t>
            </a:r>
            <a:endParaRPr sz="1600"/>
          </a:p>
          <a:p>
            <a:pPr indent="0" lvl="0" marL="0" rtl="0" algn="l">
              <a:spcBef>
                <a:spcPts val="1600"/>
              </a:spcBef>
              <a:spcAft>
                <a:spcPts val="0"/>
              </a:spcAft>
              <a:buNone/>
            </a:pPr>
            <a:r>
              <a:rPr lang="id" sz="1600"/>
              <a:t>Contoh: </a:t>
            </a:r>
            <a:endParaRPr sz="1600"/>
          </a:p>
          <a:p>
            <a:pPr indent="0" lvl="0" marL="0" rtl="0" algn="l">
              <a:spcBef>
                <a:spcPts val="1600"/>
              </a:spcBef>
              <a:spcAft>
                <a:spcPts val="0"/>
              </a:spcAft>
              <a:buNone/>
            </a:pPr>
            <a:r>
              <a:rPr i="1" lang="id" sz="1600"/>
              <a:t>		</a:t>
            </a:r>
            <a:r>
              <a:rPr b="1" lang="id" sz="1600"/>
              <a:t>function cetakNama ( nama ) {</a:t>
            </a:r>
            <a:endParaRPr b="1" sz="1600"/>
          </a:p>
          <a:p>
            <a:pPr indent="0" lvl="0" marL="0" rtl="0" algn="l">
              <a:spcBef>
                <a:spcPts val="1600"/>
              </a:spcBef>
              <a:spcAft>
                <a:spcPts val="0"/>
              </a:spcAft>
              <a:buNone/>
            </a:pPr>
            <a:r>
              <a:rPr b="1" lang="id" sz="1600"/>
              <a:t>			return ‘Halo, nama saya …’ + nama;</a:t>
            </a:r>
            <a:endParaRPr b="1" sz="1600"/>
          </a:p>
          <a:p>
            <a:pPr indent="457200" lvl="0" marL="457200" rtl="0" algn="l">
              <a:spcBef>
                <a:spcPts val="1600"/>
              </a:spcBef>
              <a:spcAft>
                <a:spcPts val="1600"/>
              </a:spcAft>
              <a:buNone/>
            </a:pPr>
            <a:r>
              <a:rPr b="1" lang="id" sz="1600"/>
              <a:t>}</a:t>
            </a:r>
            <a:endParaRPr b="1" sz="1600"/>
          </a:p>
        </p:txBody>
      </p:sp>
      <p:sp>
        <p:nvSpPr>
          <p:cNvPr id="114" name="Google Shape;114;p20"/>
          <p:cNvSpPr txBox="1"/>
          <p:nvPr/>
        </p:nvSpPr>
        <p:spPr>
          <a:xfrm>
            <a:off x="4809950" y="4184375"/>
            <a:ext cx="39969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id">
                <a:solidFill>
                  <a:schemeClr val="accent1"/>
                </a:solidFill>
              </a:rPr>
              <a:t>selengkapnya: https://www.w3schools.com/js/js_datatypes.asp</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JS #5. Objects</a:t>
            </a:r>
            <a:endParaRPr/>
          </a:p>
        </p:txBody>
      </p:sp>
      <p:sp>
        <p:nvSpPr>
          <p:cNvPr id="120" name="Google Shape;120;p21"/>
          <p:cNvSpPr txBox="1"/>
          <p:nvPr>
            <p:ph idx="1" type="body"/>
          </p:nvPr>
        </p:nvSpPr>
        <p:spPr>
          <a:xfrm>
            <a:off x="471900" y="1919075"/>
            <a:ext cx="8094300" cy="30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Object adalah tipe data yang menampung informasi yang di dalamnya terdapat properti dan nilai.</a:t>
            </a:r>
            <a:endParaRPr sz="1600"/>
          </a:p>
          <a:p>
            <a:pPr indent="0" lvl="0" marL="0" rtl="0" algn="l">
              <a:spcBef>
                <a:spcPts val="1600"/>
              </a:spcBef>
              <a:spcAft>
                <a:spcPts val="0"/>
              </a:spcAft>
              <a:buNone/>
            </a:pPr>
            <a:r>
              <a:rPr lang="id" sz="1600"/>
              <a:t>Contoh: </a:t>
            </a:r>
            <a:endParaRPr sz="1600"/>
          </a:p>
          <a:p>
            <a:pPr indent="0" lvl="0" marL="0" rtl="0" algn="l">
              <a:spcBef>
                <a:spcPts val="1600"/>
              </a:spcBef>
              <a:spcAft>
                <a:spcPts val="0"/>
              </a:spcAft>
              <a:buNone/>
            </a:pPr>
            <a:r>
              <a:rPr lang="id" sz="1600"/>
              <a:t>		</a:t>
            </a:r>
            <a:r>
              <a:rPr b="1" lang="id" sz="1600"/>
              <a:t>var mahasiswa = {</a:t>
            </a:r>
            <a:endParaRPr b="1" sz="1600"/>
          </a:p>
          <a:p>
            <a:pPr indent="0" lvl="0" marL="0" rtl="0" algn="l">
              <a:spcBef>
                <a:spcPts val="0"/>
              </a:spcBef>
              <a:spcAft>
                <a:spcPts val="0"/>
              </a:spcAft>
              <a:buNone/>
            </a:pPr>
            <a:r>
              <a:rPr b="1" lang="id" sz="1600"/>
              <a:t>			nama: ‘Uki’,</a:t>
            </a:r>
            <a:endParaRPr b="1" sz="1600"/>
          </a:p>
          <a:p>
            <a:pPr indent="0" lvl="0" marL="0" rtl="0" algn="l">
              <a:spcBef>
                <a:spcPts val="0"/>
              </a:spcBef>
              <a:spcAft>
                <a:spcPts val="0"/>
              </a:spcAft>
              <a:buNone/>
            </a:pPr>
            <a:r>
              <a:rPr b="1" lang="id" sz="1600"/>
              <a:t>			nim: 11753101951,</a:t>
            </a:r>
            <a:endParaRPr b="1" sz="1600"/>
          </a:p>
          <a:p>
            <a:pPr indent="0" lvl="0" marL="0" rtl="0" algn="l">
              <a:spcBef>
                <a:spcPts val="0"/>
              </a:spcBef>
              <a:spcAft>
                <a:spcPts val="0"/>
              </a:spcAft>
              <a:buNone/>
            </a:pPr>
            <a:r>
              <a:rPr b="1" lang="id" sz="1600"/>
              <a:t>			jurusan: ‘Sistem Informasi’,</a:t>
            </a:r>
            <a:endParaRPr b="1" sz="1600"/>
          </a:p>
          <a:p>
            <a:pPr indent="0" lvl="0" marL="0" rtl="0" algn="l">
              <a:spcBef>
                <a:spcPts val="0"/>
              </a:spcBef>
              <a:spcAft>
                <a:spcPts val="1600"/>
              </a:spcAft>
              <a:buNone/>
            </a:pPr>
            <a:r>
              <a:rPr b="1" lang="id" sz="1600"/>
              <a:t>		}</a:t>
            </a:r>
            <a:endParaRPr b="1" sz="16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