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Average-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swald-bold.fntdata"/><Relationship Id="rId6" Type="http://schemas.openxmlformats.org/officeDocument/2006/relationships/slide" Target="slides/slide2.xml"/><Relationship Id="rId18" Type="http://schemas.openxmlformats.org/officeDocument/2006/relationships/font" Target="fonts/Oswald-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buNone/>
            </a:pPr>
            <a:r>
              <a:t/>
            </a:r>
            <a:endParaRPr sz="1000"/>
          </a:p>
          <a:p>
            <a:pPr indent="0" lvl="0" marL="0" rtl="0">
              <a:spcBef>
                <a:spcPts val="0"/>
              </a:spcBef>
              <a:buNone/>
            </a:pPr>
            <a:r>
              <a:rPr lang="en" sz="1000">
                <a:solidFill>
                  <a:srgbClr val="263238"/>
                </a:solidFill>
              </a:rPr>
              <a:t>for organization and distrubution to other teams, we organized all apis as methods in single python file. Out of all apis we picked couple of them to run them from browser as well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42900" lvl="0" marL="457200" marR="0" rtl="0" algn="l">
              <a:lnSpc>
                <a:spcPct val="115000"/>
              </a:lnSpc>
              <a:spcBef>
                <a:spcPts val="0"/>
              </a:spcBef>
              <a:spcAft>
                <a:spcPts val="1600"/>
              </a:spcAft>
              <a:buClr>
                <a:schemeClr val="accent3"/>
              </a:buClr>
              <a:buSzPts val="1800"/>
              <a:buFont typeface="Average"/>
              <a:buChar char="●"/>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nirmal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spcAft>
                <a:spcPts val="160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rIns="91425" wrap="square" tIns="91425"/>
          <a:lstStyle>
            <a:lvl1pPr lvl="0" algn="ctr">
              <a:spcBef>
                <a:spcPts val="0"/>
              </a:spcBef>
              <a:buSzPts val="4800"/>
              <a:buNone/>
              <a:defRPr sz="4800"/>
            </a:lvl1pPr>
            <a:lvl2pPr lvl="1" algn="ctr">
              <a:spcBef>
                <a:spcPts val="0"/>
              </a:spcBef>
              <a:buSzPts val="4800"/>
              <a:buNone/>
              <a:defRPr sz="4800"/>
            </a:lvl2pPr>
            <a:lvl3pPr lvl="2" algn="ctr">
              <a:spcBef>
                <a:spcPts val="0"/>
              </a:spcBef>
              <a:buSzPts val="4800"/>
              <a:buNone/>
              <a:defRPr sz="4800"/>
            </a:lvl3pPr>
            <a:lvl4pPr lvl="3" algn="ctr">
              <a:spcBef>
                <a:spcPts val="0"/>
              </a:spcBef>
              <a:buSzPts val="4800"/>
              <a:buNone/>
              <a:defRPr sz="4800"/>
            </a:lvl4pPr>
            <a:lvl5pPr lvl="4" algn="ctr">
              <a:spcBef>
                <a:spcPts val="0"/>
              </a:spcBef>
              <a:buSzPts val="4800"/>
              <a:buNone/>
              <a:defRPr sz="4800"/>
            </a:lvl5pPr>
            <a:lvl6pPr lvl="5" algn="ctr">
              <a:spcBef>
                <a:spcPts val="0"/>
              </a:spcBef>
              <a:buSzPts val="4800"/>
              <a:buNone/>
              <a:defRPr sz="4800"/>
            </a:lvl6pPr>
            <a:lvl7pPr lvl="6" algn="ctr">
              <a:spcBef>
                <a:spcPts val="0"/>
              </a:spcBef>
              <a:buSzPts val="4800"/>
              <a:buNone/>
              <a:defRPr sz="4800"/>
            </a:lvl7pPr>
            <a:lvl8pPr lvl="7" algn="ctr">
              <a:spcBef>
                <a:spcPts val="0"/>
              </a:spcBef>
              <a:buSzPts val="4800"/>
              <a:buNone/>
              <a:defRPr sz="4800"/>
            </a:lvl8pPr>
            <a:lvl9pPr lvl="8" algn="ctr">
              <a:spcBef>
                <a:spcPts val="0"/>
              </a:spcBef>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wrap="square" tIns="91425"/>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3000"/>
              <a:buFont typeface="Oswald"/>
              <a:buNone/>
              <a:defRPr sz="3000">
                <a:solidFill>
                  <a:schemeClr val="dk1"/>
                </a:solidFill>
                <a:latin typeface="Oswald"/>
                <a:ea typeface="Oswald"/>
                <a:cs typeface="Oswald"/>
                <a:sym typeface="Oswald"/>
              </a:defRPr>
            </a:lvl1pPr>
            <a:lvl2pPr lvl="1">
              <a:spcBef>
                <a:spcPts val="0"/>
              </a:spcBef>
              <a:buClr>
                <a:schemeClr val="dk1"/>
              </a:buClr>
              <a:buSzPts val="3000"/>
              <a:buFont typeface="Oswald"/>
              <a:buNone/>
              <a:defRPr sz="3000">
                <a:solidFill>
                  <a:schemeClr val="dk1"/>
                </a:solidFill>
                <a:latin typeface="Oswald"/>
                <a:ea typeface="Oswald"/>
                <a:cs typeface="Oswald"/>
                <a:sym typeface="Oswald"/>
              </a:defRPr>
            </a:lvl2pPr>
            <a:lvl3pPr lvl="2">
              <a:spcBef>
                <a:spcPts val="0"/>
              </a:spcBef>
              <a:buClr>
                <a:schemeClr val="dk1"/>
              </a:buClr>
              <a:buSzPts val="3000"/>
              <a:buFont typeface="Oswald"/>
              <a:buNone/>
              <a:defRPr sz="3000">
                <a:solidFill>
                  <a:schemeClr val="dk1"/>
                </a:solidFill>
                <a:latin typeface="Oswald"/>
                <a:ea typeface="Oswald"/>
                <a:cs typeface="Oswald"/>
                <a:sym typeface="Oswald"/>
              </a:defRPr>
            </a:lvl3pPr>
            <a:lvl4pPr lvl="3">
              <a:spcBef>
                <a:spcPts val="0"/>
              </a:spcBef>
              <a:buClr>
                <a:schemeClr val="dk1"/>
              </a:buClr>
              <a:buSzPts val="3000"/>
              <a:buFont typeface="Oswald"/>
              <a:buNone/>
              <a:defRPr sz="3000">
                <a:solidFill>
                  <a:schemeClr val="dk1"/>
                </a:solidFill>
                <a:latin typeface="Oswald"/>
                <a:ea typeface="Oswald"/>
                <a:cs typeface="Oswald"/>
                <a:sym typeface="Oswald"/>
              </a:defRPr>
            </a:lvl4pPr>
            <a:lvl5pPr lvl="4">
              <a:spcBef>
                <a:spcPts val="0"/>
              </a:spcBef>
              <a:buClr>
                <a:schemeClr val="dk1"/>
              </a:buClr>
              <a:buSzPts val="3000"/>
              <a:buFont typeface="Oswald"/>
              <a:buNone/>
              <a:defRPr sz="3000">
                <a:solidFill>
                  <a:schemeClr val="dk1"/>
                </a:solidFill>
                <a:latin typeface="Oswald"/>
                <a:ea typeface="Oswald"/>
                <a:cs typeface="Oswald"/>
                <a:sym typeface="Oswald"/>
              </a:defRPr>
            </a:lvl5pPr>
            <a:lvl6pPr lvl="5">
              <a:spcBef>
                <a:spcPts val="0"/>
              </a:spcBef>
              <a:buClr>
                <a:schemeClr val="dk1"/>
              </a:buClr>
              <a:buSzPts val="3000"/>
              <a:buFont typeface="Oswald"/>
              <a:buNone/>
              <a:defRPr sz="3000">
                <a:solidFill>
                  <a:schemeClr val="dk1"/>
                </a:solidFill>
                <a:latin typeface="Oswald"/>
                <a:ea typeface="Oswald"/>
                <a:cs typeface="Oswald"/>
                <a:sym typeface="Oswald"/>
              </a:defRPr>
            </a:lvl6pPr>
            <a:lvl7pPr lvl="6">
              <a:spcBef>
                <a:spcPts val="0"/>
              </a:spcBef>
              <a:buClr>
                <a:schemeClr val="dk1"/>
              </a:buClr>
              <a:buSzPts val="3000"/>
              <a:buFont typeface="Oswald"/>
              <a:buNone/>
              <a:defRPr sz="3000">
                <a:solidFill>
                  <a:schemeClr val="dk1"/>
                </a:solidFill>
                <a:latin typeface="Oswald"/>
                <a:ea typeface="Oswald"/>
                <a:cs typeface="Oswald"/>
                <a:sym typeface="Oswald"/>
              </a:defRPr>
            </a:lvl7pPr>
            <a:lvl8pPr lvl="7">
              <a:spcBef>
                <a:spcPts val="0"/>
              </a:spcBef>
              <a:buClr>
                <a:schemeClr val="dk1"/>
              </a:buClr>
              <a:buSzPts val="3000"/>
              <a:buFont typeface="Oswald"/>
              <a:buNone/>
              <a:defRPr sz="3000">
                <a:solidFill>
                  <a:schemeClr val="dk1"/>
                </a:solidFill>
                <a:latin typeface="Oswald"/>
                <a:ea typeface="Oswald"/>
                <a:cs typeface="Oswald"/>
                <a:sym typeface="Oswald"/>
              </a:defRPr>
            </a:lvl8pPr>
            <a:lvl9pPr lvl="8">
              <a:spcBef>
                <a:spcPts val="0"/>
              </a:spcBef>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3"/>
              </a:buClr>
              <a:buSzPts val="1800"/>
              <a:buFont typeface="Average"/>
              <a:buChar char="●"/>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localhost:5000/static/html/index.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localhost:5000/static/html/index.html" TargetMode="External"/><Relationship Id="rId4" Type="http://schemas.openxmlformats.org/officeDocument/2006/relationships/hyperlink" Target="http://localhost:888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localhost:5000/static/level1/benchmark_client.html"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localhost:5000/static/level1/SalesByCategory.html" TargetMode="External"/><Relationship Id="rId4" Type="http://schemas.openxmlformats.org/officeDocument/2006/relationships/hyperlink" Target="http://localhost:5000/static/level1/SentimentPolarity.html" TargetMode="External"/><Relationship Id="rId5" Type="http://schemas.openxmlformats.org/officeDocument/2006/relationships/image" Target="../media/image4.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8" y="990800"/>
            <a:ext cx="7801500" cy="1730100"/>
          </a:xfrm>
          <a:prstGeom prst="rect">
            <a:avLst/>
          </a:prstGeom>
        </p:spPr>
        <p:txBody>
          <a:bodyPr anchorCtr="0" anchor="b" bIns="91425" lIns="91425" rIns="91425" wrap="square" tIns="91425">
            <a:noAutofit/>
          </a:bodyPr>
          <a:lstStyle/>
          <a:p>
            <a:pPr indent="0" lvl="0" marL="0" rtl="0">
              <a:spcBef>
                <a:spcPts val="0"/>
              </a:spcBef>
              <a:buNone/>
            </a:pPr>
            <a:r>
              <a:rPr lang="en"/>
              <a:t>Demand Prediction: EDA</a:t>
            </a:r>
          </a:p>
          <a:p>
            <a:pPr indent="0" lvl="0" marL="0" rtl="0">
              <a:spcBef>
                <a:spcPts val="0"/>
              </a:spcBef>
              <a:buNone/>
            </a:pPr>
            <a:r>
              <a:rPr lang="en" sz="2400"/>
              <a:t>12.08.2017</a:t>
            </a:r>
          </a:p>
        </p:txBody>
      </p:sp>
      <p:sp>
        <p:nvSpPr>
          <p:cNvPr id="60" name="Shape 60"/>
          <p:cNvSpPr txBox="1"/>
          <p:nvPr>
            <p:ph idx="1" type="subTitle"/>
          </p:nvPr>
        </p:nvSpPr>
        <p:spPr>
          <a:xfrm>
            <a:off x="671250" y="3174874"/>
            <a:ext cx="7801500" cy="1818300"/>
          </a:xfrm>
          <a:prstGeom prst="rect">
            <a:avLst/>
          </a:prstGeom>
        </p:spPr>
        <p:txBody>
          <a:bodyPr anchorCtr="0" anchor="t" bIns="91425" lIns="91425" rIns="91425" wrap="square" tIns="91425">
            <a:noAutofit/>
          </a:bodyPr>
          <a:lstStyle/>
          <a:p>
            <a:pPr indent="0" lvl="0" marL="0" rtl="0">
              <a:spcBef>
                <a:spcPts val="0"/>
              </a:spcBef>
              <a:buNone/>
            </a:pPr>
            <a:r>
              <a:rPr lang="en"/>
              <a:t>Nirmal Budhathoki</a:t>
            </a:r>
          </a:p>
          <a:p>
            <a:pPr indent="0" lvl="0" marL="0" rtl="0">
              <a:spcBef>
                <a:spcPts val="0"/>
              </a:spcBef>
              <a:buNone/>
            </a:pPr>
            <a:r>
              <a:rPr lang="en"/>
              <a:t>Garrett Cheung</a:t>
            </a:r>
          </a:p>
          <a:p>
            <a:pPr indent="0" lvl="0" marL="0" rtl="0">
              <a:spcBef>
                <a:spcPts val="0"/>
              </a:spcBef>
              <a:buNone/>
            </a:pPr>
            <a:r>
              <a:rPr lang="en"/>
              <a:t>Jillian Jarrett</a:t>
            </a:r>
          </a:p>
          <a:p>
            <a:pPr indent="0" lvl="0" marL="0" rtl="0">
              <a:spcBef>
                <a:spcPts val="0"/>
              </a:spcBef>
              <a:buNone/>
            </a:pPr>
            <a:r>
              <a:rPr lang="en"/>
              <a:t>Toby Moreno</a:t>
            </a:r>
          </a:p>
          <a:p>
            <a:pPr indent="0" lvl="0" marL="0" rtl="0">
              <a:spcBef>
                <a:spcPts val="0"/>
              </a:spcBef>
              <a:buNone/>
            </a:pPr>
            <a:r>
              <a:rPr lang="en"/>
              <a:t>Orysya Stus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645900" y="1758250"/>
            <a:ext cx="7852200" cy="2069400"/>
          </a:xfrm>
          <a:prstGeom prst="rect">
            <a:avLst/>
          </a:prstGeom>
        </p:spPr>
        <p:txBody>
          <a:bodyPr anchorCtr="0" anchor="ctr" bIns="91425" lIns="91425" rIns="91425" wrap="square" tIns="91425">
            <a:noAutofit/>
          </a:bodyPr>
          <a:lstStyle/>
          <a:p>
            <a:pPr indent="0" lvl="0" marL="0">
              <a:spcBef>
                <a:spcPts val="0"/>
              </a:spcBef>
              <a:buNone/>
            </a:pPr>
            <a:r>
              <a:rPr lang="en"/>
              <a:t>Tableau Data Visualizations</a:t>
            </a:r>
          </a:p>
          <a:p>
            <a:pPr indent="0" lvl="0" marL="0">
              <a:spcBef>
                <a:spcPts val="0"/>
              </a:spcBef>
              <a:buNone/>
            </a:pPr>
            <a:r>
              <a:rPr lang="en" sz="1800"/>
              <a:t>NodeId-related data views</a:t>
            </a:r>
          </a:p>
          <a:p>
            <a:pPr indent="0" lvl="0" marL="0">
              <a:spcBef>
                <a:spcPts val="0"/>
              </a:spcBef>
              <a:buNone/>
            </a:pPr>
            <a:r>
              <a:t/>
            </a:r>
            <a:endParaRPr/>
          </a:p>
          <a:p>
            <a:pPr indent="0" lvl="0" marL="0">
              <a:spcBef>
                <a:spcPts val="0"/>
              </a:spcBef>
              <a:buNone/>
            </a:pPr>
            <a:r>
              <a:rPr lang="en" sz="1800"/>
              <a:t>Tables utilized from mediated schema:</a:t>
            </a:r>
          </a:p>
          <a:p>
            <a:pPr indent="0" lvl="0" marL="0">
              <a:spcBef>
                <a:spcPts val="0"/>
              </a:spcBef>
              <a:buNone/>
            </a:pPr>
            <a:r>
              <a:rPr lang="en" sz="1800"/>
              <a:t>reviews_agg_yrmn</a:t>
            </a:r>
          </a:p>
          <a:p>
            <a:pPr indent="0" lvl="0" marL="0" rtl="0">
              <a:spcBef>
                <a:spcPts val="0"/>
              </a:spcBef>
              <a:buNone/>
            </a:pPr>
            <a:r>
              <a:rPr lang="en" sz="1800"/>
              <a:t>sales_agg_yrmm</a:t>
            </a:r>
          </a:p>
        </p:txBody>
      </p:sp>
      <p:sp>
        <p:nvSpPr>
          <p:cNvPr id="117" name="Shape 117"/>
          <p:cNvSpPr txBox="1"/>
          <p:nvPr/>
        </p:nvSpPr>
        <p:spPr>
          <a:xfrm>
            <a:off x="0" y="4547900"/>
            <a:ext cx="9144000" cy="4215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solidFill>
                  <a:srgbClr val="FFFFFF"/>
                </a:solidFill>
              </a:rPr>
              <a:t>https://public.tableau.com/profile/orysya.stus#!/vizhome/EDA_DemandPrediction/Demand</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nvSpPr>
        <p:spPr>
          <a:xfrm>
            <a:off x="0" y="4678375"/>
            <a:ext cx="9144000" cy="4215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solidFill>
                  <a:srgbClr val="FFFFFF"/>
                </a:solidFill>
              </a:rPr>
              <a:t>https://public.tableau.com/profile/orysya.stus#!/vizhome/EDA_DemandPrediction/Demand</a:t>
            </a:r>
          </a:p>
        </p:txBody>
      </p:sp>
      <p:pic>
        <p:nvPicPr>
          <p:cNvPr id="123" name="Shape 123"/>
          <p:cNvPicPr preferRelativeResize="0"/>
          <p:nvPr/>
        </p:nvPicPr>
        <p:blipFill rotWithShape="1">
          <a:blip r:embed="rId3">
            <a:alphaModFix/>
          </a:blip>
          <a:srcRect b="0" l="15698" r="15746" t="14089"/>
          <a:stretch/>
        </p:blipFill>
        <p:spPr>
          <a:xfrm>
            <a:off x="1640850" y="87000"/>
            <a:ext cx="5862290" cy="45913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671250" y="2141250"/>
            <a:ext cx="7852200" cy="861000"/>
          </a:xfrm>
          <a:prstGeom prst="rect">
            <a:avLst/>
          </a:prstGeom>
        </p:spPr>
        <p:txBody>
          <a:bodyPr anchorCtr="0" anchor="ctr" bIns="91425" lIns="91425" rIns="91425" wrap="square" tIns="91425">
            <a:noAutofit/>
          </a:bodyPr>
          <a:lstStyle/>
          <a:p>
            <a:pPr indent="0" lvl="0" marL="0" rtl="0">
              <a:spcBef>
                <a:spcPts val="0"/>
              </a:spcBef>
              <a:buNone/>
            </a:pPr>
            <a:r>
              <a:rPr lang="en"/>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idx="1" type="body"/>
          </p:nvPr>
        </p:nvSpPr>
        <p:spPr>
          <a:xfrm>
            <a:off x="769650" y="1771825"/>
            <a:ext cx="7604700" cy="1959600"/>
          </a:xfrm>
          <a:prstGeom prst="rect">
            <a:avLst/>
          </a:prstGeom>
        </p:spPr>
        <p:txBody>
          <a:bodyPr anchorCtr="0" anchor="t" bIns="91425" lIns="91425" rIns="91425" wrap="square" tIns="91425">
            <a:noAutofit/>
          </a:bodyPr>
          <a:lstStyle/>
          <a:p>
            <a:pPr indent="-342900" lvl="0" marL="457200" rtl="0">
              <a:lnSpc>
                <a:spcPct val="150000"/>
              </a:lnSpc>
              <a:spcBef>
                <a:spcPts val="0"/>
              </a:spcBef>
              <a:spcAft>
                <a:spcPts val="0"/>
              </a:spcAft>
              <a:buSzPts val="1800"/>
              <a:buChar char="-"/>
            </a:pPr>
            <a:r>
              <a:rPr lang="en"/>
              <a:t>Locally Based APIs</a:t>
            </a:r>
          </a:p>
          <a:p>
            <a:pPr indent="-342900" lvl="0" marL="457200" rtl="0">
              <a:lnSpc>
                <a:spcPct val="150000"/>
              </a:lnSpc>
              <a:spcBef>
                <a:spcPts val="0"/>
              </a:spcBef>
              <a:spcAft>
                <a:spcPts val="0"/>
              </a:spcAft>
              <a:buSzPts val="1800"/>
              <a:buChar char="-"/>
            </a:pPr>
            <a:r>
              <a:rPr lang="en"/>
              <a:t>Documentation </a:t>
            </a:r>
          </a:p>
          <a:p>
            <a:pPr indent="-342900" lvl="0" marL="457200" rtl="0">
              <a:lnSpc>
                <a:spcPct val="150000"/>
              </a:lnSpc>
              <a:spcBef>
                <a:spcPts val="0"/>
              </a:spcBef>
              <a:spcAft>
                <a:spcPts val="0"/>
              </a:spcAft>
              <a:buSzPts val="1800"/>
              <a:buChar char="-"/>
            </a:pPr>
            <a:r>
              <a:rPr lang="en"/>
              <a:t>Benchmarking API methods</a:t>
            </a:r>
          </a:p>
          <a:p>
            <a:pPr indent="-342900" lvl="0" marL="457200" rtl="0">
              <a:lnSpc>
                <a:spcPct val="150000"/>
              </a:lnSpc>
              <a:spcBef>
                <a:spcPts val="0"/>
              </a:spcBef>
              <a:spcAft>
                <a:spcPts val="0"/>
              </a:spcAft>
              <a:buSzPts val="1800"/>
              <a:buChar char="-"/>
            </a:pPr>
            <a:r>
              <a:rPr lang="en"/>
              <a:t>Data Visualizations</a:t>
            </a: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p:txBody>
      </p:sp>
      <p:sp>
        <p:nvSpPr>
          <p:cNvPr id="66" name="Shape 66"/>
          <p:cNvSpPr txBox="1"/>
          <p:nvPr>
            <p:ph idx="4294967295" type="ctrTitle"/>
          </p:nvPr>
        </p:nvSpPr>
        <p:spPr>
          <a:xfrm>
            <a:off x="671250" y="669325"/>
            <a:ext cx="7801500" cy="860700"/>
          </a:xfrm>
          <a:prstGeom prst="rect">
            <a:avLst/>
          </a:prstGeom>
        </p:spPr>
        <p:txBody>
          <a:bodyPr anchorCtr="0" anchor="t" bIns="91425" lIns="91425" rIns="91425" wrap="square" tIns="91425">
            <a:noAutofit/>
          </a:bodyPr>
          <a:lstStyle/>
          <a:p>
            <a:pPr indent="0" lvl="0" marL="0" rtl="0" algn="ctr">
              <a:spcBef>
                <a:spcPts val="0"/>
              </a:spcBef>
              <a:buNone/>
            </a:pPr>
            <a:r>
              <a:rPr lang="en" sz="4800"/>
              <a:t>Final Updates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lgn="ctr">
              <a:spcBef>
                <a:spcPts val="0"/>
              </a:spcBef>
              <a:buNone/>
            </a:pPr>
            <a:r>
              <a:rPr lang="en"/>
              <a:t>Challenges</a:t>
            </a:r>
          </a:p>
        </p:txBody>
      </p:sp>
      <p:sp>
        <p:nvSpPr>
          <p:cNvPr id="72" name="Shape 72"/>
          <p:cNvSpPr txBox="1"/>
          <p:nvPr>
            <p:ph idx="1" type="body"/>
          </p:nvPr>
        </p:nvSpPr>
        <p:spPr>
          <a:xfrm>
            <a:off x="311700" y="1512075"/>
            <a:ext cx="8520600" cy="33459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Data Integration</a:t>
            </a:r>
          </a:p>
          <a:p>
            <a:pPr indent="-317500" lvl="1" marL="914400" rtl="0">
              <a:spcBef>
                <a:spcPts val="0"/>
              </a:spcBef>
              <a:spcAft>
                <a:spcPts val="0"/>
              </a:spcAft>
              <a:buSzPts val="1400"/>
              <a:buChar char="○"/>
            </a:pPr>
            <a:r>
              <a:rPr lang="en"/>
              <a:t>Knowing the data sources, understanding the business objectives and deliverables.</a:t>
            </a:r>
          </a:p>
          <a:p>
            <a:pPr indent="-342900" lvl="0" marL="457200" rtl="0">
              <a:spcBef>
                <a:spcPts val="0"/>
              </a:spcBef>
              <a:spcAft>
                <a:spcPts val="0"/>
              </a:spcAft>
              <a:buSzPts val="1800"/>
              <a:buChar char="●"/>
            </a:pPr>
            <a:r>
              <a:rPr lang="en"/>
              <a:t>Data Locales</a:t>
            </a:r>
          </a:p>
          <a:p>
            <a:pPr indent="-317500" lvl="1" marL="914400" rtl="0">
              <a:spcBef>
                <a:spcPts val="0"/>
              </a:spcBef>
              <a:spcAft>
                <a:spcPts val="0"/>
              </a:spcAft>
              <a:buSzPts val="1400"/>
              <a:buChar char="○"/>
            </a:pPr>
            <a:r>
              <a:rPr lang="en"/>
              <a:t>Data migrating from local computers to linode, and to UCSD servers</a:t>
            </a:r>
          </a:p>
          <a:p>
            <a:pPr indent="-342900" lvl="0" marL="457200" rtl="0">
              <a:spcBef>
                <a:spcPts val="0"/>
              </a:spcBef>
              <a:spcAft>
                <a:spcPts val="0"/>
              </a:spcAft>
              <a:buSzPts val="1800"/>
              <a:buChar char="●"/>
            </a:pPr>
            <a:r>
              <a:rPr lang="en"/>
              <a:t>Querying Solr</a:t>
            </a:r>
          </a:p>
          <a:p>
            <a:pPr indent="-317500" lvl="1" marL="914400" rtl="0">
              <a:spcBef>
                <a:spcPts val="0"/>
              </a:spcBef>
              <a:spcAft>
                <a:spcPts val="0"/>
              </a:spcAft>
              <a:buSzPts val="1400"/>
              <a:buChar char="○"/>
            </a:pPr>
            <a:r>
              <a:rPr lang="en"/>
              <a:t>Solr wrapper provided by query team</a:t>
            </a:r>
          </a:p>
          <a:p>
            <a:pPr indent="-342900" lvl="0" marL="457200" rtl="0">
              <a:spcBef>
                <a:spcPts val="0"/>
              </a:spcBef>
              <a:spcAft>
                <a:spcPts val="0"/>
              </a:spcAft>
              <a:buSzPts val="1800"/>
              <a:buChar char="●"/>
            </a:pPr>
            <a:r>
              <a:rPr lang="en"/>
              <a:t>Working in parallel</a:t>
            </a:r>
          </a:p>
          <a:p>
            <a:pPr indent="-317500" lvl="1" marL="914400" rtl="0">
              <a:spcBef>
                <a:spcPts val="0"/>
              </a:spcBef>
              <a:buSzPts val="1400"/>
              <a:buChar char="○"/>
            </a:pPr>
            <a:r>
              <a:rPr lang="en"/>
              <a:t>Providing APIs for other teams as we create; team github; and weekly meetings</a:t>
            </a:r>
          </a:p>
          <a:p>
            <a:pPr indent="0" lvl="0" marL="457200" rtl="0">
              <a:spcBef>
                <a:spcPts val="0"/>
              </a:spcBef>
              <a:buNone/>
            </a:pPr>
            <a:r>
              <a:rPr lang="en" sz="1400"/>
              <a:t>“</a:t>
            </a:r>
            <a:r>
              <a:rPr i="1" lang="en" sz="1400"/>
              <a:t>If you are working on something for more than 5 hours, you are doing it wrong”</a:t>
            </a:r>
            <a:r>
              <a:rPr lang="en" sz="1400"/>
              <a:t> -Prof. Gupta</a:t>
            </a:r>
          </a:p>
          <a:p>
            <a:pPr indent="0" lvl="0" marL="0" rtl="0">
              <a:lnSpc>
                <a:spcPct val="100000"/>
              </a:lnSpc>
              <a:spcBef>
                <a:spcPts val="0"/>
              </a:spcBef>
              <a:buNone/>
            </a:pPr>
            <a:r>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pic>
        <p:nvPicPr>
          <p:cNvPr id="77" name="Shape 77"/>
          <p:cNvPicPr preferRelativeResize="0"/>
          <p:nvPr/>
        </p:nvPicPr>
        <p:blipFill>
          <a:blip r:embed="rId3">
            <a:alphaModFix/>
          </a:blip>
          <a:stretch>
            <a:fillRect/>
          </a:stretch>
        </p:blipFill>
        <p:spPr>
          <a:xfrm>
            <a:off x="4884900" y="311663"/>
            <a:ext cx="3388251" cy="4520174"/>
          </a:xfrm>
          <a:prstGeom prst="rect">
            <a:avLst/>
          </a:prstGeom>
          <a:noFill/>
          <a:ln>
            <a:noFill/>
          </a:ln>
        </p:spPr>
      </p:pic>
      <p:sp>
        <p:nvSpPr>
          <p:cNvPr id="78" name="Shape 78"/>
          <p:cNvSpPr txBox="1"/>
          <p:nvPr>
            <p:ph type="title"/>
          </p:nvPr>
        </p:nvSpPr>
        <p:spPr>
          <a:xfrm>
            <a:off x="641000" y="1283175"/>
            <a:ext cx="4001700" cy="843600"/>
          </a:xfrm>
          <a:prstGeom prst="rect">
            <a:avLst/>
          </a:prstGeom>
        </p:spPr>
        <p:txBody>
          <a:bodyPr anchorCtr="0" anchor="b" bIns="91425" lIns="91425" rIns="91425" wrap="square" tIns="91425">
            <a:noAutofit/>
          </a:bodyPr>
          <a:lstStyle/>
          <a:p>
            <a:pPr indent="0" lvl="0" marL="0" algn="ctr">
              <a:spcBef>
                <a:spcPts val="0"/>
              </a:spcBef>
              <a:buNone/>
            </a:pPr>
            <a:r>
              <a:rPr lang="en"/>
              <a:t>TEAMWORK</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0"/>
            <a:ext cx="8520600" cy="416100"/>
          </a:xfrm>
          <a:prstGeom prst="rect">
            <a:avLst/>
          </a:prstGeom>
        </p:spPr>
        <p:txBody>
          <a:bodyPr anchorCtr="0" anchor="t" bIns="91425" lIns="91425" rIns="91425" wrap="square" tIns="91425">
            <a:noAutofit/>
          </a:bodyPr>
          <a:lstStyle/>
          <a:p>
            <a:pPr indent="0" lvl="0" marL="0" rtl="0" algn="ctr">
              <a:spcBef>
                <a:spcPts val="0"/>
              </a:spcBef>
              <a:buNone/>
            </a:pPr>
            <a:r>
              <a:rPr lang="en" sz="2400"/>
              <a:t>Collaborating With Other Teams </a:t>
            </a:r>
          </a:p>
        </p:txBody>
      </p:sp>
      <p:pic>
        <p:nvPicPr>
          <p:cNvPr id="84" name="Shape 84"/>
          <p:cNvPicPr preferRelativeResize="0"/>
          <p:nvPr/>
        </p:nvPicPr>
        <p:blipFill>
          <a:blip r:embed="rId3">
            <a:alphaModFix/>
          </a:blip>
          <a:stretch>
            <a:fillRect/>
          </a:stretch>
        </p:blipFill>
        <p:spPr>
          <a:xfrm>
            <a:off x="1257300" y="470350"/>
            <a:ext cx="6717824" cy="46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lgn="ctr">
              <a:spcBef>
                <a:spcPts val="0"/>
              </a:spcBef>
              <a:buNone/>
            </a:pPr>
            <a:r>
              <a:rPr lang="en"/>
              <a:t>API Documentation</a:t>
            </a:r>
          </a:p>
        </p:txBody>
      </p:sp>
      <p:sp>
        <p:nvSpPr>
          <p:cNvPr id="90" name="Shape 90"/>
          <p:cNvSpPr txBox="1"/>
          <p:nvPr>
            <p:ph idx="1" type="body"/>
          </p:nvPr>
        </p:nvSpPr>
        <p:spPr>
          <a:xfrm>
            <a:off x="311700" y="1579600"/>
            <a:ext cx="8520600" cy="3278400"/>
          </a:xfrm>
          <a:prstGeom prst="rect">
            <a:avLst/>
          </a:prstGeom>
        </p:spPr>
        <p:txBody>
          <a:bodyPr anchorCtr="0" anchor="t" bIns="91425" lIns="91425" rIns="91425" wrap="square" tIns="91425">
            <a:noAutofit/>
          </a:bodyPr>
          <a:lstStyle/>
          <a:p>
            <a:pPr indent="-349250" lvl="0" marL="457200" rtl="0">
              <a:lnSpc>
                <a:spcPct val="200000"/>
              </a:lnSpc>
              <a:spcBef>
                <a:spcPts val="0"/>
              </a:spcBef>
              <a:spcAft>
                <a:spcPts val="0"/>
              </a:spcAft>
              <a:buSzPts val="1900"/>
              <a:buChar char="●"/>
            </a:pPr>
            <a:r>
              <a:rPr lang="en" sz="1900"/>
              <a:t>Used Sphinx to generate documentation for our API functions</a:t>
            </a:r>
          </a:p>
          <a:p>
            <a:pPr indent="-349250" lvl="0" marL="457200" rtl="0">
              <a:lnSpc>
                <a:spcPct val="200000"/>
              </a:lnSpc>
              <a:spcBef>
                <a:spcPts val="0"/>
              </a:spcBef>
              <a:spcAft>
                <a:spcPts val="0"/>
              </a:spcAft>
              <a:buSzPts val="1900"/>
              <a:buChar char="●"/>
            </a:pPr>
            <a:r>
              <a:rPr lang="en" sz="1900"/>
              <a:t>Allows for easy navigation</a:t>
            </a:r>
          </a:p>
          <a:p>
            <a:pPr indent="-349250" lvl="0" marL="457200" rtl="0">
              <a:lnSpc>
                <a:spcPct val="200000"/>
              </a:lnSpc>
              <a:spcBef>
                <a:spcPts val="0"/>
              </a:spcBef>
              <a:spcAft>
                <a:spcPts val="0"/>
              </a:spcAft>
              <a:buSzPts val="1900"/>
              <a:buChar char="●"/>
            </a:pPr>
            <a:r>
              <a:rPr lang="en" sz="1900"/>
              <a:t>Easily rewritable if docstrings or functions change</a:t>
            </a:r>
          </a:p>
          <a:p>
            <a:pPr indent="-349250" lvl="0" marL="457200" rtl="0">
              <a:lnSpc>
                <a:spcPct val="200000"/>
              </a:lnSpc>
              <a:spcBef>
                <a:spcPts val="0"/>
              </a:spcBef>
              <a:buSzPts val="1900"/>
              <a:buChar char="●"/>
            </a:pPr>
            <a:r>
              <a:rPr lang="en" sz="1900"/>
              <a:t>Available on our github or through our REST API local server:</a:t>
            </a:r>
          </a:p>
          <a:p>
            <a:pPr indent="0" lvl="0" marL="0" rtl="0" algn="ctr">
              <a:lnSpc>
                <a:spcPct val="100000"/>
              </a:lnSpc>
              <a:spcBef>
                <a:spcPts val="0"/>
              </a:spcBef>
              <a:buNone/>
            </a:pPr>
            <a:r>
              <a:rPr lang="en"/>
              <a:t> 		</a:t>
            </a:r>
            <a:r>
              <a:rPr lang="en" sz="1400" u="sng">
                <a:solidFill>
                  <a:schemeClr val="accent5"/>
                </a:solidFill>
                <a:hlinkClick r:id="rId3"/>
              </a:rPr>
              <a:t>http://localhost:5000/static/html/index.html</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645900" y="1079900"/>
            <a:ext cx="7852200" cy="861000"/>
          </a:xfrm>
          <a:prstGeom prst="rect">
            <a:avLst/>
          </a:prstGeom>
        </p:spPr>
        <p:txBody>
          <a:bodyPr anchorCtr="0" anchor="ctr" bIns="91425" lIns="91425" rIns="91425" wrap="square" tIns="91425">
            <a:noAutofit/>
          </a:bodyPr>
          <a:lstStyle/>
          <a:p>
            <a:pPr indent="0" lvl="0" marL="0">
              <a:spcBef>
                <a:spcPts val="0"/>
              </a:spcBef>
              <a:buNone/>
            </a:pPr>
            <a:r>
              <a:rPr lang="en"/>
              <a:t>API DEMO</a:t>
            </a:r>
          </a:p>
        </p:txBody>
      </p:sp>
      <p:sp>
        <p:nvSpPr>
          <p:cNvPr id="96" name="Shape 96"/>
          <p:cNvSpPr txBox="1"/>
          <p:nvPr>
            <p:ph idx="4294967295" type="body"/>
          </p:nvPr>
        </p:nvSpPr>
        <p:spPr>
          <a:xfrm>
            <a:off x="784850" y="2122725"/>
            <a:ext cx="7262100" cy="2258700"/>
          </a:xfrm>
          <a:prstGeom prst="rect">
            <a:avLst/>
          </a:prstGeom>
        </p:spPr>
        <p:txBody>
          <a:bodyPr anchorCtr="0" anchor="t" bIns="91425" lIns="91425" rIns="91425" wrap="square" tIns="91425">
            <a:noAutofit/>
          </a:bodyPr>
          <a:lstStyle/>
          <a:p>
            <a:pPr indent="0" lvl="0" marL="0" rtl="0">
              <a:lnSpc>
                <a:spcPct val="100000"/>
              </a:lnSpc>
              <a:spcBef>
                <a:spcPts val="0"/>
              </a:spcBef>
              <a:buNone/>
            </a:pPr>
            <a:r>
              <a:rPr lang="en" sz="1400" u="sng">
                <a:solidFill>
                  <a:schemeClr val="hlink"/>
                </a:solidFill>
                <a:hlinkClick r:id="rId3"/>
              </a:rPr>
              <a:t>http://localhost:5000/static/html/index.html</a:t>
            </a:r>
            <a:r>
              <a:rPr lang="en" sz="1400"/>
              <a:t> PYDOCS</a:t>
            </a:r>
          </a:p>
          <a:p>
            <a:pPr indent="0" lvl="0" marL="0" rtl="0">
              <a:lnSpc>
                <a:spcPct val="100000"/>
              </a:lnSpc>
              <a:spcBef>
                <a:spcPts val="0"/>
              </a:spcBef>
              <a:buNone/>
            </a:pPr>
            <a:r>
              <a:rPr lang="en" sz="1400" u="sng">
                <a:solidFill>
                  <a:schemeClr val="hlink"/>
                </a:solidFill>
                <a:hlinkClick r:id="rId4"/>
              </a:rPr>
              <a:t>http://localhost:8888</a:t>
            </a:r>
            <a:r>
              <a:rPr lang="en" sz="1400"/>
              <a:t> API Sample Code</a:t>
            </a:r>
          </a:p>
          <a:p>
            <a:pPr indent="0" lvl="0" marL="0" rtl="0">
              <a:lnSpc>
                <a:spcPct val="100000"/>
              </a:lnSpc>
              <a:spcBef>
                <a:spcPts val="0"/>
              </a:spcBef>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33550"/>
            <a:ext cx="8520600" cy="572700"/>
          </a:xfrm>
          <a:prstGeom prst="rect">
            <a:avLst/>
          </a:prstGeom>
        </p:spPr>
        <p:txBody>
          <a:bodyPr anchorCtr="0" anchor="t" bIns="91425" lIns="91425" rIns="91425" wrap="square" tIns="91425">
            <a:noAutofit/>
          </a:bodyPr>
          <a:lstStyle/>
          <a:p>
            <a:pPr indent="0" lvl="0" marL="0" algn="ctr">
              <a:spcBef>
                <a:spcPts val="0"/>
              </a:spcBef>
              <a:buNone/>
            </a:pPr>
            <a:r>
              <a:rPr lang="en"/>
              <a:t>Benchmark and Optimization</a:t>
            </a:r>
          </a:p>
        </p:txBody>
      </p:sp>
      <p:sp>
        <p:nvSpPr>
          <p:cNvPr id="102" name="Shape 102"/>
          <p:cNvSpPr txBox="1"/>
          <p:nvPr>
            <p:ph idx="1" type="body"/>
          </p:nvPr>
        </p:nvSpPr>
        <p:spPr>
          <a:xfrm>
            <a:off x="311700" y="571500"/>
            <a:ext cx="8520600" cy="4526400"/>
          </a:xfrm>
          <a:prstGeom prst="rect">
            <a:avLst/>
          </a:prstGeom>
        </p:spPr>
        <p:txBody>
          <a:bodyPr anchorCtr="0" anchor="t" bIns="91425" lIns="91425" rIns="91425" wrap="square" tIns="91425">
            <a:noAutofit/>
          </a:bodyPr>
          <a:lstStyle/>
          <a:p>
            <a:pPr indent="0" lvl="0" marL="0" rtl="0">
              <a:lnSpc>
                <a:spcPct val="100000"/>
              </a:lnSpc>
              <a:spcBef>
                <a:spcPts val="0"/>
              </a:spcBef>
              <a:spcAft>
                <a:spcPts val="0"/>
              </a:spcAft>
              <a:buNone/>
            </a:pPr>
            <a:r>
              <a:rPr b="1" lang="en" sz="1400" u="sng">
                <a:solidFill>
                  <a:schemeClr val="accent5"/>
                </a:solidFill>
                <a:latin typeface="Arial"/>
                <a:ea typeface="Arial"/>
                <a:cs typeface="Arial"/>
                <a:sym typeface="Arial"/>
                <a:hlinkClick r:id="rId3"/>
              </a:rPr>
              <a:t>http://localhost:5000/static/level1/benchmark_client.html</a:t>
            </a: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p:txBody>
      </p:sp>
      <p:pic>
        <p:nvPicPr>
          <p:cNvPr id="103" name="Shape 103"/>
          <p:cNvPicPr preferRelativeResize="0"/>
          <p:nvPr/>
        </p:nvPicPr>
        <p:blipFill>
          <a:blip r:embed="rId4">
            <a:alphaModFix/>
          </a:blip>
          <a:stretch>
            <a:fillRect/>
          </a:stretch>
        </p:blipFill>
        <p:spPr>
          <a:xfrm>
            <a:off x="425575" y="1026350"/>
            <a:ext cx="6191765" cy="3926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1406750" y="37325"/>
            <a:ext cx="6684300" cy="534300"/>
          </a:xfrm>
          <a:prstGeom prst="rect">
            <a:avLst/>
          </a:prstGeom>
        </p:spPr>
        <p:txBody>
          <a:bodyPr anchorCtr="0" anchor="ctr" bIns="91425" lIns="91425" rIns="91425" wrap="square" tIns="91425">
            <a:noAutofit/>
          </a:bodyPr>
          <a:lstStyle/>
          <a:p>
            <a:pPr indent="0" lvl="0" marL="0" rtl="0">
              <a:spcBef>
                <a:spcPts val="0"/>
              </a:spcBef>
              <a:buNone/>
            </a:pPr>
            <a:r>
              <a:rPr lang="en"/>
              <a:t>REST API Visualization</a:t>
            </a:r>
          </a:p>
        </p:txBody>
      </p:sp>
      <p:sp>
        <p:nvSpPr>
          <p:cNvPr id="109" name="Shape 109"/>
          <p:cNvSpPr txBox="1"/>
          <p:nvPr/>
        </p:nvSpPr>
        <p:spPr>
          <a:xfrm>
            <a:off x="53350" y="571625"/>
            <a:ext cx="9044700" cy="4518600"/>
          </a:xfrm>
          <a:prstGeom prst="rect">
            <a:avLst/>
          </a:prstGeom>
          <a:noFill/>
          <a:ln>
            <a:noFill/>
          </a:ln>
        </p:spPr>
        <p:txBody>
          <a:bodyPr anchorCtr="0" anchor="t" bIns="91425" lIns="91425" rIns="91425" wrap="square" tIns="91425">
            <a:noAutofit/>
          </a:bodyPr>
          <a:lstStyle/>
          <a:p>
            <a:pPr indent="0" lvl="0" marL="0">
              <a:spcBef>
                <a:spcPts val="0"/>
              </a:spcBef>
              <a:buNone/>
            </a:pPr>
            <a:r>
              <a:t/>
            </a:r>
            <a:endParaRPr/>
          </a:p>
          <a:p>
            <a:pPr indent="0" lvl="0" marL="0">
              <a:spcBef>
                <a:spcPts val="0"/>
              </a:spcBef>
              <a:buNone/>
            </a:pPr>
            <a:r>
              <a:rPr b="1" lang="en" sz="1200" u="sng">
                <a:solidFill>
                  <a:schemeClr val="hlink"/>
                </a:solidFill>
                <a:hlinkClick r:id="rId3"/>
              </a:rPr>
              <a:t>http://localhost:5000/static/level1/SalesByCategory.html</a:t>
            </a:r>
            <a:r>
              <a:rPr b="1" lang="en" sz="1200">
                <a:solidFill>
                  <a:srgbClr val="FFFFFF"/>
                </a:solidFill>
              </a:rPr>
              <a:t>		</a:t>
            </a:r>
            <a:r>
              <a:rPr b="1" lang="en" sz="1200" u="sng">
                <a:solidFill>
                  <a:schemeClr val="accent5"/>
                </a:solidFill>
                <a:hlinkClick r:id="rId4"/>
              </a:rPr>
              <a:t>http://localhost:5000/static/level1/SentimentPolarity.html</a:t>
            </a:r>
          </a:p>
          <a:p>
            <a:pPr indent="0" lvl="0" marL="0">
              <a:spcBef>
                <a:spcPts val="0"/>
              </a:spcBef>
              <a:buNone/>
            </a:pPr>
            <a:r>
              <a:t/>
            </a:r>
            <a:endParaRPr b="1" sz="1200">
              <a:solidFill>
                <a:srgbClr val="FFFFFF"/>
              </a:solidFill>
            </a:endParaRPr>
          </a:p>
          <a:p>
            <a:pPr indent="0" lvl="0" marL="0">
              <a:spcBef>
                <a:spcPts val="0"/>
              </a:spcBef>
              <a:buNone/>
            </a:pPr>
            <a:r>
              <a:t/>
            </a:r>
            <a:endParaRPr b="1">
              <a:solidFill>
                <a:srgbClr val="FFFFFF"/>
              </a:solidFill>
            </a:endParaRPr>
          </a:p>
          <a:p>
            <a:pPr indent="0" lvl="0" marL="0">
              <a:spcBef>
                <a:spcPts val="0"/>
              </a:spcBef>
              <a:buNone/>
            </a:pPr>
            <a:r>
              <a:t/>
            </a:r>
            <a:endParaRPr b="1">
              <a:solidFill>
                <a:srgbClr val="FFFFFF"/>
              </a:solidFill>
            </a:endParaRPr>
          </a:p>
        </p:txBody>
      </p:sp>
      <p:pic>
        <p:nvPicPr>
          <p:cNvPr id="110" name="Shape 110"/>
          <p:cNvPicPr preferRelativeResize="0"/>
          <p:nvPr/>
        </p:nvPicPr>
        <p:blipFill>
          <a:blip r:embed="rId5">
            <a:alphaModFix/>
          </a:blip>
          <a:stretch>
            <a:fillRect/>
          </a:stretch>
        </p:blipFill>
        <p:spPr>
          <a:xfrm>
            <a:off x="104950" y="1379200"/>
            <a:ext cx="4284399" cy="3314726"/>
          </a:xfrm>
          <a:prstGeom prst="rect">
            <a:avLst/>
          </a:prstGeom>
          <a:noFill/>
          <a:ln>
            <a:noFill/>
          </a:ln>
        </p:spPr>
      </p:pic>
      <p:pic>
        <p:nvPicPr>
          <p:cNvPr id="111" name="Shape 111"/>
          <p:cNvPicPr preferRelativeResize="0"/>
          <p:nvPr/>
        </p:nvPicPr>
        <p:blipFill>
          <a:blip r:embed="rId6">
            <a:alphaModFix/>
          </a:blip>
          <a:stretch>
            <a:fillRect/>
          </a:stretch>
        </p:blipFill>
        <p:spPr>
          <a:xfrm>
            <a:off x="4677925" y="1363388"/>
            <a:ext cx="4359402" cy="33463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